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8" r:id="rId2"/>
    <p:sldId id="307" r:id="rId3"/>
    <p:sldId id="304" r:id="rId4"/>
    <p:sldId id="309" r:id="rId5"/>
    <p:sldId id="306" r:id="rId6"/>
    <p:sldId id="311" r:id="rId7"/>
    <p:sldId id="305" r:id="rId8"/>
    <p:sldId id="313" r:id="rId9"/>
    <p:sldId id="310" r:id="rId10"/>
    <p:sldId id="315" r:id="rId11"/>
    <p:sldId id="314" r:id="rId12"/>
    <p:sldId id="272" r:id="rId13"/>
    <p:sldId id="271" r:id="rId14"/>
    <p:sldId id="270" r:id="rId15"/>
    <p:sldId id="268" r:id="rId16"/>
    <p:sldId id="267" r:id="rId17"/>
    <p:sldId id="265" r:id="rId18"/>
    <p:sldId id="275" r:id="rId19"/>
    <p:sldId id="279" r:id="rId20"/>
    <p:sldId id="303" r:id="rId21"/>
    <p:sldId id="277" r:id="rId22"/>
    <p:sldId id="283" r:id="rId23"/>
    <p:sldId id="282" r:id="rId24"/>
    <p:sldId id="281" r:id="rId25"/>
    <p:sldId id="280" r:id="rId26"/>
    <p:sldId id="284" r:id="rId27"/>
    <p:sldId id="287" r:id="rId28"/>
    <p:sldId id="286" r:id="rId29"/>
    <p:sldId id="288" r:id="rId30"/>
    <p:sldId id="302" r:id="rId31"/>
    <p:sldId id="30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4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69CC1-7195-4088-98F2-26088CA84D44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48242-350A-4562-9C32-246CE0F73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BEF68-17AC-4F30-A1D1-43B706353FFC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79269C-A8A0-489A-AFBD-1FE01B990BB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AD4D2A-49A9-4D7E-9014-4C4DAF2F1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323167" y="4581525"/>
            <a:ext cx="405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В.В. Гноевых, 2008</a:t>
            </a:r>
          </a:p>
        </p:txBody>
      </p:sp>
      <p:pic>
        <p:nvPicPr>
          <p:cNvPr id="102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8716" r="4407"/>
          <a:stretch>
            <a:fillRect/>
          </a:stretch>
        </p:blipFill>
        <p:spPr>
          <a:xfrm>
            <a:off x="431800" y="4005064"/>
            <a:ext cx="2302933" cy="2035375"/>
          </a:xfrm>
          <a:prstGeom prst="rect">
            <a:avLst/>
          </a:prstGeom>
          <a:noFill/>
        </p:spPr>
      </p:pic>
      <p:pic>
        <p:nvPicPr>
          <p:cNvPr id="1030" name="Picture 5" descr="Медицинский корп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672" y="188640"/>
            <a:ext cx="5808133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991544" y="188640"/>
            <a:ext cx="8712968" cy="3744416"/>
          </a:xfrm>
          <a:prstGeom prst="rect">
            <a:avLst/>
          </a:prstGeom>
        </p:spPr>
        <p:txBody>
          <a:bodyPr wrap="none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/>
            <a:endParaRPr lang="en-US" sz="4000" b="1" kern="10" dirty="0" smtClean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lant"/>
            </a:endParaRPr>
          </a:p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lant"/>
              </a:rPr>
              <a:t>ИНЪЕКЦИИ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lant"/>
            </a:endParaRPr>
          </a:p>
        </p:txBody>
      </p:sp>
      <p:pic>
        <p:nvPicPr>
          <p:cNvPr id="57348" name="Picture 4" descr="D:\Документы\КАФЕДРА\Учебная практика 1 курс 17.02-19.06.2020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5590" y="3284984"/>
            <a:ext cx="454476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7974" y="2204864"/>
            <a:ext cx="8204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ТЕХНИКА ВЫПОЛНЕНИЯ ВНУТРИВЕННОГО </a:t>
            </a:r>
          </a:p>
          <a:p>
            <a:pPr algn="ctr"/>
            <a:r>
              <a:rPr lang="ru-RU" sz="3200" dirty="0" smtClean="0"/>
              <a:t>КАПЕЛЬНОГО ВЛИВАНИЯ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712" y="116632"/>
            <a:ext cx="6200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Чек-лист:  ВНУТРИВЕННОЕ КАПЕЛЬНОЕ ВЛИВАНИЕ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5360" y="188640"/>
          <a:ext cx="11449271" cy="6376461"/>
        </p:xfrm>
        <a:graphic>
          <a:graphicData uri="http://schemas.openxmlformats.org/drawingml/2006/table">
            <a:tbl>
              <a:tblPr/>
              <a:tblGrid>
                <a:gridCol w="11449271"/>
              </a:tblGrid>
              <a:tr h="109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Действия (элементы)</a:t>
                      </a: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Познакомиться с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пациентом, представиться, обозначить свою роль, получить согласие пациента на манипуляцию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Обработать руки гигиеническим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способом, надеть стерильные перчатки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Попросить пациента занять удобное положение (пациент сидит, место инъекции освобождено от одежды)</a:t>
                      </a: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Проверить наличие всего необходимого для проведения в/в капельного вливания (подготовленный стерильный лоток с шариками и пинцетом; система для в/в капельного вливания, флакон с лекарственным средством, 70% р-р этилового спирта; лоток для использованного материала)</a:t>
                      </a: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Контроль назначения (установить идентичность информации на ампуле, упаковке от ампул и в медицинской документации о названии ЛС; проверить дозировку ЛС, способ введения ЛС)</a:t>
                      </a: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Проверка ЛС (целостность и срок годности флакона с ЛС)</a:t>
                      </a: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Вскрыть флакон с лекарственным средством, подготовить систему для внутривенного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вливания, позиционирование руки пациента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Выполнить венепункцию; убедиться в том, что игла попала в вену пациента</a:t>
                      </a: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Снять или открыть зажим системы для регулирования скорости введения жидкости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Отрегулировать скорость инфузии</a:t>
                      </a: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Иглу зафиксировать к коже лейкопластырем</a:t>
                      </a: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Закрыть иглу сверху стерильной салфеткой</a:t>
                      </a: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Извлечение иглы из места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инъекции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после завершения внутривенного капельного вливания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Наложение повязки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Дезинфекция и утилизация системы для внутривенного вливания в отходы класса Б</a:t>
                      </a: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Дезинфекция и утилизация расходного материала в отходы класса Б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Снятие перчаток, их дезинфекция и утилизация в отходы класса Б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Обработка рук гигиеническим способом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5783" marR="35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1772816"/>
            <a:ext cx="6512511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ln w="0"/>
                <a:solidFill>
                  <a:schemeClr val="accent1"/>
                </a:solidFill>
                <a:effectLst/>
              </a:rPr>
              <a:t>МЕТОДЫ ПРОСТЕЙШЕЙ ФИЗИОТЕРАПИИ</a:t>
            </a:r>
            <a:endParaRPr lang="ru-RU" sz="5400" dirty="0">
              <a:ln w="0"/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85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1344" y="188640"/>
            <a:ext cx="12000656" cy="2520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ln w="0"/>
                <a:solidFill>
                  <a:schemeClr val="accent1"/>
                </a:solidFill>
              </a:rPr>
              <a:t> </a:t>
            </a:r>
            <a:r>
              <a:rPr lang="ru-RU" b="1" i="1" dirty="0">
                <a:ln w="0"/>
                <a:solidFill>
                  <a:schemeClr val="tx2"/>
                </a:solidFill>
              </a:rPr>
              <a:t>Физиотерапией</a:t>
            </a:r>
            <a:r>
              <a:rPr lang="ru-RU" b="1" dirty="0">
                <a:ln w="0"/>
                <a:solidFill>
                  <a:schemeClr val="accent1"/>
                </a:solidFill>
              </a:rPr>
              <a:t> (гр. </a:t>
            </a:r>
            <a:r>
              <a:rPr lang="ru-RU" b="1" dirty="0" err="1">
                <a:ln w="0"/>
                <a:solidFill>
                  <a:schemeClr val="accent1"/>
                </a:solidFill>
              </a:rPr>
              <a:t>Physis</a:t>
            </a:r>
            <a:r>
              <a:rPr lang="ru-RU" b="1" dirty="0">
                <a:ln w="0"/>
                <a:solidFill>
                  <a:schemeClr val="accent1"/>
                </a:solidFill>
              </a:rPr>
              <a:t> – природа и </a:t>
            </a:r>
            <a:r>
              <a:rPr lang="ru-RU" b="1" dirty="0" err="1">
                <a:ln w="0"/>
                <a:solidFill>
                  <a:schemeClr val="accent1"/>
                </a:solidFill>
              </a:rPr>
              <a:t>therapeia</a:t>
            </a:r>
            <a:r>
              <a:rPr lang="ru-RU" b="1" dirty="0">
                <a:ln w="0"/>
                <a:solidFill>
                  <a:schemeClr val="accent1"/>
                </a:solidFill>
              </a:rPr>
              <a:t>- лечение) называют целенаправленное воздействие на организм человека с лечебной целью 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различных природных факторов: воды, тепла, холода </a:t>
            </a:r>
            <a:r>
              <a:rPr lang="ru-RU" b="1" dirty="0">
                <a:ln w="0"/>
                <a:solidFill>
                  <a:schemeClr val="accent1"/>
                </a:solidFill>
              </a:rPr>
              <a:t>и 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света, электричества. электромагнитного поля </a:t>
            </a:r>
            <a:r>
              <a:rPr lang="ru-RU" b="1" dirty="0">
                <a:ln w="0"/>
                <a:solidFill>
                  <a:schemeClr val="accent1"/>
                </a:solidFill>
              </a:rPr>
              <a:t>, 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ультразвука </a:t>
            </a:r>
            <a:r>
              <a:rPr lang="ru-RU" b="1" dirty="0">
                <a:ln w="0"/>
                <a:solidFill>
                  <a:schemeClr val="accent1"/>
                </a:solidFill>
              </a:rPr>
              <a:t>и др.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1" y="2190056"/>
            <a:ext cx="5149079" cy="41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64" y="2204864"/>
            <a:ext cx="615668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824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1344" y="0"/>
            <a:ext cx="12000656" cy="2564904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b="1" dirty="0">
                <a:ln w="0"/>
                <a:solidFill>
                  <a:schemeClr val="accent1"/>
                </a:solidFill>
              </a:rPr>
              <a:t>Известно, что при раздражении кожных покровов возникают 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ответные </a:t>
            </a:r>
            <a:r>
              <a:rPr lang="ru-RU" b="1" dirty="0">
                <a:ln w="0"/>
                <a:solidFill>
                  <a:schemeClr val="accent1"/>
                </a:solidFill>
              </a:rPr>
              <a:t>изменения в </a:t>
            </a:r>
            <a:r>
              <a:rPr lang="ru-RU" b="1" dirty="0" err="1" smtClean="0">
                <a:ln w="0"/>
                <a:solidFill>
                  <a:schemeClr val="accent1"/>
                </a:solidFill>
              </a:rPr>
              <a:t>жизненноважных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 органах </a:t>
            </a:r>
            <a:r>
              <a:rPr lang="ru-RU" b="1" dirty="0">
                <a:ln w="0"/>
                <a:solidFill>
                  <a:schemeClr val="accent1"/>
                </a:solidFill>
              </a:rPr>
              <a:t>и тканях - изменения сосудистого 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тонуса, </a:t>
            </a:r>
            <a:r>
              <a:rPr lang="ru-RU" b="1" dirty="0">
                <a:ln w="0"/>
                <a:solidFill>
                  <a:schemeClr val="accent1"/>
                </a:solidFill>
              </a:rPr>
              <a:t>секреторной и моторной активности, метаболизма 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клеток. Нередко </a:t>
            </a:r>
            <a:r>
              <a:rPr lang="ru-RU" b="1" dirty="0">
                <a:ln w="0"/>
                <a:solidFill>
                  <a:schemeClr val="accent1"/>
                </a:solidFill>
              </a:rPr>
              <a:t>возникают и общие реакции, выражающиеся в улучшении 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аппетита и сна, </a:t>
            </a:r>
            <a:r>
              <a:rPr lang="ru-RU" b="1" dirty="0">
                <a:ln w="0"/>
                <a:solidFill>
                  <a:schemeClr val="accent1"/>
                </a:solidFill>
              </a:rPr>
              <a:t>настроения.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567293"/>
            <a:ext cx="8424935" cy="497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030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284984"/>
            <a:ext cx="324981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1" y="3284984"/>
            <a:ext cx="4188111" cy="272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62" y="3284984"/>
            <a:ext cx="329294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ln w="0"/>
                <a:solidFill>
                  <a:srgbClr val="C00000"/>
                </a:solidFill>
              </a:rPr>
              <a:t>Применение грелок, компрессов, пузыря со льдом </a:t>
            </a:r>
            <a:r>
              <a:rPr lang="ru-RU" sz="3600" b="1" dirty="0">
                <a:ln w="0"/>
                <a:solidFill>
                  <a:srgbClr val="C00000"/>
                </a:solidFill>
              </a:rPr>
              <a:t>относится к </a:t>
            </a:r>
            <a:r>
              <a:rPr lang="ru-RU" sz="3600" b="1" dirty="0" smtClean="0">
                <a:ln w="0"/>
                <a:solidFill>
                  <a:srgbClr val="C00000"/>
                </a:solidFill>
              </a:rPr>
              <a:t>простейшей </a:t>
            </a:r>
            <a:r>
              <a:rPr lang="ru-RU" sz="3600" b="1" dirty="0">
                <a:ln w="0"/>
                <a:solidFill>
                  <a:srgbClr val="C00000"/>
                </a:solidFill>
              </a:rPr>
              <a:t>или домашней физиотерапии. </a:t>
            </a:r>
          </a:p>
          <a:p>
            <a:r>
              <a:rPr lang="ru-RU" sz="3600" b="1" dirty="0">
                <a:ln w="0"/>
                <a:solidFill>
                  <a:srgbClr val="C00000"/>
                </a:solidFill>
              </a:rPr>
              <a:t>Эффект физиотерапевтических процедур обусловлен их рефлекторным воздействием на </a:t>
            </a:r>
            <a:r>
              <a:rPr lang="ru-RU" sz="3600" b="1" dirty="0" smtClean="0">
                <a:ln w="0"/>
                <a:solidFill>
                  <a:srgbClr val="C00000"/>
                </a:solidFill>
              </a:rPr>
              <a:t>рецепторы кожи</a:t>
            </a:r>
            <a:r>
              <a:rPr lang="ru-RU" sz="3200" b="1" dirty="0" smtClean="0">
                <a:ln w="0"/>
                <a:solidFill>
                  <a:srgbClr val="C00000"/>
                </a:solidFill>
              </a:rPr>
              <a:t>. </a:t>
            </a:r>
            <a:endParaRPr lang="ru-RU" sz="3200" b="1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73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620688"/>
            <a:ext cx="8735523" cy="606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72064" y="188640"/>
            <a:ext cx="5256584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</a:rPr>
              <a:t>ПРИМЕНЕНИЕ </a:t>
            </a:r>
            <a:r>
              <a:rPr lang="ru-RU" sz="2800" b="1" dirty="0">
                <a:ln w="0"/>
                <a:solidFill>
                  <a:srgbClr val="C00000"/>
                </a:solidFill>
              </a:rPr>
              <a:t>ХОЛОДА В МЕДИЦИНЕ:</a:t>
            </a:r>
          </a:p>
          <a:p>
            <a:r>
              <a:rPr lang="ru-RU" sz="2800" b="1" dirty="0">
                <a:ln w="0"/>
                <a:solidFill>
                  <a:schemeClr val="tx2"/>
                </a:solidFill>
              </a:rPr>
              <a:t>1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.</a:t>
            </a:r>
            <a:r>
              <a:rPr lang="en-US" sz="2800" b="1" dirty="0" smtClean="0">
                <a:ln w="0"/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Уменьшает </a:t>
            </a:r>
            <a:r>
              <a:rPr lang="ru-RU" sz="2800" b="1" dirty="0">
                <a:ln w="0"/>
                <a:solidFill>
                  <a:schemeClr val="tx2"/>
                </a:solidFill>
              </a:rPr>
              <a:t>интенсивность кровообращения в организме</a:t>
            </a:r>
          </a:p>
          <a:p>
            <a:r>
              <a:rPr lang="ru-RU" sz="2800" b="1" dirty="0">
                <a:ln w="0"/>
                <a:solidFill>
                  <a:schemeClr val="tx2"/>
                </a:solidFill>
              </a:rPr>
              <a:t>2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.</a:t>
            </a:r>
            <a:r>
              <a:rPr lang="en-US" sz="2800" b="1" dirty="0" smtClean="0">
                <a:ln w="0"/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Вызывает </a:t>
            </a:r>
            <a:r>
              <a:rPr lang="ru-RU" sz="2800" b="1" dirty="0">
                <a:ln w="0"/>
                <a:solidFill>
                  <a:schemeClr val="tx2"/>
                </a:solidFill>
              </a:rPr>
              <a:t>сужение кровеносных сосудов</a:t>
            </a:r>
          </a:p>
          <a:p>
            <a:r>
              <a:rPr lang="ru-RU" sz="2800" b="1" dirty="0">
                <a:ln w="0"/>
                <a:solidFill>
                  <a:schemeClr val="tx2"/>
                </a:solidFill>
              </a:rPr>
              <a:t>3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.</a:t>
            </a:r>
            <a:r>
              <a:rPr lang="en-US" sz="2800" b="1" dirty="0" smtClean="0">
                <a:ln w="0"/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Замедляет </a:t>
            </a:r>
            <a:r>
              <a:rPr lang="ru-RU" sz="2800" b="1" dirty="0">
                <a:ln w="0"/>
                <a:solidFill>
                  <a:schemeClr val="tx2"/>
                </a:solidFill>
              </a:rPr>
              <a:t>бактериальную активность при угрозе инфицирования</a:t>
            </a:r>
          </a:p>
          <a:p>
            <a:r>
              <a:rPr lang="ru-RU" sz="2800" b="1" dirty="0">
                <a:ln w="0"/>
                <a:solidFill>
                  <a:schemeClr val="tx2"/>
                </a:solidFill>
              </a:rPr>
              <a:t>4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.</a:t>
            </a:r>
            <a:r>
              <a:rPr lang="en-US" sz="2800" b="1" dirty="0" smtClean="0">
                <a:ln w="0"/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Понижает </a:t>
            </a:r>
            <a:r>
              <a:rPr lang="ru-RU" sz="2800" b="1" dirty="0">
                <a:ln w="0"/>
                <a:solidFill>
                  <a:schemeClr val="tx2"/>
                </a:solidFill>
              </a:rPr>
              <a:t>температуру тела</a:t>
            </a:r>
          </a:p>
          <a:p>
            <a:r>
              <a:rPr lang="ru-RU" sz="2800" b="1" dirty="0">
                <a:ln w="0"/>
                <a:solidFill>
                  <a:schemeClr val="tx2"/>
                </a:solidFill>
              </a:rPr>
              <a:t>5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.</a:t>
            </a:r>
            <a:r>
              <a:rPr lang="en-US" sz="2800" b="1" dirty="0" smtClean="0">
                <a:ln w="0"/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Даёт </a:t>
            </a:r>
            <a:r>
              <a:rPr lang="ru-RU" sz="2800" b="1" dirty="0">
                <a:ln w="0"/>
                <a:solidFill>
                  <a:schemeClr val="tx2"/>
                </a:solidFill>
              </a:rPr>
              <a:t>временный анестезирующий эффект</a:t>
            </a:r>
          </a:p>
        </p:txBody>
      </p:sp>
    </p:spTree>
    <p:extLst>
      <p:ext uri="{BB962C8B-B14F-4D97-AF65-F5344CB8AC3E}">
        <p14:creationId xmlns="" xmlns:p14="http://schemas.microsoft.com/office/powerpoint/2010/main" val="400877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48" y="519876"/>
            <a:ext cx="8407992" cy="571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879976" cy="6597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</a:rPr>
              <a:t>ПРИМЕНЕНИЕ ТЕПЛА:</a:t>
            </a:r>
          </a:p>
          <a:p>
            <a:r>
              <a:rPr lang="ru-RU" sz="2800" b="1" dirty="0">
                <a:ln w="0"/>
                <a:solidFill>
                  <a:schemeClr val="tx2"/>
                </a:solidFill>
              </a:rPr>
              <a:t>1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.</a:t>
            </a:r>
            <a:r>
              <a:rPr lang="en-US" sz="2800" b="1" dirty="0" smtClean="0">
                <a:ln w="0"/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Повышает </a:t>
            </a:r>
            <a:r>
              <a:rPr lang="ru-RU" sz="2800" b="1" dirty="0">
                <a:ln w="0"/>
                <a:solidFill>
                  <a:schemeClr val="tx2"/>
                </a:solidFill>
              </a:rPr>
              <a:t>температуру тканей при местном применении</a:t>
            </a:r>
          </a:p>
          <a:p>
            <a:r>
              <a:rPr lang="ru-RU" sz="2800" b="1" dirty="0">
                <a:ln w="0"/>
                <a:solidFill>
                  <a:schemeClr val="tx2"/>
                </a:solidFill>
              </a:rPr>
              <a:t>2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.</a:t>
            </a:r>
            <a:r>
              <a:rPr lang="en-US" sz="2800" b="1" dirty="0" smtClean="0">
                <a:ln w="0"/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Усиливает </a:t>
            </a:r>
            <a:r>
              <a:rPr lang="ru-RU" sz="2800" b="1" dirty="0">
                <a:ln w="0"/>
                <a:solidFill>
                  <a:schemeClr val="tx2"/>
                </a:solidFill>
              </a:rPr>
              <a:t>приток крови к пораженному участку, вызывая улучшение кровоснабжения и </a:t>
            </a:r>
            <a:r>
              <a:rPr lang="ru-RU" sz="2800" b="1" dirty="0" err="1">
                <a:ln w="0"/>
                <a:solidFill>
                  <a:schemeClr val="tx2"/>
                </a:solidFill>
              </a:rPr>
              <a:t>лимфообращения</a:t>
            </a:r>
            <a:r>
              <a:rPr lang="ru-RU" sz="2800" b="1" dirty="0">
                <a:ln w="0"/>
                <a:solidFill>
                  <a:schemeClr val="tx2"/>
                </a:solidFill>
              </a:rPr>
              <a:t> и уменьшает застой крови во внутренних органах</a:t>
            </a:r>
          </a:p>
          <a:p>
            <a:r>
              <a:rPr lang="ru-RU" sz="2800" b="1" dirty="0">
                <a:ln w="0"/>
                <a:solidFill>
                  <a:schemeClr val="tx2"/>
                </a:solidFill>
              </a:rPr>
              <a:t>3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.</a:t>
            </a:r>
            <a:r>
              <a:rPr lang="en-US" sz="2800" b="1" dirty="0" smtClean="0">
                <a:ln w="0"/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ln w="0"/>
                <a:solidFill>
                  <a:schemeClr val="tx2"/>
                </a:solidFill>
              </a:rPr>
              <a:t>Стимулирует </a:t>
            </a:r>
            <a:r>
              <a:rPr lang="ru-RU" sz="2800" b="1" dirty="0">
                <a:ln w="0"/>
                <a:solidFill>
                  <a:schemeClr val="tx2"/>
                </a:solidFill>
              </a:rPr>
              <a:t>интенсивность обменных процессов.</a:t>
            </a:r>
          </a:p>
          <a:p>
            <a:pPr algn="ctr"/>
            <a:endParaRPr lang="ru-RU" sz="28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082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936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200" b="1" dirty="0">
                <a:ln w="0"/>
                <a:solidFill>
                  <a:srgbClr val="C00000"/>
                </a:solidFill>
              </a:rPr>
              <a:t> Грелка</a:t>
            </a:r>
          </a:p>
          <a:p>
            <a:pPr marL="45720" indent="0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Грелка 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(сухое тепло) вызывает рефлекторное расслабление гладкой мускулатуры, усиление кровенаполнения внутренних органов, оказывает болеутоляющее и рассасывающее действие. </a:t>
            </a:r>
            <a:endParaRPr lang="ru-RU" sz="2800" dirty="0" smtClean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u="sng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u="sng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ффект </a:t>
            </a:r>
            <a:r>
              <a:rPr lang="ru-RU" sz="2800" u="sng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применения грелки зависит не столько от температуры грелки, сколько от продолжительности воздействия.</a:t>
            </a:r>
          </a:p>
          <a:p>
            <a:pPr marL="45720" indent="0">
              <a:buNone/>
            </a:pPr>
            <a:endParaRPr lang="ru-RU" sz="280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Чаще применяют резиновые грелки различной формы, емкостью от 1 до 3 л, реже - электротермические (</a:t>
            </a:r>
            <a:r>
              <a:rPr lang="ru-RU" sz="280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термофоры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работающие от электросети. При отсутствии стандартной грелки можно воспользоваться бутылкой, наполненной горячей водой.</a:t>
            </a:r>
          </a:p>
          <a:p>
            <a:pPr marL="45720" indent="0">
              <a:buNone/>
            </a:pPr>
            <a:endParaRPr lang="ru-RU" sz="280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b="1" dirty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Запомните!	</a:t>
            </a:r>
            <a:r>
              <a:rPr lang="ru-RU" sz="2800" b="1" u="sng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неясные боли в животе, острые воспалительные процессы в брюшной полости (острый аппендицит, острый холецистит и др.), первые сутки после ушиба, повреждения кожи, кровотечения, инфекционные раны, злокачественные новообразования любой давности.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066443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12192000" cy="66967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sz="3600" b="1" i="1" dirty="0">
                <a:ln w="0"/>
                <a:solidFill>
                  <a:srgbClr val="C00000"/>
                </a:solidFill>
              </a:rPr>
              <a:t>Применение грелки</a:t>
            </a:r>
          </a:p>
          <a:p>
            <a:pPr marL="45720" indent="0">
              <a:buNone/>
            </a:pPr>
            <a:r>
              <a:rPr lang="ru-RU" sz="36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ru-RU" sz="3600" b="1" dirty="0">
                <a:ln w="0"/>
                <a:solidFill>
                  <a:srgbClr val="C00000"/>
                </a:solidFill>
              </a:rPr>
              <a:t>Оснащение: грелка, пеленка.</a:t>
            </a:r>
          </a:p>
          <a:p>
            <a:pPr marL="45720" indent="0">
              <a:buNone/>
            </a:pPr>
            <a:r>
              <a:rPr lang="ru-RU" sz="2000" b="1" dirty="0">
                <a:ln w="0"/>
                <a:solidFill>
                  <a:schemeClr val="accent1"/>
                </a:solidFill>
              </a:rPr>
              <a:t>  </a:t>
            </a:r>
          </a:p>
          <a:p>
            <a:pPr marL="45720" indent="0">
              <a:buNone/>
            </a:pPr>
            <a:endParaRPr lang="ru-RU" sz="2000" b="1" dirty="0">
              <a:ln w="0"/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ru-RU" sz="2000" b="1" dirty="0">
              <a:ln w="0"/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ru-RU" sz="2000" b="1" dirty="0">
              <a:ln w="0"/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ru-RU" sz="2000" b="1" dirty="0">
              <a:ln w="0"/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682767"/>
            <a:ext cx="6557380" cy="491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190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440" y="2204864"/>
            <a:ext cx="10304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ТЕХНИКА ВЫПОЛНЕНИЯ ВНУТРИКОЖНОЙ ИНЪЕКЦИИ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1252" y="116632"/>
            <a:ext cx="501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Чек-лист: постановка грелки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5360" y="260648"/>
          <a:ext cx="11521279" cy="6266877"/>
        </p:xfrm>
        <a:graphic>
          <a:graphicData uri="http://schemas.openxmlformats.org/drawingml/2006/table">
            <a:tbl>
              <a:tblPr/>
              <a:tblGrid>
                <a:gridCol w="996721"/>
                <a:gridCol w="9156407"/>
                <a:gridCol w="1368151"/>
              </a:tblGrid>
              <a:tr h="34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Действия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Отметка 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выполнении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1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Познакомиться с пациентом: поздороваться; уточнить ФИО и возраст пациента, сверяя сведения с медицинской документацией; осведомиться о самочувствии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Представиться, обозначить свою роль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Получить информированное согласие пациента на манипуляцию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Обработать руки гигиеническим способом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Проверить наличие всего необходимого оснащения до начала манипуляции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Наполнить грелку на 2/3 горячей водой (50</a:t>
                      </a:r>
                      <a:r>
                        <a:rPr lang="ru-RU" sz="1800" baseline="30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С-60</a:t>
                      </a:r>
                      <a:r>
                        <a:rPr lang="ru-RU" sz="1800" baseline="30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С)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Осторожно вытеснить из грелки воздух, сжав её руками по направлению к горловине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Плотно закрыть грелку пробкой (крышкой)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Проверить грелку на герметичность, перевернув её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Обернуть грелку полотенцем или пелёнкой и приложить к соответствующему участку тела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Оставить грелку на 20 минут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При </a:t>
                      </a: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длительной процедуре 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каждые 20 мин следует делать </a:t>
                      </a: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20-минутный 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перерыв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Снять грелку. Осмотреть кожу пациента в области соприкосновения с грелкой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Вылить воду из грелки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Продезинфицировать грелку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Обработать руки гигиеническим способом</a:t>
                      </a: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6999" marR="56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12192000" cy="324036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b="1" dirty="0">
                <a:ln w="0"/>
                <a:solidFill>
                  <a:srgbClr val="C00000"/>
                </a:solidFill>
              </a:rPr>
              <a:t>Пузырь со льдом</a:t>
            </a:r>
            <a:r>
              <a:rPr lang="ru-RU" sz="3200" b="1" dirty="0" smtClean="0">
                <a:ln w="0"/>
                <a:solidFill>
                  <a:srgbClr val="C00000"/>
                </a:solidFill>
              </a:rPr>
              <a:t>.</a:t>
            </a:r>
            <a:endParaRPr lang="ru-RU" sz="3200" b="1" dirty="0">
              <a:ln w="0"/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 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(пузырь со льдом) сужает кровеносные сосуды кожи глубоко расположенных органов и тканей, снижает чувствительность нервных рецепторов. </a:t>
            </a:r>
            <a:endParaRPr lang="ru-RU" sz="2800" dirty="0" smtClean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Пузырь 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льдом применяют при кровотечениях, острых воспалительных процессах в брюшной полости, ушибах (в первые сутки), сильной лихорадке, в послеоперационный период.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501009"/>
            <a:ext cx="5524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7273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9376" y="260648"/>
            <a:ext cx="11377264" cy="19442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ln w="0"/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ln w="0"/>
                <a:solidFill>
                  <a:srgbClr val="C00000"/>
                </a:solidFill>
              </a:rPr>
              <a:t>Применение </a:t>
            </a:r>
            <a:r>
              <a:rPr lang="ru-RU" sz="3200" b="1" dirty="0">
                <a:ln w="0"/>
                <a:solidFill>
                  <a:srgbClr val="C00000"/>
                </a:solidFill>
              </a:rPr>
              <a:t>пузыря со льдом.</a:t>
            </a:r>
          </a:p>
          <a:p>
            <a:pPr marL="45720" indent="0">
              <a:buNone/>
            </a:pPr>
            <a:r>
              <a:rPr lang="ru-RU" sz="3200" dirty="0">
                <a:ln w="0"/>
                <a:solidFill>
                  <a:schemeClr val="tx1"/>
                </a:solidFill>
              </a:rPr>
              <a:t>Оснащение: полотенце (пелёнка), пузырь и кусочки льда</a:t>
            </a:r>
            <a:r>
              <a:rPr lang="ru-RU" sz="3200" dirty="0" smtClean="0">
                <a:ln w="0"/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19" r="54727" b="4986"/>
          <a:stretch>
            <a:fillRect/>
          </a:stretch>
        </p:blipFill>
        <p:spPr bwMode="auto">
          <a:xfrm>
            <a:off x="3575720" y="2517828"/>
            <a:ext cx="4968552" cy="393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30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477721" y="28545"/>
            <a:ext cx="5236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Чек-лист: постановка пузыря со льдом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5360" y="537210"/>
          <a:ext cx="11521279" cy="5864016"/>
        </p:xfrm>
        <a:graphic>
          <a:graphicData uri="http://schemas.openxmlformats.org/drawingml/2006/table">
            <a:tbl>
              <a:tblPr/>
              <a:tblGrid>
                <a:gridCol w="996721"/>
                <a:gridCol w="9084399"/>
                <a:gridCol w="1440159"/>
              </a:tblGrid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Действия (элементы)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Отметка 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выполнении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Познакомиться с пациентом: поздороваться; уточнить ФИО и возраст пациента, сверяя сведения с медицинской документацией; осведомиться о самочувствии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Представиться, обозначить свою роль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Получить информированное согласие пациента на манипуляцию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Обработать руки гигиеническим способом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Проверить наличие всего необходимого оснащения до начала манипуляции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Заполнить пузырь на 2/3 объёма кусочками льда, налить холодной воды (14</a:t>
                      </a:r>
                      <a:r>
                        <a:rPr lang="ru-RU" sz="1800" baseline="30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С-16</a:t>
                      </a:r>
                      <a:r>
                        <a:rPr lang="ru-RU" sz="1800" baseline="300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Осторожно вытеснить из пузыря воздух, плотно закрыть пузырь пробкой (крышкой)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Проверить пузырь на герметичность, перевернув его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Пузырь со льдом, обернув его полотенцем или пелёнкой, приложить к больному месту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Снять пузырь со льдом через 20-30 минут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При необходимости длительной процедуры каждые 30 мин делать перерывы в охлаждении по 10 мин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Осмотреть кожу пациента в области применения пузыря со льдом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По окончании процедуры воду слить, пузырь продезинфицировать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Обработать руки гигиеническим способом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252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7368" y="0"/>
            <a:ext cx="11521280" cy="2996952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200" b="1" dirty="0">
                <a:ln w="0"/>
                <a:solidFill>
                  <a:srgbClr val="C00000"/>
                </a:solidFill>
              </a:rPr>
              <a:t>Компресс</a:t>
            </a:r>
          </a:p>
          <a:p>
            <a:pPr marL="45720" indent="0">
              <a:buNone/>
            </a:pPr>
            <a:r>
              <a:rPr lang="ru-RU" sz="3200" b="1" dirty="0" smtClean="0">
                <a:ln w="0"/>
                <a:solidFill>
                  <a:schemeClr val="tx1"/>
                </a:solidFill>
              </a:rPr>
              <a:t>Компресс </a:t>
            </a:r>
            <a:r>
              <a:rPr lang="ru-RU" sz="3200" b="1" dirty="0">
                <a:ln w="0"/>
                <a:solidFill>
                  <a:schemeClr val="tx1"/>
                </a:solidFill>
              </a:rPr>
              <a:t>(лат. </a:t>
            </a:r>
            <a:r>
              <a:rPr lang="ru-RU" sz="3200" b="1" dirty="0" err="1">
                <a:ln w="0"/>
                <a:solidFill>
                  <a:schemeClr val="tx1"/>
                </a:solidFill>
              </a:rPr>
              <a:t>сompressio</a:t>
            </a:r>
            <a:r>
              <a:rPr lang="ru-RU" sz="3200" b="1" dirty="0">
                <a:ln w="0"/>
                <a:solidFill>
                  <a:schemeClr val="tx1"/>
                </a:solidFill>
              </a:rPr>
              <a:t> – сжатие) – лечебная многослойная повязка. </a:t>
            </a:r>
            <a:endParaRPr lang="ru-RU" sz="3200" b="1" dirty="0" smtClean="0">
              <a:ln w="0"/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ln w="0"/>
                <a:solidFill>
                  <a:schemeClr val="tx1"/>
                </a:solidFill>
              </a:rPr>
              <a:t>Они </a:t>
            </a:r>
            <a:r>
              <a:rPr lang="ru-RU" sz="3200" b="1" dirty="0">
                <a:ln w="0"/>
                <a:solidFill>
                  <a:schemeClr val="tx1"/>
                </a:solidFill>
              </a:rPr>
              <a:t>бывают сухие и </a:t>
            </a:r>
            <a:r>
              <a:rPr lang="ru-RU" sz="3200" b="1" dirty="0" smtClean="0">
                <a:ln w="0"/>
                <a:solidFill>
                  <a:schemeClr val="tx1"/>
                </a:solidFill>
              </a:rPr>
              <a:t>влажные. </a:t>
            </a:r>
            <a:endParaRPr lang="ru-RU" sz="3200" b="1" dirty="0" smtClean="0">
              <a:ln w="0"/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ln w="0"/>
                <a:solidFill>
                  <a:schemeClr val="tx1"/>
                </a:solidFill>
              </a:rPr>
              <a:t>Влажные компрессы: согревающие, лекарственные, холодные </a:t>
            </a:r>
            <a:r>
              <a:rPr lang="ru-RU" sz="3200" b="1" dirty="0">
                <a:ln w="0"/>
                <a:solidFill>
                  <a:schemeClr val="tx1"/>
                </a:solidFill>
              </a:rPr>
              <a:t>и </a:t>
            </a:r>
            <a:r>
              <a:rPr lang="ru-RU" sz="3200" b="1" dirty="0" smtClean="0">
                <a:ln w="0"/>
                <a:solidFill>
                  <a:schemeClr val="tx1"/>
                </a:solidFill>
              </a:rPr>
              <a:t>горячие.</a:t>
            </a:r>
            <a:endParaRPr lang="ru-RU" sz="32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212976"/>
            <a:ext cx="5440396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0082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12000656" cy="432048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000" b="1" dirty="0">
                <a:ln w="0"/>
                <a:solidFill>
                  <a:srgbClr val="C00000"/>
                </a:solidFill>
              </a:rPr>
              <a:t>Холодный компресс</a:t>
            </a:r>
          </a:p>
          <a:p>
            <a:pPr marL="45720" indent="0">
              <a:buNone/>
            </a:pPr>
            <a:r>
              <a:rPr lang="ru-RU" sz="28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Холодный компресс, как и пузырь со льдом, вызывает охлаждение кожи и сужение кровеносных 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сосудов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кожи и прилегающих к этому участку внутренних органов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ограничивает воспаление и травматический отёк тканей, уменьшает кровотечение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применяют в первые часы после ушиба, при носовом кровотечении, во втором периоде лихорадки и т.д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Продолжительность 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всей процедуры – от 5 до 60 мин.</a:t>
            </a:r>
          </a:p>
          <a:p>
            <a:pPr marL="45720" indent="0">
              <a:buNone/>
            </a:pPr>
            <a:r>
              <a:rPr lang="ru-RU" sz="3000" b="1" dirty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Запомните! </a:t>
            </a:r>
            <a:r>
              <a:rPr lang="ru-RU" sz="28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выполнении процедуры нельзя отлучаться от пациента, т.к. смена салфеток производится каждые 2 – 3 мин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4365104"/>
            <a:ext cx="3547534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8083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25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sz="2800" b="1" dirty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Оснащение: ёмкость с холодной водой, две </a:t>
            </a:r>
            <a:r>
              <a:rPr lang="ru-RU" sz="2800" b="1" dirty="0" smtClean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пелёнки</a:t>
            </a:r>
            <a:r>
              <a:rPr lang="en-US" sz="2800" b="1" dirty="0" smtClean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полотенца</a:t>
            </a:r>
            <a:r>
              <a:rPr lang="ru-RU" sz="2800" b="1" dirty="0" smtClean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ln w="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400" b="1" u="sng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процедуре. </a:t>
            </a:r>
          </a:p>
          <a:p>
            <a:pPr marL="45720" indent="0">
              <a:buNone/>
            </a:pP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Уточнить </a:t>
            </a:r>
            <a:r>
              <a:rPr lang="ru-RU" sz="24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пациента понимание цели и хода предстоящей процедуры и получить его согласие. В случае не информированности пациента уточнить у врача дальнейшую тактику.</a:t>
            </a:r>
          </a:p>
          <a:p>
            <a:pPr marL="45720" indent="0">
              <a:buNone/>
            </a:pP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</a:t>
            </a:r>
            <a:r>
              <a:rPr lang="ru-RU" sz="24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руки.</a:t>
            </a:r>
          </a:p>
          <a:p>
            <a:pPr marL="45720" indent="0" algn="ctr">
              <a:buNone/>
            </a:pPr>
            <a:r>
              <a:rPr lang="en-US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400" b="1" u="sng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процедуры.</a:t>
            </a:r>
          </a:p>
          <a:p>
            <a:pPr marL="45720" indent="0">
              <a:buNone/>
            </a:pP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Сложить </a:t>
            </a:r>
            <a:r>
              <a:rPr lang="ru-RU" sz="24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каждую пелёнку (полотенце) в несколько слоёв, положить их в холодную воду. Отжать одну пелёнку (полотенце)</a:t>
            </a:r>
          </a:p>
          <a:p>
            <a:pPr marL="45720" indent="0">
              <a:buNone/>
            </a:pP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Расправить </a:t>
            </a:r>
            <a:r>
              <a:rPr lang="ru-RU" sz="24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и положить на нужный участок тела на 2-3 мин.</a:t>
            </a:r>
          </a:p>
          <a:p>
            <a:pPr marL="45720" indent="0">
              <a:buNone/>
            </a:pP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Снять </a:t>
            </a:r>
            <a:r>
              <a:rPr lang="ru-RU" sz="24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пелёнку (полотенце) и положить в холодную воду на 2-3 мин.</a:t>
            </a:r>
          </a:p>
          <a:p>
            <a:pPr marL="45720" indent="0">
              <a:buNone/>
            </a:pP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Отжать </a:t>
            </a:r>
            <a:r>
              <a:rPr lang="ru-RU" sz="24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другую пелёнку и положить на кожу на 2-3. Мин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Повторять процедуру в течение назначенного врачом времени.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337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11928648" cy="31683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  </a:t>
            </a:r>
            <a:r>
              <a:rPr lang="ru-RU" sz="3200" b="1" dirty="0">
                <a:ln w="0"/>
                <a:solidFill>
                  <a:srgbClr val="C00000"/>
                </a:solidFill>
              </a:rPr>
              <a:t>Завершение процедуры.</a:t>
            </a:r>
            <a:endParaRPr lang="ru-RU" sz="2800" b="1" dirty="0">
              <a:ln w="0"/>
              <a:solidFill>
                <a:srgbClr val="C00000"/>
              </a:solidFill>
            </a:endParaRPr>
          </a:p>
          <a:p>
            <a:endParaRPr lang="ru-RU" sz="2800" b="1" dirty="0">
              <a:ln w="0"/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ln w="0"/>
                <a:solidFill>
                  <a:schemeClr val="tx1"/>
                </a:solidFill>
              </a:rPr>
              <a:t>1.  </a:t>
            </a:r>
            <a:r>
              <a:rPr lang="ru-RU" sz="3200" b="1" dirty="0">
                <a:ln w="0"/>
                <a:solidFill>
                  <a:schemeClr val="tx1"/>
                </a:solidFill>
              </a:rPr>
              <a:t>Осушить кожу.</a:t>
            </a:r>
          </a:p>
          <a:p>
            <a:endParaRPr lang="ru-RU" sz="3200" b="1" dirty="0">
              <a:ln w="0"/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ln w="0"/>
                <a:solidFill>
                  <a:schemeClr val="tx1"/>
                </a:solidFill>
              </a:rPr>
              <a:t>2.  </a:t>
            </a:r>
            <a:r>
              <a:rPr lang="ru-RU" sz="3200" b="1" dirty="0">
                <a:ln w="0"/>
                <a:solidFill>
                  <a:schemeClr val="tx1"/>
                </a:solidFill>
              </a:rPr>
              <a:t>Вымыть руки.</a:t>
            </a:r>
          </a:p>
          <a:p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789040"/>
            <a:ext cx="42291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1522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12192000" cy="41764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>
                <a:ln w="0"/>
                <a:solidFill>
                  <a:srgbClr val="C00000"/>
                </a:solidFill>
              </a:rPr>
              <a:t> Горячий компресс.</a:t>
            </a:r>
          </a:p>
          <a:p>
            <a:pPr marL="45720" indent="0">
              <a:buNone/>
            </a:pPr>
            <a:r>
              <a:rPr lang="ru-RU" sz="4400" b="1" dirty="0">
                <a:ln w="0"/>
                <a:solidFill>
                  <a:schemeClr val="tx1"/>
                </a:solidFill>
              </a:rPr>
              <a:t>Горячий компресс вызывает местное усиление кровообращения, что оказывает выраженное рассасывающее и болеутоляющее действие</a:t>
            </a:r>
            <a:r>
              <a:rPr lang="ru-RU" sz="4400" b="1" dirty="0" smtClean="0">
                <a:ln w="0"/>
                <a:solidFill>
                  <a:schemeClr val="tx1"/>
                </a:solidFill>
              </a:rPr>
              <a:t>.</a:t>
            </a:r>
            <a:endParaRPr lang="ru-RU" sz="44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52" y="3501008"/>
            <a:ext cx="4032448" cy="30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3437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1"/>
            <a:ext cx="12192000" cy="6669360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ru-RU" sz="4400" b="1" dirty="0">
                <a:ln w="0"/>
                <a:solidFill>
                  <a:srgbClr val="C00000"/>
                </a:solidFill>
              </a:rPr>
              <a:t>Согревающий компресс.</a:t>
            </a:r>
          </a:p>
          <a:p>
            <a:pPr marL="45720" indent="0">
              <a:buNone/>
            </a:pPr>
            <a:r>
              <a:rPr lang="ru-RU" sz="3600" b="1" u="sng" dirty="0" smtClean="0">
                <a:ln w="0"/>
                <a:solidFill>
                  <a:schemeClr val="tx1"/>
                </a:solidFill>
              </a:rPr>
              <a:t>Показания </a:t>
            </a:r>
            <a:r>
              <a:rPr lang="ru-RU" sz="3600" b="1" u="sng" dirty="0">
                <a:ln w="0"/>
                <a:solidFill>
                  <a:schemeClr val="tx1"/>
                </a:solidFill>
              </a:rPr>
              <a:t>к применению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согревающего компресса – местные воспалительные процессы на коже, в подкожном жировом слое, суставах, среднем ухе , а так же ушибы (через сутки после травмы)</a:t>
            </a:r>
          </a:p>
          <a:p>
            <a:pPr marL="45720" indent="0">
              <a:buNone/>
            </a:pPr>
            <a:r>
              <a:rPr lang="ru-RU" sz="3600" b="1" dirty="0" smtClean="0">
                <a:ln w="0"/>
                <a:solidFill>
                  <a:schemeClr val="tx1"/>
                </a:solidFill>
              </a:rPr>
              <a:t>Процедура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позволяет расширить кровеносные сосуды и увеличить кровообращение в тканях, что оказывает рассасывающее и болеутоляющее действие.</a:t>
            </a:r>
          </a:p>
          <a:p>
            <a:pPr marL="45720" indent="0">
              <a:buNone/>
            </a:pPr>
            <a:r>
              <a:rPr lang="ru-RU" sz="3600" b="1" dirty="0" smtClean="0">
                <a:ln w="0"/>
                <a:solidFill>
                  <a:schemeClr val="tx1"/>
                </a:solidFill>
              </a:rPr>
              <a:t>Согревающий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компресс бывает сухим и влажным.</a:t>
            </a:r>
          </a:p>
          <a:p>
            <a:pPr marL="45720" indent="0">
              <a:buNone/>
            </a:pPr>
            <a:r>
              <a:rPr lang="ru-RU" sz="3600" b="1" i="1" u="sng" dirty="0" smtClean="0">
                <a:ln w="0"/>
                <a:solidFill>
                  <a:srgbClr val="C00000"/>
                </a:solidFill>
              </a:rPr>
              <a:t>Сухой</a:t>
            </a:r>
            <a:r>
              <a:rPr lang="ru-RU" sz="3600" b="1" u="sng" dirty="0" smtClean="0">
                <a:ln w="0"/>
                <a:solidFill>
                  <a:srgbClr val="C00000"/>
                </a:solidFill>
              </a:rPr>
              <a:t> </a:t>
            </a:r>
            <a:r>
              <a:rPr lang="ru-RU" sz="3600" b="1" u="sng" dirty="0">
                <a:ln w="0"/>
                <a:solidFill>
                  <a:srgbClr val="C00000"/>
                </a:solidFill>
              </a:rPr>
              <a:t>компресс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(обычная ватно-марлевая повязка) часто предназначен для защиты тех или иных участков тела, например, шеи, уха от воздействия холода. Его ставят, как правило, после горячего или согревающего компресса.</a:t>
            </a:r>
          </a:p>
          <a:p>
            <a:pPr marL="45720" indent="0">
              <a:buNone/>
            </a:pPr>
            <a:r>
              <a:rPr lang="ru-RU" sz="4400" b="1" dirty="0" smtClean="0">
                <a:ln w="0"/>
                <a:solidFill>
                  <a:srgbClr val="C00000"/>
                </a:solidFill>
              </a:rPr>
              <a:t>Запомните</a:t>
            </a:r>
            <a:r>
              <a:rPr lang="en-US" sz="4400" b="1" dirty="0" smtClean="0">
                <a:ln w="0"/>
                <a:solidFill>
                  <a:srgbClr val="C00000"/>
                </a:solidFill>
              </a:rPr>
              <a:t>! </a:t>
            </a:r>
            <a:r>
              <a:rPr lang="ru-RU" sz="3600" b="1" dirty="0" smtClean="0">
                <a:ln w="0"/>
                <a:solidFill>
                  <a:schemeClr val="tx1"/>
                </a:solidFill>
              </a:rPr>
              <a:t>Согревающий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компресс противопоказан при сильной лихорадке, различных аллергических и гнойных воспалений на коже, так же при нарушении её целостности.</a:t>
            </a:r>
          </a:p>
          <a:p>
            <a:pPr marL="45720" indent="0">
              <a:buNone/>
            </a:pPr>
            <a:r>
              <a:rPr lang="ru-RU" sz="3600" b="1" dirty="0" smtClean="0">
                <a:ln w="0"/>
                <a:solidFill>
                  <a:schemeClr val="tx1"/>
                </a:solidFill>
              </a:rPr>
              <a:t>Для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рассасывания воспалительных инфильтратов используют </a:t>
            </a:r>
            <a:r>
              <a:rPr lang="ru-RU" sz="3600" b="1" dirty="0" err="1">
                <a:ln w="0"/>
                <a:solidFill>
                  <a:schemeClr val="tx1"/>
                </a:solidFill>
              </a:rPr>
              <a:t>полуспиртовой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 согревающий компресс: внутренний слой смачивают разведённым водой (</a:t>
            </a:r>
            <a:r>
              <a:rPr lang="ru-RU" sz="3600" b="1" dirty="0" smtClean="0">
                <a:ln w="0"/>
                <a:solidFill>
                  <a:schemeClr val="tx1"/>
                </a:solidFill>
              </a:rPr>
              <a:t>45°)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этиловым (салициловым или камфорным ) спиртом.</a:t>
            </a:r>
          </a:p>
          <a:p>
            <a:pPr marL="45720" indent="0">
              <a:buNone/>
            </a:pPr>
            <a:r>
              <a:rPr lang="ru-RU" sz="4400" b="1" dirty="0" smtClean="0">
                <a:ln w="0"/>
                <a:solidFill>
                  <a:srgbClr val="C00000"/>
                </a:solidFill>
              </a:rPr>
              <a:t>Запомните</a:t>
            </a:r>
            <a:r>
              <a:rPr lang="ru-RU" sz="4400" b="1" dirty="0">
                <a:ln w="0"/>
                <a:solidFill>
                  <a:srgbClr val="C00000"/>
                </a:solidFill>
              </a:rPr>
              <a:t>!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Лекарственные средства, применяемые для компресса, могут взывать раздражение, поэтому кожу необходимо смазать детским кремом или вазелиновым маслом.</a:t>
            </a:r>
          </a:p>
          <a:p>
            <a:pPr marL="45720" indent="0">
              <a:buNone/>
            </a:pPr>
            <a:r>
              <a:rPr lang="ru-RU" sz="3600" b="1" dirty="0" smtClean="0">
                <a:ln w="0"/>
                <a:solidFill>
                  <a:schemeClr val="tx1"/>
                </a:solidFill>
              </a:rPr>
              <a:t>Спиртовые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компрессы быстро высыхают, поэтому их меняют через каждые 4-6 часов.</a:t>
            </a:r>
          </a:p>
          <a:p>
            <a:pPr marL="45720" indent="0">
              <a:buNone/>
            </a:pPr>
            <a:endParaRPr lang="ru-RU" sz="3600" b="1" dirty="0">
              <a:ln w="0"/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4400" b="1" dirty="0" smtClean="0">
                <a:ln w="0"/>
                <a:solidFill>
                  <a:srgbClr val="C00000"/>
                </a:solidFill>
              </a:rPr>
              <a:t>NB! </a:t>
            </a:r>
            <a:r>
              <a:rPr lang="ru-RU" sz="3600" b="1" dirty="0" smtClean="0">
                <a:ln w="0"/>
                <a:solidFill>
                  <a:schemeClr val="tx1"/>
                </a:solidFill>
              </a:rPr>
              <a:t>Не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следует накладывать компресс на кожу, смазанную йодом, что может вызвать глубокие ожоги.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824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0626" y="44624"/>
            <a:ext cx="4969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ВНУТРИКОЖНЫЕ ИНЪЕКЦИИ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1344" y="116632"/>
          <a:ext cx="11856640" cy="6635885"/>
        </p:xfrm>
        <a:graphic>
          <a:graphicData uri="http://schemas.openxmlformats.org/drawingml/2006/table">
            <a:tbl>
              <a:tblPr/>
              <a:tblGrid>
                <a:gridCol w="10513168"/>
                <a:gridCol w="1343472"/>
              </a:tblGrid>
              <a:tr h="163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Чек-лист: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Выполнение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Получить информированное согласие пациента на манипуляцию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Обработать руки гигиеническим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способом, надеть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 стерильные перчатки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Попросить пациента занять удобное положение (пациент сидит, место инъекции освобождено от одежды)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Проверить наличие всего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необходимого (стерильный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лоток с шариками и пинцетом;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щприц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необходимого объема с 2 иглами, 70%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р-р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этилового спирта; лоток для использованного материала)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Контроль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назначения, проверить срок годности и целостность стерильной упаковки шприца и игл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Проверка ЛС (целостность и срок годности ампулы с ЛС)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Сборка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шприца, вскрытие ампулы с ЛС, набор шприцом ЛС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Смена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иглы, удаление воздуха из шприца, 2-кратная обработка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места инъекции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Подготовка ЛС в шприце (большим и указательным пальцем руки, удерживающий шприц, зафиксировать канюлю иглы, другой рукой снять колпачок с иглы)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Зафиксировать место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инъекции: взять шприц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руку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срезом иглы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вверх (указательный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палец фиксирует канюлю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иглы,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остальные пальцы удерживают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шприц. 2 рукой охватить предплечье,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фиксировать кожу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Позиционирование шприца: поднести шприц иглой к месту инъекции, указательный палец на канюле иглы, срез иглы обращён вверх, шприц расположен под углом 15° к поверхности предплечья пациента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Предупредить пациента фразой о необходимости потерпеть 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Произвести пункцию: одним движением в направлении снизу вверх, на длину только среза иглы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так,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чтобы срез просвечивал через кожу, с первой попытки, не касаясь обработанного места ничем кроме иглы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Введение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ЛС, извлечение иглы, дезинфекция и утилизация расходного материала, включая перчатки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Обработка рук гигиеническим способом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3352" y="548680"/>
          <a:ext cx="11521280" cy="6187511"/>
        </p:xfrm>
        <a:graphic>
          <a:graphicData uri="http://schemas.openxmlformats.org/drawingml/2006/table">
            <a:tbl>
              <a:tblPr/>
              <a:tblGrid>
                <a:gridCol w="576064"/>
                <a:gridCol w="9235607"/>
                <a:gridCol w="1709609"/>
              </a:tblGrid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Действия (элементы)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Отметка 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выполнении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Познакомиться с пациентом: поздороваться; уточнить ФИО и возраст пациента, сверяя сведения с медицинской документацией; осведомиться о самочувствии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Представиться, обозначить свою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роль, получить согласие пациента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Обработать руки гигиеническим способом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Проверить наличие всего необходимого оснащения до начала манипуляции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Удобно посадить или положить пациента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Смочить в полуспиртовом растворе салфетку, сложенную в 6-8 слоёв, отжать её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Приложить влажную салфетку к соответствующему участку тела и плотно её прижать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Сверху уложить средний слой: </a:t>
                      </a: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компрессная бумага, длина и ширина этого слоя должны быть на 2-3 см больше внутреннего слоя 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Сверху уложить наружный слой: </a:t>
                      </a: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вата (ватин, фланель); длина и ширина этого слоя должны быть на 2-3 см больше среднего слоя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Зафиксировать компресс бинтом так, чтобы он плотно прилегал к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коже.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Обработать руки гигиеническим способом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Снять компресс через 6-8 часов, протереть кожу водой, насухо вытереть полотенцем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Дезинфекция и утилизация расходного материала в отходы класса Б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Обработать руки гигиеническим способом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9376" y="44624"/>
            <a:ext cx="113052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Оценочный лист (чек-лист):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остановка влажного (согревающего) компресса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18" y="692696"/>
            <a:ext cx="829532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283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440" y="2204864"/>
            <a:ext cx="962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ТЕХНИКА ВЫПОЛНЕНИЯ ПОДКОЖНОЙ ИНЪЕКЦИИ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4283" y="44624"/>
            <a:ext cx="318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ПОДКОЖНЫЕ ИНЪЕКЦИИ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1344" y="44624"/>
          <a:ext cx="11809312" cy="6627842"/>
        </p:xfrm>
        <a:graphic>
          <a:graphicData uri="http://schemas.openxmlformats.org/drawingml/2006/table">
            <a:tbl>
              <a:tblPr/>
              <a:tblGrid>
                <a:gridCol w="10472408"/>
                <a:gridCol w="1336904"/>
              </a:tblGrid>
              <a:tr h="15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Действия (элементы)</a:t>
                      </a: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Выполнение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Познакомиться с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пациентом, представиться, обозначить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 свою роль, получить согласие на манипуляцию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Обработать руки гигиеническим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способом, надеть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 стерильные перчатки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Попросить пациента занять удобное положение (пациент сидит, место инъекции освобождено от одежды)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Проверить наличие всего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необходимого (стерильный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лоток с шариками и пинцетом;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щприц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необходимого объема с 2 иглами, 70%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р-р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этилового спирта; лоток для использованного материала)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Контроль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назначения, проверить срок годности и целостность стерильной упаковки шприца и игл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Проверка ЛС (целостность и срок годности ампулы с ЛС)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Сборка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шприца, вскрытие ампулы с ЛС, набор шприцом ЛС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Смена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иглы, удаление воздуха из шприца, 2-кратная обработка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места инъекции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Подготовка ЛС в шприце (большим и указательным пальцем руки, удерживающий шприц, зафиксировать канюлю иглы, другой рукой снять колпачок с иглы)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Фиксация места инъекции: взять шприц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руку срезом иглы вверх, указательный палец фиксирует канюлю иглы, остальные пальцы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удерживают шприц. 2 рукой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сформировать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треугольную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складку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кожи в месте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инъекции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Позиционирование шприца: поднести шприц иглой к месту инъекции, указательный палец на канюле иглы, срез иглы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обращѐн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вверх, шприц расположен под углом 45°к поверхности плеча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Произвести пункцию:  одним движением в основание складки на глубину 15 мм, с первой попытки, не касаясь обработанного места ничем кроме иглы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Введение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ЛС, извлечение иглы из места инъекции, прижатие шариком места инъекции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Дезинфекция и утилизация расходного материала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перчаток в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отходы класса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Б, обработка рук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2204864"/>
            <a:ext cx="10868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ТЕХНИКА ВЫПОЛНЕНИЯ ВНУТРИМЫШЕЧНОЙ ИНЪЕКЦИИ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5760" y="44624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Чек-лист: ВНУТРИМЫШЕЧНАЯ ИНЪЕКЦИЯ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1344" y="476672"/>
          <a:ext cx="11809312" cy="6245363"/>
        </p:xfrm>
        <a:graphic>
          <a:graphicData uri="http://schemas.openxmlformats.org/drawingml/2006/table">
            <a:tbl>
              <a:tblPr/>
              <a:tblGrid>
                <a:gridCol w="10441160"/>
                <a:gridCol w="1368152"/>
              </a:tblGrid>
              <a:tr h="1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Действия (элементы)</a:t>
                      </a:r>
                    </a:p>
                  </a:txBody>
                  <a:tcPr marL="25468" marR="25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Выполнение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68" marR="25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Познакомиться с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пациентом, представиться, обозначить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свою роль, получить согласие на манипуляцию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Обработать руки гигиеническим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способом, надеть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стерильные перчатки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Попросить пациента занять удобное положение (пациент сидит, место инъекции освобождено от одежды)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Проверить наличие всего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необходимого (стерильный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лоток с шариками и пинцетом;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щприц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необходимого объема с 2 иглами, 70%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р-р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этилового спирта; лоток для использованного материала)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Контроль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назначения, проверить срок годности и целостность стерильной упаковки шприца и игл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Проверка ЛС (целостность и срок годности ампулы с ЛС)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Сборка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шприца, вскрытие ампулы с ЛС, набор шприцом ЛС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Смена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иглы, удаление воздуха из шприца, 2-кратная обработка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места инъекции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Подготовка ЛС в шприце (большим и указательным пальцем руки, удерживающий шприц, зафиксировать канюлю иглы, другой рукой снять колпачок с иглы)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Фиксация места инъекции: взять шприц в доминантную руку срезом иглы вверх, мизинец фиксирует канюлю иглы, остальные пальцы удерживают цилиндр. Большим и указательным пальцами второй руки растянуть кожу пациента в месте инъекции</a:t>
                      </a:r>
                    </a:p>
                  </a:txBody>
                  <a:tcPr marL="25468" marR="25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68" marR="25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Позиционирование шприца: поднести шприц иглой к месту инъекции (верхненаружный квадрант в верхненаружной его части приблизительно на 5-8 см ниже уровня гребня подвздошной кости), мизинец фиксирует канюлю иглы, срез иглы обращѐн вверх, шприц расположен перпендикулярно месту инъекции</a:t>
                      </a:r>
                    </a:p>
                  </a:txBody>
                  <a:tcPr marL="25468" marR="25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68" marR="25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Произвести пункцию: одним быстрым движением, ввести иглу под углом 90°к месту инъекции на 2/3 её длины, с первой попытки, не касаясь обработанного места ничем кроме иглы</a:t>
                      </a:r>
                    </a:p>
                  </a:txBody>
                  <a:tcPr marL="25468" marR="25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5468" marR="25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Введение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ЛС, извлечение иглы из места инъекции, прижатие шариком места инъекции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Дезинфекция и утилизация расходного материала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перчаток 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отходы класса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Б, обработка рук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2204864"/>
            <a:ext cx="1013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ТЕХНИКА ВЫПОЛНЕНИЯ ВНУТРИВЕННОЙ ИНЪЕКЦИИ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744" y="116632"/>
            <a:ext cx="467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Чек-лист: ВНУТРИВЕННАЯ ИНЪЕКЦИЯ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1344" y="116632"/>
          <a:ext cx="11809311" cy="6759904"/>
        </p:xfrm>
        <a:graphic>
          <a:graphicData uri="http://schemas.openxmlformats.org/drawingml/2006/table">
            <a:tbl>
              <a:tblPr/>
              <a:tblGrid>
                <a:gridCol w="10225136"/>
                <a:gridCol w="1584175"/>
              </a:tblGrid>
              <a:tr h="147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Действия (элементы)</a:t>
                      </a: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Выполнение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Познакомиться с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пациентом, представиться, обозначить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свою роль, получить согласие на манипуляцию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Обработать руки гигиеническим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способом, надеть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стерильные перчатки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Попросить пациента занять удобное положение (пациент сидит, место инъекции освобождено от одежды)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Проверить наличие всего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необходимого (стерильный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лоток с шариками и пинцетом;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щприц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необходимого объема с 2 иглами, 70%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р-р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этилового спирта; лоток для использованного материала)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Контроль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назначения, проверить срок годности и целостность стерильной упаковки шприца и игл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Проверка ЛС (целостность и срок годности ампулы с ЛС)</a:t>
                      </a: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Сборка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шприца, вскрытие ампулы с ЛС, набор шприцом ЛС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Смена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иглы, удаление воздуха из шприца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6619" marR="2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Подготовка ЛС в шприце (большим и указательным пальцем руки, удерживающий шприц, зафиксировать канюлю иглы, другой рукой снять колпачок с иглы)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840" marR="25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Позиционирование руки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пациента, наложение жгута, проверка наполнения вен, выбрать вену, 2-кратно обработать поле инъекции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Подготовка ЛС для инъекции, фиксация места инъекции: взять шприц в доминантную руку срезом иглы вверх, указательный палец фиксирует канюлю иглы, остальные пальцы удерживают цилиндр шприца, снять колпачок с иглы. Второй рукой слегка оттянуть кожу от места инъекции</a:t>
                      </a: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Позиционирование шприца: поднести шприц иглой к месту инъекции, указательный палец на канюле иглы, срез иглы обращён вверх,  шприц расположен под углом 15°- 20°к поверхности предплечья пациента</a:t>
                      </a: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Произвести венепункцию: одним движением с первой попытки, не касаясь обработанного места венепункции ничем кроме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иглы, выровнять иглу шприца параллельно поверхности предплечья пациента, провести иглу дальше в вену на 10-15 мм, контрольная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/>
                          <a:ea typeface="Times New Roman"/>
                        </a:rPr>
                        <a:t>тракция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, снятие жгута, повторная контрольная </a:t>
                      </a:r>
                      <a:r>
                        <a:rPr lang="ru-RU" sz="1600" baseline="0" dirty="0" err="1" smtClean="0">
                          <a:latin typeface="Times New Roman"/>
                          <a:ea typeface="Times New Roman"/>
                        </a:rPr>
                        <a:t>тракция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, введение ЛС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Извлечение иглы из места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инъекции, наложение повязки, дезинфекция и утилизация расходного материала и перчаток в отходы класса Б, обработка рук гигиеническим способом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4080" marR="24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2649</Words>
  <Application>Microsoft Office PowerPoint</Application>
  <PresentationFormat>Произвольный</PresentationFormat>
  <Paragraphs>227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МЕТОДЫ ПРОСТЕЙШЕЙ ФИЗИОТЕРАПИИ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User</cp:lastModifiedBy>
  <cp:revision>70</cp:revision>
  <dcterms:created xsi:type="dcterms:W3CDTF">2017-03-24T12:09:01Z</dcterms:created>
  <dcterms:modified xsi:type="dcterms:W3CDTF">2020-02-12T07:02:01Z</dcterms:modified>
</cp:coreProperties>
</file>