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6" r:id="rId4"/>
    <p:sldId id="259" r:id="rId5"/>
    <p:sldId id="270" r:id="rId6"/>
    <p:sldId id="268" r:id="rId7"/>
    <p:sldId id="261" r:id="rId8"/>
    <p:sldId id="263" r:id="rId9"/>
    <p:sldId id="265" r:id="rId10"/>
    <p:sldId id="257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2925D-2D5E-43E6-8E47-719BEAD10B4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8991FE-610E-4A3E-BBD5-A297E22DC8CF}">
      <dgm:prSet/>
      <dgm:spPr/>
      <dgm:t>
        <a:bodyPr/>
        <a:lstStyle/>
        <a:p>
          <a:pPr rtl="0"/>
          <a:r>
            <a:rPr lang="ru-RU" smtClean="0"/>
            <a:t>Имидж профессии</a:t>
          </a:r>
          <a:endParaRPr lang="ru-RU"/>
        </a:p>
      </dgm:t>
    </dgm:pt>
    <dgm:pt modelId="{06EC4A4A-D904-4C34-956F-042E759183E7}" type="parTrans" cxnId="{9F00ABCA-0DAD-48FF-96B9-B1F3D03088B3}">
      <dgm:prSet/>
      <dgm:spPr/>
      <dgm:t>
        <a:bodyPr/>
        <a:lstStyle/>
        <a:p>
          <a:endParaRPr lang="ru-RU"/>
        </a:p>
      </dgm:t>
    </dgm:pt>
    <dgm:pt modelId="{BA023BC7-321B-421C-A99A-6DA95CD4CA40}" type="sibTrans" cxnId="{9F00ABCA-0DAD-48FF-96B9-B1F3D03088B3}">
      <dgm:prSet/>
      <dgm:spPr/>
      <dgm:t>
        <a:bodyPr/>
        <a:lstStyle/>
        <a:p>
          <a:endParaRPr lang="ru-RU"/>
        </a:p>
      </dgm:t>
    </dgm:pt>
    <dgm:pt modelId="{C3D21FF1-4662-40A8-B547-E5F7B2075093}">
      <dgm:prSet/>
      <dgm:spPr/>
      <dgm:t>
        <a:bodyPr/>
        <a:lstStyle/>
        <a:p>
          <a:pPr rtl="0"/>
          <a:r>
            <a:rPr lang="ru-RU" smtClean="0"/>
            <a:t>Призвание</a:t>
          </a:r>
          <a:endParaRPr lang="ru-RU"/>
        </a:p>
      </dgm:t>
    </dgm:pt>
    <dgm:pt modelId="{E0988F03-96EC-4958-9181-9D2547819ED5}" type="parTrans" cxnId="{1484645D-DFC3-4C03-8675-03E0264F9332}">
      <dgm:prSet/>
      <dgm:spPr/>
      <dgm:t>
        <a:bodyPr/>
        <a:lstStyle/>
        <a:p>
          <a:endParaRPr lang="ru-RU"/>
        </a:p>
      </dgm:t>
    </dgm:pt>
    <dgm:pt modelId="{C968581A-2FDC-43C3-A5C8-D574444A7193}" type="sibTrans" cxnId="{1484645D-DFC3-4C03-8675-03E0264F9332}">
      <dgm:prSet/>
      <dgm:spPr/>
      <dgm:t>
        <a:bodyPr/>
        <a:lstStyle/>
        <a:p>
          <a:endParaRPr lang="ru-RU"/>
        </a:p>
      </dgm:t>
    </dgm:pt>
    <dgm:pt modelId="{F4D48806-DD44-4355-AC7D-E81E69EB0666}">
      <dgm:prSet/>
      <dgm:spPr/>
      <dgm:t>
        <a:bodyPr/>
        <a:lstStyle/>
        <a:p>
          <a:pPr rtl="0"/>
          <a:r>
            <a:rPr lang="ru-RU" smtClean="0"/>
            <a:t>Мотивация к обучению и самосовершенствованию</a:t>
          </a:r>
          <a:endParaRPr lang="ru-RU"/>
        </a:p>
      </dgm:t>
    </dgm:pt>
    <dgm:pt modelId="{E148C2C7-932F-49FB-87B8-7726A3BBA49D}" type="parTrans" cxnId="{73A64A6D-FA92-4BF7-AF66-5E77AFA0D3A8}">
      <dgm:prSet/>
      <dgm:spPr/>
      <dgm:t>
        <a:bodyPr/>
        <a:lstStyle/>
        <a:p>
          <a:endParaRPr lang="ru-RU"/>
        </a:p>
      </dgm:t>
    </dgm:pt>
    <dgm:pt modelId="{09F046DC-888C-4DDA-B1F2-E8A50E996A22}" type="sibTrans" cxnId="{73A64A6D-FA92-4BF7-AF66-5E77AFA0D3A8}">
      <dgm:prSet/>
      <dgm:spPr/>
      <dgm:t>
        <a:bodyPr/>
        <a:lstStyle/>
        <a:p>
          <a:endParaRPr lang="ru-RU"/>
        </a:p>
      </dgm:t>
    </dgm:pt>
    <dgm:pt modelId="{52CA53DC-D2DA-43F0-817C-18F7F72604F7}" type="pres">
      <dgm:prSet presAssocID="{51C2925D-2D5E-43E6-8E47-719BEAD10B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5831E2-CDE2-439D-8D13-2F75C9D272D4}" type="pres">
      <dgm:prSet presAssocID="{51C2925D-2D5E-43E6-8E47-719BEAD10B44}" presName="arrow" presStyleLbl="bgShp" presStyleIdx="0" presStyleCnt="1"/>
      <dgm:spPr/>
    </dgm:pt>
    <dgm:pt modelId="{D56066FD-4D86-45CA-B023-49F999BCBDBD}" type="pres">
      <dgm:prSet presAssocID="{51C2925D-2D5E-43E6-8E47-719BEAD10B44}" presName="linearProcess" presStyleCnt="0"/>
      <dgm:spPr/>
    </dgm:pt>
    <dgm:pt modelId="{1DB2CDAD-4D76-4805-B624-FEA727B6FD27}" type="pres">
      <dgm:prSet presAssocID="{938991FE-610E-4A3E-BBD5-A297E22DC8C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36112-604D-4E8D-8337-22787E9583E7}" type="pres">
      <dgm:prSet presAssocID="{BA023BC7-321B-421C-A99A-6DA95CD4CA40}" presName="sibTrans" presStyleCnt="0"/>
      <dgm:spPr/>
    </dgm:pt>
    <dgm:pt modelId="{300D51A3-846D-4F2B-AB48-A8B6580B1F1C}" type="pres">
      <dgm:prSet presAssocID="{C3D21FF1-4662-40A8-B547-E5F7B207509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EBE1D-68F2-416E-BC8B-527C7B102C01}" type="pres">
      <dgm:prSet presAssocID="{C968581A-2FDC-43C3-A5C8-D574444A7193}" presName="sibTrans" presStyleCnt="0"/>
      <dgm:spPr/>
    </dgm:pt>
    <dgm:pt modelId="{D1E26253-BA4C-4CA5-B048-FD09BA2E1578}" type="pres">
      <dgm:prSet presAssocID="{F4D48806-DD44-4355-AC7D-E81E69EB066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B83397-43DE-44B1-8933-9E9FB29A6892}" type="presOf" srcId="{F4D48806-DD44-4355-AC7D-E81E69EB0666}" destId="{D1E26253-BA4C-4CA5-B048-FD09BA2E1578}" srcOrd="0" destOrd="0" presId="urn:microsoft.com/office/officeart/2005/8/layout/hProcess9"/>
    <dgm:cxn modelId="{5731C5A9-A98B-4DFA-82F8-71F4AFAFB215}" type="presOf" srcId="{51C2925D-2D5E-43E6-8E47-719BEAD10B44}" destId="{52CA53DC-D2DA-43F0-817C-18F7F72604F7}" srcOrd="0" destOrd="0" presId="urn:microsoft.com/office/officeart/2005/8/layout/hProcess9"/>
    <dgm:cxn modelId="{9F00ABCA-0DAD-48FF-96B9-B1F3D03088B3}" srcId="{51C2925D-2D5E-43E6-8E47-719BEAD10B44}" destId="{938991FE-610E-4A3E-BBD5-A297E22DC8CF}" srcOrd="0" destOrd="0" parTransId="{06EC4A4A-D904-4C34-956F-042E759183E7}" sibTransId="{BA023BC7-321B-421C-A99A-6DA95CD4CA40}"/>
    <dgm:cxn modelId="{73A64A6D-FA92-4BF7-AF66-5E77AFA0D3A8}" srcId="{51C2925D-2D5E-43E6-8E47-719BEAD10B44}" destId="{F4D48806-DD44-4355-AC7D-E81E69EB0666}" srcOrd="2" destOrd="0" parTransId="{E148C2C7-932F-49FB-87B8-7726A3BBA49D}" sibTransId="{09F046DC-888C-4DDA-B1F2-E8A50E996A22}"/>
    <dgm:cxn modelId="{1484645D-DFC3-4C03-8675-03E0264F9332}" srcId="{51C2925D-2D5E-43E6-8E47-719BEAD10B44}" destId="{C3D21FF1-4662-40A8-B547-E5F7B2075093}" srcOrd="1" destOrd="0" parTransId="{E0988F03-96EC-4958-9181-9D2547819ED5}" sibTransId="{C968581A-2FDC-43C3-A5C8-D574444A7193}"/>
    <dgm:cxn modelId="{E5853C9B-BC42-4913-B6DC-3EAFCBC6FAC9}" type="presOf" srcId="{C3D21FF1-4662-40A8-B547-E5F7B2075093}" destId="{300D51A3-846D-4F2B-AB48-A8B6580B1F1C}" srcOrd="0" destOrd="0" presId="urn:microsoft.com/office/officeart/2005/8/layout/hProcess9"/>
    <dgm:cxn modelId="{883EF40D-C823-40EA-B753-2A9019C50442}" type="presOf" srcId="{938991FE-610E-4A3E-BBD5-A297E22DC8CF}" destId="{1DB2CDAD-4D76-4805-B624-FEA727B6FD27}" srcOrd="0" destOrd="0" presId="urn:microsoft.com/office/officeart/2005/8/layout/hProcess9"/>
    <dgm:cxn modelId="{64D3FE18-717D-475A-9BD9-9FDD317ED3E3}" type="presParOf" srcId="{52CA53DC-D2DA-43F0-817C-18F7F72604F7}" destId="{805831E2-CDE2-439D-8D13-2F75C9D272D4}" srcOrd="0" destOrd="0" presId="urn:microsoft.com/office/officeart/2005/8/layout/hProcess9"/>
    <dgm:cxn modelId="{98A6CFCC-4236-46F8-8CC1-F2BB68A3E013}" type="presParOf" srcId="{52CA53DC-D2DA-43F0-817C-18F7F72604F7}" destId="{D56066FD-4D86-45CA-B023-49F999BCBDBD}" srcOrd="1" destOrd="0" presId="urn:microsoft.com/office/officeart/2005/8/layout/hProcess9"/>
    <dgm:cxn modelId="{0C084CD3-5A6E-48CC-ABE3-F903748E6736}" type="presParOf" srcId="{D56066FD-4D86-45CA-B023-49F999BCBDBD}" destId="{1DB2CDAD-4D76-4805-B624-FEA727B6FD27}" srcOrd="0" destOrd="0" presId="urn:microsoft.com/office/officeart/2005/8/layout/hProcess9"/>
    <dgm:cxn modelId="{8D3CFD59-DC0A-4065-85E8-DB53C1F37CCE}" type="presParOf" srcId="{D56066FD-4D86-45CA-B023-49F999BCBDBD}" destId="{38F36112-604D-4E8D-8337-22787E9583E7}" srcOrd="1" destOrd="0" presId="urn:microsoft.com/office/officeart/2005/8/layout/hProcess9"/>
    <dgm:cxn modelId="{31D0B568-D14E-4333-AEF5-A02C4D335233}" type="presParOf" srcId="{D56066FD-4D86-45CA-B023-49F999BCBDBD}" destId="{300D51A3-846D-4F2B-AB48-A8B6580B1F1C}" srcOrd="2" destOrd="0" presId="urn:microsoft.com/office/officeart/2005/8/layout/hProcess9"/>
    <dgm:cxn modelId="{3AB72C7C-FB6C-4FB0-87E5-FFD92A44DF8C}" type="presParOf" srcId="{D56066FD-4D86-45CA-B023-49F999BCBDBD}" destId="{0C1EBE1D-68F2-416E-BC8B-527C7B102C01}" srcOrd="3" destOrd="0" presId="urn:microsoft.com/office/officeart/2005/8/layout/hProcess9"/>
    <dgm:cxn modelId="{77EA2DA9-150C-4B7F-84CA-43CCD4062B84}" type="presParOf" srcId="{D56066FD-4D86-45CA-B023-49F999BCBDBD}" destId="{D1E26253-BA4C-4CA5-B048-FD09BA2E157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831E2-CDE2-439D-8D13-2F75C9D272D4}">
      <dsp:nvSpPr>
        <dsp:cNvPr id="0" name=""/>
        <dsp:cNvSpPr/>
      </dsp:nvSpPr>
      <dsp:spPr>
        <a:xfrm>
          <a:off x="617219" y="0"/>
          <a:ext cx="6995160" cy="37052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2CDAD-4D76-4805-B624-FEA727B6FD27}">
      <dsp:nvSpPr>
        <dsp:cNvPr id="0" name=""/>
        <dsp:cNvSpPr/>
      </dsp:nvSpPr>
      <dsp:spPr>
        <a:xfrm>
          <a:off x="8840" y="1111582"/>
          <a:ext cx="2648902" cy="1482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Имидж профессии</a:t>
          </a:r>
          <a:endParaRPr lang="ru-RU" sz="1700" kern="1200"/>
        </a:p>
      </dsp:txBody>
      <dsp:txXfrm>
        <a:off x="81191" y="1183933"/>
        <a:ext cx="2504200" cy="1337407"/>
      </dsp:txXfrm>
    </dsp:sp>
    <dsp:sp modelId="{300D51A3-846D-4F2B-AB48-A8B6580B1F1C}">
      <dsp:nvSpPr>
        <dsp:cNvPr id="0" name=""/>
        <dsp:cNvSpPr/>
      </dsp:nvSpPr>
      <dsp:spPr>
        <a:xfrm>
          <a:off x="2790348" y="1111582"/>
          <a:ext cx="2648902" cy="1482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Призвание</a:t>
          </a:r>
          <a:endParaRPr lang="ru-RU" sz="1700" kern="1200"/>
        </a:p>
      </dsp:txBody>
      <dsp:txXfrm>
        <a:off x="2862699" y="1183933"/>
        <a:ext cx="2504200" cy="1337407"/>
      </dsp:txXfrm>
    </dsp:sp>
    <dsp:sp modelId="{D1E26253-BA4C-4CA5-B048-FD09BA2E1578}">
      <dsp:nvSpPr>
        <dsp:cNvPr id="0" name=""/>
        <dsp:cNvSpPr/>
      </dsp:nvSpPr>
      <dsp:spPr>
        <a:xfrm>
          <a:off x="5571857" y="1111582"/>
          <a:ext cx="2648902" cy="1482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Мотивация к обучению и самосовершенствованию</a:t>
          </a:r>
          <a:endParaRPr lang="ru-RU" sz="1700" kern="1200"/>
        </a:p>
      </dsp:txBody>
      <dsp:txXfrm>
        <a:off x="5644208" y="1183933"/>
        <a:ext cx="2504200" cy="1337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3AEFC-2CF7-4612-9B7A-63943D32338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34A7A-BB64-4229-8F4E-1900317A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57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A52A-707D-4CA2-82CE-C5524B299C7E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5CFB-EDFB-44E7-AB57-459FB6EB3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17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A52A-707D-4CA2-82CE-C5524B299C7E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5CFB-EDFB-44E7-AB57-459FB6EB3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49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A52A-707D-4CA2-82CE-C5524B299C7E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5CFB-EDFB-44E7-AB57-459FB6EB3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1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A53FE-BC46-491B-A846-B72A0B3DAB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925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A52A-707D-4CA2-82CE-C5524B299C7E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5CFB-EDFB-44E7-AB57-459FB6EB3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26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A52A-707D-4CA2-82CE-C5524B299C7E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5CFB-EDFB-44E7-AB57-459FB6EB3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7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A52A-707D-4CA2-82CE-C5524B299C7E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5CFB-EDFB-44E7-AB57-459FB6EB3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4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A52A-707D-4CA2-82CE-C5524B299C7E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5CFB-EDFB-44E7-AB57-459FB6EB3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A52A-707D-4CA2-82CE-C5524B299C7E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5CFB-EDFB-44E7-AB57-459FB6EB3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A52A-707D-4CA2-82CE-C5524B299C7E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5CFB-EDFB-44E7-AB57-459FB6EB3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8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A52A-707D-4CA2-82CE-C5524B299C7E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5CFB-EDFB-44E7-AB57-459FB6EB3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A52A-707D-4CA2-82CE-C5524B299C7E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5CFB-EDFB-44E7-AB57-459FB6EB3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5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5A52A-707D-4CA2-82CE-C5524B299C7E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65CFB-EDFB-44E7-AB57-459FB6EB3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3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1"/>
            <a:ext cx="7630616" cy="2331690"/>
          </a:xfrm>
        </p:spPr>
        <p:txBody>
          <a:bodyPr>
            <a:normAutofit/>
          </a:bodyPr>
          <a:lstStyle/>
          <a:p>
            <a:r>
              <a:rPr lang="ru-RU" dirty="0" smtClean="0"/>
              <a:t>Современные тенденции в медицине: роль науки и образования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А.Л.Хохлов</a:t>
            </a:r>
            <a:endParaRPr lang="ru-RU" dirty="0" smtClean="0"/>
          </a:p>
          <a:p>
            <a:r>
              <a:rPr lang="ru-RU" dirty="0" smtClean="0"/>
              <a:t>Член-корреспондент РАН, профессор, зав. кафедрой клинической фармакологии ЯГМУ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6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472608" cy="265030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Престиж профессии</a:t>
            </a:r>
            <a:br>
              <a:rPr lang="ru-RU" dirty="0" smtClean="0"/>
            </a:br>
            <a:r>
              <a:rPr lang="ru-RU" sz="3200" dirty="0" smtClean="0"/>
              <a:t> «В человеке всё должно быть прекрасно: и лицо, и </a:t>
            </a:r>
            <a:r>
              <a:rPr lang="ru-RU" sz="3200" dirty="0" err="1" smtClean="0"/>
              <a:t>одежда,идуша</a:t>
            </a:r>
            <a:r>
              <a:rPr lang="ru-RU" sz="3200" dirty="0" smtClean="0"/>
              <a:t>, и </a:t>
            </a:r>
            <a:br>
              <a:rPr lang="ru-RU" sz="3200" dirty="0" smtClean="0"/>
            </a:br>
            <a:r>
              <a:rPr lang="ru-RU" sz="3200" dirty="0" smtClean="0"/>
              <a:t>мысли…»</a:t>
            </a:r>
            <a:br>
              <a:rPr lang="ru-RU" sz="3200" dirty="0" smtClean="0"/>
            </a:br>
            <a:r>
              <a:rPr lang="ru-RU" sz="3200" dirty="0" smtClean="0"/>
              <a:t>А.П.Чехов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953609"/>
              </p:ext>
            </p:extLst>
          </p:nvPr>
        </p:nvGraphicFramePr>
        <p:xfrm>
          <a:off x="457200" y="2420888"/>
          <a:ext cx="8229600" cy="37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http://files.vm.ru/photo/vecherka/2016/07/doc6qry408xa4713m4rnc39_800_4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88640"/>
            <a:ext cx="2808312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78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7931224" cy="4065315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Благодарю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862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6318" y="274638"/>
            <a:ext cx="6060481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Профессиональные сообщества и клинические руководства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Разрабатываются законопроекты, направленные на «смену </a:t>
            </a:r>
            <a:r>
              <a:rPr lang="ru-RU" dirty="0"/>
              <a:t>стандартов оказания медицинской помощи на новую правовую форму – клинические руководства», которые «можно назвать и протоколами ведения больных…»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«это те же клинические рекомендации», но которые будут носить обязательный к применению характер». </a:t>
            </a:r>
            <a:r>
              <a:rPr lang="ru-RU" smtClean="0"/>
              <a:t>(В.И.Скворцова, 2016)</a:t>
            </a:r>
            <a:endParaRPr lang="ru-RU" dirty="0"/>
          </a:p>
        </p:txBody>
      </p:sp>
      <p:pic>
        <p:nvPicPr>
          <p:cNvPr id="3074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4624"/>
            <a:ext cx="2302790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3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dirty="0" smtClean="0"/>
              <a:t>Персонализированная медицина</a:t>
            </a:r>
            <a:endParaRPr lang="ru-RU" altLang="ru-RU" sz="3600" b="1" dirty="0" smtClean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91000" y="1916113"/>
            <a:ext cx="4537075" cy="792162"/>
          </a:xfrm>
          <a:prstGeom prst="roundRect">
            <a:avLst/>
          </a:prstGeom>
          <a:solidFill>
            <a:srgbClr val="FEA9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ПРЕДИКТИВНАЯ МЕДИЦИНА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11638" y="2860675"/>
            <a:ext cx="4537075" cy="792163"/>
          </a:xfrm>
          <a:prstGeom prst="roundRect">
            <a:avLst/>
          </a:prstGeom>
          <a:solidFill>
            <a:srgbClr val="FEA9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ПРЕВЕНТИВНАЯ МЕДИЦИНА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11638" y="3789363"/>
            <a:ext cx="4537075" cy="792162"/>
          </a:xfrm>
          <a:prstGeom prst="roundRect">
            <a:avLst/>
          </a:prstGeom>
          <a:solidFill>
            <a:srgbClr val="FEA9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ПРОФИЛАКТИЧЕСКАЯ МЕДИЦИНА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1638" y="4724400"/>
            <a:ext cx="4537075" cy="792163"/>
          </a:xfrm>
          <a:prstGeom prst="roundRect">
            <a:avLst/>
          </a:prstGeom>
          <a:solidFill>
            <a:srgbClr val="FEA9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ПЕРСОНАЛИЗИРОВАННАЯ МЕДИЦИНА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22750" y="5661025"/>
            <a:ext cx="4535488" cy="792163"/>
          </a:xfrm>
          <a:prstGeom prst="roundRect">
            <a:avLst/>
          </a:prstGeom>
          <a:solidFill>
            <a:srgbClr val="FEA9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ПАРТНЕРСКАЯ МЕДИЦИНА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3938" y="1989138"/>
            <a:ext cx="4921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1">
                    <a:lumMod val="90000"/>
                  </a:schemeClr>
                </a:solidFill>
              </a:rPr>
              <a:t>Р</a:t>
            </a:r>
            <a:endParaRPr lang="ru-RU" sz="36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938" y="2933700"/>
            <a:ext cx="4921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1">
                    <a:lumMod val="90000"/>
                  </a:schemeClr>
                </a:solidFill>
              </a:rPr>
              <a:t>Р</a:t>
            </a:r>
            <a:endParaRPr lang="ru-RU" sz="36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938" y="3862388"/>
            <a:ext cx="4921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1">
                    <a:lumMod val="90000"/>
                  </a:schemeClr>
                </a:solidFill>
              </a:rPr>
              <a:t>Р</a:t>
            </a:r>
            <a:endParaRPr lang="ru-RU" sz="36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6163" y="4797425"/>
            <a:ext cx="492125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1">
                    <a:lumMod val="90000"/>
                  </a:schemeClr>
                </a:solidFill>
              </a:rPr>
              <a:t>Р</a:t>
            </a:r>
            <a:endParaRPr lang="ru-RU" sz="36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86163" y="5688013"/>
            <a:ext cx="4921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1">
                    <a:lumMod val="90000"/>
                  </a:schemeClr>
                </a:solidFill>
              </a:rPr>
              <a:t>Р</a:t>
            </a:r>
            <a:endParaRPr lang="ru-RU" sz="36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92500" y="4652963"/>
            <a:ext cx="5543550" cy="9366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10" name="Picture 2" descr="Lee Hood, MD, PhD, President and Co-found of the Institute for Systems Biolog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275748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Прямоугольник 13"/>
          <p:cNvSpPr>
            <a:spLocks noChangeArrowheads="1"/>
          </p:cNvSpPr>
          <p:nvPr/>
        </p:nvSpPr>
        <p:spPr bwMode="auto">
          <a:xfrm>
            <a:off x="0" y="6488113"/>
            <a:ext cx="431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>
                <a:solidFill>
                  <a:schemeClr val="bg1"/>
                </a:solidFill>
              </a:rPr>
              <a:t>https://en.wikipedia.org/wiki/Leroy_Hood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112" name="TextBox 14"/>
          <p:cNvSpPr txBox="1">
            <a:spLocks noChangeArrowheads="1"/>
          </p:cNvSpPr>
          <p:nvPr/>
        </p:nvSpPr>
        <p:spPr bwMode="auto">
          <a:xfrm>
            <a:off x="549275" y="4916488"/>
            <a:ext cx="2449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Профессор </a:t>
            </a:r>
          </a:p>
          <a:p>
            <a:pPr algn="ctr" eaLnBrk="1" hangingPunct="1"/>
            <a:r>
              <a:rPr lang="en-US" altLang="ru-RU" dirty="0"/>
              <a:t>Leroy Hood-</a:t>
            </a:r>
            <a:r>
              <a:rPr lang="ru-RU" altLang="ru-RU" dirty="0"/>
              <a:t> автор концепции 5Р медицины</a:t>
            </a:r>
          </a:p>
        </p:txBody>
      </p:sp>
    </p:spTree>
    <p:extLst>
      <p:ext uri="{BB962C8B-B14F-4D97-AF65-F5344CB8AC3E}">
        <p14:creationId xmlns:p14="http://schemas.microsoft.com/office/powerpoint/2010/main" val="12340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867328" cy="14176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Непрерывное медицинское образование: вопросы качества обучения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600200"/>
            <a:ext cx="598700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https://im0-tub-ru.yandex.net/i?id=25afdb5a33bbbf3bcfd2c2736b983f30-l&amp;n=13</a:t>
            </a:r>
            <a:endParaRPr lang="ru-RU" dirty="0"/>
          </a:p>
        </p:txBody>
      </p:sp>
      <p:pic>
        <p:nvPicPr>
          <p:cNvPr id="29698" name="Picture 2" descr="http://present5.com/presentforday2/20170114/akk_pr_images/akk_pr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196752"/>
            <a:ext cx="7920880" cy="3816424"/>
          </a:xfrm>
          <a:prstGeom prst="rect">
            <a:avLst/>
          </a:prstGeom>
          <a:noFill/>
        </p:spPr>
      </p:pic>
      <p:pic>
        <p:nvPicPr>
          <p:cNvPr id="11270" name="Picture 6" descr="https://creativenurse.com/wp-content/uploads/2016/10/Stetoscope-and-Glo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775310"/>
            <a:ext cx="4032448" cy="2082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34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IMG_19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997200"/>
            <a:ext cx="24479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IMG_18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797425"/>
            <a:ext cx="2519362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IMG_18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4797425"/>
            <a:ext cx="25209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IMG_18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4638" y="4797425"/>
            <a:ext cx="2519362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IMG_18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2949575"/>
            <a:ext cx="255587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0" descr="IMG_19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349500"/>
            <a:ext cx="3887788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1331913" y="6308725"/>
            <a:ext cx="781208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sz="1200"/>
          </a:p>
          <a:p>
            <a:pPr algn="r"/>
            <a:endParaRPr lang="ru-RU" sz="1200" b="1"/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3635896" y="1700809"/>
            <a:ext cx="52565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341438" algn="l"/>
              </a:tabLst>
            </a:pPr>
            <a:r>
              <a:rPr lang="ru-RU" sz="2000" b="1" dirty="0"/>
              <a:t>Инновационный элемент развития фармацевтического кластера</a:t>
            </a: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88640"/>
            <a:ext cx="3657917" cy="27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419872" y="260648"/>
            <a:ext cx="5266928" cy="1156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Междисциплинарные проекты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Перспективы создания российских междисциплинарных журналов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err="1" smtClean="0"/>
              <a:t>Импакт-фактор</a:t>
            </a:r>
            <a:r>
              <a:rPr lang="ru-RU" dirty="0" smtClean="0"/>
              <a:t> </a:t>
            </a:r>
            <a:r>
              <a:rPr lang="ru-RU" dirty="0" err="1" smtClean="0"/>
              <a:t>Nature</a:t>
            </a:r>
            <a:r>
              <a:rPr lang="ru-RU" dirty="0" smtClean="0"/>
              <a:t> в 2015 году был равен 38,138 (по данным </a:t>
            </a:r>
            <a:r>
              <a:rPr lang="ru-RU" dirty="0" err="1" smtClean="0"/>
              <a:t>Journal</a:t>
            </a:r>
            <a:r>
              <a:rPr lang="ru-RU" dirty="0" smtClean="0"/>
              <a:t> </a:t>
            </a:r>
            <a:r>
              <a:rPr lang="ru-RU" dirty="0" err="1" smtClean="0"/>
              <a:t>Citation</a:t>
            </a:r>
            <a:r>
              <a:rPr lang="ru-RU" dirty="0" smtClean="0"/>
              <a:t> </a:t>
            </a:r>
            <a:r>
              <a:rPr lang="ru-RU" dirty="0" err="1" smtClean="0"/>
              <a:t>Reports</a:t>
            </a:r>
            <a:r>
              <a:rPr lang="ru-RU" dirty="0" smtClean="0"/>
              <a:t>), а в 2009 году </a:t>
            </a:r>
            <a:r>
              <a:rPr lang="ru-RU" dirty="0" err="1" smtClean="0"/>
              <a:t>Nature</a:t>
            </a:r>
            <a:r>
              <a:rPr lang="ru-RU" dirty="0" smtClean="0"/>
              <a:t> вошёл в Список 100 самых влиятельных журналов биологии и медицины за последние 100 лет под № 1 и был назван Журналом Столетия.</a:t>
            </a:r>
            <a:endParaRPr lang="ru-RU" dirty="0"/>
          </a:p>
        </p:txBody>
      </p:sp>
      <p:pic>
        <p:nvPicPr>
          <p:cNvPr id="1026" name="Picture 2" descr="NatureCover2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263203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/>
              <a:t> </a:t>
            </a:r>
            <a:r>
              <a:rPr lang="ru-RU" altLang="ru-RU" sz="4000" dirty="0" smtClean="0"/>
              <a:t>Взгляд из прошлого: наука или «полу-наука»?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4027487" cy="44973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i="1" dirty="0" smtClean="0"/>
              <a:t>“</a:t>
            </a:r>
            <a:r>
              <a:rPr lang="ru-RU" altLang="ru-RU" sz="2000" i="1" dirty="0" err="1" smtClean="0"/>
              <a:t>Полу-наука</a:t>
            </a:r>
            <a:r>
              <a:rPr lang="ru-RU" altLang="ru-RU" sz="2000" i="1" dirty="0" smtClean="0"/>
              <a:t> 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i="1" dirty="0" smtClean="0"/>
              <a:t>    это невиданный прежде деспот, … имеющий своих собственных жрецов и рабов,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i="1" dirty="0" smtClean="0"/>
              <a:t>    деспот, перед которым всё преклонилось с любовью и с суеверием, до сих пор  немыслимым, перед которым   трепещет  даже сама наука и постыдно потакает ему….”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i="1" dirty="0" smtClean="0">
                <a:latin typeface="Bradley Hand ITC" pitchFamily="66" charset="0"/>
              </a:rPr>
              <a:t> Ф. Достоевский «Бесы», </a:t>
            </a:r>
            <a:r>
              <a:rPr lang="ru-RU" altLang="ru-RU" sz="2000" i="1" dirty="0" err="1" smtClean="0">
                <a:latin typeface="Bradley Hand ITC" pitchFamily="66" charset="0"/>
              </a:rPr>
              <a:t>сс</a:t>
            </a:r>
            <a:r>
              <a:rPr lang="ru-RU" altLang="ru-RU" sz="2000" i="1" dirty="0" smtClean="0">
                <a:latin typeface="Bradley Hand ITC" pitchFamily="66" charset="0"/>
              </a:rPr>
              <a:t>, 1990, т.7, с. 239</a:t>
            </a:r>
          </a:p>
        </p:txBody>
      </p:sp>
      <p:pic>
        <p:nvPicPr>
          <p:cNvPr id="8196" name="Picture 4" descr="91356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2267744"/>
            <a:ext cx="2857500" cy="3190875"/>
          </a:xfrm>
        </p:spPr>
      </p:pic>
    </p:spTree>
    <p:extLst>
      <p:ext uri="{BB962C8B-B14F-4D97-AF65-F5344CB8AC3E}">
        <p14:creationId xmlns:p14="http://schemas.microsoft.com/office/powerpoint/2010/main" val="10655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931224" cy="36056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tabLst>
                <a:tab pos="6997700" algn="l"/>
              </a:tabLst>
              <a:defRPr/>
            </a:pPr>
            <a:r>
              <a:rPr lang="ru-RU" sz="2700" b="1" dirty="0" smtClean="0"/>
              <a:t>Основные принципы охраны здоровья граждан:</a:t>
            </a:r>
            <a:r>
              <a:rPr lang="ru-RU" sz="2700" dirty="0" smtClean="0"/>
              <a:t>«</a:t>
            </a:r>
            <a:r>
              <a:rPr lang="ru-RU" sz="2700" b="1" dirty="0" smtClean="0"/>
              <a:t>приоритет </a:t>
            </a:r>
            <a:r>
              <a:rPr lang="ru-RU" sz="2700" b="1" dirty="0"/>
              <a:t>интересов пациента»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СТ.6 П.2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6802" name="TextBox 2"/>
          <p:cNvSpPr txBox="1">
            <a:spLocks noChangeArrowheads="1"/>
          </p:cNvSpPr>
          <p:nvPr/>
        </p:nvSpPr>
        <p:spPr bwMode="auto">
          <a:xfrm>
            <a:off x="179512" y="1196753"/>
            <a:ext cx="6336704" cy="56612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Candara" pitchFamily="34" charset="0"/>
              </a:rPr>
              <a:t> Приоритет интересов пациента при оказании медицинской помощи реализуется путем:</a:t>
            </a:r>
          </a:p>
          <a:p>
            <a:r>
              <a:rPr lang="ru-RU" sz="2000" dirty="0">
                <a:solidFill>
                  <a:srgbClr val="FF0000"/>
                </a:solidFill>
                <a:latin typeface="Candara" pitchFamily="34" charset="0"/>
              </a:rPr>
              <a:t>1)</a:t>
            </a:r>
            <a:r>
              <a:rPr lang="ru-RU" sz="2000" dirty="0">
                <a:latin typeface="Candara" pitchFamily="34" charset="0"/>
              </a:rPr>
              <a:t> </a:t>
            </a:r>
            <a:r>
              <a:rPr lang="ru-RU" sz="2000" dirty="0">
                <a:solidFill>
                  <a:srgbClr val="FF0000"/>
                </a:solidFill>
                <a:latin typeface="Candara" pitchFamily="34" charset="0"/>
              </a:rPr>
              <a:t>соблюдения этических и моральных норм, а также уважительного и гуманного </a:t>
            </a:r>
            <a:r>
              <a:rPr lang="ru-RU" sz="2000" dirty="0" smtClean="0">
                <a:solidFill>
                  <a:srgbClr val="FF0000"/>
                </a:solidFill>
                <a:latin typeface="Candara" pitchFamily="34" charset="0"/>
              </a:rPr>
              <a:t> отношения </a:t>
            </a:r>
            <a:r>
              <a:rPr lang="ru-RU" sz="2000" dirty="0">
                <a:solidFill>
                  <a:srgbClr val="FF0000"/>
                </a:solidFill>
                <a:latin typeface="Candara" pitchFamily="34" charset="0"/>
              </a:rPr>
              <a:t>со стороны медицинских работников и иных работников медицинской </a:t>
            </a:r>
            <a:r>
              <a:rPr lang="ru-RU" sz="2000" dirty="0" smtClean="0">
                <a:solidFill>
                  <a:srgbClr val="FF0000"/>
                </a:solidFill>
                <a:latin typeface="Candara" pitchFamily="34" charset="0"/>
              </a:rPr>
              <a:t>организации</a:t>
            </a:r>
            <a:r>
              <a:rPr lang="ru-RU" sz="2000" dirty="0">
                <a:solidFill>
                  <a:srgbClr val="FF0000"/>
                </a:solidFill>
                <a:latin typeface="Candara" pitchFamily="34" charset="0"/>
              </a:rPr>
              <a:t>;</a:t>
            </a:r>
          </a:p>
          <a:p>
            <a:r>
              <a:rPr lang="ru-RU" dirty="0">
                <a:latin typeface="Candara" pitchFamily="34" charset="0"/>
              </a:rPr>
              <a:t>2</a:t>
            </a:r>
            <a:r>
              <a:rPr lang="ru-RU" sz="1400" dirty="0">
                <a:latin typeface="Candara" pitchFamily="34" charset="0"/>
              </a:rPr>
              <a:t>) оказания медицинской помощи пациенту с учетом его физического состояния</a:t>
            </a:r>
          </a:p>
          <a:p>
            <a:r>
              <a:rPr lang="ru-RU" sz="1400" dirty="0">
                <a:latin typeface="Candara" pitchFamily="34" charset="0"/>
              </a:rPr>
              <a:t> и с соблюдением по возможности культурных и религиозных традиций пациента; </a:t>
            </a:r>
          </a:p>
          <a:p>
            <a:r>
              <a:rPr lang="ru-RU" sz="1400" dirty="0">
                <a:latin typeface="Candara" pitchFamily="34" charset="0"/>
              </a:rPr>
              <a:t>3) обеспечения ухода при оказании медицинской помощи;</a:t>
            </a:r>
          </a:p>
          <a:p>
            <a:r>
              <a:rPr lang="ru-RU" sz="1400" dirty="0">
                <a:latin typeface="Candara" pitchFamily="34" charset="0"/>
              </a:rPr>
              <a:t>4) организации оказания медицинской помощи пациенту </a:t>
            </a:r>
          </a:p>
          <a:p>
            <a:r>
              <a:rPr lang="ru-RU" sz="1400" dirty="0">
                <a:latin typeface="Candara" pitchFamily="34" charset="0"/>
              </a:rPr>
              <a:t>с учетом рационального использования его времени;</a:t>
            </a:r>
          </a:p>
          <a:p>
            <a:r>
              <a:rPr lang="ru-RU" sz="1400" dirty="0">
                <a:latin typeface="Candara" pitchFamily="34" charset="0"/>
              </a:rPr>
              <a:t>5) установления требований к проектированию и размещению медицинских организаций</a:t>
            </a:r>
          </a:p>
          <a:p>
            <a:r>
              <a:rPr lang="ru-RU" sz="1400" dirty="0">
                <a:latin typeface="Candara" pitchFamily="34" charset="0"/>
              </a:rPr>
              <a:t> с учетом соблюдения санитарно-гигиенических норм и обеспечения комфортных условий</a:t>
            </a:r>
          </a:p>
          <a:p>
            <a:r>
              <a:rPr lang="ru-RU" sz="1400" dirty="0">
                <a:latin typeface="Candara" pitchFamily="34" charset="0"/>
              </a:rPr>
              <a:t> пребывания пациентов в медицинских организациях; </a:t>
            </a:r>
          </a:p>
          <a:p>
            <a:r>
              <a:rPr lang="ru-RU" sz="1400" dirty="0">
                <a:latin typeface="Candara" pitchFamily="34" charset="0"/>
              </a:rPr>
              <a:t>6) создания условий, обеспечивающих возможность посещения пациента</a:t>
            </a:r>
          </a:p>
          <a:p>
            <a:r>
              <a:rPr lang="ru-RU" sz="1400" dirty="0">
                <a:latin typeface="Candara" pitchFamily="34" charset="0"/>
              </a:rPr>
              <a:t> и пребывания родственников с ним в медицинской организации </a:t>
            </a:r>
          </a:p>
          <a:p>
            <a:r>
              <a:rPr lang="ru-RU" sz="1400" dirty="0">
                <a:latin typeface="Candara" pitchFamily="34" charset="0"/>
              </a:rPr>
              <a:t>с учетом состояния пациента, соблюдения противоэпидемического режима</a:t>
            </a:r>
          </a:p>
          <a:p>
            <a:r>
              <a:rPr lang="ru-RU" sz="1400" dirty="0">
                <a:latin typeface="Candara" pitchFamily="34" charset="0"/>
              </a:rPr>
              <a:t> и интересов иных лиц, работающих и (или) находящихся в медицинской организации</a:t>
            </a:r>
            <a:r>
              <a:rPr lang="ru-RU" sz="1400" dirty="0" smtClean="0">
                <a:latin typeface="Candara" pitchFamily="34" charset="0"/>
              </a:rPr>
              <a:t>.</a:t>
            </a:r>
            <a:endParaRPr lang="ru-RU" dirty="0">
              <a:latin typeface="Candara" pitchFamily="34" charset="0"/>
            </a:endParaRPr>
          </a:p>
        </p:txBody>
      </p:sp>
      <p:pic>
        <p:nvPicPr>
          <p:cNvPr id="8194" name="Picture 2" descr="http://socpatron.ru/images/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628800"/>
            <a:ext cx="2016224" cy="1409117"/>
          </a:xfrm>
          <a:prstGeom prst="rect">
            <a:avLst/>
          </a:prstGeom>
          <a:noFill/>
        </p:spPr>
      </p:pic>
      <p:pic>
        <p:nvPicPr>
          <p:cNvPr id="8196" name="Picture 4" descr="http://www.medweb.ru/upload/news/16-5-12/%D0%90%D0%BC%D0%B5%D1%80%D0%B8%D0%BA%D0%B0%D0%BD%D1%86%D1%8B%20%D1%80%D0%B0%D0%B7%D1%80%D0%B0%D0%B1%D0%BE%D1%82%D0%B0%D0%BB%D0%B8_shutterstock_397344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56992"/>
            <a:ext cx="1907294" cy="1224136"/>
          </a:xfrm>
          <a:prstGeom prst="rect">
            <a:avLst/>
          </a:prstGeom>
          <a:noFill/>
        </p:spPr>
      </p:pic>
      <p:pic>
        <p:nvPicPr>
          <p:cNvPr id="8198" name="Picture 6" descr="https://im0-tub-ru.yandex.net/i?id=cbd639711bfb263955430c299016c8e9&amp;n=33&amp;h=215&amp;w=3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869160"/>
            <a:ext cx="1994781" cy="1327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49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359" y="-3874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 smtClean="0"/>
              <a:t>Святые врачи</a:t>
            </a:r>
            <a:br>
              <a:rPr lang="ru-RU" sz="4000" dirty="0" smtClean="0"/>
            </a:br>
            <a:r>
              <a:rPr lang="ru-RU" sz="2700" dirty="0" smtClean="0"/>
              <a:t>(</a:t>
            </a:r>
            <a:r>
              <a:rPr lang="ru-RU" sz="2700" dirty="0" err="1" smtClean="0"/>
              <a:t>Силуянова</a:t>
            </a:r>
            <a:r>
              <a:rPr lang="ru-RU" sz="2700" dirty="0" smtClean="0"/>
              <a:t> И.В., 2017)</a:t>
            </a:r>
            <a:endParaRPr lang="ru-RU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18125"/>
            <a:ext cx="9001001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" y="980728"/>
            <a:ext cx="75026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5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265</Words>
  <Application>Microsoft Office PowerPoint</Application>
  <PresentationFormat>Экран (4:3)</PresentationFormat>
  <Paragraphs>53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Современные тенденции в медицине: роль науки и образования</vt:lpstr>
      <vt:lpstr>Профессиональные сообщества и клинические руководства</vt:lpstr>
      <vt:lpstr>Персонализированная медицина</vt:lpstr>
      <vt:lpstr>Непрерывное медицинское образование: вопросы качества обучения</vt:lpstr>
      <vt:lpstr>Презентация PowerPoint</vt:lpstr>
      <vt:lpstr>Перспективы создания российских междисциплинарных журналов</vt:lpstr>
      <vt:lpstr> Взгляд из прошлого: наука или «полу-наука»?</vt:lpstr>
      <vt:lpstr>Основные принципы охраны здоровья граждан:«приоритет интересов пациента»  СТ.6 П.2 </vt:lpstr>
      <vt:lpstr>  Святые врачи (Силуянова И.В., 2017)</vt:lpstr>
      <vt:lpstr>Престиж профессии  «В человеке всё должно быть прекрасно: и лицо, и одежда,идуша, и  мысли…» А.П.Чехов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тенденции в медицине: роль науки и образования</dc:title>
  <dc:creator>User</dc:creator>
  <cp:lastModifiedBy>User</cp:lastModifiedBy>
  <cp:revision>31</cp:revision>
  <dcterms:created xsi:type="dcterms:W3CDTF">2017-04-18T17:49:40Z</dcterms:created>
  <dcterms:modified xsi:type="dcterms:W3CDTF">2017-04-25T05:12:20Z</dcterms:modified>
</cp:coreProperties>
</file>