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4" r:id="rId2"/>
    <p:sldId id="315" r:id="rId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ED0A1-A874-49B9-91A8-54AB07E21C9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EA56-FDA4-4A12-8DAC-7DD4C812F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2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17FA-5787-4796-AF72-6581D35A2B6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203243" y="2130901"/>
            <a:ext cx="1944216" cy="1214446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Военная </a:t>
            </a:r>
            <a:r>
              <a:rPr lang="ru-RU" sz="1400" b="1" dirty="0">
                <a:solidFill>
                  <a:schemeClr val="bg1"/>
                </a:solidFill>
              </a:rPr>
              <a:t>служба по призыву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9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1 ГОД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572720" y="229057"/>
            <a:ext cx="8243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sz="2000" b="1" dirty="0" smtClean="0">
                <a:solidFill>
                  <a:srgbClr val="800000"/>
                </a:solidFill>
                <a:latin typeface="Tahoma" pitchFamily="34" charset="0"/>
              </a:rPr>
              <a:t>Внесение </a:t>
            </a:r>
            <a:r>
              <a:rPr kumimoji="1" lang="ru-RU" altLang="ru-RU" sz="2000" b="1" dirty="0">
                <a:solidFill>
                  <a:srgbClr val="800000"/>
                </a:solidFill>
                <a:latin typeface="Tahoma" pitchFamily="34" charset="0"/>
              </a:rPr>
              <a:t>изменений в Федеральный закон</a:t>
            </a:r>
          </a:p>
          <a:p>
            <a:pPr algn="ctr" eaLnBrk="1" hangingPunct="1"/>
            <a:r>
              <a:rPr kumimoji="1" lang="ru-RU" altLang="ru-RU" sz="2000" b="1" dirty="0">
                <a:solidFill>
                  <a:srgbClr val="800000"/>
                </a:solidFill>
                <a:latin typeface="Tahoma" pitchFamily="34" charset="0"/>
              </a:rPr>
              <a:t>«О воинской обязанности и военной службе»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89" y="-31748"/>
            <a:ext cx="1704975" cy="698500"/>
            <a:chOff x="0" y="-37"/>
            <a:chExt cx="1074" cy="440"/>
          </a:xfrm>
        </p:grpSpPr>
        <p:pic>
          <p:nvPicPr>
            <p:cNvPr id="5737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-37"/>
              <a:ext cx="1074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1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2" y="10"/>
              <a:ext cx="61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Овал 29"/>
          <p:cNvSpPr/>
          <p:nvPr/>
        </p:nvSpPr>
        <p:spPr>
          <a:xfrm>
            <a:off x="6953875" y="2143717"/>
            <a:ext cx="1944216" cy="1214446"/>
          </a:xfrm>
          <a:prstGeom prst="ellipse">
            <a:avLst/>
          </a:prstGeom>
          <a:solidFill>
            <a:srgbClr val="99FF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Военная служба по контракту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9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ГОДА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Группа 37"/>
          <p:cNvGrpSpPr>
            <a:grpSpLocks/>
          </p:cNvGrpSpPr>
          <p:nvPr/>
        </p:nvGrpSpPr>
        <p:grpSpPr bwMode="auto">
          <a:xfrm>
            <a:off x="5354830" y="2307839"/>
            <a:ext cx="1599045" cy="863600"/>
            <a:chOff x="6313774" y="2436923"/>
            <a:chExt cx="1745049" cy="720080"/>
          </a:xfrm>
        </p:grpSpPr>
        <p:sp>
          <p:nvSpPr>
            <p:cNvPr id="37" name="Стрелка вправо 36"/>
            <p:cNvSpPr/>
            <p:nvPr/>
          </p:nvSpPr>
          <p:spPr>
            <a:xfrm>
              <a:off x="6329838" y="2436923"/>
              <a:ext cx="1728985" cy="720080"/>
            </a:xfrm>
            <a:prstGeom prst="rightArrow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57369" name="TextBox 32"/>
            <p:cNvSpPr txBox="1">
              <a:spLocks noChangeArrowheads="1"/>
            </p:cNvSpPr>
            <p:nvPr/>
          </p:nvSpPr>
          <p:spPr bwMode="auto">
            <a:xfrm>
              <a:off x="6313774" y="2693049"/>
              <a:ext cx="1649482" cy="205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ru-RU" altLang="ru-RU" sz="16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альтернатива</a:t>
              </a:r>
            </a:p>
          </p:txBody>
        </p:sp>
      </p:grpSp>
      <p:grpSp>
        <p:nvGrpSpPr>
          <p:cNvPr id="4" name="Группа 39"/>
          <p:cNvGrpSpPr>
            <a:grpSpLocks/>
          </p:cNvGrpSpPr>
          <p:nvPr/>
        </p:nvGrpSpPr>
        <p:grpSpPr bwMode="auto">
          <a:xfrm>
            <a:off x="2135979" y="2319140"/>
            <a:ext cx="1588877" cy="863600"/>
            <a:chOff x="2267744" y="2030136"/>
            <a:chExt cx="1814996" cy="720000"/>
          </a:xfrm>
        </p:grpSpPr>
        <p:sp>
          <p:nvSpPr>
            <p:cNvPr id="39" name="Стрелка влево 38"/>
            <p:cNvSpPr/>
            <p:nvPr/>
          </p:nvSpPr>
          <p:spPr>
            <a:xfrm>
              <a:off x="2267744" y="2030136"/>
              <a:ext cx="1728192" cy="720000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57367" name="TextBox 31"/>
            <p:cNvSpPr txBox="1">
              <a:spLocks noChangeArrowheads="1"/>
            </p:cNvSpPr>
            <p:nvPr/>
          </p:nvSpPr>
          <p:spPr bwMode="auto">
            <a:xfrm>
              <a:off x="2354548" y="2239583"/>
              <a:ext cx="1728192" cy="28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ru-RU" altLang="ru-RU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обязанность</a:t>
              </a:r>
            </a:p>
          </p:txBody>
        </p:sp>
      </p:grpSp>
      <p:sp>
        <p:nvSpPr>
          <p:cNvPr id="42" name="Стрелка углом 41"/>
          <p:cNvSpPr/>
          <p:nvPr/>
        </p:nvSpPr>
        <p:spPr>
          <a:xfrm rot="10800000">
            <a:off x="7092280" y="3806620"/>
            <a:ext cx="1008062" cy="1036637"/>
          </a:xfrm>
          <a:prstGeom prst="bentArrow">
            <a:avLst>
              <a:gd name="adj1" fmla="val 25000"/>
              <a:gd name="adj2" fmla="val 26027"/>
              <a:gd name="adj3" fmla="val 25000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82906" y="2330442"/>
            <a:ext cx="1656184" cy="8409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ru-RU" b="1" dirty="0"/>
              <a:t>ВЫБОР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29776" y="4872489"/>
            <a:ext cx="463636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900" b="1" dirty="0">
                <a:solidFill>
                  <a:prstClr val="black"/>
                </a:solidFill>
                <a:latin typeface="Arial" charset="0"/>
                <a:cs typeface="Arial" charset="0"/>
              </a:rPr>
              <a:t>Обеспечение служебным жильём 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(при его наличии) или выплаты </a:t>
            </a:r>
            <a:r>
              <a:rPr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за 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поднаём жилья (с дифференциацией по регионам)</a:t>
            </a:r>
          </a:p>
          <a:p>
            <a:pPr algn="just">
              <a:defRPr/>
            </a:pPr>
            <a:r>
              <a:rPr lang="ru-RU" sz="900" b="1" dirty="0" smtClean="0">
                <a:latin typeface="Arial" charset="0"/>
                <a:cs typeface="Arial" charset="0"/>
              </a:rPr>
              <a:t>При заключении второго контракта –  </a:t>
            </a:r>
            <a:r>
              <a:rPr lang="ru-RU" sz="900" dirty="0" smtClean="0">
                <a:latin typeface="Arial" charset="0"/>
                <a:cs typeface="Arial" charset="0"/>
              </a:rPr>
              <a:t>участие в накопительно-ипотечной системе 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жилищного обеспечения военнослужащих</a:t>
            </a:r>
          </a:p>
        </p:txBody>
      </p:sp>
      <p:sp>
        <p:nvSpPr>
          <p:cNvPr id="28" name="Прямоугольник 16"/>
          <p:cNvSpPr/>
          <p:nvPr/>
        </p:nvSpPr>
        <p:spPr>
          <a:xfrm>
            <a:off x="106288" y="5582941"/>
            <a:ext cx="4606068" cy="6924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tIns="0" bIns="0" anchor="ctr">
            <a:spAutoFit/>
          </a:bodyPr>
          <a:lstStyle/>
          <a:p>
            <a:pPr algn="just">
              <a:defRPr/>
            </a:pPr>
            <a:r>
              <a:rPr kumimoji="1" lang="ru-RU" sz="900" b="1" dirty="0">
                <a:solidFill>
                  <a:prstClr val="black"/>
                </a:solidFill>
                <a:latin typeface="Arial" charset="0"/>
                <a:cs typeface="Arial" charset="0"/>
              </a:rPr>
              <a:t>Бесплатное медицинское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и реабилитационное обеспечение военнослужащих в военно-медицинских учреждениях. </a:t>
            </a:r>
          </a:p>
          <a:p>
            <a:pPr algn="just">
              <a:defRPr/>
            </a:pP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Реализация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для членов семей военнослужащих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возможности 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медицинского обеспечения в военно-лечебных учреждениях за счет системы обязательного медицинского страхования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Прямоугольник 16"/>
          <p:cNvSpPr/>
          <p:nvPr/>
        </p:nvSpPr>
        <p:spPr>
          <a:xfrm>
            <a:off x="4855818" y="5582941"/>
            <a:ext cx="407292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Продовольственное обеспечение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– </a:t>
            </a:r>
            <a:r>
              <a:rPr kumimoji="1" lang="ru-RU" sz="9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бесплатное питание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по нормам    общевойскового пайка (при желании военнослужащего).</a:t>
            </a:r>
          </a:p>
          <a:p>
            <a:pPr algn="just">
              <a:defRPr/>
            </a:pP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kumimoji="1" lang="ru-RU" sz="900" dirty="0">
                <a:latin typeface="Arial" charset="0"/>
                <a:cs typeface="Arial" charset="0"/>
              </a:rPr>
              <a:t>Вещевое обеспечение – на испытательный срок комплект полевого </a:t>
            </a:r>
            <a:r>
              <a:rPr kumimoji="1" lang="ru-RU" sz="900" dirty="0" smtClean="0">
                <a:latin typeface="Arial" charset="0"/>
                <a:cs typeface="Arial" charset="0"/>
              </a:rPr>
              <a:t>   обмундирования</a:t>
            </a:r>
            <a:r>
              <a:rPr kumimoji="1" lang="ru-RU" sz="900" dirty="0">
                <a:latin typeface="Arial" charset="0"/>
                <a:cs typeface="Arial" charset="0"/>
              </a:rPr>
              <a:t>,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далее – согласно нормам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Прямоугольник 16"/>
          <p:cNvSpPr/>
          <p:nvPr/>
        </p:nvSpPr>
        <p:spPr>
          <a:xfrm>
            <a:off x="2229776" y="4473926"/>
            <a:ext cx="464122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kumimoji="1" lang="ru-RU" sz="900" b="1" dirty="0">
                <a:solidFill>
                  <a:prstClr val="black"/>
                </a:solidFill>
                <a:latin typeface="Arial" charset="0"/>
                <a:cs typeface="Arial" charset="0"/>
              </a:rPr>
              <a:t>Бесплатный проезд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к новому месту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службы (на всех членов семьи),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в командировку, к месту проведения отпуска и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обратно.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95032" y="6291902"/>
            <a:ext cx="7921575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В случае гибели (смерти) военнослужащих, наступившей при исполнении ими обязанностей военной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службы 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– </a:t>
            </a:r>
            <a:r>
              <a:rPr kumimoji="1" lang="ru-RU" sz="9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 </a:t>
            </a:r>
            <a:r>
              <a:rPr kumimoji="1" lang="ru-RU" sz="900" b="1" dirty="0">
                <a:solidFill>
                  <a:prstClr val="black"/>
                </a:solidFill>
                <a:latin typeface="Arial" charset="0"/>
                <a:cs typeface="Arial" charset="0"/>
              </a:rPr>
              <a:t>млн. рублей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;</a:t>
            </a:r>
          </a:p>
          <a:p>
            <a:pPr algn="just">
              <a:spcBef>
                <a:spcPts val="600"/>
              </a:spcBef>
              <a:defRPr/>
            </a:pP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При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увольнении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в связи с признанием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не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годным к военной службе вследствие военной травмы – </a:t>
            </a:r>
            <a:r>
              <a:rPr kumimoji="1" lang="ru-RU" sz="900" b="1" dirty="0">
                <a:solidFill>
                  <a:prstClr val="black"/>
                </a:solidFill>
                <a:latin typeface="Arial" charset="0"/>
                <a:cs typeface="Arial" charset="0"/>
              </a:rPr>
              <a:t>2 млн. </a:t>
            </a:r>
            <a:r>
              <a:rPr kumimoji="1" lang="ru-RU" sz="9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рублей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kumimoji="1"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Прямоугольник 16"/>
          <p:cNvSpPr/>
          <p:nvPr/>
        </p:nvSpPr>
        <p:spPr>
          <a:xfrm>
            <a:off x="2249965" y="3640325"/>
            <a:ext cx="4616174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kumimoji="1" lang="ru-RU" sz="9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Высокое денежное довольствие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(в зависимости от занимаемой должности)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Прямоугольник 16"/>
          <p:cNvSpPr/>
          <p:nvPr/>
        </p:nvSpPr>
        <p:spPr>
          <a:xfrm>
            <a:off x="2249965" y="4206906"/>
            <a:ext cx="4616174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kumimoji="1" lang="ru-RU" sz="9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Пятидневная рабочая неделя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(в расположении части жить не обязательно)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Прямоугольник 16"/>
          <p:cNvSpPr/>
          <p:nvPr/>
        </p:nvSpPr>
        <p:spPr>
          <a:xfrm>
            <a:off x="2254823" y="3337276"/>
            <a:ext cx="4616174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kumimoji="1" lang="ru-RU" sz="9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Выбор места службы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(кандидат выбирает сам место прохождения службы)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Прямоугольник 16"/>
          <p:cNvSpPr/>
          <p:nvPr/>
        </p:nvSpPr>
        <p:spPr>
          <a:xfrm>
            <a:off x="2249965" y="3897668"/>
            <a:ext cx="4616174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kumimoji="1" lang="ru-RU" sz="9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Возможность карьерного роста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(возможность получения офицерского звания)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2327" y="1087368"/>
            <a:ext cx="8136904" cy="97347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>
                <a:solidFill>
                  <a:schemeClr val="tx1"/>
                </a:solidFill>
              </a:rPr>
              <a:t>соответствии </a:t>
            </a:r>
            <a:r>
              <a:rPr lang="ru-RU" sz="1600" b="1" dirty="0" smtClean="0">
                <a:solidFill>
                  <a:schemeClr val="tx1"/>
                </a:solidFill>
              </a:rPr>
              <a:t>с Федеральным </a:t>
            </a:r>
            <a:r>
              <a:rPr lang="ru-RU" sz="1600" b="1" dirty="0">
                <a:solidFill>
                  <a:schemeClr val="tx1"/>
                </a:solidFill>
              </a:rPr>
              <a:t>законом от 23 июня 2014 г. № 159-ФЗ </a:t>
            </a:r>
            <a:r>
              <a:rPr lang="ru-RU" sz="1600" b="1" spc="-30" dirty="0" smtClean="0">
                <a:solidFill>
                  <a:schemeClr val="tx1"/>
                </a:solidFill>
              </a:rPr>
              <a:t>гражданам, получившим </a:t>
            </a:r>
            <a:r>
              <a:rPr lang="ru-RU" sz="1600" b="1" spc="-30" smtClean="0">
                <a:solidFill>
                  <a:schemeClr val="tx1"/>
                </a:solidFill>
              </a:rPr>
              <a:t>высшее образование</a:t>
            </a:r>
            <a:r>
              <a:rPr lang="ru-RU" sz="1600" b="1" spc="-30" dirty="0" smtClean="0">
                <a:solidFill>
                  <a:schemeClr val="tx1"/>
                </a:solidFill>
              </a:rPr>
              <a:t>, предоставлено 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spc="-30" dirty="0" smtClean="0">
                <a:solidFill>
                  <a:srgbClr val="FF0000"/>
                </a:solidFill>
              </a:rPr>
              <a:t>право заключать контракт </a:t>
            </a:r>
            <a:r>
              <a:rPr lang="ru-RU" sz="1600" b="1" spc="-30" dirty="0" smtClean="0">
                <a:solidFill>
                  <a:schemeClr val="tx1"/>
                </a:solidFill>
              </a:rPr>
              <a:t>о прохождении военной службы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spc="-30" dirty="0" smtClean="0">
                <a:solidFill>
                  <a:schemeClr val="tx1"/>
                </a:solidFill>
              </a:rPr>
              <a:t>на два года вместо военной службы по призыву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6"/>
          <p:cNvSpPr txBox="1">
            <a:spLocks noChangeArrowheads="1"/>
          </p:cNvSpPr>
          <p:nvPr/>
        </p:nvSpPr>
        <p:spPr bwMode="auto">
          <a:xfrm>
            <a:off x="827088" y="87855"/>
            <a:ext cx="8316912" cy="53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Раздел службы по контракту на сайте </a:t>
            </a:r>
            <a:r>
              <a:rPr lang="ru-RU" alt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Минобороны России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www.mil.ru</a:t>
            </a:r>
            <a:endParaRPr lang="ru-RU" altLang="ru-RU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4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885"/>
            <a:ext cx="4319588" cy="29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4646613" y="679492"/>
            <a:ext cx="4318000" cy="3325283"/>
            <a:chOff x="1" y="1157288"/>
            <a:chExt cx="9144000" cy="5650394"/>
          </a:xfrm>
        </p:grpSpPr>
        <p:pic>
          <p:nvPicPr>
            <p:cNvPr id="614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57288"/>
              <a:ext cx="9144000" cy="505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7" name="TextBox 27"/>
            <p:cNvSpPr txBox="1">
              <a:spLocks noChangeArrowheads="1"/>
            </p:cNvSpPr>
            <p:nvPr/>
          </p:nvSpPr>
          <p:spPr bwMode="auto">
            <a:xfrm>
              <a:off x="2343773" y="2418417"/>
              <a:ext cx="4286281" cy="107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500" b="1"/>
                <a:t>Старшина  запаса Иванов Сергей Петрович, мой тлф. 9-915-256-45-96, проживаю в Мурманской области, д. Пузыри, ул.Советская, д.4, служил ранее(по призыву) в в/ч 25694, ВУС153025, личный номер У-264515, образование среднее техническое, в 1999 году окончил Саратовский техникум по специальности электросварщик, хотел бы проходить службу в ВДВ, предпочтительно в Костромской области.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1976719" y="2078040"/>
              <a:ext cx="4928347" cy="205370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61459" name="TextBox 29"/>
            <p:cNvSpPr txBox="1">
              <a:spLocks noChangeArrowheads="1"/>
            </p:cNvSpPr>
            <p:nvPr/>
          </p:nvSpPr>
          <p:spPr bwMode="auto">
            <a:xfrm>
              <a:off x="1408607" y="6234056"/>
              <a:ext cx="6600314" cy="47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FF0000"/>
                  </a:solidFill>
                </a:rPr>
                <a:t>Сообщение для отправки на пункт отбора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408579" y="6807682"/>
              <a:ext cx="6861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940238" y="3872785"/>
              <a:ext cx="2329704" cy="29348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45" name="TextBox 46"/>
          <p:cNvSpPr>
            <a:spLocks noChangeArrowheads="1"/>
          </p:cNvSpPr>
          <p:nvPr/>
        </p:nvSpPr>
        <p:spPr bwMode="auto">
          <a:xfrm>
            <a:off x="4787900" y="4292600"/>
            <a:ext cx="4032250" cy="2017184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За </a:t>
            </a:r>
            <a:r>
              <a:rPr lang="ru-RU" altLang="ru-RU" sz="2000" b="1" dirty="0" smtClean="0"/>
              <a:t>2019 </a:t>
            </a:r>
            <a:r>
              <a:rPr lang="ru-RU" altLang="ru-RU" sz="2000" b="1" dirty="0" smtClean="0"/>
              <a:t>год </a:t>
            </a:r>
            <a:endParaRPr lang="ru-RU" altLang="ru-RU" sz="2000" b="1" dirty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страницу </a:t>
            </a:r>
            <a:r>
              <a:rPr lang="ru-RU" altLang="ru-RU" sz="2000" b="1" dirty="0"/>
              <a:t>сайта </a:t>
            </a:r>
            <a:endParaRPr lang="en-US" altLang="ru-RU" sz="2000" b="1" dirty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посетило более </a:t>
            </a:r>
            <a:r>
              <a:rPr lang="en-US" altLang="ru-RU" sz="2000" b="1" dirty="0"/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5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8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тыс. </a:t>
            </a:r>
            <a:r>
              <a:rPr lang="ru-RU" altLang="ru-RU" sz="2000" b="1" dirty="0" smtClean="0"/>
              <a:t>человек</a:t>
            </a:r>
            <a:r>
              <a:rPr lang="ru-RU" altLang="ru-RU" sz="2000" b="1" dirty="0"/>
              <a:t>, из них </a:t>
            </a:r>
            <a:r>
              <a:rPr lang="ru-RU" altLang="ru-RU" sz="2000" b="1">
                <a:solidFill>
                  <a:srgbClr val="FF0000"/>
                </a:solidFill>
              </a:rPr>
              <a:t>более </a:t>
            </a:r>
            <a:r>
              <a:rPr lang="ru-RU" altLang="ru-RU" sz="2000" b="1" smtClean="0">
                <a:solidFill>
                  <a:srgbClr val="FF0000"/>
                </a:solidFill>
              </a:rPr>
              <a:t>13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тыс</a:t>
            </a:r>
            <a:r>
              <a:rPr lang="ru-RU" altLang="ru-RU" sz="2000" b="1" dirty="0">
                <a:solidFill>
                  <a:srgbClr val="FF0000"/>
                </a:solidFill>
              </a:rPr>
              <a:t>. </a:t>
            </a:r>
            <a:r>
              <a:rPr lang="ru-RU" altLang="ru-RU" sz="2000" b="1" dirty="0" smtClean="0"/>
              <a:t>проявили </a:t>
            </a:r>
            <a:r>
              <a:rPr lang="ru-RU" altLang="ru-RU" sz="2000" b="1" dirty="0"/>
              <a:t>интерес к военной службе</a:t>
            </a:r>
            <a:endParaRPr lang="en-US" altLang="ru-RU" sz="2000" b="1" dirty="0"/>
          </a:p>
        </p:txBody>
      </p:sp>
      <p:sp>
        <p:nvSpPr>
          <p:cNvPr id="50" name="Блок-схема: узел 49"/>
          <p:cNvSpPr/>
          <p:nvPr/>
        </p:nvSpPr>
        <p:spPr>
          <a:xfrm>
            <a:off x="4716463" y="4197352"/>
            <a:ext cx="215900" cy="28786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8675741" y="4197352"/>
            <a:ext cx="217487" cy="28786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8675741" y="6117169"/>
            <a:ext cx="217487" cy="28786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4716463" y="6117169"/>
            <a:ext cx="215900" cy="28786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596"/>
            <a:ext cx="4319588" cy="297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Овал 54"/>
          <p:cNvSpPr/>
          <p:nvPr/>
        </p:nvSpPr>
        <p:spPr>
          <a:xfrm>
            <a:off x="3382963" y="1807635"/>
            <a:ext cx="1079500" cy="673100"/>
          </a:xfrm>
          <a:prstGeom prst="ellipse">
            <a:avLst/>
          </a:prstGeom>
          <a:solidFill>
            <a:srgbClr val="FFFF00">
              <a:alpha val="0"/>
            </a:srgbClr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351" y="-59266"/>
            <a:ext cx="1470025" cy="698500"/>
            <a:chOff x="0" y="-37"/>
            <a:chExt cx="1074" cy="440"/>
          </a:xfrm>
        </p:grpSpPr>
        <p:pic>
          <p:nvPicPr>
            <p:cNvPr id="61454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7"/>
              <a:ext cx="107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5" name="Picture 2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" y="10"/>
              <a:ext cx="615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0241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357</Words>
  <Application>Microsoft Office PowerPoint</Application>
  <PresentationFormat>Экран (4:3)</PresentationFormat>
  <Paragraphs>36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Tihonov</dc:creator>
  <cp:lastModifiedBy>Администратор</cp:lastModifiedBy>
  <cp:revision>119</cp:revision>
  <cp:lastPrinted>2014-07-04T15:28:37Z</cp:lastPrinted>
  <dcterms:created xsi:type="dcterms:W3CDTF">2013-03-28T09:34:40Z</dcterms:created>
  <dcterms:modified xsi:type="dcterms:W3CDTF">2019-11-01T10:31:31Z</dcterms:modified>
</cp:coreProperties>
</file>