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7" r:id="rId2"/>
    <p:sldId id="286" r:id="rId3"/>
    <p:sldId id="261" r:id="rId4"/>
    <p:sldId id="275" r:id="rId5"/>
    <p:sldId id="264" r:id="rId6"/>
    <p:sldId id="274" r:id="rId7"/>
    <p:sldId id="260" r:id="rId8"/>
    <p:sldId id="263" r:id="rId9"/>
    <p:sldId id="292" r:id="rId10"/>
    <p:sldId id="291" r:id="rId11"/>
    <p:sldId id="293" r:id="rId12"/>
    <p:sldId id="294" r:id="rId13"/>
    <p:sldId id="297" r:id="rId14"/>
    <p:sldId id="295" r:id="rId15"/>
    <p:sldId id="296" r:id="rId16"/>
    <p:sldId id="298" r:id="rId17"/>
    <p:sldId id="299" r:id="rId18"/>
    <p:sldId id="259" r:id="rId19"/>
    <p:sldId id="269" r:id="rId20"/>
    <p:sldId id="270" r:id="rId21"/>
    <p:sldId id="276" r:id="rId22"/>
    <p:sldId id="279" r:id="rId23"/>
    <p:sldId id="277" r:id="rId24"/>
    <p:sldId id="278" r:id="rId25"/>
    <p:sldId id="273" r:id="rId26"/>
    <p:sldId id="282" r:id="rId27"/>
    <p:sldId id="283" r:id="rId28"/>
    <p:sldId id="285" r:id="rId29"/>
    <p:sldId id="284" r:id="rId30"/>
    <p:sldId id="288" r:id="rId31"/>
    <p:sldId id="280" r:id="rId32"/>
    <p:sldId id="281" r:id="rId33"/>
    <p:sldId id="262" r:id="rId34"/>
    <p:sldId id="271" r:id="rId35"/>
    <p:sldId id="266" r:id="rId36"/>
    <p:sldId id="267" r:id="rId37"/>
    <p:sldId id="268" r:id="rId38"/>
    <p:sldId id="290" r:id="rId39"/>
    <p:sldId id="289" r:id="rId40"/>
    <p:sldId id="272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81A06-6D1C-4B39-95F3-FFA8ADDB6EDB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E9F2E-C851-489F-9FD4-B084AE8E4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BEF68-17AC-4F30-A1D1-43B706353FFC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AE39EBD-7B9F-4CB6-8365-4A54CCAD7F8A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B4B1EC-7EF5-403D-BAE9-186B2FB84F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492376" y="4581526"/>
            <a:ext cx="40521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i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В.В. Гноевых, 2008</a:t>
            </a:r>
          </a:p>
        </p:txBody>
      </p:sp>
      <p:pic>
        <p:nvPicPr>
          <p:cNvPr id="1029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l="8716" r="4407"/>
          <a:stretch>
            <a:fillRect/>
          </a:stretch>
        </p:blipFill>
        <p:spPr>
          <a:xfrm>
            <a:off x="179512" y="4365627"/>
            <a:ext cx="2448272" cy="2234054"/>
          </a:xfrm>
          <a:prstGeom prst="rect">
            <a:avLst/>
          </a:prstGeom>
          <a:noFill/>
        </p:spPr>
      </p:pic>
      <p:pic>
        <p:nvPicPr>
          <p:cNvPr id="1030" name="Picture 5" descr="Медицинский корпу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76489" y="187327"/>
            <a:ext cx="4356100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>
            <a:off x="250827" y="2060848"/>
            <a:ext cx="7993582" cy="3170238"/>
          </a:xfrm>
          <a:prstGeom prst="rect">
            <a:avLst/>
          </a:prstGeom>
        </p:spPr>
        <p:txBody>
          <a:bodyPr wrap="none" fromWordArt="1">
            <a:prstTxWarp prst="textDeflateInflateDeflate">
              <a:avLst>
                <a:gd name="adj" fmla="val 28028"/>
              </a:avLst>
            </a:prstTxWarp>
          </a:bodyPr>
          <a:lstStyle/>
          <a:p>
            <a:pPr algn="ctr"/>
            <a:r>
              <a:rPr lang="ru-RU" sz="28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alant"/>
              </a:rPr>
              <a:t>УЧЕБНАЯ ПРАКТИКА</a:t>
            </a:r>
            <a:endParaRPr lang="ru-RU" sz="2800" b="1" kern="10" dirty="0">
              <a:ln w="9525">
                <a:noFill/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Galant"/>
            </a:endParaRPr>
          </a:p>
        </p:txBody>
      </p:sp>
      <p:pic>
        <p:nvPicPr>
          <p:cNvPr id="1027" name="Picture 3" descr="D:\Документы\КАФЕДРА\Учебная практика 1 курс 17.02-19.06.2020\как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4320480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Промывание желудка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3635896" cy="417876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0"/>
            <a:ext cx="4536504" cy="68580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Необходимое оснащение для промывания желудка</a:t>
            </a:r>
            <a:endParaRPr lang="ru-RU" sz="3700" dirty="0" smtClean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  <a:p>
            <a:pPr lvl="0"/>
            <a:r>
              <a:rPr lang="ru-RU" sz="3700" dirty="0" smtClean="0">
                <a:latin typeface="Arial Narrow" pitchFamily="34" charset="0"/>
              </a:rPr>
              <a:t>Широкий (диаметр 10–12 мм, 28-36F) желудочный зонд длиной 1–1,5 м. Желудочный зонд должен соответствовать физическим данным пациента. </a:t>
            </a:r>
            <a:endParaRPr lang="ru-RU" sz="3700" dirty="0" smtClean="0">
              <a:latin typeface="Arial Narrow" pitchFamily="34" charset="0"/>
            </a:endParaRPr>
          </a:p>
          <a:p>
            <a:pPr lvl="0"/>
            <a:r>
              <a:rPr lang="ru-RU" sz="3700" dirty="0" smtClean="0">
                <a:latin typeface="Arial Narrow" pitchFamily="34" charset="0"/>
              </a:rPr>
              <a:t>Самый </a:t>
            </a:r>
            <a:r>
              <a:rPr lang="ru-RU" sz="3700" dirty="0" smtClean="0">
                <a:latin typeface="Arial Narrow" pitchFamily="34" charset="0"/>
              </a:rPr>
              <a:t>удобный ориентир — диаметр носового хода. Всё, что входит в нос, спокойно пройдёт в пищевод.</a:t>
            </a:r>
          </a:p>
          <a:p>
            <a:pPr lvl="0"/>
            <a:r>
              <a:rPr lang="ru-RU" sz="3700" dirty="0" smtClean="0">
                <a:latin typeface="Arial Narrow" pitchFamily="34" charset="0"/>
              </a:rPr>
              <a:t>Воронка ёмкостью около 1 л и просветом трубчатой части не менее 8 мм для надевания на желудочный зонд;</a:t>
            </a:r>
          </a:p>
          <a:p>
            <a:pPr lvl="0"/>
            <a:r>
              <a:rPr lang="ru-RU" sz="3700" dirty="0" smtClean="0">
                <a:latin typeface="Arial Narrow" pitchFamily="34" charset="0"/>
              </a:rPr>
              <a:t>Ковш </a:t>
            </a:r>
            <a:r>
              <a:rPr lang="ru-RU" sz="3700" dirty="0" smtClean="0">
                <a:latin typeface="Arial Narrow" pitchFamily="34" charset="0"/>
              </a:rPr>
              <a:t> </a:t>
            </a:r>
            <a:r>
              <a:rPr lang="ru-RU" sz="3700" dirty="0" smtClean="0">
                <a:latin typeface="Arial Narrow" pitchFamily="34" charset="0"/>
              </a:rPr>
              <a:t>для наливания воды в воронку.</a:t>
            </a:r>
          </a:p>
          <a:p>
            <a:pPr lvl="0"/>
            <a:r>
              <a:rPr lang="ru-RU" sz="3700" dirty="0" smtClean="0">
                <a:latin typeface="Arial Narrow" pitchFamily="34" charset="0"/>
              </a:rPr>
              <a:t>Ведро с водопроводной водой комнатной температуры.</a:t>
            </a:r>
          </a:p>
          <a:p>
            <a:pPr lvl="0"/>
            <a:r>
              <a:rPr lang="ru-RU" sz="3700" dirty="0" smtClean="0">
                <a:latin typeface="Arial Narrow" pitchFamily="34" charset="0"/>
              </a:rPr>
              <a:t>Таз для сливы промывных вод.</a:t>
            </a:r>
          </a:p>
          <a:p>
            <a:pPr lvl="0"/>
            <a:r>
              <a:rPr lang="ru-RU" sz="3700" dirty="0" smtClean="0">
                <a:latin typeface="Arial Narrow" pitchFamily="34" charset="0"/>
              </a:rPr>
              <a:t>Клеёнчатый фартук (2 шт.), полотенце, перчатки.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latin typeface="Arial Narrow" pitchFamily="34" charset="0"/>
              </a:rPr>
              <a:t>Промывание </a:t>
            </a:r>
            <a:r>
              <a:rPr lang="ru-RU" sz="4000" dirty="0" smtClean="0">
                <a:latin typeface="Arial Narrow" pitchFamily="34" charset="0"/>
              </a:rPr>
              <a:t>желудка технически нетрудно, но, как и любая медицинская манипуляция, требует внимания и навыка</a:t>
            </a:r>
            <a:r>
              <a:rPr lang="ru-RU" sz="4000" dirty="0" smtClean="0"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4000" dirty="0" smtClean="0">
                <a:latin typeface="Arial Narrow" pitchFamily="34" charset="0"/>
              </a:rPr>
              <a:t> </a:t>
            </a:r>
            <a:r>
              <a:rPr lang="ru-RU" sz="4000" dirty="0" smtClean="0">
                <a:latin typeface="Arial Narrow" pitchFamily="34" charset="0"/>
              </a:rPr>
              <a:t>  </a:t>
            </a:r>
            <a:r>
              <a:rPr lang="ru-RU" sz="4000" dirty="0" smtClean="0">
                <a:latin typeface="Arial Narrow" pitchFamily="34" charset="0"/>
              </a:rPr>
              <a:t>Промывание желудка относится к сестринским манипуляциям, однако во время выполнения процедуры необходимо участие врача либо постоянный контроль с его стороны. Кроме того, промывание желудка удобнее делать вдвоём.</a:t>
            </a:r>
            <a:endParaRPr lang="ru-RU" dirty="0" smtClean="0">
              <a:latin typeface="Arial Narrow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latin typeface="Arial Narrow" pitchFamily="34" charset="0"/>
              </a:rPr>
              <a:t> </a:t>
            </a:r>
            <a:r>
              <a:rPr lang="ru-RU" sz="3600" dirty="0" smtClean="0">
                <a:latin typeface="Arial Narrow" pitchFamily="34" charset="0"/>
              </a:rPr>
              <a:t>При коматозных состояниях пациента укладывают на правый бок и предварительно </a:t>
            </a:r>
            <a:r>
              <a:rPr lang="ru-RU" sz="3600" dirty="0" err="1" smtClean="0">
                <a:latin typeface="Arial Narrow" pitchFamily="34" charset="0"/>
              </a:rPr>
              <a:t>интубируют</a:t>
            </a:r>
            <a:r>
              <a:rPr lang="ru-RU" sz="3600" dirty="0" smtClean="0">
                <a:latin typeface="Arial Narrow" pitchFamily="34" charset="0"/>
              </a:rPr>
              <a:t> трахею (профилактика аспирации).</a:t>
            </a:r>
          </a:p>
          <a:p>
            <a:r>
              <a:rPr lang="ru-RU" sz="3600" dirty="0" smtClean="0">
                <a:latin typeface="Arial Narrow" pitchFamily="34" charset="0"/>
              </a:rPr>
              <a:t>Больной садится на </a:t>
            </a:r>
            <a:r>
              <a:rPr lang="ru-RU" sz="3600" dirty="0" smtClean="0">
                <a:latin typeface="Arial Narrow" pitchFamily="34" charset="0"/>
              </a:rPr>
              <a:t>стул, </a:t>
            </a:r>
            <a:r>
              <a:rPr lang="ru-RU" sz="3600" dirty="0" smtClean="0">
                <a:latin typeface="Arial Narrow" pitchFamily="34" charset="0"/>
              </a:rPr>
              <a:t>расставив ноги, чтобы между ног можно было поставить таз</a:t>
            </a:r>
            <a:r>
              <a:rPr lang="ru-RU" sz="3600" dirty="0" smtClean="0">
                <a:latin typeface="Arial Narrow" pitchFamily="34" charset="0"/>
              </a:rPr>
              <a:t>.</a:t>
            </a:r>
          </a:p>
          <a:p>
            <a:r>
              <a:rPr lang="ru-RU" sz="3600" dirty="0" smtClean="0">
                <a:latin typeface="Arial Narrow" pitchFamily="34" charset="0"/>
              </a:rPr>
              <a:t> </a:t>
            </a:r>
            <a:r>
              <a:rPr lang="ru-RU" sz="3600" dirty="0" smtClean="0">
                <a:latin typeface="Arial Narrow" pitchFamily="34" charset="0"/>
              </a:rPr>
              <a:t>Зубные протезы удаляют. </a:t>
            </a:r>
            <a:endParaRPr lang="ru-RU" sz="3600" dirty="0" smtClean="0">
              <a:latin typeface="Arial Narrow" pitchFamily="34" charset="0"/>
            </a:endParaRPr>
          </a:p>
          <a:p>
            <a:r>
              <a:rPr lang="ru-RU" sz="3600" dirty="0" smtClean="0">
                <a:latin typeface="Arial Narrow" pitchFamily="34" charset="0"/>
              </a:rPr>
              <a:t>Грудь </a:t>
            </a:r>
            <a:r>
              <a:rPr lang="ru-RU" sz="3600" dirty="0" smtClean="0">
                <a:latin typeface="Arial Narrow" pitchFamily="34" charset="0"/>
              </a:rPr>
              <a:t>больного закрывают клеёнчатым фартуком. </a:t>
            </a:r>
            <a:endParaRPr lang="ru-RU" sz="3600" dirty="0" smtClean="0">
              <a:latin typeface="Arial Narrow" pitchFamily="34" charset="0"/>
            </a:endParaRPr>
          </a:p>
          <a:p>
            <a:r>
              <a:rPr lang="ru-RU" sz="3600" dirty="0" smtClean="0">
                <a:latin typeface="Arial Narrow" pitchFamily="34" charset="0"/>
              </a:rPr>
              <a:t>Больной </a:t>
            </a:r>
            <a:r>
              <a:rPr lang="ru-RU" sz="3600" dirty="0" smtClean="0">
                <a:latin typeface="Arial Narrow" pitchFamily="34" charset="0"/>
              </a:rPr>
              <a:t>не должен сдавливать просвет зонда зубами.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Конец желудочного зонда перед началом процедуры следует смазать вазелиновым </a:t>
            </a:r>
            <a:r>
              <a:rPr lang="ru-RU" dirty="0" smtClean="0"/>
              <a:t>маслом, </a:t>
            </a:r>
            <a:r>
              <a:rPr lang="ru-RU" dirty="0" smtClean="0"/>
              <a:t>а на противоположный конец надеть воронку. </a:t>
            </a:r>
          </a:p>
          <a:p>
            <a:r>
              <a:rPr lang="ru-RU" dirty="0" smtClean="0"/>
              <a:t>Сестра, </a:t>
            </a:r>
            <a:r>
              <a:rPr lang="ru-RU" dirty="0" smtClean="0"/>
              <a:t>одев </a:t>
            </a:r>
            <a:r>
              <a:rPr lang="ru-RU" dirty="0" smtClean="0"/>
              <a:t>фартук, стоит справа и несколько сзади от больного, который должен широко раскрыть рот. </a:t>
            </a:r>
            <a:endParaRPr lang="ru-RU" dirty="0" smtClean="0"/>
          </a:p>
          <a:p>
            <a:r>
              <a:rPr lang="ru-RU" dirty="0" smtClean="0"/>
              <a:t>Быстрым </a:t>
            </a:r>
            <a:r>
              <a:rPr lang="ru-RU" dirty="0" smtClean="0"/>
              <a:t>движением ввести зонд за корень языка. </a:t>
            </a:r>
            <a:endParaRPr lang="ru-RU" dirty="0" smtClean="0"/>
          </a:p>
          <a:p>
            <a:r>
              <a:rPr lang="ru-RU" dirty="0" smtClean="0"/>
              <a:t>Далее </a:t>
            </a:r>
            <a:r>
              <a:rPr lang="ru-RU" dirty="0" smtClean="0"/>
              <a:t>больного просят дышать носом и делать глотательные движения, во время которых зонд осторожно продвигают по пищеводу. </a:t>
            </a:r>
            <a:endParaRPr lang="ru-RU" dirty="0" smtClean="0"/>
          </a:p>
          <a:p>
            <a:r>
              <a:rPr lang="ru-RU" dirty="0" smtClean="0"/>
              <a:t>Зонд </a:t>
            </a:r>
            <a:r>
              <a:rPr lang="ru-RU" dirty="0" smtClean="0"/>
              <a:t>вводят на длину, равную расстоянию от пупка до резцов больного плюс 5–10 см.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Стандартные метки на желудочном зонде: 1-я метка — 45-46 см, 2-я метка — 55-56 см, 3-я метка — 65-66 см</a:t>
            </a:r>
          </a:p>
          <a:p>
            <a:r>
              <a:rPr lang="ru-RU" dirty="0" smtClean="0"/>
              <a:t>При введении зонда до первой метки</a:t>
            </a:r>
            <a:r>
              <a:rPr lang="ru-RU" baseline="30000" dirty="0" smtClean="0"/>
              <a:t>2</a:t>
            </a:r>
            <a:r>
              <a:rPr lang="ru-RU" dirty="0" smtClean="0"/>
              <a:t> на нём (45-46 см от конца) опускают воронку. </a:t>
            </a:r>
            <a:endParaRPr lang="ru-RU" dirty="0" smtClean="0"/>
          </a:p>
          <a:p>
            <a:r>
              <a:rPr lang="ru-RU" dirty="0" smtClean="0"/>
              <a:t>Воронку держат </a:t>
            </a:r>
            <a:r>
              <a:rPr lang="ru-RU" dirty="0" smtClean="0"/>
              <a:t>широкой стороной кверху, а не книзу.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 smtClean="0"/>
              <a:t>зонд в желудке, то в воронку поступает желудочное содержимое.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противном случае зонд продвигают дальше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Первую порцию нужно собрать для анализа в отдельную бутылочку.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 smtClean="0"/>
              <a:t>этого начинают собственно промывание желудка.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Когда воронка опустеет, её </a:t>
            </a:r>
            <a:r>
              <a:rPr lang="ru-RU" sz="3200" dirty="0" smtClean="0"/>
              <a:t> плавно </a:t>
            </a:r>
            <a:r>
              <a:rPr lang="ru-RU" sz="3200" dirty="0" smtClean="0"/>
              <a:t>опускают над тазом до высоты колен больного, держа воронку широкой стороной кверху (а не книзу, как это часто изображают на рисунках), куда выливается содержимое желудка. </a:t>
            </a:r>
            <a:endParaRPr lang="ru-RU" sz="3200" dirty="0" smtClean="0"/>
          </a:p>
          <a:p>
            <a:r>
              <a:rPr lang="ru-RU" sz="3200" dirty="0" smtClean="0"/>
              <a:t>Как </a:t>
            </a:r>
            <a:r>
              <a:rPr lang="ru-RU" sz="3200" dirty="0" smtClean="0"/>
              <a:t>только жидкость перестанет вытекать из воронки, её вновь наполняют раствором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Процедуру повторяют до чистой промывной воды. </a:t>
            </a:r>
            <a:endParaRPr lang="ru-RU" sz="3200" dirty="0" smtClean="0"/>
          </a:p>
          <a:p>
            <a:r>
              <a:rPr lang="ru-RU" sz="3200" dirty="0" smtClean="0"/>
              <a:t>В </a:t>
            </a:r>
            <a:r>
              <a:rPr lang="ru-RU" sz="3200" dirty="0" smtClean="0"/>
              <a:t>среднем на промывание желудка расходуют 10-20 л воды.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 Narrow" pitchFamily="34" charset="0"/>
              </a:rPr>
              <a:t>После промывания желудка </a:t>
            </a:r>
            <a:r>
              <a:rPr lang="ru-RU" sz="3600" dirty="0" smtClean="0">
                <a:latin typeface="Arial Narrow" pitchFamily="34" charset="0"/>
              </a:rPr>
              <a:t> </a:t>
            </a:r>
            <a:r>
              <a:rPr lang="ru-RU" sz="3600" dirty="0" smtClean="0">
                <a:latin typeface="Arial Narrow" pitchFamily="34" charset="0"/>
              </a:rPr>
              <a:t>для сорбции оставшегося в желудке яда через зонд ввести </a:t>
            </a:r>
            <a:r>
              <a:rPr lang="ru-RU" sz="3600" dirty="0" err="1" smtClean="0">
                <a:latin typeface="Arial Narrow" pitchFamily="34" charset="0"/>
              </a:rPr>
              <a:t>энтеросорбент</a:t>
            </a:r>
            <a:r>
              <a:rPr lang="ru-RU" sz="3600" dirty="0" smtClean="0">
                <a:latin typeface="Arial Narrow" pitchFamily="34" charset="0"/>
              </a:rPr>
              <a:t> (активированный уголь, 1 г/кг) и слабительное (предпочтение следует отдавать вазелиновому маслу). </a:t>
            </a:r>
            <a:endParaRPr lang="ru-RU" sz="3600" dirty="0" smtClean="0">
              <a:latin typeface="Arial Narrow" pitchFamily="34" charset="0"/>
            </a:endParaRPr>
          </a:p>
          <a:p>
            <a:r>
              <a:rPr lang="ru-RU" sz="3600" dirty="0" smtClean="0">
                <a:latin typeface="Arial Narrow" pitchFamily="34" charset="0"/>
              </a:rPr>
              <a:t>Вазелиновое </a:t>
            </a:r>
            <a:r>
              <a:rPr lang="ru-RU" sz="3600" dirty="0" smtClean="0">
                <a:latin typeface="Arial Narrow" pitchFamily="34" charset="0"/>
              </a:rPr>
              <a:t>масло (100-150 мл) не всасывается в кишечнике и активно связывает жирорастворимые токсические вещества (например, дихлорэтан). </a:t>
            </a:r>
            <a:endParaRPr lang="ru-RU" sz="3600" dirty="0" smtClean="0">
              <a:latin typeface="Arial Narrow" pitchFamily="34" charset="0"/>
            </a:endParaRPr>
          </a:p>
          <a:p>
            <a:r>
              <a:rPr lang="ru-RU" sz="3600" dirty="0" smtClean="0">
                <a:latin typeface="Arial Narrow" pitchFamily="34" charset="0"/>
              </a:rPr>
              <a:t>Введение </a:t>
            </a:r>
            <a:r>
              <a:rPr lang="ru-RU" sz="3600" dirty="0" smtClean="0">
                <a:latin typeface="Arial Narrow" pitchFamily="34" charset="0"/>
              </a:rPr>
              <a:t>слабительных противопоказано при отравлении прижигающими жидкостями.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8172400" cy="6858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По окончании промывания желудка отсоединяют воронку, быстрым, но плавным движением извлекают зонд через полотенце, поднесённое ко рту больного. </a:t>
            </a:r>
            <a:endParaRPr lang="ru-RU" sz="3200" dirty="0" smtClean="0"/>
          </a:p>
          <a:p>
            <a:r>
              <a:rPr lang="ru-RU" sz="3200" dirty="0" smtClean="0"/>
              <a:t>Всё </a:t>
            </a:r>
            <a:r>
              <a:rPr lang="ru-RU" sz="3200" dirty="0" smtClean="0"/>
              <a:t>(включая промывные воды) дезинфицируют. </a:t>
            </a:r>
            <a:endParaRPr lang="ru-RU" sz="3200" dirty="0" smtClean="0"/>
          </a:p>
          <a:p>
            <a:r>
              <a:rPr lang="ru-RU" sz="3200" dirty="0" smtClean="0"/>
              <a:t>Желудочный </a:t>
            </a:r>
            <a:r>
              <a:rPr lang="ru-RU" sz="3200" dirty="0" smtClean="0"/>
              <a:t>зонд после дезинфекции стерилизуют (если зонд используется многократно) или утилизируют (если используется зонд однократного применения).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34888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ТЕХНИКА ВЫПОЛНЕНИЯ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КЛИЗМЫ</a:t>
            </a:r>
            <a:endParaRPr lang="ru-RU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79512" y="-15975"/>
            <a:ext cx="792088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КЛИЗМА (греч. </a:t>
            </a:r>
            <a:r>
              <a:rPr kumimoji="0" lang="ru-RU" sz="2500" b="0" i="1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klysma</a:t>
            </a:r>
            <a:r>
              <a:rPr kumimoji="0" lang="ru-RU" sz="2500" b="0" i="1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промывание) - процедура введения в прямую кишку различных жидкостей с лечебной или диагностической целью.</a:t>
            </a:r>
            <a:endParaRPr kumimoji="0" lang="ru-RU" sz="2500" b="0" i="0" u="none" strike="noStrike" cap="none" normalizeH="0" baseline="0" dirty="0" smtClean="0">
              <a:ln>
                <a:noFill/>
              </a:ln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Абсолютные противопоказания для всех видов клизм: </a:t>
            </a:r>
            <a:endParaRPr kumimoji="0" lang="ru-RU" sz="2500" b="0" i="0" u="none" strike="noStrike" cap="none" normalizeH="0" baseline="0" dirty="0" smtClean="0">
              <a:ln>
                <a:noFill/>
              </a:ln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желудочно-кишечные кровотечения,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острые воспалительные процессы в толстой кишке,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острые воспалительные или язвенно-воспалительные процессы в области заднего прохода, злокачественные новообразования прямой кишки,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острый аппендицит,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перитонит,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первые дни после операций на органах пищеварения,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кровотечение из геморроидальных узлов,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выпадение прямой кишки.</a:t>
            </a:r>
            <a:endParaRPr kumimoji="0" lang="ru-RU" sz="2500" b="0" i="0" u="none" strike="noStrike" cap="none" normalizeH="0" baseline="0" dirty="0" smtClean="0">
              <a:ln>
                <a:noFill/>
              </a:ln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5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настоящее время наиболее часто в медицинской практике используют очистительную и сифонную клизмы</a:t>
            </a:r>
            <a:endParaRPr kumimoji="0" lang="ru-RU" sz="2500" b="0" i="0" u="none" strike="noStrike" cap="none" normalizeH="0" baseline="0" dirty="0" smtClean="0">
              <a:ln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1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Измерение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артериального давления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Измерение АД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76863"/>
            <a:ext cx="7427168" cy="49443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316416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ЛЕЧЕБНЫМ КЛИЗМАМ ОТНОСЯТСЯ:</a:t>
            </a:r>
            <a:endParaRPr lang="ru-RU" sz="3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ОЧИСТИТЕЛЬНАЯ КЛИЗМА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: её назначают при запорах (очищение нижнего отдела кишечника от каловых масс и газов).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Показания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запоры, отравления, уремия, клизмы перед операциями или родами, для подготовки к рентгенологическому, эндоскопическому или ультразвуковому исследованию органов брюшной полости, перед постановкой лекарственной клизмы.</a:t>
            </a:r>
          </a:p>
          <a:p>
            <a:pPr algn="ctr"/>
            <a:r>
              <a:rPr lang="ru-RU" sz="29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СИФОННАЯ КЛИЗМА.  </a:t>
            </a:r>
            <a:endParaRPr lang="ru-RU" sz="29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Показания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 в случае неэффективности очистительной клизмы, а также при необходимости многократного промывания толстой кишки.</a:t>
            </a:r>
          </a:p>
          <a:p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724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u="sng" dirty="0" smtClean="0">
                <a:latin typeface="Arial Narrow" pitchFamily="34" charset="0"/>
                <a:cs typeface="Times New Roman" pitchFamily="18" charset="0"/>
              </a:rPr>
              <a:t>Сифонная клизма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относится к </a:t>
            </a:r>
            <a:r>
              <a:rPr lang="ru-RU" sz="3200" dirty="0" err="1" smtClean="0">
                <a:latin typeface="Arial Narrow" pitchFamily="34" charset="0"/>
                <a:cs typeface="Times New Roman" pitchFamily="18" charset="0"/>
              </a:rPr>
              <a:t>опорожнительным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. </a:t>
            </a:r>
            <a:endParaRPr lang="ru-RU" sz="32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Обильное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введение воды способствует проникновению ее во все отделы толстого кишечника и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удалению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каловых масс,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ядовитых продуктов.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К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ишечник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промывается водой многократно. </a:t>
            </a:r>
            <a:endParaRPr lang="ru-RU" sz="32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Принцип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постановки сифонной клизмы во многом сходен с принципом промывания желудка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В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их основу положен закон сообщающихся сосудов.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Сифонная клизма - тяжелая для пациента манипуляция,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необходимо 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постоянно следить за его состоянием и проводить ее в присутствии врача.</a:t>
            </a:r>
            <a:endParaRPr lang="ru-RU" sz="3200" dirty="0"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79928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Оснащение: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система для сифонной клизмы, которая состоит - из 2-х стерильных толстых желудочных зондов (диаметром 0,8-1,0 см), соединенных стеклянной трубкой (закругленный конец одного зонда срезан), воронки (емкостью 0,5-1,0 л);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вода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-20° С (комнатной температуры) 10 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ковш,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емкость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промывных вод,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перчатки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непромокаемый фартук, клеенка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пеленка, щиток, вазелин, шпатель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туалетная бумага, салфетки,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емкости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дезрастворами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КАФЕДРА\Учебная практика 1 курс 17.02-19.06.2020\клиз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7704856" cy="6480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Документы\КАФЕДРА\Учебная практика 1 курс 17.02-19.06.2020\клизм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6913"/>
            <a:ext cx="5256584" cy="6700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1003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ПОСЛАБЛЯЮЩАЯ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КЛИЗМА.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Показания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как вспомогательное очистительное средство при запорах с формированием плотных каловых масс. В зависимости от вида вводимого препарата различают гипертонические и масляные послабляющие клизмы.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Показания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постановке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гипертонической клизмы: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неэффективность очистительной клизмы, массивные отёки.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Показания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 постановке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масляной клизмы: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неэффективность очистительной клизмы, спастический запор, длительные запоры, когда нежелательно напряжение мышц брюшной стенки и промежности; хронические воспалительные заболевания толстой кишки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172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ГИПЕРТОНИЧЕСКАЯ  КЛИЗМА</a:t>
            </a:r>
          </a:p>
          <a:p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Оснащение: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грушевидный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баллон емкостью 50-100 мл или шприц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Жанэ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стерильная газоотводная трубка, шпатель, вазелин, салфетки, перчатки, клеенка, пеленка, туалетная бумага, ширма, если процедура выполняется в палате, емкости 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дезрастворами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лоток, водный термометр, мерный стакан,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10% раствор хлорида натрия или 20% раствор магния сульфата, клеенчатый фартук.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24440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Провести психологическую подготовку пациента и получить его согласие.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Отгородить пациента ширмой (если процедуру проводят в палате).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Отмерить нужное количество раствора и подогреть на водяной бане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- 38°С.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Набрать в грушевидный баллон или шприц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Жанэ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50-100 мл подогретого раствора.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Надеть перчатки, фартук.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Постелить клеенку с пеленкой под пациента.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Уложить пациента на левый бок с согнутыми в коленях и приведенными к животу ногами (или лежа на спине с согнутыми в коленях и разведенными ногами).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72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II. Выполнение манипуляции.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Шпателем взять вазелин и смазать закругленный конец газоотводной трубки на расстоянии 15-20 см.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Ввести газоотводную трубку в прямую кишку на расстояние 15-20 см.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Взять грушевидный баллон, выпустить из него воздух и подсоединить к газоотводной трубке.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Медленно ввести гипертонический раствор.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III. Окончание манипуляции.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Перегнуть газоотводную трубку и, не разжимая грушевидный баллон, отсоединить его от газоотводной трубки.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 Через салфетку извлечь газоотводную трубку и поместить ее и грушевидный баллон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дезраствор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81003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Помочь пациенту занять удобное в постели положение, укрыть его одеялом и напомнить, чтобы он задержал раствор в кишечнике на 20-30минут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Надеть перчатки.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Обеспечить пациента судном или проводить его до туалета.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Провести туалет анального отверстия и промежности.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Убрать пеленку и клеенку с последующей их обработкой.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Снять перчатки и погрузить их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дезраствор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8100392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Различают систолическое и </a:t>
            </a:r>
            <a:r>
              <a:rPr lang="ru-RU" sz="3000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диастолическое</a:t>
            </a:r>
            <a:r>
              <a:rPr lang="ru-RU" sz="3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АД.</a:t>
            </a:r>
          </a:p>
          <a:p>
            <a:pPr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СИСТОЛИЧЕСКОЕ АД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, или максимальное, возникает в артериях вслед за систолой левого желудочка и соответствует максимальному подъёму пульсовой волны.</a:t>
            </a:r>
          </a:p>
          <a:p>
            <a:pPr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ДИАСТОЛИЧЕСКОЕ АД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поддерживается в артериях в диастолу благодаря их тонусу и соответствует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спадению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пульсовой волны.</a:t>
            </a:r>
          </a:p>
          <a:p>
            <a:pPr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• Разницу между величинами систолического и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диастолического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АД называют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ПУЛЬСОВЫМ ДАВЛЕНИЕМ.</a:t>
            </a:r>
            <a:endParaRPr lang="ru-RU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Очистительная клизма</a:t>
            </a:r>
            <a:endParaRPr lang="ru-RU" dirty="0"/>
          </a:p>
        </p:txBody>
      </p:sp>
      <p:pic>
        <p:nvPicPr>
          <p:cNvPr id="5" name="Содержимое 4" descr="очистительная клизма1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4139953" cy="577567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124744"/>
            <a:ext cx="4032448" cy="5544616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>1. Представиться пациенту, объяснить ход и цель процедуры. Убедиться в наличии у пациента информированного согласия на предстоящую процедуру.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>2. Обработайте руки спиртсодержащим антисептиком, наденьте перчатки, фартук.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rgbClr val="424242"/>
                </a:solidFill>
                <a:latin typeface="Times New Roman" pitchFamily="18" charset="0"/>
                <a:cs typeface="Times New Roman" pitchFamily="18" charset="0"/>
              </a:rPr>
              <a:t>3. Постелите на кушетку кленку, свисающую в таз. Сверху положите пеленку.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444296"/>
            <a:ext cx="8172400" cy="59093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. Налейте в кружку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Эсмарха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 1-1.5 литра воды комнатной температуры (температура воды определяется показаниями к постановке клизмы).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5. Подвесьте кружку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Эсмарха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 на штатив на высоту 75-100 см.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6. Откройте вентиль (или зажим) и вытесните воздух из системы.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7. Уложите пациента на левый бок на кушетку. Попросите пациента согнуть ноги в коленях и подтянуть в животу.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8. Встаньте слева от пациента. Смажьте наконечник вазелином.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4242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77338"/>
            <a:ext cx="8964488" cy="66479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II. Выполнение процедуры: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10. Разведите левой рукой ягодицы пациента.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11. Введите правой рукой наконечник в прямую кишку, первые 3-4 см наконечника по направлению к пупку, а затем на 3-5 см параллельно позвоночнику.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12. Откройте вентиль (или зажим) и отрегулируйте поступление жидкости в кишечник.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13. Попросите пациента в этот момент расслабиться и медленно подышать животом.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14. Закройте вентиль или наложите зажим на резиновую трубку, оставив на дне кружки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Эсмарха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424242"/>
                </a:solidFill>
                <a:effectLst/>
                <a:latin typeface="Times New Roman" pitchFamily="18" charset="0"/>
                <a:cs typeface="Times New Roman" pitchFamily="18" charset="0"/>
              </a:rPr>
              <a:t> небольшое количество воды.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15. Извлеките наконечник.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16. Попросите пациента удержать воду в кишечнике в течение 10 мин.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17. Сопроводите пациента в туалетную комнату или подайте судно.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18. При необходимости воспользоваться туалетной бумагой или подмыть пациента.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24242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9796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ПРОЛЕЖНЕЙ</a:t>
            </a: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" y="-185043"/>
            <a:ext cx="8172399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Пролежень (лат.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decubitus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омертвение (некроз) мягких тканей в результате постоянного давления, сопровождающегося местными нарушениями кровообращения и трофики тканей.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Локализация пролежней: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область крестца, лопаток, пяток, коленей, ребер, пальцев ног, больших вертелов бедренной кости, стоп, седалищной кости, гребней подвздошной кости и локтевых суставов.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" y="254037"/>
            <a:ext cx="8172399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возникновения: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Недостаточный уход за больным;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Слишком большой или слишком низкий вес пациента;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Сухость кожи;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Недержание мочи или кала;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Заболевания, приводящие к нарушению трофики (питания) тканей;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Анемия;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Ограниченная подвижность.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или понижение температуры тела.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Недостаточное белковое питание.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26700"/>
            <a:ext cx="810039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пролежней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I: кожный покров не нарушен. Устойчивая гиперемия, не проходящая после прекращения давления.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II: поверхностное  нарушение целостности кожных покровов с распространением на подкожную клетчатку. Стойкая гиперемия. Отслойка эпидермиса.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III: разрушение кожного покрова вплоть до мышечного слоя с проникновением в мышцу. Пролежень выглядит как рана. Могут быть жидкие выделения.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IV: поражение всех мягких тканей. Наличие полости, обнажающей нижележащие ткани (сухожилия, вплоть до кости).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413222"/>
            <a:ext cx="7992888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Профилактика</a:t>
            </a:r>
            <a:endParaRPr kumimoji="0" lang="ru-RU" sz="29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Изменение положения тела больного в постели несколько раз в день, чтобы не было пролежней</a:t>
            </a:r>
            <a:endParaRPr kumimoji="0" lang="ru-RU" sz="29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29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Стряхивание</a:t>
            </a: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простыни несколько раз в день, чтобы не было крошек</a:t>
            </a:r>
            <a:endParaRPr kumimoji="0" lang="ru-RU" sz="29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Отсутствие на постельном и нательном белье складок</a:t>
            </a:r>
            <a:endParaRPr kumimoji="0" lang="ru-RU" sz="29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Подкладывание надувного резинового круга вложенного в наволочку под крестец и лопатки</a:t>
            </a:r>
            <a:endParaRPr kumimoji="0" lang="ru-RU" sz="29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Растирание покрасневших участков сухим полотенцем или </a:t>
            </a:r>
            <a:r>
              <a:rPr kumimoji="0" lang="ru-RU" sz="29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кварцевание</a:t>
            </a:r>
            <a:r>
              <a:rPr kumimoji="0" lang="ru-RU" sz="29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улучшения кровообращения с последующим припудриванием.</a:t>
            </a:r>
            <a:endParaRPr kumimoji="0" lang="ru-RU" sz="29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88640"/>
            <a:ext cx="810039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Изменение положения пациента каждые 2 часа: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8 -10 ч - положение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Фаулера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10 -12 ч - положение "на левом боку"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12-14 ч - положение "на правом боку"</a:t>
            </a: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14 -16 ч - положение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Фаулера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16 -18 ч - положение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Симса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18 - 20 ч - положение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Фаулера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• 20 - 22 ч - положение "на правом боку"</a:t>
            </a:r>
            <a:endParaRPr lang="ru-RU" sz="3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02838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Изменение положения тела больного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Пол.Фаулера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0926" y="1556793"/>
            <a:ext cx="4053117" cy="3744416"/>
          </a:xfrm>
        </p:spPr>
      </p:pic>
      <p:pic>
        <p:nvPicPr>
          <p:cNvPr id="6" name="Содержимое 5" descr="Положение Симса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178300" y="2348880"/>
            <a:ext cx="4066108" cy="23869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0"/>
            <a:ext cx="8316416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повседневной практике АД измеряют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НЕПРЯМЫМ АУСКУЛЬТАТИВНЫМ МЕТОДОМ,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предложенным в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1905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г. русским хирургом Николаем Сергеевичем Коротковым, с использованием сфигмоманометра (аппарата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Рива-Роччи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также называемого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ТОНОМЕТРОМ).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126041"/>
            <a:ext cx="799288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Лечение.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Ультрафиолетовое облучение,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смазывание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10 % камфорным спиртом при 1 стадии, </a:t>
            </a:r>
            <a:endParaRPr kumimoji="0" lang="ru-RU" sz="3200" b="0" i="0" u="none" strike="noStrike" cap="none" normalizeH="0" baseline="0" dirty="0" smtClean="0">
              <a:ln>
                <a:noFill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мазью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Солкосерил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при 2 стадии; </a:t>
            </a:r>
            <a:endParaRPr kumimoji="0" lang="ru-RU" sz="3200" b="0" i="0" u="none" strike="noStrike" cap="none" normalizeH="0" baseline="0" dirty="0" smtClean="0">
              <a:ln>
                <a:noFill/>
              </a:ln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и 4 стадии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хирургическое лечение, перевязки, мазь «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Ируксол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Эффективны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серебросодержащие препараты ("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Аргокрем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«, "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Аргогель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Они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только противодействуют инфекциям, но и стимулируют местный и общий иммунитет.</a:t>
            </a:r>
            <a:endParaRPr kumimoji="0" lang="ru-RU" sz="3200" b="0" i="0" u="none" strike="noStrike" cap="none" normalizeH="0" baseline="0" dirty="0" smtClean="0">
              <a:ln>
                <a:noFill/>
              </a:ln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0861"/>
            <a:ext cx="817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 ВОЗ ПО  ИЗМЕРЕНИЮ АД: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30 мин до предстоящего измерения давления не курить, не принимать пищу, кофе и крепкий чай, лекарственные препараты, способные повысить давление (противоастматические, капли в нос);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измерение производить в положении сидя, после пятиминутного отдыха, без задержки дыхания и не разговаривая;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рука, на которой производится измерение, должна находиться на уровне сердца;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первое измерение производится на обеих руках, последующие - на той руке, где ранее регистрировался более высокий уровень давления;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0861"/>
            <a:ext cx="81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РЕКОМЕНДАЦИИ  ПО  ИЗМЕРЕНИЮ АД: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манжетка закрепляется на 2 см выше локтевого сгиба, ее нагнетание производится постепенно, до уровня, превышающего систолическое давление на 30 мм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ст., снижение давления в манжетке осуществляется медленно;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стетоскоп фиксируется в локтевой ямке, появление тонов соответствует систолическому давлению, исчезновение тонов –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диастолическому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рекомендуется произвести 2-3 измерения с интервалом в 3-5 мин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ИЗМЕРЕНИЕ 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АРТЕРИАЛЬНОГО ДАВЛЕНИЯ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Picture 2" descr="D:\Документы\КАФЕДРА\Учебная практика 1 курс 17.02-19.06.2020\АД схем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231" y="1844823"/>
            <a:ext cx="7626129" cy="4680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60648"/>
          <a:ext cx="8100392" cy="6498530"/>
        </p:xfrm>
        <a:graphic>
          <a:graphicData uri="http://schemas.openxmlformats.org/drawingml/2006/table">
            <a:tbl>
              <a:tblPr/>
              <a:tblGrid>
                <a:gridCol w="8100392"/>
              </a:tblGrid>
              <a:tr h="133128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Чек-лист: измерение </a:t>
                      </a:r>
                      <a:r>
                        <a:rPr lang="ru-RU" sz="2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артериального давления 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28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Познакомиться с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пациентом,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осведомиться о его самочувствии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7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Задать вопросы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 курении,  физ. нагрузке, приеме гипотензивных пищи, кофе, алкоголя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7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Попросить пациента занять необходимую позу для измерения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 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85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Наложить 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манжету тонометра на 2-2,5 см выше локтевой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ямки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7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Закрепить манжету так, чтобы под неё свободно проходили 2 пальца </a:t>
                      </a: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28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Установить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манометр, провести </a:t>
                      </a:r>
                      <a:r>
                        <a:rPr lang="ru-RU" sz="2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пальпаторную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пробу 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7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Мембрану стетоскопа поместить у нижнего края манжеты над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плечевой артерией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85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Второй рукой закрыть вентиль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накачать воздух в манжету до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уровня</a:t>
                      </a:r>
                      <a:r>
                        <a:rPr lang="ru-RU" sz="2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мм.рт.ст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выше результата, полученного 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пальпаторной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пробе </a:t>
                      </a: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57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Приоткрыть вентиль 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медленно выпустить воздух из манжеты со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скростью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2-3 мм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рт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секунду </a:t>
                      </a: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28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Анализировать данные манометра, выслушивая тоны стетоскопом</a:t>
                      </a: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85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Сообщить пациенту результат </a:t>
                      </a:r>
                      <a:r>
                        <a:rPr lang="ru-RU" sz="2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исследования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128">
                <a:tc>
                  <a:txBody>
                    <a:bodyPr/>
                    <a:lstStyle/>
                    <a:p>
                      <a:pPr indent="-226695"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Повторить измерение на второй руке </a:t>
                      </a:r>
                    </a:p>
                  </a:txBody>
                  <a:tcPr marL="30786" marR="307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Промывание желудка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Промывание желудка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57766"/>
            <a:ext cx="4572000" cy="423147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5976" y="980728"/>
            <a:ext cx="3888432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Arial Narrow" pitchFamily="34" charset="0"/>
              </a:rPr>
              <a:t>    Промывание </a:t>
            </a:r>
            <a:r>
              <a:rPr lang="ru-RU" dirty="0" smtClean="0">
                <a:latin typeface="Arial Narrow" pitchFamily="34" charset="0"/>
              </a:rPr>
              <a:t>желудка </a:t>
            </a:r>
            <a:r>
              <a:rPr lang="ru-RU" dirty="0" smtClean="0">
                <a:latin typeface="Arial Narrow" pitchFamily="34" charset="0"/>
              </a:rPr>
              <a:t>- </a:t>
            </a:r>
            <a:r>
              <a:rPr lang="ru-RU" dirty="0" smtClean="0">
                <a:latin typeface="Arial Narrow" pitchFamily="34" charset="0"/>
              </a:rPr>
              <a:t>это лечебный приём, основанный на принципе </a:t>
            </a:r>
            <a:r>
              <a:rPr lang="ru-RU" dirty="0" smtClean="0">
                <a:latin typeface="Arial Narrow" pitchFamily="34" charset="0"/>
              </a:rPr>
              <a:t>сообщающихся </a:t>
            </a:r>
            <a:r>
              <a:rPr lang="ru-RU" dirty="0" smtClean="0">
                <a:latin typeface="Arial Narrow" pitchFamily="34" charset="0"/>
              </a:rPr>
              <a:t>сосудов. Производится для удаления из желудка недоброкачественной пищи, ядов. </a:t>
            </a:r>
            <a:endParaRPr lang="ru-RU" dirty="0" smtClean="0">
              <a:latin typeface="Arial Narrow" pitchFamily="34" charset="0"/>
            </a:endParaRPr>
          </a:p>
          <a:p>
            <a:pPr>
              <a:buNone/>
            </a:pPr>
            <a:r>
              <a:rPr lang="ru-RU" dirty="0" smtClean="0"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   Эта </a:t>
            </a:r>
            <a:r>
              <a:rPr lang="ru-RU" dirty="0" smtClean="0">
                <a:latin typeface="Arial Narrow" pitchFamily="34" charset="0"/>
              </a:rPr>
              <a:t>процедура особенно важна на </a:t>
            </a:r>
            <a:r>
              <a:rPr lang="ru-RU" dirty="0" err="1" smtClean="0">
                <a:latin typeface="Arial Narrow" pitchFamily="34" charset="0"/>
              </a:rPr>
              <a:t>догоспитальном</a:t>
            </a:r>
            <a:r>
              <a:rPr lang="ru-RU" dirty="0" smtClean="0">
                <a:latin typeface="Arial Narrow" pitchFamily="34" charset="0"/>
              </a:rPr>
              <a:t> этапе.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538</TotalTime>
  <Words>1886</Words>
  <Application>Microsoft Office PowerPoint</Application>
  <PresentationFormat>Экран (4:3)</PresentationFormat>
  <Paragraphs>193</Paragraphs>
  <Slides>40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Изящная</vt:lpstr>
      <vt:lpstr>Слайд 1</vt:lpstr>
      <vt:lpstr>Измерение  артериального давления</vt:lpstr>
      <vt:lpstr>Слайд 3</vt:lpstr>
      <vt:lpstr>Слайд 4</vt:lpstr>
      <vt:lpstr>Слайд 5</vt:lpstr>
      <vt:lpstr>Слайд 6</vt:lpstr>
      <vt:lpstr>ИЗМЕРЕНИЕ  АРТЕРИАЛЬНОГО ДАВЛЕНИЯ</vt:lpstr>
      <vt:lpstr>Слайд 8</vt:lpstr>
      <vt:lpstr>Промывание желудка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Очистительная клизма</vt:lpstr>
      <vt:lpstr>Слайд 31</vt:lpstr>
      <vt:lpstr>Слайд 32</vt:lpstr>
      <vt:lpstr>ПРОФИЛАКТИКА ПРОЛЕЖНЕЙ</vt:lpstr>
      <vt:lpstr>Слайд 34</vt:lpstr>
      <vt:lpstr>Слайд 35</vt:lpstr>
      <vt:lpstr>Слайд 36</vt:lpstr>
      <vt:lpstr>Слайд 37</vt:lpstr>
      <vt:lpstr>Слайд 38</vt:lpstr>
      <vt:lpstr>Изменение положения тела больного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53</cp:revision>
  <dcterms:created xsi:type="dcterms:W3CDTF">2019-02-24T06:54:57Z</dcterms:created>
  <dcterms:modified xsi:type="dcterms:W3CDTF">2020-03-02T05:36:17Z</dcterms:modified>
</cp:coreProperties>
</file>