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73" r:id="rId4"/>
    <p:sldId id="374" r:id="rId5"/>
    <p:sldId id="258" r:id="rId6"/>
    <p:sldId id="375" r:id="rId7"/>
    <p:sldId id="397" r:id="rId8"/>
    <p:sldId id="398" r:id="rId9"/>
    <p:sldId id="399" r:id="rId10"/>
    <p:sldId id="358" r:id="rId11"/>
    <p:sldId id="304" r:id="rId12"/>
    <p:sldId id="309" r:id="rId13"/>
    <p:sldId id="265" r:id="rId14"/>
    <p:sldId id="378" r:id="rId15"/>
    <p:sldId id="314" r:id="rId16"/>
    <p:sldId id="379" r:id="rId17"/>
    <p:sldId id="381" r:id="rId18"/>
    <p:sldId id="380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32" r:id="rId29"/>
    <p:sldId id="392" r:id="rId30"/>
    <p:sldId id="393" r:id="rId31"/>
    <p:sldId id="394" r:id="rId32"/>
    <p:sldId id="395" r:id="rId33"/>
    <p:sldId id="323" r:id="rId34"/>
    <p:sldId id="391" r:id="rId35"/>
    <p:sldId id="396" r:id="rId36"/>
    <p:sldId id="400" r:id="rId37"/>
    <p:sldId id="298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1" autoAdjust="0"/>
    <p:restoredTop sz="95396" autoAdjust="0"/>
  </p:normalViewPr>
  <p:slideViewPr>
    <p:cSldViewPr>
      <p:cViewPr varScale="1">
        <p:scale>
          <a:sx n="95" d="100"/>
          <a:sy n="95" d="100"/>
        </p:scale>
        <p:origin x="-1739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pPr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opus.com/home.uri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rank.rcsi.scienc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8976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obrnauki.gov.ru/%D0%9C%D0%B5%D1%82%D0%BE%D0%B4%D0%B8%D0%BA%D0%B0_%D1%83%D1%82%D0%B2%D0%B5%D1%80%D0%B6%D0%B4%D0%B5%D0%BD%D0%BD%D0%B0%D1%8F.pdf" TargetMode="External"/><Relationship Id="rId2" Type="http://schemas.openxmlformats.org/officeDocument/2006/relationships/hyperlink" Target="https://www.minobrnauki.gov.ru/press-center/news/nauk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8976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vak.minobrnauki.gov.ru/mai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rank.rcsi.science/ru/" TargetMode="External"/><Relationship Id="rId3" Type="http://schemas.openxmlformats.org/officeDocument/2006/relationships/hyperlink" Target="https://vak.minobrnauki.gov.ru/" TargetMode="External"/><Relationship Id="rId7" Type="http://schemas.openxmlformats.org/officeDocument/2006/relationships/hyperlink" Target="https://www.scimagojr.com/" TargetMode="External"/><Relationship Id="rId2" Type="http://schemas.openxmlformats.org/officeDocument/2006/relationships/hyperlink" Target="https://elibrar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pus.com/" TargetMode="External"/><Relationship Id="rId5" Type="http://schemas.openxmlformats.org/officeDocument/2006/relationships/hyperlink" Target="https://mjl.clarivate.com/home" TargetMode="External"/><Relationship Id="rId4" Type="http://schemas.openxmlformats.org/officeDocument/2006/relationships/hyperlink" Target="https://www.webofscience.com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8976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apps.webofknowledge.com/WOS_GeneralSearch_input.do?product=WOS&amp;SID=P19haRvJluVM1tsX9NR&amp;search_mode=General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elibrary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653135"/>
            <a:ext cx="35643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Скаляух</a:t>
            </a:r>
            <a:r>
              <a:rPr kumimoji="0"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Ольга  </a:t>
            </a:r>
            <a:br>
              <a:rPr kumimoji="0"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к.ф.м.н</a:t>
            </a:r>
            <a:r>
              <a:rPr lang="ru-RU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., директор Экспертно-аналитического центра Центра </a:t>
            </a:r>
            <a:r>
              <a:rPr lang="ru-RU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трансфера</a:t>
            </a:r>
            <a:r>
              <a:rPr lang="ru-RU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технологий </a:t>
            </a:r>
            <a:r>
              <a:rPr lang="ru-RU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УлГУ</a:t>
            </a:r>
            <a:r>
              <a:rPr lang="ru-RU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ведущий специалист Управления научных исследований, доцент кафедры инженерной физики</a:t>
            </a:r>
            <a:endParaRPr kumimoji="0"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3444" y="1556792"/>
            <a:ext cx="81530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Белый список журналов </a:t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и его </a:t>
            </a: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рейтингование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– </a:t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обзор текущей ситуации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756038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Web of Science</a:t>
            </a:r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/>
            </a:r>
            <a:b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</a:br>
            <a:r>
              <a:rPr lang="en-US" altLang="ko-KR" sz="3200" dirty="0">
                <a:solidFill>
                  <a:srgbClr val="FF0000"/>
                </a:solidFill>
                <a:ea typeface="Arial Unicode MS" pitchFamily="50" charset="-127"/>
              </a:rPr>
              <a:t>https://</a:t>
            </a:r>
            <a:r>
              <a:rPr lang="en-US" altLang="ko-KR" sz="3200" dirty="0" smtClean="0">
                <a:solidFill>
                  <a:srgbClr val="FF0000"/>
                </a:solidFill>
                <a:ea typeface="Arial Unicode MS" pitchFamily="50" charset="-127"/>
              </a:rPr>
              <a:t>www.webofscience.com</a:t>
            </a:r>
            <a:endParaRPr lang="ko-KR" altLang="en-US" sz="3200" dirty="0">
              <a:solidFill>
                <a:srgbClr val="FF0000"/>
              </a:solidFill>
              <a:ea typeface="Arial Unicode MS" pitchFamily="50" charset="-127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t="3690"/>
          <a:stretch>
            <a:fillRect/>
          </a:stretch>
        </p:blipFill>
        <p:spPr bwMode="auto">
          <a:xfrm>
            <a:off x="107504" y="1700808"/>
            <a:ext cx="8902341" cy="46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97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Web of Science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725737"/>
            <a:ext cx="5256584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Международная </a:t>
            </a:r>
            <a:r>
              <a:rPr lang="ru-RU" sz="1400" b="1" dirty="0" err="1" smtClean="0">
                <a:solidFill>
                  <a:srgbClr val="CC0066"/>
                </a:solidFill>
              </a:rPr>
              <a:t>мультидисциплинарная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база данных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21 000+ 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журналов (около 12 000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с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импакт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-фактором)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220 000+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материалов конференций,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110 000+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научных монографий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Публикации, прошедшие процедуру научного 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rgbClr val="CC0066"/>
                </a:solidFill>
              </a:rPr>
              <a:t>рецензирования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Отбор источников </a:t>
            </a:r>
            <a:r>
              <a:rPr lang="ru-RU" sz="1400" b="1" dirty="0" smtClean="0">
                <a:solidFill>
                  <a:srgbClr val="CC0066"/>
                </a:solidFill>
              </a:rPr>
              <a:t>независимыми экспертами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Свыше</a:t>
            </a:r>
            <a:r>
              <a:rPr lang="ru-RU" sz="1400" dirty="0" smtClean="0"/>
              <a:t> </a:t>
            </a:r>
            <a:r>
              <a:rPr lang="ru-RU" sz="1400" b="1" dirty="0">
                <a:solidFill>
                  <a:srgbClr val="CC0066"/>
                </a:solidFill>
              </a:rPr>
              <a:t>80 м</a:t>
            </a:r>
            <a:r>
              <a:rPr lang="ru-RU" sz="1400" b="1" dirty="0" smtClean="0">
                <a:solidFill>
                  <a:srgbClr val="CC0066"/>
                </a:solidFill>
              </a:rPr>
              <a:t>лн. записей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научных публикаций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>
                <a:solidFill>
                  <a:srgbClr val="CC0066"/>
                </a:solidFill>
              </a:rPr>
              <a:t>19млн+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работ с указание источника финансирования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1,9млрд+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процитированных источников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Данные о публикациях и цитировании </a:t>
            </a:r>
            <a:r>
              <a:rPr lang="ru-RU" sz="1400" b="1" dirty="0" smtClean="0">
                <a:solidFill>
                  <a:srgbClr val="CC0066"/>
                </a:solidFill>
              </a:rPr>
              <a:t>с 1900 года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Ежедневные обновления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69" r="54478" b="6784"/>
          <a:stretch/>
        </p:blipFill>
        <p:spPr bwMode="auto">
          <a:xfrm>
            <a:off x="320670" y="1922134"/>
            <a:ext cx="3304613" cy="30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08269"/>
            <a:ext cx="2267744" cy="777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157192"/>
            <a:ext cx="8847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База платная,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2017г. по март 2022г для вузов РФ действовала национальная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подписка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марта 2022 года база для организаций РФ недоступна, но доступна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ограниченным функционалом для зарегистрированных в ней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исследователей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Осталась возможность ознакомиться с журналами по тематикам научных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исследований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https://mjl.clarivate.com/home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2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gsom.spbu.ru/files/upload/library/scopus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53"/>
            <a:ext cx="2841030" cy="90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16" b="11845"/>
          <a:stretch/>
        </p:blipFill>
        <p:spPr>
          <a:xfrm>
            <a:off x="10681" y="958567"/>
            <a:ext cx="4170312" cy="92710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83968" y="1422117"/>
            <a:ext cx="486003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Международная </a:t>
            </a:r>
            <a:r>
              <a:rPr lang="ru-RU" sz="1400" b="1" dirty="0" err="1">
                <a:solidFill>
                  <a:srgbClr val="CC0066"/>
                </a:solidFill>
              </a:rPr>
              <a:t>мультидисциплинарная</a:t>
            </a:r>
            <a:r>
              <a:rPr lang="ru-RU" sz="1400" b="1" dirty="0">
                <a:solidFill>
                  <a:srgbClr val="CC0066"/>
                </a:solidFill>
              </a:rPr>
              <a:t> </a:t>
            </a:r>
            <a:r>
              <a:rPr lang="ru-RU" sz="1400" b="1" dirty="0" smtClean="0">
                <a:solidFill>
                  <a:srgbClr val="CC0066"/>
                </a:solidFill>
              </a:rPr>
              <a:t/>
            </a:r>
            <a:br>
              <a:rPr lang="ru-RU" sz="1400" b="1" dirty="0" smtClean="0">
                <a:solidFill>
                  <a:srgbClr val="CC0066"/>
                </a:solidFill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база данных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>
                <a:solidFill>
                  <a:srgbClr val="CC0066"/>
                </a:solidFill>
              </a:rPr>
              <a:t>7 000+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издателей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41 500+ 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журналов 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243 400+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книг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Публикации, прошедшие процедуру научного 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rgbClr val="CC0066"/>
                </a:solidFill>
              </a:rPr>
              <a:t>рецензирования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Отбор источников </a:t>
            </a:r>
            <a:r>
              <a:rPr lang="ru-RU" sz="1400" b="1" dirty="0" smtClean="0">
                <a:solidFill>
                  <a:srgbClr val="CC0066"/>
                </a:solidFill>
              </a:rPr>
              <a:t>независимыми экспертами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Свыше</a:t>
            </a:r>
            <a:r>
              <a:rPr lang="ru-RU" sz="1400" dirty="0" smtClean="0"/>
              <a:t> </a:t>
            </a:r>
            <a:r>
              <a:rPr lang="ru-RU" sz="1400" b="1" dirty="0">
                <a:solidFill>
                  <a:srgbClr val="CC0066"/>
                </a:solidFill>
              </a:rPr>
              <a:t>84</a:t>
            </a:r>
            <a:r>
              <a:rPr lang="ru-RU" sz="1400" b="1" dirty="0" smtClean="0">
                <a:solidFill>
                  <a:srgbClr val="CC0066"/>
                </a:solidFill>
              </a:rPr>
              <a:t> млн. записей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научных публикаций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1,8млрд+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процитированных источников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>
                <a:solidFill>
                  <a:srgbClr val="CC0066"/>
                </a:solidFill>
              </a:rPr>
              <a:t>47 млн+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патентный записей</a:t>
            </a:r>
            <a:endParaRPr lang="ru-RU" sz="1400" b="1" dirty="0" smtClean="0">
              <a:solidFill>
                <a:srgbClr val="CC0066"/>
              </a:solidFill>
            </a:endParaRP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Ежедневные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обновления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" y="2099733"/>
            <a:ext cx="421005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4797152"/>
            <a:ext cx="8847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База платная,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2017г. по март 2022г для вузов РФ действовала национальная подписка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марта 2022 года база для организаций РФ недоступна, 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доступна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ограниченным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функционалом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Осталась возможность ознакомиться с журналами включенными в базу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https://www.scopus.com/home.uri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раздел «Источники»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2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Сравнение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/>
            </a:r>
            <a:b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</a:b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Scopus</a:t>
            </a:r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и 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Web of Science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7344816" cy="5508612"/>
          </a:xfrm>
        </p:spPr>
      </p:pic>
      <p:grpSp>
        <p:nvGrpSpPr>
          <p:cNvPr id="9" name="Группа 8"/>
          <p:cNvGrpSpPr/>
          <p:nvPr/>
        </p:nvGrpSpPr>
        <p:grpSpPr>
          <a:xfrm>
            <a:off x="2555776" y="1916832"/>
            <a:ext cx="3230841" cy="2978432"/>
            <a:chOff x="467544" y="1196752"/>
            <a:chExt cx="4608512" cy="42484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1196752"/>
              <a:ext cx="4608512" cy="42484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539552" y="1268760"/>
              <a:ext cx="4176464" cy="4032448"/>
            </a:xfrm>
            <a:prstGeom prst="ellipse">
              <a:avLst/>
            </a:prstGeom>
            <a:gradFill>
              <a:gsLst>
                <a:gs pos="35000">
                  <a:schemeClr val="dk1">
                    <a:tint val="37000"/>
                    <a:satMod val="300000"/>
                    <a:alpha val="48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solidFill>
                  <a:srgbClr val="FF99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691681" y="2162998"/>
              <a:ext cx="3231590" cy="3120155"/>
            </a:xfrm>
            <a:prstGeom prst="ellipse">
              <a:avLst/>
            </a:prstGeom>
            <a:solidFill>
              <a:srgbClr val="92D050">
                <a:alpha val="47000"/>
              </a:srgb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>
                  <a:solidFill>
                    <a:srgbClr val="7030A0"/>
                  </a:solidFill>
                </a:rPr>
                <a:t>Web of Science</a:t>
              </a:r>
              <a:br>
                <a:rPr lang="en-US" sz="1500" b="1" dirty="0" smtClean="0">
                  <a:solidFill>
                    <a:srgbClr val="7030A0"/>
                  </a:solidFill>
                </a:rPr>
              </a:br>
              <a:r>
                <a:rPr lang="en-US" sz="1500" b="1" dirty="0" smtClean="0">
                  <a:solidFill>
                    <a:srgbClr val="7030A0"/>
                  </a:solidFill>
                </a:rPr>
                <a:t>21 000+</a:t>
              </a:r>
              <a:endParaRPr lang="ru-RU" sz="1500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5616" y="1795854"/>
              <a:ext cx="1566740" cy="1317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Scopus,</a:t>
              </a:r>
            </a:p>
            <a:p>
              <a:r>
                <a:rPr lang="en-US" b="1" dirty="0" smtClean="0">
                  <a:solidFill>
                    <a:srgbClr val="FF9900"/>
                  </a:solidFill>
                </a:rPr>
                <a:t>41 500+</a:t>
              </a:r>
              <a:endParaRPr lang="ru-RU" b="1" dirty="0">
                <a:solidFill>
                  <a:srgbClr val="FF9900"/>
                </a:solidFill>
              </a:endParaRPr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192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Научная электронная библиотека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12" name="Рисунок 11" descr="el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836712"/>
            <a:ext cx="3384376" cy="8751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191683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Создана в 1999 году по инициативе Российского фонда фундаментальных исследований.</a:t>
            </a:r>
          </a:p>
          <a:p>
            <a:r>
              <a:rPr lang="ru-RU" b="1" dirty="0" smtClean="0"/>
              <a:t>На сегодня доступны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рефераты и полные тексты более 38 </a:t>
            </a:r>
            <a:r>
              <a:rPr lang="ru-RU" dirty="0" err="1" smtClean="0"/>
              <a:t>млн</a:t>
            </a:r>
            <a:r>
              <a:rPr lang="ru-RU" dirty="0" smtClean="0"/>
              <a:t> научных публикаций и патентов,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электронные версии более 5600 российских научно-технических журналов,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зарегистрированных организаций - более 2800,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индивидуальных пользователей - 1,7 миллиона из 125 стран мира. </a:t>
            </a:r>
          </a:p>
          <a:p>
            <a:endParaRPr lang="ru-RU" dirty="0" smtClean="0"/>
          </a:p>
          <a:p>
            <a:r>
              <a:rPr lang="ru-RU" dirty="0" smtClean="0"/>
              <a:t>Ежегодно читатели получают из библиотеки более 12 миллионов полнотекстовых статей и просматривают более 90 миллионов аннотаций.</a:t>
            </a:r>
          </a:p>
          <a:p>
            <a:endParaRPr lang="ru-RU" dirty="0" smtClean="0"/>
          </a:p>
          <a:p>
            <a:r>
              <a:rPr lang="ru-RU" dirty="0" smtClean="0"/>
              <a:t>Свыше 4500 российских научных журналов размещены в бесплатном открытом доступе.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Российский индекс</a:t>
            </a:r>
            <a:b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</a:br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научного цитирования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pic>
        <p:nvPicPr>
          <p:cNvPr id="5" name="Рисунок 4" descr="cff6ba67c0fff15b34e301fa7687bb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93096"/>
            <a:ext cx="3207482" cy="2260390"/>
          </a:xfrm>
          <a:prstGeom prst="rect">
            <a:avLst/>
          </a:prstGeom>
        </p:spPr>
      </p:pic>
      <p:pic>
        <p:nvPicPr>
          <p:cNvPr id="6" name="Рисунок 5" descr="el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34636"/>
            <a:ext cx="3384376" cy="875178"/>
          </a:xfrm>
          <a:prstGeom prst="rect">
            <a:avLst/>
          </a:prstGeom>
        </p:spPr>
      </p:pic>
      <p:pic>
        <p:nvPicPr>
          <p:cNvPr id="7" name="Рисунок 6" descr="ri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7736" y="1387145"/>
            <a:ext cx="2302136" cy="92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055085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≠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4446" y="991404"/>
            <a:ext cx="601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Создан в 2005 году по инициативе </a:t>
            </a:r>
            <a:r>
              <a:rPr lang="ru-RU" dirty="0" err="1" smtClean="0"/>
              <a:t>Минобрануки</a:t>
            </a:r>
            <a:r>
              <a:rPr lang="ru-RU" dirty="0" smtClean="0"/>
              <a:t> РФ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7218" y="2336171"/>
            <a:ext cx="3494195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>
                <a:solidFill>
                  <a:srgbClr val="CC0066"/>
                </a:solidFill>
              </a:rPr>
              <a:t>Российская </a:t>
            </a:r>
            <a:r>
              <a:rPr lang="ru-RU" sz="1400" b="1" dirty="0" err="1">
                <a:solidFill>
                  <a:srgbClr val="CC0066"/>
                </a:solidFill>
              </a:rPr>
              <a:t>мультидисциплинарная</a:t>
            </a:r>
            <a:r>
              <a:rPr lang="ru-RU" sz="1400" b="1" dirty="0">
                <a:solidFill>
                  <a:srgbClr val="CC0066"/>
                </a:solidFill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база данных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6 000+ 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журналов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Публикации, прошедшие процедуру научного 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rgbClr val="CC0066"/>
                </a:solidFill>
              </a:rPr>
              <a:t>рецензирования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12 </a:t>
            </a:r>
            <a:r>
              <a:rPr lang="ru-RU" sz="1400" b="1" dirty="0">
                <a:solidFill>
                  <a:srgbClr val="CC0066"/>
                </a:solidFill>
              </a:rPr>
              <a:t>м</a:t>
            </a:r>
            <a:r>
              <a:rPr lang="ru-RU" sz="1400" b="1" dirty="0" smtClean="0">
                <a:solidFill>
                  <a:srgbClr val="CC0066"/>
                </a:solidFill>
              </a:rPr>
              <a:t>лн. записей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научных публикаций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Данные о публикациях и цитировании </a:t>
            </a:r>
            <a:r>
              <a:rPr lang="ru-RU" sz="1400" b="1" dirty="0" smtClean="0">
                <a:solidFill>
                  <a:srgbClr val="CC0066"/>
                </a:solidFill>
              </a:rPr>
              <a:t>с 1970х гг.</a:t>
            </a:r>
          </a:p>
          <a:p>
            <a:pPr marL="285750" indent="-28575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50000"/>
              <a:buFont typeface="맑은 고딕" pitchFamily="34" charset="-127"/>
              <a:buChar char="•"/>
            </a:pPr>
            <a:r>
              <a:rPr lang="ru-RU" sz="1400" b="1" dirty="0" smtClean="0">
                <a:solidFill>
                  <a:srgbClr val="CC0066"/>
                </a:solidFill>
              </a:rPr>
              <a:t>Ежедневные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обновления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RUSSIAN SCIENCE CITATION INDEX</a:t>
            </a:r>
            <a:endParaRPr lang="en-US" sz="3200" dirty="0"/>
          </a:p>
        </p:txBody>
      </p:sp>
      <p:pic>
        <p:nvPicPr>
          <p:cNvPr id="6" name="Рисунок 5" descr="el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9314" y="1628800"/>
            <a:ext cx="1864686" cy="482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98072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≠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11" name="Picture 10" descr="Журналы, входящие в RSCI на платформе Web of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618975" cy="10081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155679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 в 2014 году на сегодня включает в себя 944 российских научных журнала.</a:t>
            </a:r>
            <a:endParaRPr lang="ru-RU" dirty="0"/>
          </a:p>
        </p:txBody>
      </p:sp>
      <p:pic>
        <p:nvPicPr>
          <p:cNvPr id="60418" name="Picture 2" descr="https://elibrary.ru/images/rsci_in_w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5544616" cy="4155822"/>
          </a:xfrm>
          <a:prstGeom prst="rect">
            <a:avLst/>
          </a:prstGeom>
          <a:noFill/>
        </p:spPr>
      </p:pic>
      <p:pic>
        <p:nvPicPr>
          <p:cNvPr id="13" name="Рисунок 12" descr="cff6ba67c0fff15b34e301fa7687bb1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725144"/>
            <a:ext cx="2492229" cy="1756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10" name="Picture 14" descr="Категории «Белого списка» журна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48472" cy="96367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1520" y="1988840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15 ноября 2022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42088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Межведомственная рабочая группа </a:t>
            </a:r>
            <a:r>
              <a:rPr lang="ru-RU" dirty="0" err="1" smtClean="0"/>
              <a:t>Минобрнауки</a:t>
            </a:r>
            <a:r>
              <a:rPr lang="ru-RU" dirty="0" smtClean="0"/>
              <a:t>, в состав которой вошли представители Российской академии наук, Российского центра научной информации, крупнейших отечественных вузов и научных организаций, провела отбор и утвердила перечень авторитетных научных изданий («Белый список»). В него включены 30040 российских и международных научных журналов. Список опубликован </a:t>
            </a:r>
            <a:r>
              <a:rPr lang="ru-RU" dirty="0" smtClean="0">
                <a:hlinkClick r:id="rId3"/>
              </a:rPr>
              <a:t>на специальном информационном сайте РЦНИ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«Белый список» – перечень научных журналов, который будет использоваться для оценки результативности научных организаций (коллективов) по формальным критериям. В список попали журналы, которые по состоянию на середину года индексировались в </a:t>
            </a: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 </a:t>
            </a:r>
            <a:r>
              <a:rPr lang="ru-RU" dirty="0" err="1" smtClean="0"/>
              <a:t>Core</a:t>
            </a:r>
            <a:r>
              <a:rPr lang="ru-RU" dirty="0" smtClean="0"/>
              <a:t> </a:t>
            </a:r>
            <a:r>
              <a:rPr lang="ru-RU" dirty="0" err="1" smtClean="0"/>
              <a:t>Collection</a:t>
            </a:r>
            <a:r>
              <a:rPr lang="ru-RU" dirty="0" smtClean="0"/>
              <a:t>, </a:t>
            </a:r>
            <a:r>
              <a:rPr lang="ru-RU" dirty="0" err="1" smtClean="0"/>
              <a:t>Scopus</a:t>
            </a:r>
            <a:r>
              <a:rPr lang="ru-RU" dirty="0" smtClean="0"/>
              <a:t> и </a:t>
            </a:r>
            <a:r>
              <a:rPr lang="ru-RU" dirty="0" err="1" smtClean="0"/>
              <a:t>Russian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 </a:t>
            </a:r>
            <a:r>
              <a:rPr lang="ru-RU" dirty="0" err="1" smtClean="0"/>
              <a:t>Citation</a:t>
            </a:r>
            <a:r>
              <a:rPr lang="ru-RU" dirty="0" smtClean="0"/>
              <a:t> </a:t>
            </a:r>
            <a:r>
              <a:rPr lang="ru-RU" dirty="0" err="1" smtClean="0"/>
              <a:t>Index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" name="Picture 10" descr="Журналы, входящие в RSCI на платформе Web of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618975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10" name="Picture 14" descr="Категории «Белого списка» журна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761818" cy="108012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179228" cy="8852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67944" y="206084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=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342900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+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429309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+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https://gsom.spbu.ru/files/upload/library/scopus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1664593" cy="52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0" descr="Журналы, входящие в RSCI на платформе Web of Scie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373216"/>
            <a:ext cx="2618975" cy="100811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699792" y="429309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+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15616" y="3212976"/>
            <a:ext cx="7056784" cy="3528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84976" cy="47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Выдача дипломов кандидата наук и проверка подлинности: В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54"/>
            <a:ext cx="2192690" cy="14799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44000" cy="603910"/>
          </a:xfrm>
        </p:spPr>
        <p:txBody>
          <a:bodyPr/>
          <a:lstStyle/>
          <a:p>
            <a:r>
              <a:rPr lang="ru-RU" sz="3200" dirty="0"/>
              <a:t>ПОЛОЖЕНИЕ</a:t>
            </a:r>
            <a:br>
              <a:rPr lang="ru-RU" sz="3200" dirty="0"/>
            </a:br>
            <a:r>
              <a:rPr lang="ru-RU" sz="3200" dirty="0"/>
              <a:t>о присуждении ученых степеней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2964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Постановление Правительства РФ от 24.09.2013 г. № 842  (ред. от </a:t>
            </a:r>
            <a:r>
              <a:rPr lang="ru-RU" sz="1200" dirty="0" smtClean="0"/>
              <a:t>16.10.2024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11. Основные научные результаты диссертации должны быть опубликованы в рецензируемых научных изданиях (далее - рецензируемые издания).</a:t>
            </a:r>
          </a:p>
          <a:p>
            <a:r>
              <a:rPr lang="ru-RU" sz="1200" dirty="0" smtClean="0"/>
              <a:t>12. </a:t>
            </a:r>
            <a:r>
              <a:rPr lang="ru-RU" sz="1200" u="sng" dirty="0" smtClean="0"/>
              <a:t>Требования</a:t>
            </a:r>
            <a:r>
              <a:rPr lang="ru-RU" sz="1200" dirty="0" smtClean="0"/>
              <a:t> к рецензируемым изданиям и </a:t>
            </a:r>
            <a:r>
              <a:rPr lang="ru-RU" sz="1200" u="sng" dirty="0" smtClean="0"/>
              <a:t>правила</a:t>
            </a:r>
            <a:r>
              <a:rPr lang="ru-RU" sz="1200" dirty="0" smtClean="0"/>
              <a:t> формирования их перечня устанавливаются Министерством науки и высшего образования Российской Федерации. Рецензируемые издания, включаемые в указанный перечень, подлежат категорированию на основании рекомендации Комиссии. Порядок категорирования определяется указанными правилами формирования перечня рецензируемых изданий.</a:t>
            </a:r>
            <a:br>
              <a:rPr lang="ru-RU" sz="1200" dirty="0" smtClean="0"/>
            </a:br>
            <a:r>
              <a:rPr lang="ru-RU" sz="1200" dirty="0" smtClean="0"/>
              <a:t>При несоответствии рецензируемого издания указанным требованиям оно исключается Министерством науки и высшего образования Российской Федерации из перечня рецензируемых изданий с правом включения не ранее чем через 2 года.</a:t>
            </a:r>
            <a:br>
              <a:rPr lang="ru-RU" sz="1200" dirty="0" smtClean="0"/>
            </a:br>
            <a:r>
              <a:rPr lang="ru-RU" sz="1200" u="sng" dirty="0" smtClean="0">
                <a:hlinkClick r:id="rId3"/>
              </a:rPr>
              <a:t>Перечень</a:t>
            </a:r>
            <a:r>
              <a:rPr lang="ru-RU" sz="1200" dirty="0" smtClean="0"/>
              <a:t> рецензируемых изданий размещается на официальном сайте Комиссии в информационно-телекоммуникационной сети "Интернет" (далее - сеть "Интернет").</a:t>
            </a:r>
            <a:br>
              <a:rPr lang="ru-RU" sz="1200" dirty="0" smtClean="0"/>
            </a:br>
            <a:r>
              <a:rPr lang="ru-RU" sz="1200" dirty="0" smtClean="0"/>
              <a:t>12(1). </a:t>
            </a:r>
            <a:r>
              <a:rPr lang="ru-RU" sz="1200" b="1" dirty="0" smtClean="0"/>
              <a:t>К публикациям, в которых излагаются основные научные результаты диссертации, в рецензируемых изданиях приравниваются публикации в научных изданиях, индексируемых в международных базах данных, определяемых в соответствии с рекомендацией Комиссии.</a:t>
            </a:r>
          </a:p>
          <a:p>
            <a:r>
              <a:rPr lang="ru-RU" sz="1200" dirty="0" smtClean="0"/>
              <a:t>Приравнивание публикаций в научных изданиях, индексируемых в международных базах данных, к публикациям, в которых излагаются основные научные результаты диссертации, в рецензируемых изданиях осуществляется с учетом категорирования рецензируемых изданий </a:t>
            </a:r>
            <a:r>
              <a:rPr lang="ru-RU" sz="1200" b="1" dirty="0" smtClean="0"/>
              <a:t>на основании рекомендации Комиссии.</a:t>
            </a:r>
          </a:p>
          <a:p>
            <a:r>
              <a:rPr lang="ru-RU" sz="1200" dirty="0" smtClean="0"/>
              <a:t>К публикациям, в которых излагаются основные научные результаты диссертации (за исключением диссертации, оформленной в виде научного доклада, подготовленного на основе совокупности ранее опубликованных соискателем ученой степени работ по соответствующей отрасли науки, имеющих большое значение для науки, техники и технологий (далее - диссертация в виде научного доклада), в рецензируемых изданиях с учетом их категорирования приравниваются на основании рекомендации Комиссии патенты на изобретения, полезные модели, промышленные образцы, селекционные достижения, свидетельства о государственной регистрации программ для электронных вычислительных машин, баз данных, топологий интегральных микросхем.</a:t>
            </a:r>
            <a:endParaRPr lang="ru-RU" sz="1200" dirty="0"/>
          </a:p>
        </p:txBody>
      </p:sp>
      <p:pic>
        <p:nvPicPr>
          <p:cNvPr id="6" name="Picture 2" descr="МГУ и СПбГУ будут самостоятельно определять порядок присуждения ученых  степен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380472"/>
            <a:ext cx="1475656" cy="147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33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3263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6595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66595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8722894" cy="471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15081" cy="449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3263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866595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59"/>
            <a:ext cx="8964488" cy="484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Все ли журналы одинаковы?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28</a:t>
            </a:fld>
            <a:endParaRPr lang="ko-KR" alt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8336420"/>
              </p:ext>
            </p:extLst>
          </p:nvPr>
        </p:nvGraphicFramePr>
        <p:xfrm>
          <a:off x="0" y="1340768"/>
          <a:ext cx="882046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1116486"/>
                <a:gridCol w="1403794"/>
                <a:gridCol w="1116340"/>
                <a:gridCol w="1403940"/>
                <a:gridCol w="1116194"/>
                <a:gridCol w="126006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Медицина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47,231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9,039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2,930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Q1</a:t>
                      </a:r>
                      <a:endParaRPr lang="ru-RU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Журнал 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37,560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Журнал 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5,624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Журнал 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2,356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Журнал 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13,965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Журнал 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3,284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Журнал 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1,985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4,670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2,235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1,721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Q2</a:t>
                      </a:r>
                      <a:endParaRPr lang="ru-RU" sz="3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5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3,251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5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2,176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5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1,652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2,547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2,147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1,123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7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1,751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7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2,110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7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0,675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Q3</a:t>
                      </a:r>
                      <a:endParaRPr lang="ru-RU" sz="3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1,524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1,793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0,590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9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1,131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9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1,169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9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0,516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1,001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0,925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0,123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Q</a:t>
                      </a:r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0,586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0,510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0,098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0,110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0,288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 12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0,056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376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Утверждены правила распределения по категориям научных изданий «Белого списка»</a:t>
            </a:r>
          </a:p>
          <a:p>
            <a:r>
              <a:rPr lang="ru-RU" dirty="0" smtClean="0"/>
              <a:t>17.05.2023</a:t>
            </a:r>
          </a:p>
          <a:p>
            <a:r>
              <a:rPr lang="ru-RU" dirty="0" smtClean="0">
                <a:hlinkClick r:id="rId2"/>
              </a:rPr>
              <a:t>Наука</a:t>
            </a:r>
            <a:endParaRPr lang="ru-RU" dirty="0" smtClean="0"/>
          </a:p>
          <a:p>
            <a:r>
              <a:rPr lang="ru-RU" dirty="0" smtClean="0"/>
              <a:t>Межведомственная рабочая группа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 </a:t>
            </a:r>
            <a:r>
              <a:rPr lang="ru-RU" u="sng" dirty="0" smtClean="0">
                <a:hlinkClick r:id="rId3"/>
              </a:rPr>
              <a:t>утвердила</a:t>
            </a:r>
            <a:r>
              <a:rPr lang="en-US" u="sng" dirty="0" smtClean="0">
                <a:hlinkClick r:id="rId3"/>
              </a:rPr>
              <a:t/>
            </a:r>
            <a:br>
              <a:rPr lang="en-US" u="sng" dirty="0" smtClean="0">
                <a:hlinkClick r:id="rId3"/>
              </a:rPr>
            </a:br>
            <a:r>
              <a:rPr lang="ru-RU" u="sng" dirty="0" smtClean="0">
                <a:hlinkClick r:id="rId3"/>
              </a:rPr>
              <a:t> </a:t>
            </a:r>
            <a:r>
              <a:rPr lang="ru-RU" u="sng" dirty="0" smtClean="0">
                <a:hlinkClick r:id="rId3"/>
              </a:rPr>
              <a:t>методику</a:t>
            </a:r>
            <a:r>
              <a:rPr lang="ru-RU" dirty="0" smtClean="0"/>
              <a:t> распределения по категориям российских и международных научных изданий «Белого списка» на 2023 год. Она предполагает присвоение изданиям «Белого списка» одного из 4 уровней — с первого по четвертый.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Выдача дипломов кандидата наук и проверка подлинности: В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54"/>
            <a:ext cx="2192690" cy="14799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44000" cy="603910"/>
          </a:xfrm>
        </p:spPr>
        <p:txBody>
          <a:bodyPr/>
          <a:lstStyle/>
          <a:p>
            <a:r>
              <a:rPr lang="ru-RU" sz="3200" dirty="0"/>
              <a:t>ПОЛОЖЕНИЕ</a:t>
            </a:r>
            <a:br>
              <a:rPr lang="ru-RU" sz="3200" dirty="0"/>
            </a:br>
            <a:r>
              <a:rPr lang="ru-RU" sz="3200" dirty="0"/>
              <a:t>о присуждении ученых степеней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2964" y="1340769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u="sng" dirty="0" smtClean="0">
                <a:hlinkClick r:id="rId3"/>
              </a:rPr>
              <a:t>Перечень</a:t>
            </a:r>
            <a:r>
              <a:rPr lang="ru-RU" sz="1600" dirty="0" smtClean="0"/>
              <a:t> рецензируемых изданий размещается на официальном </a:t>
            </a:r>
            <a:r>
              <a:rPr lang="ru-RU" sz="1600" dirty="0" smtClean="0"/>
              <a:t>сайте</a:t>
            </a:r>
            <a:br>
              <a:rPr lang="ru-RU" sz="1600" dirty="0" smtClean="0"/>
            </a:br>
            <a:r>
              <a:rPr lang="ru-RU" sz="1600" dirty="0" smtClean="0"/>
              <a:t>Высшей аттестационной </a:t>
            </a:r>
            <a:r>
              <a:rPr lang="ru-RU" sz="1600" dirty="0" err="1" smtClean="0"/>
              <a:t>комисии</a:t>
            </a:r>
            <a:r>
              <a:rPr lang="ru-RU" sz="1600" dirty="0" smtClean="0"/>
              <a:t> – </a:t>
            </a:r>
            <a:r>
              <a:rPr lang="en-US" sz="1600" dirty="0" smtClean="0"/>
              <a:t>vak.minobrnauki.gov.ru (08.10.2024)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786602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МГУ и СПбГУ будут самостоятельно определять порядок присуждения ученых  степен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380472"/>
            <a:ext cx="1475656" cy="147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33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https://journalrank.rcsi.science/ru/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864096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Оценивается соответствие научных журналов «Белого списка» семи ключевым требованиям:</a:t>
            </a:r>
          </a:p>
          <a:p>
            <a:r>
              <a:rPr lang="ru-RU" sz="1500" dirty="0" smtClean="0"/>
              <a:t>1) журнал должен иметь </a:t>
            </a:r>
            <a:r>
              <a:rPr lang="ru-RU" sz="1500" dirty="0" err="1" smtClean="0"/>
              <a:t>веб-сайт</a:t>
            </a:r>
            <a:r>
              <a:rPr lang="ru-RU" sz="1500" dirty="0" smtClean="0"/>
              <a:t> с доступными в машиночитаемых форматах метаданными публикаций и списками процитированных источников;</a:t>
            </a:r>
          </a:p>
          <a:p>
            <a:r>
              <a:rPr lang="ru-RU" sz="1500" dirty="0" smtClean="0"/>
              <a:t>2) журнал должен присваивать публикациям цифровой идентификатор DOI (</a:t>
            </a:r>
            <a:r>
              <a:rPr lang="ru-RU" sz="1500" dirty="0" err="1" smtClean="0"/>
              <a:t>CrossRef</a:t>
            </a:r>
            <a:r>
              <a:rPr lang="ru-RU" sz="1500" dirty="0" smtClean="0"/>
              <a:t>, </a:t>
            </a:r>
            <a:r>
              <a:rPr lang="ru-RU" sz="1500" dirty="0" err="1" smtClean="0"/>
              <a:t>DataCite</a:t>
            </a:r>
            <a:r>
              <a:rPr lang="ru-RU" sz="1500" dirty="0" smtClean="0"/>
              <a:t>, </a:t>
            </a:r>
            <a:r>
              <a:rPr lang="ru-RU" sz="1500" dirty="0" err="1" smtClean="0"/>
              <a:t>mEDRA</a:t>
            </a:r>
            <a:r>
              <a:rPr lang="ru-RU" sz="1500" dirty="0" smtClean="0"/>
              <a:t> или др.) или российский аналог, который должен обеспечивать доступ к метаданным публикаций и возможность их неограниченного бесплатного использования с открытой лицензией. Для отечественных журналов, чьи возможности регистрации DOI в международных реестрах ограничены, данное правило будет применяться только после выбора системы управления отечественным цифровым идентификатором;</a:t>
            </a:r>
          </a:p>
          <a:p>
            <a:r>
              <a:rPr lang="ru-RU" sz="1500" dirty="0" smtClean="0"/>
              <a:t>3) статьи из журнала должны иметь цитирования в публикациях других журналов «Белого списка»;</a:t>
            </a:r>
          </a:p>
          <a:p>
            <a:r>
              <a:rPr lang="ru-RU" sz="1500" dirty="0" smtClean="0"/>
              <a:t>4) журнал должен публиковать преимущественно научные публикации и проводить рецензирование всех поступающих и публикуемых материалов;</a:t>
            </a:r>
          </a:p>
          <a:p>
            <a:r>
              <a:rPr lang="ru-RU" sz="1500" dirty="0" smtClean="0"/>
              <a:t>5) научный уровень публикуемых материалов, репутация журнала и его известность должны получить положительную оценку специалистов в соответствующей предметной области;</a:t>
            </a:r>
          </a:p>
          <a:p>
            <a:r>
              <a:rPr lang="ru-RU" sz="1500" dirty="0" smtClean="0"/>
              <a:t>6) главный редактор и большинство членов редколлегии журнала должны иметь публикации в ведущих изданиях «Белого списка» (помимо рассматриваемого журнала) за последние годы;</a:t>
            </a:r>
          </a:p>
          <a:p>
            <a:r>
              <a:rPr lang="ru-RU" sz="1500" dirty="0" smtClean="0"/>
              <a:t>7) сведения о возможностях предоставления издателем журнала коммерческих услуг, в том числе публикации статей в открытом доступе, должны присутствовать на сайте издания.</a:t>
            </a:r>
            <a:endParaRPr lang="ru-RU" sz="1500" dirty="0"/>
          </a:p>
        </p:txBody>
      </p:sp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473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11" y="1844824"/>
            <a:ext cx="45275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936"/>
          <a:stretch>
            <a:fillRect/>
          </a:stretch>
        </p:blipFill>
        <p:spPr>
          <a:xfrm>
            <a:off x="1043608" y="1196751"/>
            <a:ext cx="2232248" cy="721677"/>
          </a:xfrm>
          <a:prstGeom prst="rect">
            <a:avLst/>
          </a:prstGeom>
        </p:spPr>
      </p:pic>
      <p:pic>
        <p:nvPicPr>
          <p:cNvPr id="10" name="Рисунок 9" descr="https://gsom.spbu.ru/files/upload/library/scopus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1592585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51520" y="530120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/>
              <a:t> По данным специалисты по </a:t>
            </a:r>
            <a:r>
              <a:rPr lang="ru-RU" sz="1600" dirty="0" err="1" smtClean="0"/>
              <a:t>наукометрии</a:t>
            </a:r>
            <a:r>
              <a:rPr lang="ru-RU" sz="1600" dirty="0" smtClean="0"/>
              <a:t> НИУ ВШЭ: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уровни БС примерно соответствуют квартилям </a:t>
            </a:r>
            <a:r>
              <a:rPr lang="ru-RU" sz="1600" dirty="0" err="1" smtClean="0"/>
              <a:t>Scopus</a:t>
            </a:r>
            <a:r>
              <a:rPr lang="ru-RU" sz="1600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журналы </a:t>
            </a:r>
            <a:r>
              <a:rPr lang="ru-RU" sz="1600" dirty="0" err="1" smtClean="0"/>
              <a:t>WoS</a:t>
            </a:r>
            <a:r>
              <a:rPr lang="ru-RU" sz="1600" dirty="0" smtClean="0"/>
              <a:t> входят в основном в первые 3 уровня,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первый уровень БС соответствует 1-2 квартилю </a:t>
            </a:r>
            <a:r>
              <a:rPr lang="ru-RU" sz="1600" dirty="0" err="1" smtClean="0"/>
              <a:t>WoS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Белый список журналов</a:t>
            </a:r>
            <a:endParaRPr lang="en-US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17772" cy="45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Российский индекс</a:t>
            </a:r>
            <a:b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</a:br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научного цитирования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Возможен </a:t>
            </a:r>
            <a:r>
              <a:rPr lang="ru-RU" sz="2000" b="1" dirty="0" smtClean="0">
                <a:solidFill>
                  <a:srgbClr val="0070C0"/>
                </a:solidFill>
              </a:rPr>
              <a:t>доступ к полным текстам</a:t>
            </a:r>
            <a:endParaRPr lang="ru-RU" sz="2000" b="1" dirty="0">
              <a:solidFill>
                <a:srgbClr val="0070C0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Градация </a:t>
            </a:r>
            <a:r>
              <a:rPr lang="ru-RU" sz="2000" b="1" dirty="0">
                <a:solidFill>
                  <a:srgbClr val="00B050"/>
                </a:solidFill>
              </a:rPr>
              <a:t>публикаций </a:t>
            </a:r>
            <a:r>
              <a:rPr lang="ru-RU" sz="2000" dirty="0"/>
              <a:t>в РИНЦ – </a:t>
            </a:r>
            <a:r>
              <a:rPr lang="ru-RU" sz="2000" dirty="0" err="1"/>
              <a:t>elibrary</a:t>
            </a:r>
            <a:r>
              <a:rPr lang="ru-RU" sz="2000" dirty="0"/>
              <a:t>, </a:t>
            </a:r>
            <a:r>
              <a:rPr lang="ru-RU" sz="2000" dirty="0" smtClean="0"/>
              <a:t>РИНЦ</a:t>
            </a:r>
            <a:r>
              <a:rPr lang="ru-RU" sz="2000" dirty="0"/>
              <a:t>, ядро РИНЦ, </a:t>
            </a:r>
            <a:endParaRPr lang="ru-RU" sz="20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ВАК</a:t>
            </a:r>
            <a:r>
              <a:rPr lang="ru-RU" sz="2000" dirty="0" smtClean="0"/>
              <a:t> </a:t>
            </a:r>
            <a:r>
              <a:rPr lang="ru-RU" sz="2000" dirty="0"/>
              <a:t>(актуальные на текущий момент </a:t>
            </a:r>
            <a:r>
              <a:rPr lang="ru-RU" sz="2000" dirty="0" smtClean="0"/>
              <a:t>списки!!!)  </a:t>
            </a:r>
            <a:r>
              <a:rPr lang="en-US" sz="2000" dirty="0" smtClean="0"/>
              <a:t>– </a:t>
            </a:r>
            <a:r>
              <a:rPr lang="ru-RU" sz="2000" dirty="0" smtClean="0"/>
              <a:t>первоисточник по прежнему сайт ВАК -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vak.minobrnauki.gov.ru/main</a:t>
            </a:r>
            <a:endParaRPr lang="ru-RU" sz="20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RSCI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/>
              <a:t>– для нас единственно доступный источник, </a:t>
            </a:r>
            <a:endParaRPr lang="ru-RU" sz="20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7030A0"/>
                </a:solidFill>
              </a:rPr>
              <a:t>WoS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b="1" dirty="0" err="1">
                <a:solidFill>
                  <a:srgbClr val="FFC000"/>
                </a:solidFill>
              </a:rPr>
              <a:t>Scopus</a:t>
            </a:r>
            <a:r>
              <a:rPr lang="ru-RU" sz="2000" dirty="0"/>
              <a:t> – не всегда актуальное отображение. </a:t>
            </a:r>
          </a:p>
        </p:txBody>
      </p:sp>
      <p:pic>
        <p:nvPicPr>
          <p:cNvPr id="5" name="Рисунок 4" descr="el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2295045" cy="593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03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Соотношение журналов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220" t="21538" r="26058"/>
          <a:stretch>
            <a:fillRect/>
          </a:stretch>
        </p:blipFill>
        <p:spPr bwMode="auto">
          <a:xfrm>
            <a:off x="1547664" y="1196752"/>
            <a:ext cx="6264696" cy="55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Соотношение журналов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5424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российский журналы </a:t>
                      </a:r>
                      <a:r>
                        <a:rPr lang="en-US" baseline="0" dirty="0" smtClean="0"/>
                        <a:t>Q4 </a:t>
                      </a:r>
                      <a:r>
                        <a:rPr lang="ru-RU" dirty="0" smtClean="0"/>
                        <a:t>в </a:t>
                      </a:r>
                      <a:r>
                        <a:rPr lang="en-US" dirty="0" smtClean="0"/>
                        <a:t>Scopus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и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WoS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зарубежные журналы </a:t>
                      </a:r>
                      <a:r>
                        <a:rPr lang="en-US" baseline="0" dirty="0" smtClean="0"/>
                        <a:t>Q4 </a:t>
                      </a:r>
                      <a:r>
                        <a:rPr lang="ru-RU" dirty="0" smtClean="0"/>
                        <a:t>в </a:t>
                      </a:r>
                      <a:r>
                        <a:rPr lang="en-US" dirty="0" smtClean="0"/>
                        <a:t>Scopus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и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WoS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Материалы конференций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индексируемые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en-US" baseline="0" dirty="0" smtClean="0"/>
                        <a:t>Scopus </a:t>
                      </a:r>
                      <a:r>
                        <a:rPr lang="ru-RU" baseline="0" dirty="0" smtClean="0"/>
                        <a:t>и </a:t>
                      </a:r>
                      <a:r>
                        <a:rPr lang="en-US" baseline="0" dirty="0" err="1" smtClean="0"/>
                        <a:t>WoS</a:t>
                      </a:r>
                      <a:r>
                        <a:rPr lang="ru-RU" baseline="0" dirty="0" smtClean="0"/>
                        <a:t/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к публикациям из списка ВАК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 не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приравниваются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нового категорирования </a:t>
                      </a:r>
                      <a:r>
                        <a:rPr lang="ru-RU" dirty="0" smtClean="0"/>
                        <a:t>журналов </a:t>
                      </a:r>
                      <a:r>
                        <a:rPr lang="ru-RU" dirty="0" smtClean="0"/>
                        <a:t>ВАК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пока нет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Полезные </a:t>
            </a:r>
            <a:r>
              <a:rPr lang="ru-RU" dirty="0" smtClean="0"/>
              <a:t>ссылки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2296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2133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РИНЦ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https://elibrary.ru/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все что на сайте)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Ядро РИНЦ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https://elibrary.ru/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смотреть</a:t>
                      </a:r>
                      <a:r>
                        <a:rPr lang="ru-RU" baseline="0" dirty="0" smtClean="0"/>
                        <a:t> отметки о индексации статьи или журнала)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https://vak.minobrnauki.gov.ru/</a:t>
                      </a:r>
                      <a:r>
                        <a:rPr lang="ru-RU" dirty="0" smtClean="0"/>
                        <a:t> - раздел «Документы», раздел «Рецензируемые</a:t>
                      </a:r>
                      <a:r>
                        <a:rPr lang="ru-RU" baseline="0" dirty="0" smtClean="0"/>
                        <a:t> издания»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RSCI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https://elibrary.ru/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смотреть</a:t>
                      </a:r>
                      <a:r>
                        <a:rPr lang="ru-RU" baseline="0" dirty="0" smtClean="0"/>
                        <a:t> отметки о индексации статьи или журнала)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of Science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https://www.webofscience.com/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ru-RU" dirty="0" smtClean="0"/>
                        <a:t>информация о журналах</a:t>
                      </a:r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5"/>
                        </a:rPr>
                        <a:t>https://mjl.clarivate.com/home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https://www.scopus.com/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Информация о журналах</a:t>
                      </a:r>
                    </a:p>
                    <a:p>
                      <a:r>
                        <a:rPr lang="en-US" dirty="0" smtClean="0">
                          <a:hlinkClick r:id="rId7"/>
                        </a:rPr>
                        <a:t>https://www.scimagojr.com/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</a:t>
                      </a:r>
                      <a:r>
                        <a:rPr lang="ru-RU" baseline="0" dirty="0" smtClean="0"/>
                        <a:t> список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https://journalrank.rcsi.science/ru/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презентации использовались материалы с официальных сайтов </a:t>
            </a: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Web of Science, Scopus, </a:t>
            </a:r>
            <a:r>
              <a:rPr kumimoji="0" lang="en-US" altLang="ko-KR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Clarivate</a:t>
            </a: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Analitic</a:t>
            </a: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elibrary</a:t>
            </a:r>
            <a:endParaRPr kumimoji="0" lang="en-US" altLang="ko-K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16524" y="836712"/>
            <a:ext cx="65757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Спасибо за внимание!</a:t>
            </a:r>
            <a:endParaRPr lang="en-US" altLang="ko-KR" sz="4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>
          <a:xfrm>
            <a:off x="26522" y="5733256"/>
            <a:ext cx="9036496" cy="567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корп.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Свияги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772816"/>
            <a:ext cx="44644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Скаляух</a:t>
            </a:r>
            <a:r>
              <a:rPr kumimoji="0" lang="ru-RU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Ольга</a:t>
            </a:r>
            <a:r>
              <a:rPr kumimoji="0"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к.ф.м.н</a:t>
            </a:r>
            <a:r>
              <a:rPr lang="ru-RU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., директор Экспертно-аналитического центра Центра </a:t>
            </a:r>
            <a:r>
              <a:rPr lang="ru-RU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трансфера</a:t>
            </a:r>
            <a:r>
              <a:rPr lang="ru-RU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технологий </a:t>
            </a:r>
            <a:r>
              <a:rPr lang="ru-RU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УлГУ</a:t>
            </a:r>
            <a:r>
              <a:rPr lang="ru-RU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ведущий специалист Управления научных исследований, доцент кафедры инженерной физики</a:t>
            </a:r>
            <a:r>
              <a:rPr lang="ru-RU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skalyauh@bk.ru</a:t>
            </a:r>
            <a:endParaRPr kumimoji="0"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Выдача дипломов кандидата наук и проверка подлинности: В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54"/>
            <a:ext cx="2192690" cy="14799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44000" cy="603910"/>
          </a:xfrm>
        </p:spPr>
        <p:txBody>
          <a:bodyPr/>
          <a:lstStyle/>
          <a:p>
            <a:r>
              <a:rPr lang="ru-RU" sz="3200" dirty="0"/>
              <a:t>ПОЛОЖЕНИЕ</a:t>
            </a:r>
            <a:br>
              <a:rPr lang="ru-RU" sz="3200" dirty="0"/>
            </a:br>
            <a:r>
              <a:rPr lang="ru-RU" sz="3200" dirty="0"/>
              <a:t>о присуждении ученых степеней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2964" y="1340769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u="sng" dirty="0" smtClean="0">
                <a:hlinkClick r:id="rId3"/>
              </a:rPr>
              <a:t>Перечень</a:t>
            </a:r>
            <a:r>
              <a:rPr lang="ru-RU" sz="1600" dirty="0" smtClean="0"/>
              <a:t> рецензируемых изданий размещается на официальном сайте Комиссии в информационно-телекоммуникационной сети "Интернет" (далее - сеть "Интернет").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4802" t="18248" r="25586"/>
          <a:stretch>
            <a:fillRect/>
          </a:stretch>
        </p:blipFill>
        <p:spPr bwMode="auto">
          <a:xfrm>
            <a:off x="467544" y="2276872"/>
            <a:ext cx="4667551" cy="41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4485" t="21121" r="25430" b="21141"/>
          <a:stretch>
            <a:fillRect/>
          </a:stretch>
        </p:blipFill>
        <p:spPr bwMode="auto">
          <a:xfrm>
            <a:off x="4139952" y="3429000"/>
            <a:ext cx="474161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МГУ и СПбГУ будут самостоятельно определять порядок присуждения ученых  степен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380472"/>
            <a:ext cx="1475656" cy="147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33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308" y="27464"/>
            <a:ext cx="9144000" cy="1052736"/>
          </a:xfrm>
        </p:spPr>
        <p:txBody>
          <a:bodyPr/>
          <a:lstStyle/>
          <a:p>
            <a:r>
              <a:rPr lang="ru-RU" dirty="0" smtClean="0"/>
              <a:t>Основные базы</a:t>
            </a:r>
            <a:br>
              <a:rPr lang="ru-RU" dirty="0" smtClean="0"/>
            </a:br>
            <a:r>
              <a:rPr lang="ru-RU" dirty="0" smtClean="0"/>
              <a:t> научного  цитирования</a:t>
            </a:r>
            <a:endParaRPr lang="ru-RU" dirty="0"/>
          </a:p>
        </p:txBody>
      </p:sp>
      <p:pic>
        <p:nvPicPr>
          <p:cNvPr id="9" name="Рисунок 8" descr="https://gsom.spbu.ru/files/upload/library/science_index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2627784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gsom.spbu.ru/files/upload/library/scopu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19526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085184"/>
            <a:ext cx="1611276" cy="1209652"/>
          </a:xfrm>
          <a:prstGeom prst="rect">
            <a:avLst/>
          </a:prstGeom>
        </p:spPr>
      </p:pic>
      <p:sp>
        <p:nvSpPr>
          <p:cNvPr id="45058" name="AutoShape 2" descr="НАУЧНАЯ ЭЛЕКТРОНН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НАУЧНАЯ ЭЛЕКТРОНН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НАУЧНАЯ ЭЛЕКТРОНН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4" name="Picture 8" descr="НАУЧНАЯ ЭЛЕКТРОННАЯ БИБЛИОТЕ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4784"/>
            <a:ext cx="3024336" cy="1587777"/>
          </a:xfrm>
          <a:prstGeom prst="rect">
            <a:avLst/>
          </a:prstGeom>
          <a:noFill/>
        </p:spPr>
      </p:pic>
      <p:pic>
        <p:nvPicPr>
          <p:cNvPr id="45066" name="Picture 10" descr="Журналы, входящие в RSCI на платформе Web of Sci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2618975" cy="1008112"/>
          </a:xfrm>
          <a:prstGeom prst="rect">
            <a:avLst/>
          </a:prstGeom>
          <a:noFill/>
        </p:spPr>
      </p:pic>
      <p:pic>
        <p:nvPicPr>
          <p:cNvPr id="45068" name="Picture 12" descr="Новый перечень научных специальност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852936"/>
            <a:ext cx="3725144" cy="1955701"/>
          </a:xfrm>
          <a:prstGeom prst="rect">
            <a:avLst/>
          </a:prstGeom>
          <a:noFill/>
        </p:spPr>
      </p:pic>
      <p:pic>
        <p:nvPicPr>
          <p:cNvPr id="45070" name="Picture 14" descr="Категории «Белого списка» журнал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7132" y="5157192"/>
            <a:ext cx="4100616" cy="93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93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954906" y="1447800"/>
            <a:ext cx="6865565" cy="5005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4500" b="1" dirty="0" err="1">
                <a:hlinkClick r:id="rId2"/>
              </a:rPr>
              <a:t>Web</a:t>
            </a:r>
            <a:r>
              <a:rPr lang="ru-RU" sz="4500" b="1" dirty="0">
                <a:hlinkClick r:id="rId2"/>
              </a:rPr>
              <a:t> </a:t>
            </a:r>
            <a:r>
              <a:rPr lang="ru-RU" sz="4500" b="1" dirty="0" err="1">
                <a:hlinkClick r:id="rId2"/>
              </a:rPr>
              <a:t>of</a:t>
            </a:r>
            <a:r>
              <a:rPr lang="ru-RU" sz="4500" b="1" dirty="0">
                <a:hlinkClick r:id="rId2"/>
              </a:rPr>
              <a:t> </a:t>
            </a:r>
            <a:r>
              <a:rPr lang="ru-RU" sz="4500" b="1" dirty="0" err="1">
                <a:hlinkClick r:id="rId2"/>
              </a:rPr>
              <a:t>Science</a:t>
            </a:r>
            <a:r>
              <a:rPr lang="ru-RU" sz="4500" b="1" dirty="0">
                <a:hlinkClick r:id="rId2"/>
              </a:rPr>
              <a:t> </a:t>
            </a:r>
            <a:r>
              <a:rPr lang="ru-RU" sz="4500" b="1" dirty="0" err="1">
                <a:hlinkClick r:id="rId2"/>
              </a:rPr>
              <a:t>Core</a:t>
            </a:r>
            <a:r>
              <a:rPr lang="ru-RU" sz="4500" b="1" dirty="0">
                <a:hlinkClick r:id="rId2"/>
              </a:rPr>
              <a:t> </a:t>
            </a:r>
            <a:r>
              <a:rPr lang="ru-RU" sz="4500" b="1" dirty="0" err="1">
                <a:hlinkClick r:id="rId2"/>
              </a:rPr>
              <a:t>Collection</a:t>
            </a:r>
            <a:r>
              <a:rPr lang="ru-RU" sz="4500" dirty="0"/>
              <a:t> – библиографическая база данных рефератов научных статей, где доступен ряд специализированных индексов цитирования по естественным  и гуманитарным </a:t>
            </a:r>
            <a:r>
              <a:rPr lang="ru-RU" sz="4500" dirty="0" smtClean="0"/>
              <a:t>наукам.</a:t>
            </a:r>
          </a:p>
          <a:p>
            <a:endParaRPr lang="ru-RU" sz="4500" b="1" dirty="0">
              <a:hlinkClick r:id="rId3"/>
            </a:endParaRPr>
          </a:p>
          <a:p>
            <a:r>
              <a:rPr lang="ru-RU" sz="4500" b="1" dirty="0" err="1" smtClean="0">
                <a:hlinkClick r:id="rId3"/>
              </a:rPr>
              <a:t>Scopus</a:t>
            </a:r>
            <a:r>
              <a:rPr lang="ru-RU" sz="4500" dirty="0"/>
              <a:t> - </a:t>
            </a:r>
            <a:r>
              <a:rPr lang="ru-RU" sz="4500" dirty="0" err="1"/>
              <a:t>мультидисциплинарная</a:t>
            </a:r>
            <a:r>
              <a:rPr lang="ru-RU" sz="4500" dirty="0"/>
              <a:t> реферативная база (без </a:t>
            </a:r>
            <a:r>
              <a:rPr lang="ru-RU" sz="4500" dirty="0" smtClean="0"/>
              <a:t>полны </a:t>
            </a:r>
            <a:r>
              <a:rPr lang="ru-RU" sz="4500" dirty="0"/>
              <a:t>текстов), включает в себя рефераты более 30 млн. статей из более, чем 15,000 журналов (52% из них европейские) 4,000 издательств, более 300 российских журналов на английском языке. База формирует автоматическим путем профиль автора, где присутствуют список публикаций, основные показатели публикационной активности и </a:t>
            </a:r>
            <a:r>
              <a:rPr lang="ru-RU" sz="4500" dirty="0" err="1"/>
              <a:t>инфографика</a:t>
            </a:r>
            <a:r>
              <a:rPr lang="ru-RU" sz="4500" dirty="0" smtClean="0"/>
              <a:t>.</a:t>
            </a:r>
          </a:p>
          <a:p>
            <a:endParaRPr lang="ru-RU" sz="4500" dirty="0" smtClean="0"/>
          </a:p>
          <a:p>
            <a:r>
              <a:rPr lang="ru-RU" sz="4500" b="1" dirty="0">
                <a:hlinkClick r:id="rId4"/>
              </a:rPr>
              <a:t>База данных «Российский индекс научного цитирования» (РИНЦ)</a:t>
            </a:r>
            <a:r>
              <a:rPr lang="ru-RU" sz="4500" dirty="0"/>
              <a:t> в  системе «Электронно-библиотечная система Научная Электронная Библиотека»  - основной российский ресурс, отражающий научную деятельность, публикации и показатели активности исследователей России и ближнего зарубежья</a:t>
            </a:r>
            <a:r>
              <a:rPr lang="ru-RU" sz="4500" dirty="0" smtClean="0"/>
              <a:t>.</a:t>
            </a:r>
            <a:endParaRPr lang="ru-RU" sz="45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308" y="27464"/>
            <a:ext cx="9144000" cy="1052736"/>
          </a:xfrm>
        </p:spPr>
        <p:txBody>
          <a:bodyPr/>
          <a:lstStyle/>
          <a:p>
            <a:r>
              <a:rPr lang="ru-RU" dirty="0" smtClean="0"/>
              <a:t>Основные международные </a:t>
            </a:r>
            <a:br>
              <a:rPr lang="ru-RU" dirty="0" smtClean="0"/>
            </a:br>
            <a:r>
              <a:rPr lang="ru-RU" dirty="0" smtClean="0"/>
              <a:t>базы научного  цитирования</a:t>
            </a:r>
            <a:endParaRPr lang="ru-RU" dirty="0"/>
          </a:p>
        </p:txBody>
      </p:sp>
      <p:pic>
        <p:nvPicPr>
          <p:cNvPr id="9" name="Рисунок 8" descr="https://gsom.spbu.ru/files/upload/library/science_index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7" y="5301208"/>
            <a:ext cx="19526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gsom.spbu.ru/files/upload/library/scopus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1" y="3150299"/>
            <a:ext cx="19526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8" y="1447800"/>
            <a:ext cx="1611276" cy="1209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3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60878"/>
            <a:ext cx="2483768" cy="1397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Индекс цитирования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124744"/>
            <a:ext cx="6696744" cy="500141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1955 г. </a:t>
            </a:r>
            <a:r>
              <a:rPr lang="ru-RU" dirty="0" smtClean="0"/>
              <a:t>–Юджин </a:t>
            </a:r>
            <a:r>
              <a:rPr lang="ru-RU" dirty="0" err="1"/>
              <a:t>Гарфилд</a:t>
            </a:r>
            <a:r>
              <a:rPr lang="ru-RU" dirty="0"/>
              <a:t> </a:t>
            </a:r>
            <a:r>
              <a:rPr lang="ru-RU" dirty="0" smtClean="0"/>
              <a:t>высказал </a:t>
            </a:r>
            <a:r>
              <a:rPr lang="ru-RU" dirty="0"/>
              <a:t>идею об индексировании ссылок, указанных в </a:t>
            </a:r>
            <a:r>
              <a:rPr lang="ru-RU" dirty="0" err="1"/>
              <a:t>пристатейной</a:t>
            </a:r>
            <a:r>
              <a:rPr lang="ru-RU" dirty="0"/>
              <a:t> библиографии</a:t>
            </a:r>
            <a:r>
              <a:rPr lang="ru-RU" dirty="0" smtClean="0"/>
              <a:t>.</a:t>
            </a:r>
          </a:p>
          <a:p>
            <a:r>
              <a:rPr lang="ru-RU" dirty="0"/>
              <a:t>1960 г. – </a:t>
            </a:r>
            <a:r>
              <a:rPr lang="ru-RU" dirty="0" smtClean="0">
                <a:latin typeface="Corbel" pitchFamily="34" charset="0"/>
              </a:rPr>
              <a:t>основан Институт </a:t>
            </a:r>
            <a:r>
              <a:rPr lang="ru-RU" dirty="0">
                <a:latin typeface="Corbel" pitchFamily="34" charset="0"/>
              </a:rPr>
              <a:t>научной информации </a:t>
            </a:r>
            <a:r>
              <a:rPr lang="en-US" dirty="0">
                <a:latin typeface="Corbel" pitchFamily="34" charset="0"/>
              </a:rPr>
              <a:t>(Institute for Scientific Information (ISI</a:t>
            </a:r>
            <a:r>
              <a:rPr lang="en-US" dirty="0" smtClean="0">
                <a:latin typeface="Corbel" pitchFamily="34" charset="0"/>
              </a:rPr>
              <a:t>))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>
                <a:latin typeface="Corbel" pitchFamily="34" charset="0"/>
              </a:rPr>
              <a:t>в США </a:t>
            </a:r>
            <a:endParaRPr lang="ru-RU" dirty="0" smtClean="0">
              <a:latin typeface="Corbel" pitchFamily="34" charset="0"/>
            </a:endParaRPr>
          </a:p>
          <a:p>
            <a:r>
              <a:rPr lang="ru-RU" dirty="0"/>
              <a:t>1964 г. – Институт научной информации выпустил первый индекс научного цитирования:</a:t>
            </a:r>
            <a:r>
              <a:rPr lang="ru-RU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Science Citation Index </a:t>
            </a:r>
            <a:r>
              <a:rPr lang="ru-RU" dirty="0">
                <a:latin typeface="Corbel" pitchFamily="34" charset="0"/>
              </a:rPr>
              <a:t>(</a:t>
            </a:r>
            <a:r>
              <a:rPr lang="en-US" dirty="0">
                <a:latin typeface="Corbel" pitchFamily="34" charset="0"/>
              </a:rPr>
              <a:t>SCI</a:t>
            </a:r>
            <a:r>
              <a:rPr lang="ru-RU" dirty="0">
                <a:latin typeface="Corbel" pitchFamily="34" charset="0"/>
              </a:rPr>
              <a:t>).</a:t>
            </a:r>
            <a:endParaRPr lang="en-US" dirty="0">
              <a:latin typeface="Corbel" pitchFamily="34" charset="0"/>
            </a:endParaRPr>
          </a:p>
          <a:p>
            <a:r>
              <a:rPr lang="en-US" dirty="0">
                <a:latin typeface="Corbel" pitchFamily="34" charset="0"/>
              </a:rPr>
              <a:t>1992 </a:t>
            </a:r>
            <a:r>
              <a:rPr lang="ru-RU" dirty="0">
                <a:latin typeface="Corbel" pitchFamily="34" charset="0"/>
              </a:rPr>
              <a:t>г. – компания «</a:t>
            </a:r>
            <a:r>
              <a:rPr lang="en-US" dirty="0">
                <a:latin typeface="Corbel" pitchFamily="34" charset="0"/>
              </a:rPr>
              <a:t>Thomson</a:t>
            </a:r>
            <a:r>
              <a:rPr lang="ru-RU" dirty="0">
                <a:latin typeface="Corbel" pitchFamily="34" charset="0"/>
              </a:rPr>
              <a:t>»</a:t>
            </a:r>
            <a:r>
              <a:rPr lang="en-US" dirty="0">
                <a:latin typeface="Corbel" pitchFamily="34" charset="0"/>
              </a:rPr>
              <a:t> </a:t>
            </a:r>
            <a:r>
              <a:rPr lang="ru-RU" dirty="0">
                <a:latin typeface="Corbel" pitchFamily="34" charset="0"/>
              </a:rPr>
              <a:t>поглощает Институт научной информации.</a:t>
            </a:r>
          </a:p>
          <a:p>
            <a:r>
              <a:rPr lang="ru-RU" dirty="0" smtClean="0">
                <a:latin typeface="Corbel" pitchFamily="34" charset="0"/>
              </a:rPr>
              <a:t>2008 </a:t>
            </a:r>
            <a:r>
              <a:rPr lang="ru-RU" dirty="0">
                <a:latin typeface="Corbel" pitchFamily="34" charset="0"/>
              </a:rPr>
              <a:t>г. «</a:t>
            </a:r>
            <a:r>
              <a:rPr lang="en-US" dirty="0">
                <a:latin typeface="Corbel" pitchFamily="34" charset="0"/>
              </a:rPr>
              <a:t>Thomson</a:t>
            </a:r>
            <a:r>
              <a:rPr lang="ru-RU" dirty="0">
                <a:latin typeface="Corbel" pitchFamily="34" charset="0"/>
              </a:rPr>
              <a:t>»</a:t>
            </a:r>
            <a:r>
              <a:rPr lang="en-US" dirty="0">
                <a:latin typeface="Corbel" pitchFamily="34" charset="0"/>
              </a:rPr>
              <a:t> </a:t>
            </a:r>
            <a:r>
              <a:rPr lang="ru-RU" dirty="0">
                <a:latin typeface="Corbel" pitchFamily="34" charset="0"/>
              </a:rPr>
              <a:t>приобретает </a:t>
            </a:r>
            <a:r>
              <a:rPr lang="ru-RU" dirty="0"/>
              <a:t>международное агентство новостей и финансовой информации </a:t>
            </a:r>
            <a:r>
              <a:rPr lang="ru-RU" dirty="0">
                <a:latin typeface="Corbel" pitchFamily="34" charset="0"/>
              </a:rPr>
              <a:t>«</a:t>
            </a:r>
            <a:r>
              <a:rPr lang="en-US" dirty="0">
                <a:latin typeface="Corbel" pitchFamily="34" charset="0"/>
              </a:rPr>
              <a:t>Reuters</a:t>
            </a:r>
            <a:r>
              <a:rPr lang="ru-RU" dirty="0">
                <a:latin typeface="Corbel" pitchFamily="34" charset="0"/>
              </a:rPr>
              <a:t>»</a:t>
            </a:r>
            <a:r>
              <a:rPr lang="en-US" dirty="0">
                <a:latin typeface="Corbel" pitchFamily="34" charset="0"/>
              </a:rPr>
              <a:t> </a:t>
            </a:r>
            <a:r>
              <a:rPr lang="ru-RU" dirty="0">
                <a:latin typeface="Corbel" pitchFamily="34" charset="0"/>
              </a:rPr>
              <a:t>и</a:t>
            </a:r>
            <a:r>
              <a:rPr lang="en-US" dirty="0">
                <a:latin typeface="Corbel" pitchFamily="34" charset="0"/>
              </a:rPr>
              <a:t> </a:t>
            </a:r>
            <a:r>
              <a:rPr lang="ru-RU" dirty="0">
                <a:latin typeface="Corbel" pitchFamily="34" charset="0"/>
              </a:rPr>
              <a:t>после этого называется «</a:t>
            </a:r>
            <a:r>
              <a:rPr lang="en-US" dirty="0">
                <a:latin typeface="Corbel" pitchFamily="34" charset="0"/>
              </a:rPr>
              <a:t>Thomson Reuters</a:t>
            </a:r>
            <a:r>
              <a:rPr lang="ru-RU" dirty="0" smtClean="0">
                <a:latin typeface="Corbel" pitchFamily="34" charset="0"/>
              </a:rPr>
              <a:t>».</a:t>
            </a:r>
          </a:p>
          <a:p>
            <a:r>
              <a:rPr lang="ru-RU" dirty="0" smtClean="0"/>
              <a:t>С 2016 г. управляется </a:t>
            </a:r>
            <a:r>
              <a:rPr lang="ru-RU" dirty="0"/>
              <a:t>новой независимой компанией — </a:t>
            </a:r>
            <a:r>
              <a:rPr lang="ru-RU" dirty="0" err="1"/>
              <a:t>Clarivate</a:t>
            </a:r>
            <a:r>
              <a:rPr lang="ru-RU" dirty="0"/>
              <a:t> </a:t>
            </a:r>
            <a:r>
              <a:rPr lang="ru-RU" dirty="0" smtClean="0"/>
              <a:t>Analytics.</a:t>
            </a:r>
            <a:endParaRPr lang="ru-RU" dirty="0">
              <a:latin typeface="Corbel" pitchFamily="34" charset="0"/>
            </a:endParaRPr>
          </a:p>
          <a:p>
            <a:endParaRPr lang="ru-RU" dirty="0" smtClean="0">
              <a:latin typeface="Corbel" pitchFamily="34" charset="0"/>
            </a:endParaRPr>
          </a:p>
          <a:p>
            <a:endParaRPr lang="en-US" dirty="0">
              <a:latin typeface="Corbe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1"/>
            <a:ext cx="1872208" cy="286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521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Индекс цитирования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5043" r="29462" b="11680"/>
          <a:stretch/>
        </p:blipFill>
        <p:spPr bwMode="auto">
          <a:xfrm>
            <a:off x="827584" y="1086201"/>
            <a:ext cx="7632848" cy="519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Секретная история логотипа Goog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49" b="35626"/>
          <a:stretch/>
        </p:blipFill>
        <p:spPr bwMode="auto">
          <a:xfrm>
            <a:off x="116867" y="908720"/>
            <a:ext cx="2828925" cy="576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436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Структура 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Web of Science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5689070" cy="58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4180438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Специализированные</a:t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 тематические базы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0722" y="1196752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Региональный базы данных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70" y="3018864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Патентная </a:t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база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10" y="5157192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База данных </a:t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экспериментов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1196752"/>
            <a:ext cx="1008112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06704" y="5815846"/>
            <a:ext cx="3937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База платная,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2017г. для вузов РФ действует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национальная подписка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7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1039</Words>
  <Application>Microsoft Office PowerPoint</Application>
  <PresentationFormat>Экран (4:3)</PresentationFormat>
  <Paragraphs>284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Слайд 1</vt:lpstr>
      <vt:lpstr>ПОЛОЖЕНИЕ о присуждении ученых степеней</vt:lpstr>
      <vt:lpstr>ПОЛОЖЕНИЕ о присуждении ученых степеней</vt:lpstr>
      <vt:lpstr>ПОЛОЖЕНИЕ о присуждении ученых степеней</vt:lpstr>
      <vt:lpstr>Основные базы  научного  цитирования</vt:lpstr>
      <vt:lpstr>Основные международные  базы научного  цитирования</vt:lpstr>
      <vt:lpstr>Индекс цитирования</vt:lpstr>
      <vt:lpstr>Индекс цитирования</vt:lpstr>
      <vt:lpstr>Структура Web of Science</vt:lpstr>
      <vt:lpstr>Web of Science https://www.webofscience.com</vt:lpstr>
      <vt:lpstr>Web of Science</vt:lpstr>
      <vt:lpstr>Слайд 12</vt:lpstr>
      <vt:lpstr>Сравнение Scopus и Web of Science</vt:lpstr>
      <vt:lpstr>Научная электронная библиотека</vt:lpstr>
      <vt:lpstr>Российский индекс научного цитирования</vt:lpstr>
      <vt:lpstr>RUSSIAN SCIENCE CITATION INDEX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Все ли журналы одинаковы?</vt:lpstr>
      <vt:lpstr>Белый список журналов</vt:lpstr>
      <vt:lpstr>Белый список журналов</vt:lpstr>
      <vt:lpstr>Белый список журналов</vt:lpstr>
      <vt:lpstr>Белый список журналов</vt:lpstr>
      <vt:lpstr>Российский индекс научного цитирования</vt:lpstr>
      <vt:lpstr>Соотношение журналов</vt:lpstr>
      <vt:lpstr>Соотношение журналов</vt:lpstr>
      <vt:lpstr>Полезные ссылки</vt:lpstr>
      <vt:lpstr>Слайд 37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AdminULSU</cp:lastModifiedBy>
  <cp:revision>133</cp:revision>
  <dcterms:created xsi:type="dcterms:W3CDTF">2014-04-01T16:35:38Z</dcterms:created>
  <dcterms:modified xsi:type="dcterms:W3CDTF">2024-10-30T07:14:00Z</dcterms:modified>
</cp:coreProperties>
</file>