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239625" cy="7199312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41320" y="383400"/>
            <a:ext cx="10556280" cy="1391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3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41320" y="1916640"/>
            <a:ext cx="1055628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41320" y="4302720"/>
            <a:ext cx="1055628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41320" y="383400"/>
            <a:ext cx="10556280" cy="1391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3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41320" y="1916640"/>
            <a:ext cx="515124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50680" y="1916640"/>
            <a:ext cx="515124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41320" y="4302720"/>
            <a:ext cx="515124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50680" y="4302720"/>
            <a:ext cx="515124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41320" y="383400"/>
            <a:ext cx="10556280" cy="1391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3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41320" y="1916640"/>
            <a:ext cx="339876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410360" y="1916640"/>
            <a:ext cx="339876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79400" y="1916640"/>
            <a:ext cx="339876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41320" y="4302720"/>
            <a:ext cx="339876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410360" y="4302720"/>
            <a:ext cx="339876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79400" y="4302720"/>
            <a:ext cx="339876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41320" y="383400"/>
            <a:ext cx="10556280" cy="1391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3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41320" y="1916640"/>
            <a:ext cx="10556280" cy="45676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41320" y="383400"/>
            <a:ext cx="10556280" cy="1391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3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41320" y="1916640"/>
            <a:ext cx="10556280" cy="4567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41320" y="383400"/>
            <a:ext cx="10556280" cy="1391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3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41320" y="1916640"/>
            <a:ext cx="5151240" cy="4567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50680" y="1916640"/>
            <a:ext cx="5151240" cy="4567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41320" y="383400"/>
            <a:ext cx="10556280" cy="1391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39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41320" y="383400"/>
            <a:ext cx="10556280" cy="6449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41320" y="383400"/>
            <a:ext cx="10556280" cy="1391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3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41320" y="1916640"/>
            <a:ext cx="515124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50680" y="1916640"/>
            <a:ext cx="5151240" cy="4567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41320" y="4302720"/>
            <a:ext cx="515124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41320" y="383400"/>
            <a:ext cx="10556280" cy="1391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3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41320" y="1916640"/>
            <a:ext cx="10556280" cy="45676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41320" y="383400"/>
            <a:ext cx="10556280" cy="1391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3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41320" y="1916640"/>
            <a:ext cx="5151240" cy="4567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50680" y="1916640"/>
            <a:ext cx="515124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50680" y="4302720"/>
            <a:ext cx="515124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41320" y="383400"/>
            <a:ext cx="10556280" cy="1391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3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41320" y="1916640"/>
            <a:ext cx="515124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50680" y="1916640"/>
            <a:ext cx="515124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41320" y="4302720"/>
            <a:ext cx="1055628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41320" y="383400"/>
            <a:ext cx="10556280" cy="1391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3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41320" y="1916640"/>
            <a:ext cx="1055628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41320" y="4302720"/>
            <a:ext cx="1055628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41320" y="383400"/>
            <a:ext cx="10556280" cy="1391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3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41320" y="1916640"/>
            <a:ext cx="515124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50680" y="1916640"/>
            <a:ext cx="515124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41320" y="4302720"/>
            <a:ext cx="515124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50680" y="4302720"/>
            <a:ext cx="515124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41320" y="383400"/>
            <a:ext cx="10556280" cy="1391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3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41320" y="1916640"/>
            <a:ext cx="339876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410360" y="1916640"/>
            <a:ext cx="339876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79400" y="1916640"/>
            <a:ext cx="339876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41320" y="4302720"/>
            <a:ext cx="339876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410360" y="4302720"/>
            <a:ext cx="339876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79400" y="4302720"/>
            <a:ext cx="339876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41320" y="383400"/>
            <a:ext cx="10556280" cy="1391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3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41320" y="1916640"/>
            <a:ext cx="10556280" cy="4567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41320" y="383400"/>
            <a:ext cx="10556280" cy="1391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3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41320" y="1916640"/>
            <a:ext cx="5151240" cy="4567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50680" y="1916640"/>
            <a:ext cx="5151240" cy="4567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41320" y="383400"/>
            <a:ext cx="10556280" cy="1391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39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41320" y="383400"/>
            <a:ext cx="10556280" cy="6449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41320" y="383400"/>
            <a:ext cx="10556280" cy="1391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3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41320" y="1916640"/>
            <a:ext cx="515124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50680" y="1916640"/>
            <a:ext cx="5151240" cy="4567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41320" y="4302720"/>
            <a:ext cx="515124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41320" y="383400"/>
            <a:ext cx="10556280" cy="1391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3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41320" y="1916640"/>
            <a:ext cx="5151240" cy="4567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50680" y="1916640"/>
            <a:ext cx="515124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50680" y="4302720"/>
            <a:ext cx="515124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41320" y="383400"/>
            <a:ext cx="10556280" cy="1391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3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41320" y="1916640"/>
            <a:ext cx="515124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50680" y="1916640"/>
            <a:ext cx="515124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41320" y="4302720"/>
            <a:ext cx="10556280" cy="2178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30000" y="1178280"/>
            <a:ext cx="9179280" cy="25059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ru-RU" sz="6029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29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41320" y="6672600"/>
            <a:ext cx="2753640" cy="3830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BCBF023-6FC6-4A01-A377-4AC62F74FBE7}" type="datetime">
              <a:rPr b="0" lang="ru-RU" sz="1210" spc="-1" strike="noStrike">
                <a:solidFill>
                  <a:srgbClr val="8b8b8b"/>
                </a:solidFill>
                <a:latin typeface="Calibri"/>
              </a:rPr>
              <a:t>6.6.22</a:t>
            </a:fld>
            <a:endParaRPr b="0" lang="ru-RU" sz="1210" spc="-1" strike="noStrike">
              <a:latin typeface="Tino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54320" y="6672600"/>
            <a:ext cx="4130640" cy="383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no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44320" y="6672600"/>
            <a:ext cx="2753640" cy="383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8C77B18-0CF5-4A57-AA5B-B752520A4118}" type="slidenum">
              <a:rPr b="0" lang="ru-RU" sz="121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10" spc="-1" strike="noStrike">
              <a:latin typeface="Tino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11640" y="1684440"/>
            <a:ext cx="11015280" cy="417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1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1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1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1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1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1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1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41320" y="383400"/>
            <a:ext cx="10556280" cy="13910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2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41320" y="1916640"/>
            <a:ext cx="10556280" cy="4567680"/>
          </a:xfrm>
          <a:prstGeom prst="rect">
            <a:avLst/>
          </a:prstGeom>
        </p:spPr>
        <p:txBody>
          <a:bodyPr>
            <a:noAutofit/>
          </a:bodyPr>
          <a:p>
            <a:pPr marL="229320" indent="-228960">
              <a:lnSpc>
                <a:spcPct val="90000"/>
              </a:lnSpc>
              <a:spcBef>
                <a:spcPts val="1003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1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10" spc="-1" strike="noStrike">
              <a:solidFill>
                <a:srgbClr val="000000"/>
              </a:solidFill>
              <a:latin typeface="Calibri"/>
            </a:endParaRPr>
          </a:p>
          <a:p>
            <a:pPr lvl="1" marL="688320" indent="-228960">
              <a:lnSpc>
                <a:spcPct val="90000"/>
              </a:lnSpc>
              <a:spcBef>
                <a:spcPts val="502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1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10" spc="-1" strike="noStrike">
              <a:solidFill>
                <a:srgbClr val="000000"/>
              </a:solidFill>
              <a:latin typeface="Calibri"/>
            </a:endParaRPr>
          </a:p>
          <a:p>
            <a:pPr lvl="2" marL="1147320" indent="-228960">
              <a:lnSpc>
                <a:spcPct val="90000"/>
              </a:lnSpc>
              <a:spcBef>
                <a:spcPts val="502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1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10" spc="-1" strike="noStrike">
              <a:solidFill>
                <a:srgbClr val="000000"/>
              </a:solidFill>
              <a:latin typeface="Calibri"/>
            </a:endParaRPr>
          </a:p>
          <a:p>
            <a:pPr lvl="3" marL="1606320" indent="-228960">
              <a:lnSpc>
                <a:spcPct val="90000"/>
              </a:lnSpc>
              <a:spcBef>
                <a:spcPts val="502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1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10" spc="-1" strike="noStrike">
              <a:solidFill>
                <a:srgbClr val="000000"/>
              </a:solidFill>
              <a:latin typeface="Calibri"/>
            </a:endParaRPr>
          </a:p>
          <a:p>
            <a:pPr lvl="4" marL="2065320" indent="-228960">
              <a:lnSpc>
                <a:spcPct val="90000"/>
              </a:lnSpc>
              <a:spcBef>
                <a:spcPts val="502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1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1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41320" y="6672600"/>
            <a:ext cx="2753640" cy="3830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6D718F1-A192-4B5E-8FFD-6495EEB4CE23}" type="datetime">
              <a:rPr b="0" lang="ru-RU" sz="1210" spc="-1" strike="noStrike">
                <a:solidFill>
                  <a:srgbClr val="8b8b8b"/>
                </a:solidFill>
                <a:latin typeface="Calibri"/>
              </a:rPr>
              <a:t>6.6.22</a:t>
            </a:fld>
            <a:endParaRPr b="0" lang="ru-RU" sz="1210" spc="-1" strike="noStrike">
              <a:latin typeface="Tino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54320" y="6672600"/>
            <a:ext cx="4130640" cy="3830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nos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44320" y="6672600"/>
            <a:ext cx="2753640" cy="3830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2A6F5A9-EFBE-4C34-8D40-7371E0D1E6B7}" type="slidenum">
              <a:rPr b="0" lang="ru-RU" sz="121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10" spc="-1" strike="noStrike"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hyperlink" Target="mailto:cie@ulsu.ru" TargetMode="External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hyperlink" Target="mailto:eo@ulsu.ru" TargetMode="External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hyperlink" Target="mailto:cie@ulsu.ru" TargetMode="External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1923480"/>
            <a:ext cx="12239280" cy="5275440"/>
          </a:xfrm>
          <a:prstGeom prst="roundRect">
            <a:avLst>
              <a:gd name="adj" fmla="val 0"/>
            </a:avLst>
          </a:prstGeom>
          <a:solidFill>
            <a:srgbClr val="006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3" name="Рисунок 5" descr=""/>
          <p:cNvPicPr/>
          <p:nvPr/>
        </p:nvPicPr>
        <p:blipFill>
          <a:blip r:embed="rId1"/>
          <a:stretch/>
        </p:blipFill>
        <p:spPr>
          <a:xfrm>
            <a:off x="0" y="2674440"/>
            <a:ext cx="12239280" cy="4263480"/>
          </a:xfrm>
          <a:prstGeom prst="rect">
            <a:avLst/>
          </a:prstGeom>
          <a:ln>
            <a:noFill/>
          </a:ln>
        </p:spPr>
      </p:pic>
      <p:sp>
        <p:nvSpPr>
          <p:cNvPr id="84" name="TextShape 2"/>
          <p:cNvSpPr txBox="1"/>
          <p:nvPr/>
        </p:nvSpPr>
        <p:spPr>
          <a:xfrm>
            <a:off x="461880" y="529920"/>
            <a:ext cx="11415600" cy="10177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7200" spc="-1" strike="noStrike">
                <a:solidFill>
                  <a:srgbClr val="00afa9"/>
                </a:solidFill>
                <a:latin typeface="Calibri Light"/>
              </a:rPr>
              <a:t>ULYANOVSK STATE UNIVERSITY</a:t>
            </a:r>
            <a:endParaRPr b="0" lang="ru-RU" sz="7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Shape 3"/>
          <p:cNvSpPr txBox="1"/>
          <p:nvPr/>
        </p:nvSpPr>
        <p:spPr>
          <a:xfrm>
            <a:off x="461880" y="2385360"/>
            <a:ext cx="9179280" cy="1737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60000"/>
              </a:lnSpc>
              <a:spcBef>
                <a:spcPts val="1003"/>
              </a:spcBef>
            </a:pPr>
            <a:r>
              <a:rPr b="1" lang="ru-RU" sz="2800" spc="-1" strike="noStrike">
                <a:solidFill>
                  <a:srgbClr val="ffffff"/>
                </a:solidFill>
                <a:latin typeface="Calibri"/>
              </a:rPr>
              <a:t>КОНТАКТЫ ЦЕНТРА ПО РАБОТЕ</a:t>
            </a:r>
            <a:endParaRPr b="0" lang="ru-RU" sz="2800" spc="-1" strike="noStrike">
              <a:latin typeface="XO Oriel"/>
            </a:endParaRPr>
          </a:p>
          <a:p>
            <a:pPr>
              <a:lnSpc>
                <a:spcPct val="60000"/>
              </a:lnSpc>
              <a:spcBef>
                <a:spcPts val="1003"/>
              </a:spcBef>
            </a:pPr>
            <a:r>
              <a:rPr b="1" lang="ru-RU" sz="2800" spc="-1" strike="noStrike">
                <a:solidFill>
                  <a:srgbClr val="ffffff"/>
                </a:solidFill>
                <a:latin typeface="Calibri"/>
              </a:rPr>
              <a:t>С ИНОСТРАННЫМИ ОБУЧАЮЩИМИСЯ: </a:t>
            </a:r>
            <a:endParaRPr b="0" lang="ru-RU" sz="2800" spc="-1" strike="noStrike">
              <a:latin typeface="XO Oriel"/>
            </a:endParaRPr>
          </a:p>
          <a:p>
            <a:pPr>
              <a:lnSpc>
                <a:spcPct val="90000"/>
              </a:lnSpc>
              <a:spcBef>
                <a:spcPts val="1003"/>
              </a:spcBef>
            </a:pPr>
            <a:r>
              <a:rPr b="0" lang="ru-RU" sz="2410" spc="-1" strike="noStrike">
                <a:solidFill>
                  <a:srgbClr val="ffffff"/>
                </a:solidFill>
                <a:latin typeface="Calibri"/>
              </a:rPr>
              <a:t>Тел.: </a:t>
            </a:r>
            <a:r>
              <a:rPr b="1" lang="ru-RU" sz="2410" spc="-1" strike="noStrike">
                <a:solidFill>
                  <a:srgbClr val="ffffff"/>
                </a:solidFill>
                <a:latin typeface="Calibri"/>
              </a:rPr>
              <a:t>8 (8422) 42-61-19</a:t>
            </a:r>
            <a:endParaRPr b="0" lang="ru-RU" sz="2410" spc="-1" strike="noStrike">
              <a:latin typeface="XO Oriel"/>
            </a:endParaRPr>
          </a:p>
          <a:p>
            <a:pPr>
              <a:lnSpc>
                <a:spcPct val="90000"/>
              </a:lnSpc>
              <a:spcBef>
                <a:spcPts val="1003"/>
              </a:spcBef>
            </a:pPr>
            <a:r>
              <a:rPr b="0" lang="ru-RU" sz="2410" spc="-1" strike="noStrike">
                <a:solidFill>
                  <a:srgbClr val="ffffff"/>
                </a:solidFill>
                <a:latin typeface="Calibri"/>
              </a:rPr>
              <a:t>E-mail: </a:t>
            </a:r>
            <a:r>
              <a:rPr b="1" lang="ru-RU" sz="2410" spc="-1" strike="noStrike">
                <a:solidFill>
                  <a:srgbClr val="ffffff"/>
                </a:solidFill>
                <a:latin typeface="Calibri"/>
              </a:rPr>
              <a:t>cie@ulsu.ru</a:t>
            </a:r>
            <a:endParaRPr b="0" lang="ru-RU" sz="241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Рисунок 4" descr=""/>
          <p:cNvPicPr/>
          <p:nvPr/>
        </p:nvPicPr>
        <p:blipFill>
          <a:blip r:embed="rId1"/>
          <a:stretch/>
        </p:blipFill>
        <p:spPr>
          <a:xfrm>
            <a:off x="0" y="969840"/>
            <a:ext cx="12239280" cy="622908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0" y="0"/>
            <a:ext cx="6050160" cy="7198920"/>
          </a:xfrm>
          <a:prstGeom prst="rect">
            <a:avLst/>
          </a:prstGeom>
          <a:solidFill>
            <a:srgbClr val="006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TextShape 2"/>
          <p:cNvSpPr txBox="1"/>
          <p:nvPr/>
        </p:nvSpPr>
        <p:spPr>
          <a:xfrm>
            <a:off x="6363720" y="827640"/>
            <a:ext cx="5308920" cy="6371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3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продления срока миграционного учета: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229320" indent="-228960">
              <a:lnSpc>
                <a:spcPct val="90000"/>
              </a:lnSpc>
              <a:spcBef>
                <a:spcPts val="1003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Обучающимся из стран СНГ необходимо за 30 дней до окончания миграционного учета прийти в Центр по работе с иностранными обучающимися. При себе иметь копии всех страниц паспорта, договора на обучение, оригиналы паспорта, миграционной карты  и уведомления о постановке на миграционный учет для проставления печати на миграционной карте разрешенного срока временного пребывания на территории РФ.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229320" indent="-228960">
              <a:lnSpc>
                <a:spcPct val="90000"/>
              </a:lnSpc>
              <a:spcBef>
                <a:spcPts val="1003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Обучающимся из визовой зоны необходимо продлить визу. Для этого с паспортом, копией договора на обучение, 1 фотографией (3см х 4 см, матовая) и квитанцией госпошлины (1600 руб.) прийти в Центр по работе с иностранными обучающимися за 60 дней до окончания срока действия визы.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469080" y="697680"/>
            <a:ext cx="5425560" cy="228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4800" spc="-1" strike="noStrike">
                <a:solidFill>
                  <a:srgbClr val="ffffff"/>
                </a:solidFill>
                <a:latin typeface="Calibri"/>
              </a:rPr>
              <a:t>ПРОДЛЕНИЕ МИГРАЦИОННОГО УЧЁТА</a:t>
            </a:r>
            <a:endParaRPr b="0" lang="ru-RU" sz="4800" spc="-1" strike="noStrike">
              <a:latin typeface="XO Orie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469080" y="5349600"/>
            <a:ext cx="516852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</a:rPr>
              <a:t>ВНИМАНИЕ! </a:t>
            </a: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Представление ложных сведений при осуществлении миграционного учета влечет за собой административное правонарушение.</a:t>
            </a:r>
            <a:r>
              <a:rPr b="1" lang="ru-RU" sz="2000" spc="-1" strike="noStrike">
                <a:solidFill>
                  <a:srgbClr val="ffffff"/>
                </a:solidFill>
                <a:latin typeface="Calibri"/>
              </a:rPr>
              <a:t> (</a:t>
            </a: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КоАП РФ Статья 19.27)</a:t>
            </a:r>
            <a:endParaRPr b="0" lang="ru-RU" sz="20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12239280" cy="7198920"/>
          </a:xfrm>
          <a:prstGeom prst="rect">
            <a:avLst/>
          </a:prstGeom>
          <a:ln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0" y="383400"/>
            <a:ext cx="12239280" cy="983160"/>
          </a:xfrm>
          <a:prstGeom prst="rect">
            <a:avLst/>
          </a:prstGeom>
          <a:solidFill>
            <a:srgbClr val="006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TextShape 2"/>
          <p:cNvSpPr txBox="1"/>
          <p:nvPr/>
        </p:nvSpPr>
        <p:spPr>
          <a:xfrm>
            <a:off x="518400" y="383400"/>
            <a:ext cx="10879200" cy="1124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ru-RU" sz="5400" spc="-1" strike="noStrike">
                <a:solidFill>
                  <a:srgbClr val="ffffff"/>
                </a:solidFill>
                <a:latin typeface="Calibri Light"/>
              </a:rPr>
              <a:t>ИЗМЕНЕНИЕ МЕСТА ПРЕБЫВАНИЯ </a:t>
            </a:r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585360" y="1832400"/>
            <a:ext cx="6117840" cy="325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90000"/>
              </a:lnSpc>
              <a:spcBef>
                <a:spcPts val="1003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При изменении места пребывания на территории РФ (нахождение в гостинице, медицинской организации любого типа, переселение с одного адреса места жительства на другой в г. Ульяновске) иностранным студентам необходимо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предоставить в Центр по работе с иностранными обучающимися паспорт, миграционную карту, уведомление о постановке на миграционный учет  для постановки на миграционный учет по новому месту пребывания.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137" name="CustomShape 4"/>
          <p:cNvSpPr/>
          <p:nvPr/>
        </p:nvSpPr>
        <p:spPr>
          <a:xfrm>
            <a:off x="585360" y="5654160"/>
            <a:ext cx="6117840" cy="10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69f2"/>
                </a:solidFill>
                <a:latin typeface="Calibri"/>
              </a:rPr>
              <a:t>ВНИМАНИЕ!</a:t>
            </a:r>
            <a:r>
              <a:rPr b="0" i="1" lang="ru-RU" sz="1600" spc="-1" strike="noStrike">
                <a:solidFill>
                  <a:srgbClr val="0069f2"/>
                </a:solidFill>
                <a:latin typeface="Calibri"/>
              </a:rPr>
              <a:t> В соответствии с Федеральным законом от 27.06.2018 №163-ФЗ от 08.07. 2018 все иностранные граждане должны быть поставлены на миграционный учет (зарегистрированы) строго по адресу фактического проживания!</a:t>
            </a:r>
            <a:endParaRPr b="0" lang="ru-RU" sz="1600" spc="-1" strike="noStrike">
              <a:latin typeface="XO Oriel"/>
            </a:endParaRPr>
          </a:p>
        </p:txBody>
      </p:sp>
      <p:pic>
        <p:nvPicPr>
          <p:cNvPr id="138" name="Рисунок 10" descr=""/>
          <p:cNvPicPr/>
          <p:nvPr/>
        </p:nvPicPr>
        <p:blipFill>
          <a:blip r:embed="rId2"/>
          <a:srcRect l="0" t="0" r="7241" b="12795"/>
          <a:stretch/>
        </p:blipFill>
        <p:spPr>
          <a:xfrm>
            <a:off x="6893280" y="1715760"/>
            <a:ext cx="5336640" cy="5483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Рисунок 4" descr=""/>
          <p:cNvPicPr/>
          <p:nvPr/>
        </p:nvPicPr>
        <p:blipFill>
          <a:blip r:embed="rId1"/>
          <a:stretch/>
        </p:blipFill>
        <p:spPr>
          <a:xfrm>
            <a:off x="0" y="969840"/>
            <a:ext cx="12239280" cy="6229080"/>
          </a:xfrm>
          <a:prstGeom prst="rect">
            <a:avLst/>
          </a:prstGeom>
          <a:ln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0" y="0"/>
            <a:ext cx="6050160" cy="7198920"/>
          </a:xfrm>
          <a:prstGeom prst="rect">
            <a:avLst/>
          </a:prstGeom>
          <a:solidFill>
            <a:srgbClr val="006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TextShape 2"/>
          <p:cNvSpPr txBox="1"/>
          <p:nvPr/>
        </p:nvSpPr>
        <p:spPr>
          <a:xfrm>
            <a:off x="6363720" y="697680"/>
            <a:ext cx="5308920" cy="6371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9320" indent="-228960">
              <a:lnSpc>
                <a:spcPct val="90000"/>
              </a:lnSpc>
              <a:spcBef>
                <a:spcPts val="1003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 случае утраты загранпаспорта иностранный гражданин обязан незамедлительно обратиться в ближайшее отделение полиции по месту утраты или обнаружения пропажи документов для получения справки о происшествии и известить об этом Центр по работе с иностранными обучающимися. Иностранный студент самостоятельно принимает меры к восстановлению утраченных (похищенных) документов. 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229320" indent="-228960">
              <a:lnSpc>
                <a:spcPct val="90000"/>
              </a:lnSpc>
              <a:spcBef>
                <a:spcPts val="1003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 случае утраты миграционной карты, уведомления о постановке на миграционный учет иностранный гражданин обязан обратиться в 3-дневный срок в УВМ УМВД России по Ульяновской области по адресу г. Ульяновск, ул. Радищева, 39, корпус 1) и проинформировать об этом Центр по работе с иностранными обучающимися.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229320" indent="-228960">
              <a:lnSpc>
                <a:spcPct val="90000"/>
              </a:lnSpc>
              <a:spcBef>
                <a:spcPts val="1003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Административная ответственность иностранных граждан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469080" y="697680"/>
            <a:ext cx="542556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6000" spc="-1" strike="noStrike">
                <a:solidFill>
                  <a:srgbClr val="ffffff"/>
                </a:solidFill>
                <a:latin typeface="Calibri"/>
              </a:rPr>
              <a:t>УТРАТА</a:t>
            </a:r>
            <a:br/>
            <a:r>
              <a:rPr b="1" lang="ru-RU" sz="6000" spc="-1" strike="noStrike">
                <a:solidFill>
                  <a:srgbClr val="ffffff"/>
                </a:solidFill>
                <a:latin typeface="Calibri"/>
              </a:rPr>
              <a:t>ДОКУМЕНТОВ</a:t>
            </a:r>
            <a:endParaRPr b="0" lang="ru-RU" sz="6000" spc="-1" strike="noStrike">
              <a:latin typeface="XO Oriel"/>
            </a:endParaRPr>
          </a:p>
        </p:txBody>
      </p:sp>
      <p:sp>
        <p:nvSpPr>
          <p:cNvPr id="143" name="CustomShape 4"/>
          <p:cNvSpPr/>
          <p:nvPr/>
        </p:nvSpPr>
        <p:spPr>
          <a:xfrm>
            <a:off x="469080" y="4642560"/>
            <a:ext cx="516852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ВНИМАНИЕ! </a:t>
            </a:r>
            <a:r>
              <a:rPr b="0" i="1" lang="ru-RU" sz="1800" spc="-1" strike="noStrike">
                <a:solidFill>
                  <a:srgbClr val="ffffff"/>
                </a:solidFill>
                <a:latin typeface="Calibri"/>
              </a:rPr>
              <a:t>За нарушение иностранными гражданами вышеперечисленных российских законов предусмотрена административная ответственность в виде наложения штрафа, депортации  в соответствии с Кодексом РФ об административных правонарушениях.</a:t>
            </a:r>
            <a:endParaRPr b="0" lang="ru-RU" sz="1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Рисунок 4" descr=""/>
          <p:cNvPicPr/>
          <p:nvPr/>
        </p:nvPicPr>
        <p:blipFill>
          <a:blip r:embed="rId1"/>
          <a:stretch/>
        </p:blipFill>
        <p:spPr>
          <a:xfrm>
            <a:off x="0" y="3337200"/>
            <a:ext cx="12239280" cy="3861720"/>
          </a:xfrm>
          <a:prstGeom prst="rect">
            <a:avLst/>
          </a:prstGeom>
          <a:ln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2441520" y="5542920"/>
            <a:ext cx="9797760" cy="1656000"/>
          </a:xfrm>
          <a:prstGeom prst="rect">
            <a:avLst/>
          </a:prstGeom>
          <a:solidFill>
            <a:srgbClr val="006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TextShape 2"/>
          <p:cNvSpPr txBox="1"/>
          <p:nvPr/>
        </p:nvSpPr>
        <p:spPr>
          <a:xfrm>
            <a:off x="4996080" y="5788080"/>
            <a:ext cx="6438960" cy="1249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ru-RU" sz="4400" spc="-1" strike="noStrike">
                <a:solidFill>
                  <a:srgbClr val="ffffff"/>
                </a:solidFill>
                <a:latin typeface="Calibri Light"/>
              </a:rPr>
              <a:t>ТРУДОУСТРОЙСТВО ИНОСТРАННЫХ ГРАЖДАН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TextShape 3"/>
          <p:cNvSpPr txBox="1"/>
          <p:nvPr/>
        </p:nvSpPr>
        <p:spPr>
          <a:xfrm>
            <a:off x="757800" y="654480"/>
            <a:ext cx="10789560" cy="23994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3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Федеральный закон от 6 февраля 2020 г. №16-ФЗ «О внесении изменений в Федеральный закон «О правовом положении иностранных граждан в Российской Федерации» упростил порядок трудоустройства в Российской Федерации обучающихся в российских профессиональных образовательных организациях и образовательных организациях высшего образования иностранных граждан и лиц без гражданства».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3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Данные изменения позволяют обучающимся в Российской Федерации по очной форме в профессиональных образовательных организациях и образовательных организациях высшего образования по основной профессиональной образовательной программе, имеющей государственную аккредитацию, осуществлять трудовую деятельность в свободное от учебы время без разрешения на работу и патента.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3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3"/>
              </a:spcBef>
            </a:pPr>
            <a:br/>
            <a:r>
              <a:rPr b="1" i="1" lang="ru-RU" sz="18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CustomShape 4"/>
          <p:cNvSpPr/>
          <p:nvPr/>
        </p:nvSpPr>
        <p:spPr>
          <a:xfrm>
            <a:off x="4996080" y="3054240"/>
            <a:ext cx="68972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Контактный телефон Центра по работе с иностранными обучающимися: </a:t>
            </a:r>
            <a:r>
              <a:rPr b="1" lang="ru-RU" sz="3200" spc="-1" strike="noStrike">
                <a:solidFill>
                  <a:srgbClr val="0069f2"/>
                </a:solidFill>
                <a:latin typeface="Calibri"/>
              </a:rPr>
              <a:t>8 (8422) 42-61-19</a:t>
            </a:r>
            <a:endParaRPr b="0" lang="ru-RU" sz="32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E-mail: </a:t>
            </a:r>
            <a:r>
              <a:rPr b="0" lang="ru-RU" sz="20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cie@ulsu.ru</a:t>
            </a:r>
            <a:endParaRPr b="0" lang="ru-RU" sz="2000" spc="-1" strike="noStrike">
              <a:latin typeface="XO Oriel"/>
            </a:endParaRPr>
          </a:p>
        </p:txBody>
      </p:sp>
      <p:pic>
        <p:nvPicPr>
          <p:cNvPr id="149" name="Рисунок 7" descr=""/>
          <p:cNvPicPr/>
          <p:nvPr/>
        </p:nvPicPr>
        <p:blipFill>
          <a:blip r:embed="rId3"/>
          <a:stretch/>
        </p:blipFill>
        <p:spPr>
          <a:xfrm>
            <a:off x="1606320" y="2892240"/>
            <a:ext cx="3219840" cy="4306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4" descr=""/>
          <p:cNvPicPr/>
          <p:nvPr/>
        </p:nvPicPr>
        <p:blipFill>
          <a:blip r:embed="rId1"/>
          <a:stretch/>
        </p:blipFill>
        <p:spPr>
          <a:xfrm>
            <a:off x="0" y="3642840"/>
            <a:ext cx="12239280" cy="355608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0" y="383400"/>
            <a:ext cx="12239280" cy="983160"/>
          </a:xfrm>
          <a:prstGeom prst="rect">
            <a:avLst/>
          </a:prstGeom>
          <a:solidFill>
            <a:srgbClr val="006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TextShape 2"/>
          <p:cNvSpPr txBox="1"/>
          <p:nvPr/>
        </p:nvSpPr>
        <p:spPr>
          <a:xfrm>
            <a:off x="3867840" y="383400"/>
            <a:ext cx="7530120" cy="1124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ru-RU" sz="4800" spc="-1" strike="noStrike">
                <a:solidFill>
                  <a:srgbClr val="ffffff"/>
                </a:solidFill>
                <a:latin typeface="Calibri Light"/>
              </a:rPr>
              <a:t>ПРИЁМ ДОКУМЕНТОВ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TextShape 3"/>
          <p:cNvSpPr txBox="1"/>
          <p:nvPr/>
        </p:nvSpPr>
        <p:spPr>
          <a:xfrm>
            <a:off x="3941280" y="1508400"/>
            <a:ext cx="8145000" cy="866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3"/>
              </a:spcBef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Если Вы планируете поступать в УлГУ, внесите документы в электронном формате на сайте epk.ulsu.ru. По вопросам заполнения электронной анкеты обращаться в службу технической поддержки по телефону </a:t>
            </a:r>
            <a:r>
              <a:rPr b="1" lang="ru-RU" sz="1400" spc="-1" strike="noStrike">
                <a:solidFill>
                  <a:srgbClr val="000000"/>
                </a:solidFill>
                <a:latin typeface="Calibri"/>
              </a:rPr>
              <a:t>8 (8422) 41-20-90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(добавочный номер: «6»).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Рисунок 6" descr=""/>
          <p:cNvPicPr/>
          <p:nvPr/>
        </p:nvPicPr>
        <p:blipFill>
          <a:blip r:embed="rId2"/>
          <a:stretch/>
        </p:blipFill>
        <p:spPr>
          <a:xfrm>
            <a:off x="449280" y="860040"/>
            <a:ext cx="4793760" cy="5847840"/>
          </a:xfrm>
          <a:prstGeom prst="rect">
            <a:avLst/>
          </a:prstGeom>
          <a:ln>
            <a:noFill/>
          </a:ln>
        </p:spPr>
      </p:pic>
      <p:sp>
        <p:nvSpPr>
          <p:cNvPr id="91" name="CustomShape 4"/>
          <p:cNvSpPr/>
          <p:nvPr/>
        </p:nvSpPr>
        <p:spPr>
          <a:xfrm>
            <a:off x="5279760" y="2300040"/>
            <a:ext cx="6806520" cy="302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ru-RU" sz="1400" spc="-1" strike="noStrike">
                <a:solidFill>
                  <a:srgbClr val="0069f2"/>
                </a:solidFill>
                <a:latin typeface="Calibri"/>
              </a:rPr>
              <a:t>ДОКУМЕНТЫ:</a:t>
            </a:r>
            <a:endParaRPr b="0" lang="ru-RU" sz="1400" spc="-1" strike="noStrike">
              <a:latin typeface="XO Oriel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копия документа об образовании (с нотариально заверенным переводом на русский язык);</a:t>
            </a:r>
            <a:endParaRPr b="0" lang="ru-RU" sz="1400" spc="-1" strike="noStrike">
              <a:latin typeface="XO Oriel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копия паспорта (с нотариально заверенным переводом на русский язык);</a:t>
            </a:r>
            <a:endParaRPr b="0" lang="ru-RU" sz="1400" spc="-1" strike="noStrike">
              <a:latin typeface="XO Oriel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справка о профессиональной пригодности (для медицинских специальностей);</a:t>
            </a:r>
            <a:endParaRPr b="0" lang="ru-RU" sz="1400" spc="-1" strike="noStrike">
              <a:latin typeface="XO Oriel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страховой медицинский полис (для иностранных граждан, находящихся на территории РФ);</a:t>
            </a:r>
            <a:endParaRPr b="0" lang="ru-RU" sz="1400" spc="-1" strike="noStrike">
              <a:latin typeface="XO Oriel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AutoNum type="arabicParenR"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копия свидетельства о признании иностранного образования или квалификации (при необходимости)</a:t>
            </a:r>
            <a:endParaRPr b="0" lang="ru-RU" sz="1400" spc="-1" strike="noStrike">
              <a:latin typeface="XO Orie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ru-RU" sz="1400" spc="-1" strike="noStrike">
              <a:latin typeface="XO Orie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Далее зарегистрируйтесь на сайте </a:t>
            </a:r>
            <a:r>
              <a:rPr b="1" lang="ru-RU" sz="1400" spc="-1" strike="noStrike">
                <a:solidFill>
                  <a:srgbClr val="000000"/>
                </a:solidFill>
                <a:latin typeface="Calibri"/>
              </a:rPr>
              <a:t>epk.ulsu.ru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  для сдачи вступительных испытаний.</a:t>
            </a:r>
            <a:endParaRPr b="0" lang="ru-RU" sz="1400" spc="-1" strike="noStrike">
              <a:latin typeface="XO Orie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1) Загрузка фото 3x4 в разделе «Основные данные»;</a:t>
            </a:r>
            <a:br/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2) Загрузка первой страницы паспорта в разделе «Паспортные данные»;</a:t>
            </a:r>
            <a:br/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3) Загрузка оригинала школьного документа в разделе «Сведения об образовании»;</a:t>
            </a:r>
            <a:br/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4) Загрузка нотариально заверенных переводов паспорта и школьного документа в разделе «Дополнительные файлы»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92" name="CustomShape 5"/>
          <p:cNvSpPr/>
          <p:nvPr/>
        </p:nvSpPr>
        <p:spPr>
          <a:xfrm>
            <a:off x="5279760" y="6469560"/>
            <a:ext cx="50968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afa9"/>
                </a:solidFill>
                <a:latin typeface="Calibri"/>
              </a:rPr>
              <a:t>СРОКИ ПОДАЧИ ДОКУМЕНТОВ: 25.05-31.08</a:t>
            </a:r>
            <a:endParaRPr b="0" lang="ru-RU" sz="20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4" descr=""/>
          <p:cNvPicPr/>
          <p:nvPr/>
        </p:nvPicPr>
        <p:blipFill>
          <a:blip r:embed="rId1"/>
          <a:stretch/>
        </p:blipFill>
        <p:spPr>
          <a:xfrm>
            <a:off x="0" y="2659320"/>
            <a:ext cx="12239280" cy="355608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0" y="6215760"/>
            <a:ext cx="12239280" cy="983160"/>
          </a:xfrm>
          <a:prstGeom prst="rect">
            <a:avLst/>
          </a:prstGeom>
          <a:solidFill>
            <a:srgbClr val="006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TextShape 2"/>
          <p:cNvSpPr txBox="1"/>
          <p:nvPr/>
        </p:nvSpPr>
        <p:spPr>
          <a:xfrm>
            <a:off x="793440" y="784800"/>
            <a:ext cx="10652040" cy="20754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3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Согласно законодательству Российской Федерации документы, выданные в другом государстве, могут приниматься российскими органами и организациями только при наличии легализации и признания образования и (или) квалификации, полученных  в иностранном государстве.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3"/>
              </a:spcBef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3"/>
              </a:spcBef>
            </a:pPr>
            <a:r>
              <a:rPr b="1" lang="ru-RU" sz="2400" spc="-1" strike="noStrike">
                <a:solidFill>
                  <a:srgbClr val="0069f2"/>
                </a:solidFill>
                <a:latin typeface="Calibri"/>
              </a:rPr>
              <a:t>Внимание! </a:t>
            </a:r>
            <a:r>
              <a:rPr b="0" lang="ru-RU" sz="2400" spc="-1" strike="noStrike">
                <a:solidFill>
                  <a:srgbClr val="0069f2"/>
                </a:solidFill>
                <a:latin typeface="Calibri"/>
              </a:rPr>
              <a:t>Легализация иностранных документов и признание иностранного образования – разные процедуры.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3"/>
              </a:spcBef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3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Легализация документов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осуществляется для законного использования иностранного документа в другой стране.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3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Признание документов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осуществляется для предоставления прав на обучение или трудовую деятельность.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499680" y="6353640"/>
            <a:ext cx="114627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ПОДРОБНАЯ ИНФОРМАЦИЯ НА САЙТЕ ФГБУ «ГЛАВЭКСПЕРТЦЕНТР» </a:t>
            </a:r>
            <a:r>
              <a:rPr b="0" lang="ru-RU" sz="2400" spc="-1" strike="noStrike" u="sng">
                <a:solidFill>
                  <a:srgbClr val="ffffff"/>
                </a:solidFill>
                <a:uFillTx/>
                <a:latin typeface="Calibri"/>
              </a:rPr>
              <a:t>WWW.NIC.GOV.RU</a:t>
            </a:r>
            <a:endParaRPr b="0" lang="ru-RU" sz="2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5" descr=""/>
          <p:cNvPicPr/>
          <p:nvPr/>
        </p:nvPicPr>
        <p:blipFill>
          <a:blip r:embed="rId1"/>
          <a:stretch/>
        </p:blipFill>
        <p:spPr>
          <a:xfrm rot="10800000">
            <a:off x="12239640" y="5023800"/>
            <a:ext cx="12239280" cy="379944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0" y="0"/>
            <a:ext cx="12239280" cy="1223640"/>
          </a:xfrm>
          <a:prstGeom prst="rect">
            <a:avLst/>
          </a:prstGeom>
          <a:solidFill>
            <a:srgbClr val="006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TextShape 2"/>
          <p:cNvSpPr txBox="1"/>
          <p:nvPr/>
        </p:nvSpPr>
        <p:spPr>
          <a:xfrm>
            <a:off x="556920" y="84600"/>
            <a:ext cx="10840680" cy="1139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ru-RU" sz="4800" spc="-1" strike="noStrike">
                <a:solidFill>
                  <a:srgbClr val="ffffff"/>
                </a:solidFill>
                <a:latin typeface="Calibri Light"/>
              </a:rPr>
              <a:t>СДАЧА ВСТУПИТЕЛЬНЫХ ИСПЫТАНИЙ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TextShape 3"/>
          <p:cNvSpPr txBox="1"/>
          <p:nvPr/>
        </p:nvSpPr>
        <p:spPr>
          <a:xfrm>
            <a:off x="5177520" y="1657800"/>
            <a:ext cx="5790960" cy="1823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3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Для прохождения вступительного испытания Вам нужно зайти в личный кабинет на сайте </a:t>
            </a:r>
            <a:r>
              <a:rPr b="1" lang="ru-RU" sz="2000" spc="-1" strike="noStrike">
                <a:solidFill>
                  <a:srgbClr val="0069f2"/>
                </a:solidFill>
                <a:latin typeface="Calibri"/>
              </a:rPr>
              <a:t>epk.ulsu.ru 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и авторизоваться</a:t>
            </a:r>
            <a:r>
              <a:rPr b="0" i="1" lang="ru-RU" sz="20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3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Расписание экзаменов  на сайте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www.ulsu.ru.  </a:t>
            </a:r>
            <a:br/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 разделе </a:t>
            </a:r>
            <a:r>
              <a:rPr b="1" lang="ru-RU" sz="2000" spc="-1" strike="noStrike">
                <a:solidFill>
                  <a:srgbClr val="00afa9"/>
                </a:solidFill>
                <a:latin typeface="Calibri"/>
              </a:rPr>
              <a:t>«Абитуриенту». Расписание.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1" name="Рисунок 9" descr=""/>
          <p:cNvPicPr/>
          <p:nvPr/>
        </p:nvPicPr>
        <p:blipFill>
          <a:blip r:embed="rId2"/>
          <a:stretch/>
        </p:blipFill>
        <p:spPr>
          <a:xfrm>
            <a:off x="556920" y="1657800"/>
            <a:ext cx="4448160" cy="4448160"/>
          </a:xfrm>
          <a:prstGeom prst="rect">
            <a:avLst/>
          </a:prstGeom>
          <a:ln>
            <a:noFill/>
          </a:ln>
        </p:spPr>
      </p:pic>
      <p:sp>
        <p:nvSpPr>
          <p:cNvPr id="102" name="CustomShape 4"/>
          <p:cNvSpPr/>
          <p:nvPr/>
        </p:nvSpPr>
        <p:spPr>
          <a:xfrm>
            <a:off x="556920" y="6203160"/>
            <a:ext cx="43300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ru-RU" sz="1800" spc="-1" strike="noStrike">
                <a:solidFill>
                  <a:srgbClr val="0069f2"/>
                </a:solidFill>
                <a:latin typeface="Calibri"/>
              </a:rPr>
              <a:t>Ссылка на положение о порядке проведения вступительных испытаний 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103" name="CustomShape 5"/>
          <p:cNvSpPr/>
          <p:nvPr/>
        </p:nvSpPr>
        <p:spPr>
          <a:xfrm>
            <a:off x="5423400" y="4214520"/>
            <a:ext cx="4274280" cy="127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 Light"/>
                <a:ea typeface="Times New Roman"/>
              </a:rPr>
              <a:t>По вопросам заполнения электронной анкеты обращаться в службу технической поддержки </a:t>
            </a:r>
            <a:r>
              <a:rPr b="1" lang="ru-RU" sz="2400" spc="-1" strike="noStrike">
                <a:solidFill>
                  <a:srgbClr val="0069f2"/>
                </a:solidFill>
                <a:latin typeface="Calibri Light"/>
                <a:ea typeface="Times New Roman"/>
              </a:rPr>
              <a:t>8 (8422) 41-20-90 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 Light"/>
                <a:ea typeface="Times New Roman"/>
              </a:rPr>
              <a:t>(добавочный номер «6»).</a:t>
            </a:r>
            <a:endParaRPr b="0" lang="ru-RU" sz="1800" spc="-1" strike="noStrike">
              <a:latin typeface="XO Oriel"/>
            </a:endParaRPr>
          </a:p>
        </p:txBody>
      </p:sp>
      <p:pic>
        <p:nvPicPr>
          <p:cNvPr id="104" name="Рисунок 12" descr=""/>
          <p:cNvPicPr/>
          <p:nvPr/>
        </p:nvPicPr>
        <p:blipFill>
          <a:blip r:embed="rId3"/>
          <a:srcRect l="0" t="0" r="0" b="47932"/>
          <a:stretch/>
        </p:blipFill>
        <p:spPr>
          <a:xfrm>
            <a:off x="9464040" y="3079440"/>
            <a:ext cx="2106360" cy="4119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0" y="0"/>
            <a:ext cx="9878760" cy="7198920"/>
          </a:xfrm>
          <a:prstGeom prst="roundRect">
            <a:avLst>
              <a:gd name="adj" fmla="val 0"/>
            </a:avLst>
          </a:prstGeom>
          <a:solidFill>
            <a:srgbClr val="006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TextShape 2"/>
          <p:cNvSpPr txBox="1"/>
          <p:nvPr/>
        </p:nvSpPr>
        <p:spPr>
          <a:xfrm>
            <a:off x="848520" y="867240"/>
            <a:ext cx="8417880" cy="58348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3"/>
              </a:spcBef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При въезде на территорию Российской Федерации </a:t>
            </a:r>
            <a:r>
              <a:rPr b="1" lang="ru-RU" sz="3200" spc="-1" strike="noStrike">
                <a:solidFill>
                  <a:srgbClr val="ffffff"/>
                </a:solidFill>
                <a:latin typeface="Calibri"/>
              </a:rPr>
              <a:t>иностранные граждане</a:t>
            </a: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, кроме граждан Республики  Беларусь, </a:t>
            </a:r>
            <a:r>
              <a:rPr b="1" lang="ru-RU" sz="3200" spc="-1" strike="noStrike">
                <a:solidFill>
                  <a:srgbClr val="ffffff"/>
                </a:solidFill>
                <a:latin typeface="Calibri"/>
              </a:rPr>
              <a:t>должны пройти дактилоскопическую регистрацию, фотографирование, а также медицинское освидетельствование в течение 90 календарных дней </a:t>
            </a: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и получить в органах МВД  г. Ульяновска карточку с фотоизображением  и установочными данными иностранного гражданина в паспортно-визовом центре по адресу Московское шоссе, 32 строение 4.</a:t>
            </a:r>
            <a:endParaRPr b="0" lang="ru-RU" sz="3200" spc="-1" strike="noStrike">
              <a:latin typeface="XO Oriel"/>
            </a:endParaRPr>
          </a:p>
          <a:p>
            <a:pPr>
              <a:lnSpc>
                <a:spcPct val="90000"/>
              </a:lnSpc>
              <a:spcBef>
                <a:spcPts val="1003"/>
              </a:spcBef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 </a:t>
            </a:r>
            <a:endParaRPr b="0" lang="ru-RU" sz="32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Рисунок 4" descr=""/>
          <p:cNvPicPr/>
          <p:nvPr/>
        </p:nvPicPr>
        <p:blipFill>
          <a:blip r:embed="rId1"/>
          <a:stretch/>
        </p:blipFill>
        <p:spPr>
          <a:xfrm>
            <a:off x="6032880" y="4040280"/>
            <a:ext cx="6206400" cy="3158640"/>
          </a:xfrm>
          <a:prstGeom prst="rect">
            <a:avLst/>
          </a:prstGeom>
          <a:ln>
            <a:noFill/>
          </a:ln>
        </p:spPr>
      </p:pic>
      <p:pic>
        <p:nvPicPr>
          <p:cNvPr id="108" name="Рисунок 5" descr=""/>
          <p:cNvPicPr/>
          <p:nvPr/>
        </p:nvPicPr>
        <p:blipFill>
          <a:blip r:embed="rId2"/>
          <a:stretch/>
        </p:blipFill>
        <p:spPr>
          <a:xfrm>
            <a:off x="4941720" y="3447360"/>
            <a:ext cx="7297560" cy="367272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0" y="0"/>
            <a:ext cx="6032520" cy="7198920"/>
          </a:xfrm>
          <a:prstGeom prst="rect">
            <a:avLst/>
          </a:prstGeom>
          <a:solidFill>
            <a:srgbClr val="006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TextShape 2"/>
          <p:cNvSpPr txBox="1"/>
          <p:nvPr/>
        </p:nvSpPr>
        <p:spPr>
          <a:xfrm>
            <a:off x="441360" y="893520"/>
            <a:ext cx="5082480" cy="25534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Calibri Light"/>
              </a:rPr>
              <a:t>ЗАКЛЮЧЕНИЕ ДОГОВОРОВ </a:t>
            </a:r>
            <a:br/>
            <a:r>
              <a:rPr b="1" lang="ru-RU" sz="3200" spc="-1" strike="noStrike">
                <a:solidFill>
                  <a:srgbClr val="ffffff"/>
                </a:solidFill>
                <a:latin typeface="Calibri Light"/>
              </a:rPr>
              <a:t>ОБ ОКАЗАНИИ ПЛАТНЫХ ОБРАЗОВАТЕЛЬНЫХ УСЛУГ ПО ОБРАЗОВАТЕЛЬНЫМ ПРОГРАММАМ ВЫСШЕГО ОБРАЗОВАНИЯ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Shape 3"/>
          <p:cNvSpPr txBox="1"/>
          <p:nvPr/>
        </p:nvSpPr>
        <p:spPr>
          <a:xfrm>
            <a:off x="6642360" y="709200"/>
            <a:ext cx="5044680" cy="2916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3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Контактный телефон по заключению договоров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3200" spc="-1" strike="noStrike">
                <a:solidFill>
                  <a:srgbClr val="00afa9"/>
                </a:solidFill>
                <a:latin typeface="Calibri"/>
              </a:rPr>
              <a:t>8 (8422) 41-20-94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3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E-mail: </a:t>
            </a:r>
            <a:r>
              <a:rPr b="0" lang="ru-RU" sz="2400" spc="-1" strike="noStrike" u="sng">
                <a:solidFill>
                  <a:srgbClr val="0563c1"/>
                </a:solidFill>
                <a:uFillTx/>
                <a:latin typeface="Calibri"/>
                <a:hlinkClick r:id="rId3"/>
              </a:rPr>
              <a:t>eo@ulsu.ru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Рисунок 4" descr=""/>
          <p:cNvPicPr/>
          <p:nvPr/>
        </p:nvPicPr>
        <p:blipFill>
          <a:blip r:embed="rId1"/>
          <a:stretch/>
        </p:blipFill>
        <p:spPr>
          <a:xfrm>
            <a:off x="0" y="1743840"/>
            <a:ext cx="12239280" cy="401544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0" y="5759640"/>
            <a:ext cx="12239280" cy="1439280"/>
          </a:xfrm>
          <a:prstGeom prst="rect">
            <a:avLst/>
          </a:prstGeom>
          <a:solidFill>
            <a:srgbClr val="006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TextShape 2"/>
          <p:cNvSpPr txBox="1"/>
          <p:nvPr/>
        </p:nvSpPr>
        <p:spPr>
          <a:xfrm>
            <a:off x="615600" y="6167160"/>
            <a:ext cx="11008440" cy="687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ru-RU" sz="6600" spc="-1" strike="noStrike">
                <a:solidFill>
                  <a:srgbClr val="ffffff"/>
                </a:solidFill>
                <a:latin typeface="Calibri Light"/>
              </a:rPr>
              <a:t>ОФОРМЛЕНИЕ ПРИГЛАШЕНИЙ</a:t>
            </a:r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6779880" y="1005480"/>
            <a:ext cx="5069520" cy="2555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3"/>
              </a:spcBef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Приглашение на въезд на территорию РФ оформляется по результатам вступительных испытаний.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3"/>
              </a:spcBef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3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Контактный телефон Центра по работе 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 иностранными обучающимися: 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тел. </a:t>
            </a:r>
            <a:r>
              <a:rPr b="1" lang="ru-RU" sz="2400" spc="-1" strike="noStrike">
                <a:solidFill>
                  <a:srgbClr val="00afa9"/>
                </a:solidFill>
                <a:latin typeface="Calibri"/>
              </a:rPr>
              <a:t>8 (8422) 41-20-79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3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E-mail: </a:t>
            </a:r>
            <a:r>
              <a:rPr b="0" lang="ru-RU" sz="18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cie@ulsu.ru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6" name="Рисунок 5" descr=""/>
          <p:cNvPicPr/>
          <p:nvPr/>
        </p:nvPicPr>
        <p:blipFill>
          <a:blip r:embed="rId3"/>
          <a:stretch/>
        </p:blipFill>
        <p:spPr>
          <a:xfrm>
            <a:off x="367560" y="744840"/>
            <a:ext cx="6157440" cy="5304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4" descr=""/>
          <p:cNvPicPr/>
          <p:nvPr/>
        </p:nvPicPr>
        <p:blipFill>
          <a:blip r:embed="rId1"/>
          <a:stretch/>
        </p:blipFill>
        <p:spPr>
          <a:xfrm rot="16200000">
            <a:off x="5093280" y="41040"/>
            <a:ext cx="7211520" cy="7129800"/>
          </a:xfrm>
          <a:prstGeom prst="rect">
            <a:avLst/>
          </a:prstGeom>
          <a:ln>
            <a:noFill/>
          </a:ln>
        </p:spPr>
      </p:pic>
      <p:pic>
        <p:nvPicPr>
          <p:cNvPr id="118" name="Рисунок 6" descr=""/>
          <p:cNvPicPr/>
          <p:nvPr/>
        </p:nvPicPr>
        <p:blipFill>
          <a:blip r:embed="rId2"/>
          <a:stretch/>
        </p:blipFill>
        <p:spPr>
          <a:xfrm>
            <a:off x="8472240" y="2460240"/>
            <a:ext cx="3651480" cy="482328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0" y="0"/>
            <a:ext cx="12239280" cy="970560"/>
          </a:xfrm>
          <a:prstGeom prst="rect">
            <a:avLst/>
          </a:prstGeom>
          <a:solidFill>
            <a:srgbClr val="006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TextShape 2"/>
          <p:cNvSpPr txBox="1"/>
          <p:nvPr/>
        </p:nvSpPr>
        <p:spPr>
          <a:xfrm>
            <a:off x="556920" y="-9720"/>
            <a:ext cx="10840680" cy="1139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ru-RU" sz="5400" spc="-1" strike="noStrike">
                <a:solidFill>
                  <a:srgbClr val="ffffff"/>
                </a:solidFill>
                <a:latin typeface="Calibri Light"/>
              </a:rPr>
              <a:t>ВЪЕЗД НА ТЕРРИТОРИЮ РФ</a:t>
            </a:r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TextShape 3"/>
          <p:cNvSpPr txBox="1"/>
          <p:nvPr/>
        </p:nvSpPr>
        <p:spPr>
          <a:xfrm>
            <a:off x="556920" y="1129680"/>
            <a:ext cx="11075400" cy="60818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3"/>
              </a:spcBef>
            </a:pPr>
            <a:r>
              <a:rPr b="1" lang="ru-RU" sz="1800" spc="-1" strike="noStrike">
                <a:solidFill>
                  <a:srgbClr val="00afa9"/>
                </a:solidFill>
                <a:latin typeface="Calibri"/>
              </a:rPr>
              <a:t>ВОПРОСЫ ПРАВОВОГО ПОЛОЖЕНИЯ И МИГРАЦИОННОГО УЧЕТА ИНОСТРАННЫХ ГРАЖДАН И ЛИЦ БЕЗ ГРАЖДАНСТВА В РОССИЙСКОЙ ФЕДЕРАЦИИ РЕГУЛИРУЮТСЯ ОСНОВНЫМИ ЗАКОНАМИ: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3"/>
              </a:spcBef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229320" indent="-228960">
              <a:lnSpc>
                <a:spcPct val="90000"/>
              </a:lnSpc>
              <a:spcBef>
                <a:spcPts val="1003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Федеральный закон от 25.07.2002 N 115-ФЗ «О правовом положении иностранных граждан в Российской Федерации»;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marL="229320" indent="-228960">
              <a:lnSpc>
                <a:spcPct val="90000"/>
              </a:lnSpc>
              <a:spcBef>
                <a:spcPts val="1003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Федеральный закон от 18.07.2006 N 109-ФЗ «О миграционном учете иностранных 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граждан и лиц без гражданства в Российской Федерации»;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marL="229320" indent="-228960">
              <a:lnSpc>
                <a:spcPct val="90000"/>
              </a:lnSpc>
              <a:spcBef>
                <a:spcPts val="1003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Федеральный закон от 27.06.2018 № 163-ФЗ «О внесении изменений в Федеральный закон 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«О миграционном учете иностранных граждан и лиц без гражданства в РФ»;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marL="229320" indent="-228960">
              <a:lnSpc>
                <a:spcPct val="90000"/>
              </a:lnSpc>
              <a:spcBef>
                <a:spcPts val="1003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Федеральный закон от 15.08.1996 №114-ФЗ «О выезде из Российской Федерации 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и въезде в Российскую Федерацию» (п. 5 ст. 27 предоставление полиса медицинского 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страхования на территории РФ);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marL="229320" indent="-228960">
              <a:lnSpc>
                <a:spcPct val="90000"/>
              </a:lnSpc>
              <a:spcBef>
                <a:spcPts val="1003"/>
              </a:spcBef>
              <a:buClr>
                <a:srgbClr val="000000"/>
              </a:buClr>
              <a:buFont typeface="Arial"/>
              <a:buChar char="•"/>
            </a:pPr>
            <a:r>
              <a:rPr b="0" i="1" lang="ru-RU" sz="1600" spc="-1" strike="noStrike">
                <a:solidFill>
                  <a:srgbClr val="000000"/>
                </a:solidFill>
                <a:latin typeface="Calibri"/>
              </a:rPr>
              <a:t>Кодекс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Российской Федерации об </a:t>
            </a:r>
            <a:r>
              <a:rPr b="0" i="1" lang="ru-RU" sz="1600" spc="-1" strike="noStrike">
                <a:solidFill>
                  <a:srgbClr val="000000"/>
                </a:solidFill>
                <a:latin typeface="Calibri"/>
              </a:rPr>
              <a:t>административных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правонарушениях 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от 30.12.2001 N 195-ФЗ (ред. от 27.12.2019).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marL="229320" indent="-228960">
              <a:lnSpc>
                <a:spcPct val="115000"/>
              </a:lnSpc>
              <a:spcBef>
                <a:spcPts val="1003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Федеральный закон от 01.07. 2021 № 274-ФЗ «О государственной 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дактилоскопической регистрации в Российской Федерации»;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 marL="229320" indent="-228960">
              <a:lnSpc>
                <a:spcPct val="115000"/>
              </a:lnSpc>
              <a:spcBef>
                <a:spcPts val="1003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Федеральный закон от 06.02.2020 № 16-ФЗ «О внесении изменений 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в Федеральный закон «О правовом положении иностранных граждан 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в Российской Федерации» в части упрощения порядка трудоустройства 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в Российской Федерации с 5 августа 2020 года.</a:t>
            </a: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3"/>
              </a:spcBef>
            </a:pPr>
            <a:endParaRPr b="0" lang="ru-RU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5" descr=""/>
          <p:cNvPicPr/>
          <p:nvPr/>
        </p:nvPicPr>
        <p:blipFill>
          <a:blip r:embed="rId1"/>
          <a:stretch/>
        </p:blipFill>
        <p:spPr>
          <a:xfrm flipH="1" rot="5400000">
            <a:off x="2381760" y="-2658600"/>
            <a:ext cx="7476480" cy="1223928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0" y="0"/>
            <a:ext cx="12239280" cy="1790640"/>
          </a:xfrm>
          <a:prstGeom prst="rect">
            <a:avLst/>
          </a:prstGeom>
          <a:solidFill>
            <a:srgbClr val="006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TextShape 2"/>
          <p:cNvSpPr txBox="1"/>
          <p:nvPr/>
        </p:nvSpPr>
        <p:spPr>
          <a:xfrm>
            <a:off x="556920" y="650520"/>
            <a:ext cx="7351560" cy="639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10000"/>
          </a:bodyPr>
          <a:p>
            <a:pPr>
              <a:lnSpc>
                <a:spcPct val="90000"/>
              </a:lnSpc>
            </a:pPr>
            <a:r>
              <a:rPr b="1" lang="ru-RU" sz="5400" spc="-1" strike="noStrike">
                <a:solidFill>
                  <a:srgbClr val="ffffff"/>
                </a:solidFill>
                <a:latin typeface="Calibri Light"/>
              </a:rPr>
              <a:t>ПЕРВИЧНАЯ ПОСТАНОВКА</a:t>
            </a:r>
            <a:br/>
            <a:r>
              <a:rPr b="1" lang="ru-RU" sz="5400" spc="-1" strike="noStrike">
                <a:solidFill>
                  <a:srgbClr val="ffffff"/>
                </a:solidFill>
                <a:latin typeface="Calibri Light"/>
              </a:rPr>
              <a:t>НА МИГРАЦИОННЫЙ УЧЁТ</a:t>
            </a:r>
            <a:endParaRPr b="0" lang="ru-RU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TextShape 3"/>
          <p:cNvSpPr txBox="1"/>
          <p:nvPr/>
        </p:nvSpPr>
        <p:spPr>
          <a:xfrm>
            <a:off x="622440" y="2108160"/>
            <a:ext cx="7851240" cy="15552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3"/>
              </a:spcBef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ПРИ ВЪЕЗДЕ НА ТЕРРИТОРИЮ РОССИИ КАЖДОМУ </a:t>
            </a:r>
            <a:br/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ИНОСТРАННОМУ ГРАЖДАНИНУ НЕОБХОДИМО ИМЕТЬ: 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3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- заполненную миграционную карту;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- действующую на территории РФ визу;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- полис медицинского страхования. </a:t>
            </a:r>
            <a:br/>
            <a:br/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CustomShape 4"/>
          <p:cNvSpPr/>
          <p:nvPr/>
        </p:nvSpPr>
        <p:spPr>
          <a:xfrm>
            <a:off x="622440" y="3701520"/>
            <a:ext cx="7720200" cy="276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afa9"/>
                </a:solidFill>
                <a:latin typeface="Calibri"/>
              </a:rPr>
              <a:t>По прибытии к месту учебы необходимо встать на миграционный учет по месту пребывания не позднее </a:t>
            </a:r>
            <a:r>
              <a:rPr b="1" lang="ru-RU" sz="1600" spc="-1" strike="noStrike">
                <a:solidFill>
                  <a:srgbClr val="00afa9"/>
                </a:solidFill>
                <a:latin typeface="Calibri"/>
              </a:rPr>
              <a:t>7 рабочих дней </a:t>
            </a:r>
            <a:r>
              <a:rPr b="0" lang="ru-RU" sz="1600" spc="-1" strike="noStrike">
                <a:solidFill>
                  <a:srgbClr val="00afa9"/>
                </a:solidFill>
                <a:latin typeface="Calibri"/>
              </a:rPr>
              <a:t>в УВМ УМВД России по Ульяновской области. </a:t>
            </a: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i="1" lang="ru-RU" sz="1600" spc="-1" strike="noStrike" u="sng">
                <a:solidFill>
                  <a:srgbClr val="000000"/>
                </a:solidFill>
                <a:uFillTx/>
                <a:latin typeface="Calibri"/>
              </a:rPr>
              <a:t>Для этого:</a:t>
            </a: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Вновь прибывшим обучающимся необходимо прийти в Центр по работе с иностранными обучающимися (ул. Льва Толстого, 42, каб. 49) с паспортом, миграционной картой и билетом от пункта пересечения границы до Ульяновска для подготовки и последующей сдачи документов в Управление по вопросам миграции Управления Министерства внутренних дел России по Ульяновской области с целью постановки на миграционный учет сроком на 90 суток.</a:t>
            </a: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Возвращающиеся с каникул иностранные обучающиеся могут быть поставлены на миграционный учет сроком на 90 суток или на срок действия визы. </a:t>
            </a:r>
            <a:endParaRPr b="0" lang="ru-RU" sz="1600" spc="-1" strike="noStrike">
              <a:latin typeface="XO Oriel"/>
            </a:endParaRPr>
          </a:p>
        </p:txBody>
      </p:sp>
      <p:pic>
        <p:nvPicPr>
          <p:cNvPr id="127" name="Рисунок 8" descr=""/>
          <p:cNvPicPr/>
          <p:nvPr/>
        </p:nvPicPr>
        <p:blipFill>
          <a:blip r:embed="rId2"/>
          <a:srcRect l="0" t="0" r="0" b="52083"/>
          <a:stretch/>
        </p:blipFill>
        <p:spPr>
          <a:xfrm flipH="1">
            <a:off x="8154720" y="1595880"/>
            <a:ext cx="3754080" cy="5603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Application>PresentationEditor/2019.02.2.0$Windows_x86 LibreOffice_project/98018f8a90a1b354382378950ec6cf9051dec85e</Application>
  <Words>1055</Words>
  <Paragraphs>77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2020-12-24T08:16:47Z</dcterms:created>
  <dc:creator>Учетная запись Майкрософт</dc:creator>
  <dc:description/>
  <dc:language>ru-RU</dc:language>
  <cp:lastModifiedBy>Учетная запись Майкрософт</cp:lastModifiedBy>
  <dcterms:modified xsi:type="dcterms:W3CDTF">2022-05-30T10:44:38Z</dcterms:modified>
  <cp:revision>13</cp:revision>
  <dc:subject/>
  <dc:title>ULYANOVSK STATE UNIVERSITY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