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15"/>
  </p:notes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4C5A"/>
    <a:srgbClr val="DFE4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6F4983-3F19-4C97-B4BC-B93EA1A9C393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1FCD7-5239-40DE-873A-F687248EEA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118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C5AD3-66DF-4D73-9EDB-74D2EEB223C7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D884C-0755-416C-99F9-2E9EDB9552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05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C5AD3-66DF-4D73-9EDB-74D2EEB223C7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D884C-0755-416C-99F9-2E9EDB9552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035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C5AD3-66DF-4D73-9EDB-74D2EEB223C7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D884C-0755-416C-99F9-2E9EDB9552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8603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C5AD3-66DF-4D73-9EDB-74D2EEB223C7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D884C-0755-416C-99F9-2E9EDB9552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585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C5AD3-66DF-4D73-9EDB-74D2EEB223C7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D884C-0755-416C-99F9-2E9EDB9552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9113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C5AD3-66DF-4D73-9EDB-74D2EEB223C7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D884C-0755-416C-99F9-2E9EDB9552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8201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C5AD3-66DF-4D73-9EDB-74D2EEB223C7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D884C-0755-416C-99F9-2E9EDB9552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257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C5AD3-66DF-4D73-9EDB-74D2EEB223C7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D884C-0755-416C-99F9-2E9EDB9552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931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C5AD3-66DF-4D73-9EDB-74D2EEB223C7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D884C-0755-416C-99F9-2E9EDB9552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836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C5AD3-66DF-4D73-9EDB-74D2EEB223C7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D884C-0755-416C-99F9-2E9EDB9552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888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C5AD3-66DF-4D73-9EDB-74D2EEB223C7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D884C-0755-416C-99F9-2E9EDB9552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894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C5AD3-66DF-4D73-9EDB-74D2EEB223C7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D884C-0755-416C-99F9-2E9EDB9552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2900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FE4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73B8CE5-8382-46EF-B226-CFE46D979C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113766"/>
            <a:ext cx="9144000" cy="632611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ТАКТИЧЕСКАЯ МЕДИЦИНА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D29CA88-2AF7-4F74-B11F-DEE1B3A48F18}"/>
              </a:ext>
            </a:extLst>
          </p:cNvPr>
          <p:cNvSpPr/>
          <p:nvPr/>
        </p:nvSpPr>
        <p:spPr>
          <a:xfrm>
            <a:off x="5576536" y="3817398"/>
            <a:ext cx="10389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464C5A"/>
                </a:solidFill>
              </a:rPr>
              <a:t>ШОК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70503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FE4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8FD1D9-52AE-41B5-8FA0-2A13E3A80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246"/>
            <a:ext cx="10515600" cy="896779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464C5A"/>
                </a:solidFill>
              </a:rPr>
              <a:t>Первая медицинская помощь при ранениях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46FB7AE-1DBE-4383-A28B-43160A09A5E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67239" y="852450"/>
            <a:ext cx="11857522" cy="5847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Оценка состояния пострадавшего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: Оцените сознание, дыхание и пульс. Если пострадавший без сознания, проверьте проходимость дыхательных путей.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Остановка кровотечения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При сильном кровотечении немедленно примените прямое давление на рану, используя стерильные повязки или чистые ткани.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При артериальном кровотечении наложите жгут выше раны. Жгут не следует оставлять на более чем 1–2 часа.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При венозном кровотечении достаточно наложить давящую повязку.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Обезболивание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: Если возможно, обеспечьте обезболивание с помощью доступных анальгетиков. Это особенно важно при глубоких и болезненных ранениях.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Обработка раны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: Если возможно, промойте рану чистой водой или антисептиком. В идеале, закройте рану стерильной повязкой или бинтом, чтобы предотвратить инфекцию.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Иммобилизация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: При переломах или повреждениях суставов зафиксируйте конечность с помощью шин или подручных средств (палок, картонных трубок) до прибытия медицинской помощи.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Перевозка пострадавшего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: Перевозите пострадавшего осторожно, при необходимости используя носилки или другие подручные средства, чтобы избежать дополнительного повреждения.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Вызов скорой помощи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: Незамедлительно вызовите скорую помощь или организуйте эвакуацию в медицинское учреждение.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130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FE4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BCFABE-25B3-4143-8F2C-C4C28C0F4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43276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464C5A"/>
                </a:solidFill>
              </a:rPr>
              <a:t>Характеристика степеней шока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4EFFA76-1E24-4DBD-92BE-9E1D738B5E4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22956" y="943277"/>
            <a:ext cx="11421996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Первая степень (компенсированная)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Симптомы: легкая слабость, учащенное дыхание, легкое повышение пульса.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Артериальное давление немного снижено, но все жизненно важные функции сохраняются.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Пациент может чувствовать легкое головокружение или беспокойство, но сознание не нарушено.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Лечение: достаточно консервативных методов (восстановление объема жидкости, покой).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Вторая степень (неполная компенсация)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Симптомы: учащение пульса (до 120 уд/мин), снижение артериального давления, холодный пот, бледность кожи.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Пациент испытывает выраженную слабость, может быть спутанность сознания или легкая затуманенность.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Функции органов начинают нарушаться, но они еще способны к компенсации.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Лечение: требуется интенсивное восстановление объема жидкости, мониторинг состояния, возможна госпитализация.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Третья степень (окончательная компенсация)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Симптомы: выраженная гипотензия, учащенный пульс (до 140 уд/мин), острая слабость, спутанность сознания или потеря сознания.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Значительное нарушение работы органов (почки, сердце, печень), дыхание становится учащенным и поверхностным.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Кожа бледная, холодная, возможны цианоз (синюшность), пониженная температура тела.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Лечение: необходима экстренная реанимация, интенсивная терапия, восстановление объема жидкости и кровообращения.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Четвертая степень (терминальная)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Симптомы: полное нарушение работы жизненно важных органов, артериальное давление не определяется, пульс едва прощупывается или отсутствует.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Пациент находится в глубоком бессознательном состоянии, дыхание редкое или отсутствует.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Шанс на выживание минимален, требуется немедленная реанимация, но прогноз крайне неблагоприятен.</a:t>
            </a:r>
          </a:p>
        </p:txBody>
      </p:sp>
    </p:spTree>
    <p:extLst>
      <p:ext uri="{BB962C8B-B14F-4D97-AF65-F5344CB8AC3E}">
        <p14:creationId xmlns:p14="http://schemas.microsoft.com/office/powerpoint/2010/main" val="12889255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FE4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3FD42F-2F47-4073-8653-AAAEAB870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81038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>
                <a:solidFill>
                  <a:srgbClr val="464C5A"/>
                </a:solidFill>
              </a:rPr>
              <a:t>Оказ</a:t>
            </a:r>
            <a:r>
              <a:rPr lang="ru-RU" b="1" dirty="0">
                <a:solidFill>
                  <a:srgbClr val="464C5A"/>
                </a:solidFill>
              </a:rPr>
              <a:t>ан</a:t>
            </a:r>
            <a:r>
              <a:rPr lang="ru-RU" sz="4800" b="1" dirty="0">
                <a:solidFill>
                  <a:srgbClr val="464C5A"/>
                </a:solidFill>
              </a:rPr>
              <a:t>ие</a:t>
            </a:r>
            <a:r>
              <a:rPr lang="ru-RU" b="1" dirty="0">
                <a:solidFill>
                  <a:srgbClr val="464C5A"/>
                </a:solidFill>
              </a:rPr>
              <a:t> первой помощи при травме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6BC4E5C-1A7D-49F7-B782-D5418317E3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2052" y="711814"/>
            <a:ext cx="11847896" cy="594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Оцените ситуацию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Убедитесь в своей безопасности и безопасности пострадавшего.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При необходимости вызовите скорую помощь или организуйте эвакуацию.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Остановите кровотечение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: При сильном кровотечении накладывайте жгут (если артериальное кровотечение) или давящую повязку. Для остановки венозного кровотечения достаточно туго перевязать рану стерильной повязкой.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Обезболивание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: Обезболивайте пострадавшего с помощью доступных средств (например, анальгетиков), если травма сопровождается сильной болью.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Иммобилизация поврежденной части тела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: Если произошел перелом, зафиксируйте поврежденную конечность с помощью подручных средств (палок, картонных трубок) до прибытия медиков.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Проверьте дыхание и пульс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В случае остановки дыхания или пульса начните сердечно-легочную реанимацию (СЛР).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Если пострадавший в сознании, помогите ему сохранять спокойствие и избегать лишних движений.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Уложите пострадавшего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: Если это возможно, уложите его на спину с приподнятыми ногами (при шоке или потеря сознания), чтобы улучшить кровообращение.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Наблюдайте за состоянием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: Следите за состоянием пострадавшего до прибытия медицинской помощи. Следите за пульсом, дыханием и уровнем сознания.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Предотвращение переохлаждения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: Если пострадавший потерял много крови или находится в шоковом состоянии, укутайте его одеялом или одеждой, чтобы сохранить тепло.</a:t>
            </a:r>
          </a:p>
        </p:txBody>
      </p:sp>
    </p:spTree>
    <p:extLst>
      <p:ext uri="{BB962C8B-B14F-4D97-AF65-F5344CB8AC3E}">
        <p14:creationId xmlns:p14="http://schemas.microsoft.com/office/powerpoint/2010/main" val="1599998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FE4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E60C05-006D-4660-978D-3B20CCADE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596" y="188666"/>
            <a:ext cx="11691892" cy="132053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464C5A"/>
                </a:solidFill>
              </a:rPr>
              <a:t>Первая помощь при острой кровопотере и травматическом шоке</a:t>
            </a:r>
            <a:endParaRPr lang="ru-RU" sz="4000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95B97D16-7D2B-469B-8D1B-22906B2BD0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1793" y="1446791"/>
            <a:ext cx="6752206" cy="5411209"/>
          </a:xfrm>
        </p:spPr>
      </p:pic>
    </p:spTree>
    <p:extLst>
      <p:ext uri="{BB962C8B-B14F-4D97-AF65-F5344CB8AC3E}">
        <p14:creationId xmlns:p14="http://schemas.microsoft.com/office/powerpoint/2010/main" val="1975105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FE4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E800B5-6F8E-4E36-A1C9-D61FB5ACD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17"/>
            <a:ext cx="10515600" cy="1144070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>
                <a:solidFill>
                  <a:srgbClr val="464C5A"/>
                </a:solidFill>
              </a:rPr>
              <a:t>Причины шока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9C19083-22E9-4BB4-AF93-7608F138D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756" y="1083075"/>
            <a:ext cx="11762071" cy="56161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dirty="0"/>
              <a:t>	</a:t>
            </a:r>
            <a:r>
              <a:rPr lang="ru-RU" sz="2400" dirty="0">
                <a:solidFill>
                  <a:srgbClr val="464C5A"/>
                </a:solidFill>
              </a:rPr>
              <a:t>Шок – это острое патологическое состояние, при котором нарушается кровоснабжение тканей и органов, что приводит к дефициту кислорода и питательных веществ. Основные причины шока можно разделить на несколько категорий: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b="1" dirty="0">
                <a:solidFill>
                  <a:srgbClr val="464C5A"/>
                </a:solidFill>
              </a:rPr>
              <a:t>Геморрагический шок</a:t>
            </a:r>
            <a:r>
              <a:rPr lang="ru-RU" sz="2400" dirty="0">
                <a:solidFill>
                  <a:srgbClr val="464C5A"/>
                </a:solidFill>
              </a:rPr>
              <a:t>: Возникает из-за массивной потери крови, например, при травмах, хирургических вмешательствах или внутренних кровотечениях.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b="1" dirty="0">
                <a:solidFill>
                  <a:srgbClr val="464C5A"/>
                </a:solidFill>
              </a:rPr>
              <a:t>Септический шок</a:t>
            </a:r>
            <a:r>
              <a:rPr lang="ru-RU" sz="2400" dirty="0">
                <a:solidFill>
                  <a:srgbClr val="464C5A"/>
                </a:solidFill>
              </a:rPr>
              <a:t>: Развивается при тяжелых инфекциях, сопровождающихся распространением бактерий и токсинов в кровотоке.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b="1" dirty="0">
                <a:solidFill>
                  <a:srgbClr val="464C5A"/>
                </a:solidFill>
              </a:rPr>
              <a:t>Кардиогенный шок</a:t>
            </a:r>
            <a:r>
              <a:rPr lang="ru-RU" sz="2400" dirty="0">
                <a:solidFill>
                  <a:srgbClr val="464C5A"/>
                </a:solidFill>
              </a:rPr>
              <a:t>: Причина – серьезное нарушение работы сердца, например, при инфаркте миокарда, тяжелой аритмии или миокардите.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b="1" dirty="0">
                <a:solidFill>
                  <a:srgbClr val="464C5A"/>
                </a:solidFill>
              </a:rPr>
              <a:t>Анафилактический шок</a:t>
            </a:r>
            <a:r>
              <a:rPr lang="ru-RU" sz="2400" dirty="0">
                <a:solidFill>
                  <a:srgbClr val="464C5A"/>
                </a:solidFill>
              </a:rPr>
              <a:t>: Быстрое развитие аллергической реакции, вызванной воздействием аллергенов (лекарства, укусы насекомых, продукты питания).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b="1" dirty="0">
                <a:solidFill>
                  <a:srgbClr val="464C5A"/>
                </a:solidFill>
              </a:rPr>
              <a:t>Нейрогенный шок</a:t>
            </a:r>
            <a:r>
              <a:rPr lang="ru-RU" sz="2400" dirty="0">
                <a:solidFill>
                  <a:srgbClr val="464C5A"/>
                </a:solidFill>
              </a:rPr>
              <a:t>: Происходит вследствие травмы спинного мозга или сильного нервного стресса, что приводит к нарушению регуляции сосудистого тонуса.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b="1" dirty="0" err="1">
                <a:solidFill>
                  <a:srgbClr val="464C5A"/>
                </a:solidFill>
              </a:rPr>
              <a:t>Гиповолемический</a:t>
            </a:r>
            <a:r>
              <a:rPr lang="ru-RU" sz="2400" b="1" dirty="0">
                <a:solidFill>
                  <a:srgbClr val="464C5A"/>
                </a:solidFill>
              </a:rPr>
              <a:t> шок</a:t>
            </a:r>
            <a:r>
              <a:rPr lang="ru-RU" sz="2400" dirty="0">
                <a:solidFill>
                  <a:srgbClr val="464C5A"/>
                </a:solidFill>
              </a:rPr>
              <a:t>: Причиной является недостаток объема жидкости в организме из-за обезвоживания, ожогов или потери плазмы.</a:t>
            </a:r>
            <a:endParaRPr lang="ru-RU" dirty="0">
              <a:solidFill>
                <a:srgbClr val="464C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095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FE4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518E3B-9C15-4CB2-8FD2-687959ABC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7693"/>
            <a:ext cx="10515600" cy="1207970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>
                <a:solidFill>
                  <a:srgbClr val="464C5A"/>
                </a:solidFill>
              </a:rPr>
              <a:t>Первая помощь при шоке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607BE0-0C89-4874-B6AE-7FBA19633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433" y="1575368"/>
            <a:ext cx="11569567" cy="4844682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>
                <a:solidFill>
                  <a:srgbClr val="464C5A"/>
                </a:solidFill>
              </a:rPr>
              <a:t>Успокой пострадавшего</a:t>
            </a:r>
            <a:r>
              <a:rPr lang="ru-RU" dirty="0">
                <a:solidFill>
                  <a:srgbClr val="464C5A"/>
                </a:solidFill>
              </a:rPr>
              <a:t>: Обеспечьте спокойствие, избегайте паники.</a:t>
            </a:r>
          </a:p>
          <a:p>
            <a:r>
              <a:rPr lang="ru-RU" b="1" dirty="0">
                <a:solidFill>
                  <a:srgbClr val="464C5A"/>
                </a:solidFill>
              </a:rPr>
              <a:t>Положите человека горизонтально</a:t>
            </a:r>
            <a:r>
              <a:rPr lang="ru-RU" dirty="0">
                <a:solidFill>
                  <a:srgbClr val="464C5A"/>
                </a:solidFill>
              </a:rPr>
              <a:t>: Если нет травмы головы или позвоночника, приподнимите ноги на 20–30 см для улучшения кровотока.</a:t>
            </a:r>
          </a:p>
          <a:p>
            <a:r>
              <a:rPr lang="ru-RU" b="1" dirty="0">
                <a:solidFill>
                  <a:srgbClr val="464C5A"/>
                </a:solidFill>
              </a:rPr>
              <a:t>Обеспечьте доступ кислорода</a:t>
            </a:r>
            <a:r>
              <a:rPr lang="ru-RU" dirty="0">
                <a:solidFill>
                  <a:srgbClr val="464C5A"/>
                </a:solidFill>
              </a:rPr>
              <a:t>: Расстегните тесную одежду, откройте окна.</a:t>
            </a:r>
          </a:p>
          <a:p>
            <a:r>
              <a:rPr lang="ru-RU" b="1" dirty="0">
                <a:solidFill>
                  <a:srgbClr val="464C5A"/>
                </a:solidFill>
              </a:rPr>
              <a:t>Остановите кровотечение</a:t>
            </a:r>
            <a:r>
              <a:rPr lang="ru-RU" dirty="0">
                <a:solidFill>
                  <a:srgbClr val="464C5A"/>
                </a:solidFill>
              </a:rPr>
              <a:t> (если есть): Примените жгут, повязку или надавливание на рану.</a:t>
            </a:r>
          </a:p>
          <a:p>
            <a:r>
              <a:rPr lang="ru-RU" b="1" dirty="0">
                <a:solidFill>
                  <a:srgbClr val="464C5A"/>
                </a:solidFill>
              </a:rPr>
              <a:t>Укутайте пострадавшего</a:t>
            </a:r>
            <a:r>
              <a:rPr lang="ru-RU" dirty="0">
                <a:solidFill>
                  <a:srgbClr val="464C5A"/>
                </a:solidFill>
              </a:rPr>
              <a:t>: Используйте плед, чтобы предотвратить переохлаждение.</a:t>
            </a:r>
          </a:p>
          <a:p>
            <a:r>
              <a:rPr lang="ru-RU" b="1" dirty="0">
                <a:solidFill>
                  <a:srgbClr val="464C5A"/>
                </a:solidFill>
              </a:rPr>
              <a:t>Не давайте пить или есть</a:t>
            </a:r>
            <a:r>
              <a:rPr lang="ru-RU" dirty="0">
                <a:solidFill>
                  <a:srgbClr val="464C5A"/>
                </a:solidFill>
              </a:rPr>
              <a:t>: Исключение – если это </a:t>
            </a:r>
            <a:r>
              <a:rPr lang="ru-RU" dirty="0" err="1">
                <a:solidFill>
                  <a:srgbClr val="464C5A"/>
                </a:solidFill>
              </a:rPr>
              <a:t>гиповолемический</a:t>
            </a:r>
            <a:r>
              <a:rPr lang="ru-RU" dirty="0">
                <a:solidFill>
                  <a:srgbClr val="464C5A"/>
                </a:solidFill>
              </a:rPr>
              <a:t> шок от обезвоживания, можно дать немного воды.</a:t>
            </a:r>
          </a:p>
          <a:p>
            <a:r>
              <a:rPr lang="ru-RU" b="1" dirty="0">
                <a:solidFill>
                  <a:srgbClr val="464C5A"/>
                </a:solidFill>
              </a:rPr>
              <a:t>Вызовите скорую помощь</a:t>
            </a:r>
            <a:r>
              <a:rPr lang="ru-RU" dirty="0">
                <a:solidFill>
                  <a:srgbClr val="464C5A"/>
                </a:solidFill>
              </a:rPr>
              <a:t>: Уточните состояние пострадавшего и действуйте по указаниям медиков.</a:t>
            </a:r>
          </a:p>
          <a:p>
            <a:r>
              <a:rPr lang="ru-RU" dirty="0">
                <a:solidFill>
                  <a:srgbClr val="464C5A"/>
                </a:solidFill>
              </a:rPr>
              <a:t>Важно: Не двигайте человека с подозрением на травму позвоночника и избегайте резких движений.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7166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FE4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E70BD1-9434-4360-9069-EDE2DEE30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>
                <a:solidFill>
                  <a:srgbClr val="464C5A"/>
                </a:solidFill>
              </a:rPr>
              <a:t>Общее лечение травм шоке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53847E-B415-4C88-A80E-4B8FE7EFF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162" y="1260908"/>
            <a:ext cx="11001676" cy="51302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rgbClr val="464C5A"/>
                </a:solidFill>
              </a:rPr>
              <a:t>	Лечение шока направлено на восстановление кровообращения, нормализацию давления и устранение причины. Основные меры:</a:t>
            </a:r>
          </a:p>
          <a:p>
            <a:r>
              <a:rPr lang="ru-RU" sz="2400" b="1" dirty="0">
                <a:solidFill>
                  <a:srgbClr val="464C5A"/>
                </a:solidFill>
              </a:rPr>
              <a:t>Восстановление объема крови</a:t>
            </a:r>
            <a:r>
              <a:rPr lang="ru-RU" sz="2400" dirty="0">
                <a:solidFill>
                  <a:srgbClr val="464C5A"/>
                </a:solidFill>
              </a:rPr>
              <a:t>: Вводятся растворы (физиологический раствор, коллоиды) или компоненты крови.</a:t>
            </a:r>
          </a:p>
          <a:p>
            <a:r>
              <a:rPr lang="ru-RU" sz="2400" b="1" dirty="0">
                <a:solidFill>
                  <a:srgbClr val="464C5A"/>
                </a:solidFill>
              </a:rPr>
              <a:t>Устранение причины</a:t>
            </a:r>
            <a:r>
              <a:rPr lang="ru-RU" sz="2400" dirty="0">
                <a:solidFill>
                  <a:srgbClr val="464C5A"/>
                </a:solidFill>
              </a:rPr>
              <a:t>: Остановка кровотечения, борьба с инфекцией, устранение аллергена.</a:t>
            </a:r>
          </a:p>
          <a:p>
            <a:r>
              <a:rPr lang="ru-RU" sz="2400" b="1" dirty="0">
                <a:solidFill>
                  <a:srgbClr val="464C5A"/>
                </a:solidFill>
              </a:rPr>
              <a:t>Поддержание функций органов</a:t>
            </a:r>
            <a:r>
              <a:rPr lang="ru-RU" sz="2400" dirty="0">
                <a:solidFill>
                  <a:srgbClr val="464C5A"/>
                </a:solidFill>
              </a:rPr>
              <a:t>: Кислородная терапия, медикаменты для стабилизации работы сердца и сосудов.</a:t>
            </a:r>
          </a:p>
          <a:p>
            <a:r>
              <a:rPr lang="ru-RU" sz="2400" b="1" dirty="0">
                <a:solidFill>
                  <a:srgbClr val="464C5A"/>
                </a:solidFill>
              </a:rPr>
              <a:t>Контроль за состоянием</a:t>
            </a:r>
            <a:r>
              <a:rPr lang="ru-RU" sz="2400" dirty="0">
                <a:solidFill>
                  <a:srgbClr val="464C5A"/>
                </a:solidFill>
              </a:rPr>
              <a:t>: Постоянный мониторинг пульса, давления и дыхания.</a:t>
            </a:r>
          </a:p>
          <a:p>
            <a:r>
              <a:rPr lang="ru-RU" sz="2400" b="1" dirty="0">
                <a:solidFill>
                  <a:srgbClr val="464C5A"/>
                </a:solidFill>
              </a:rPr>
              <a:t>Интенсивная терапия</a:t>
            </a:r>
            <a:r>
              <a:rPr lang="ru-RU" sz="2400" dirty="0">
                <a:solidFill>
                  <a:srgbClr val="464C5A"/>
                </a:solidFill>
              </a:rPr>
              <a:t>: В тяжелых случаях может потребоваться использование аппаратов ИВЛ или других методов жизнеобеспечения.</a:t>
            </a:r>
          </a:p>
        </p:txBody>
      </p:sp>
    </p:spTree>
    <p:extLst>
      <p:ext uri="{BB962C8B-B14F-4D97-AF65-F5344CB8AC3E}">
        <p14:creationId xmlns:p14="http://schemas.microsoft.com/office/powerpoint/2010/main" val="3558273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FE4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16E3E4-99AB-4507-B888-E7548AE4C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229" y="0"/>
            <a:ext cx="11567604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464C5A"/>
                </a:solidFill>
              </a:rPr>
              <a:t>Алгоритм оказания первой помощи при шоке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8DF31A-8DFD-41E7-8ED7-E2438AE93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167" y="1325563"/>
            <a:ext cx="11768831" cy="5223246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464C5A"/>
                </a:solidFill>
              </a:rPr>
              <a:t>Оцените состояние пострадавшего</a:t>
            </a:r>
            <a:r>
              <a:rPr lang="ru-RU" sz="2400" dirty="0">
                <a:solidFill>
                  <a:srgbClr val="464C5A"/>
                </a:solidFill>
              </a:rPr>
              <a:t>: Проверьте сознание, дыхание, пульс.</a:t>
            </a:r>
          </a:p>
          <a:p>
            <a:r>
              <a:rPr lang="ru-RU" sz="2400" b="1" dirty="0">
                <a:solidFill>
                  <a:srgbClr val="464C5A"/>
                </a:solidFill>
              </a:rPr>
              <a:t>Вызовите скорую помощь</a:t>
            </a:r>
            <a:r>
              <a:rPr lang="ru-RU" sz="2400" dirty="0">
                <a:solidFill>
                  <a:srgbClr val="464C5A"/>
                </a:solidFill>
              </a:rPr>
              <a:t>: Сообщите о состоянии и предполагаемой причине шока.</a:t>
            </a:r>
          </a:p>
          <a:p>
            <a:r>
              <a:rPr lang="ru-RU" sz="2400" b="1" dirty="0">
                <a:solidFill>
                  <a:srgbClr val="464C5A"/>
                </a:solidFill>
              </a:rPr>
              <a:t>Обеспечьте безопасность</a:t>
            </a:r>
            <a:r>
              <a:rPr lang="ru-RU" sz="2400" dirty="0">
                <a:solidFill>
                  <a:srgbClr val="464C5A"/>
                </a:solidFill>
              </a:rPr>
              <a:t>: Убедитесь, что место происшествия безопасно.</a:t>
            </a:r>
          </a:p>
          <a:p>
            <a:r>
              <a:rPr lang="ru-RU" sz="2400" b="1" dirty="0">
                <a:solidFill>
                  <a:srgbClr val="464C5A"/>
                </a:solidFill>
              </a:rPr>
              <a:t>Положите пострадавшего</a:t>
            </a:r>
            <a:r>
              <a:rPr lang="ru-RU" sz="2400" dirty="0">
                <a:solidFill>
                  <a:srgbClr val="464C5A"/>
                </a:solidFill>
              </a:rPr>
              <a:t>: Уложите горизонтально, приподняв ноги (если нет травм головы или позвоночника).</a:t>
            </a:r>
          </a:p>
          <a:p>
            <a:r>
              <a:rPr lang="ru-RU" sz="2400" b="1" dirty="0">
                <a:solidFill>
                  <a:srgbClr val="464C5A"/>
                </a:solidFill>
              </a:rPr>
              <a:t>Обеспечьте доступ воздуха</a:t>
            </a:r>
            <a:r>
              <a:rPr lang="ru-RU" sz="2400" dirty="0">
                <a:solidFill>
                  <a:srgbClr val="464C5A"/>
                </a:solidFill>
              </a:rPr>
              <a:t>: Расстегните одежду, откройте окна.</a:t>
            </a:r>
          </a:p>
          <a:p>
            <a:r>
              <a:rPr lang="ru-RU" sz="2400" b="1" dirty="0">
                <a:solidFill>
                  <a:srgbClr val="464C5A"/>
                </a:solidFill>
              </a:rPr>
              <a:t>Остановите кровотечение</a:t>
            </a:r>
            <a:r>
              <a:rPr lang="ru-RU" sz="2400" dirty="0">
                <a:solidFill>
                  <a:srgbClr val="464C5A"/>
                </a:solidFill>
              </a:rPr>
              <a:t>: Примените жгут, повязку или надавливание.</a:t>
            </a:r>
          </a:p>
          <a:p>
            <a:r>
              <a:rPr lang="ru-RU" sz="2400" b="1" dirty="0">
                <a:solidFill>
                  <a:srgbClr val="464C5A"/>
                </a:solidFill>
              </a:rPr>
              <a:t>Предотвратите переохлаждение</a:t>
            </a:r>
            <a:r>
              <a:rPr lang="ru-RU" sz="2400" dirty="0">
                <a:solidFill>
                  <a:srgbClr val="464C5A"/>
                </a:solidFill>
              </a:rPr>
              <a:t>: Укутайте человека пледом или одеждой.</a:t>
            </a:r>
          </a:p>
          <a:p>
            <a:r>
              <a:rPr lang="ru-RU" sz="2400" b="1" dirty="0">
                <a:solidFill>
                  <a:srgbClr val="464C5A"/>
                </a:solidFill>
              </a:rPr>
              <a:t>Не давайте пищу или воду</a:t>
            </a:r>
            <a:r>
              <a:rPr lang="ru-RU" sz="2400" dirty="0">
                <a:solidFill>
                  <a:srgbClr val="464C5A"/>
                </a:solidFill>
              </a:rPr>
              <a:t>: Это может ухудшить состояние.</a:t>
            </a:r>
          </a:p>
          <a:p>
            <a:r>
              <a:rPr lang="ru-RU" sz="2400" b="1" dirty="0">
                <a:solidFill>
                  <a:srgbClr val="464C5A"/>
                </a:solidFill>
              </a:rPr>
              <a:t>Следите за состоянием</a:t>
            </a:r>
            <a:r>
              <a:rPr lang="ru-RU" sz="2400" dirty="0">
                <a:solidFill>
                  <a:srgbClr val="464C5A"/>
                </a:solidFill>
              </a:rPr>
              <a:t>: Контролируйте дыхание и пульс до прибытия медиков.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464C5A"/>
                </a:solidFill>
              </a:rPr>
              <a:t>Действуйте быстро и спокойно – своевременная помощь может спасти жизнь!</a:t>
            </a:r>
          </a:p>
        </p:txBody>
      </p:sp>
    </p:spTree>
    <p:extLst>
      <p:ext uri="{BB962C8B-B14F-4D97-AF65-F5344CB8AC3E}">
        <p14:creationId xmlns:p14="http://schemas.microsoft.com/office/powerpoint/2010/main" val="188300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FE4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7AE99F-02BC-4394-B47A-25CF940D3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464C5A"/>
                </a:solidFill>
              </a:rPr>
              <a:t>Определение травматического шока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5C06A5-1F4D-49BB-AA11-83A53E35B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69" y="1604244"/>
            <a:ext cx="11223056" cy="49216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rgbClr val="464C5A"/>
                </a:solidFill>
              </a:rPr>
              <a:t>	Травматический шок – это опасное состояние, возникающее в результате тяжелых травм, сопровождающееся значительной кровопотерей, болевым синдромом и нарушением работы жизненно важных органов.</a:t>
            </a:r>
          </a:p>
          <a:p>
            <a:pPr marL="0" indent="0">
              <a:buNone/>
            </a:pPr>
            <a:endParaRPr lang="ru-RU" sz="2400" dirty="0">
              <a:solidFill>
                <a:srgbClr val="464C5A"/>
              </a:solidFill>
            </a:endParaRPr>
          </a:p>
          <a:p>
            <a:pPr marL="2743200" lvl="6" indent="0">
              <a:buNone/>
            </a:pPr>
            <a:r>
              <a:rPr lang="ru-RU" sz="2400" dirty="0">
                <a:solidFill>
                  <a:srgbClr val="464C5A"/>
                </a:solidFill>
              </a:rPr>
              <a:t>Основные признаки:</a:t>
            </a:r>
          </a:p>
          <a:p>
            <a:pPr lvl="6"/>
            <a:r>
              <a:rPr lang="ru-RU" sz="2400" dirty="0">
                <a:solidFill>
                  <a:srgbClr val="464C5A"/>
                </a:solidFill>
              </a:rPr>
              <a:t>Резкое снижение артериального давления.</a:t>
            </a:r>
          </a:p>
          <a:p>
            <a:pPr lvl="6"/>
            <a:r>
              <a:rPr lang="ru-RU" sz="2400" dirty="0">
                <a:solidFill>
                  <a:srgbClr val="464C5A"/>
                </a:solidFill>
              </a:rPr>
              <a:t>Слабый, учащенный пульс.</a:t>
            </a:r>
          </a:p>
          <a:p>
            <a:pPr lvl="6"/>
            <a:r>
              <a:rPr lang="ru-RU" sz="2400" dirty="0">
                <a:solidFill>
                  <a:srgbClr val="464C5A"/>
                </a:solidFill>
              </a:rPr>
              <a:t>Бледность кожи, холодный пот.</a:t>
            </a:r>
          </a:p>
          <a:p>
            <a:pPr lvl="6"/>
            <a:r>
              <a:rPr lang="ru-RU" sz="2400" dirty="0">
                <a:solidFill>
                  <a:srgbClr val="464C5A"/>
                </a:solidFill>
              </a:rPr>
              <a:t>Угнетение сознания или возбуждение.</a:t>
            </a:r>
          </a:p>
          <a:p>
            <a:pPr marL="0" indent="0">
              <a:buNone/>
            </a:pPr>
            <a:endParaRPr lang="ru-RU" sz="2400" dirty="0">
              <a:solidFill>
                <a:srgbClr val="464C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380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FE4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C330C4-D3BB-4B4C-93CD-BBF1BFF63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107901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464C5A"/>
                </a:solidFill>
              </a:rPr>
              <a:t>Симптомы травматического шока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3025488-F973-4F7B-8732-B2232EE1EB2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31007" y="1043804"/>
            <a:ext cx="10366408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657600" lvl="8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2400" b="1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Общие признаки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:</a:t>
            </a:r>
          </a:p>
          <a:p>
            <a:pPr marL="3657600" lvl="8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Бледность кожи, холодный липкий пот.</a:t>
            </a:r>
          </a:p>
          <a:p>
            <a:pPr marL="3657600" lvl="8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Озноб, ощущение холода.</a:t>
            </a:r>
          </a:p>
          <a:p>
            <a:pPr marL="3657600" lvl="8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Учащенное поверхностное дыхание.</a:t>
            </a:r>
          </a:p>
          <a:p>
            <a:pPr marL="3657600" lvl="8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2400" b="1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Сердечно-сосудистые симптомы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:</a:t>
            </a:r>
          </a:p>
          <a:p>
            <a:pPr marL="3657600" lvl="8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Резкое снижение артериального давления.</a:t>
            </a:r>
          </a:p>
          <a:p>
            <a:pPr marL="3657600" lvl="8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Слабый, нитевидный пульс.</a:t>
            </a:r>
          </a:p>
          <a:p>
            <a:pPr marL="3657600" lvl="8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Синюшность губ и ногтевых пластин (цианоз).</a:t>
            </a:r>
          </a:p>
          <a:p>
            <a:pPr marL="3657600" lvl="8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2400" b="1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Нарушения сознания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:</a:t>
            </a:r>
          </a:p>
          <a:p>
            <a:pPr marL="3657600" lvl="8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Возбуждение, сменяющееся вялостью.</a:t>
            </a:r>
          </a:p>
          <a:p>
            <a:pPr marL="3657600" lvl="8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Спутанность сознания или его потеря.</a:t>
            </a:r>
          </a:p>
          <a:p>
            <a:pPr marL="3657600" lvl="8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2400" b="1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Другие проявления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:</a:t>
            </a:r>
          </a:p>
          <a:p>
            <a:pPr marL="3657600" lvl="8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Сильная жажда.</a:t>
            </a:r>
          </a:p>
          <a:p>
            <a:pPr marL="3657600" lvl="8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464C5A"/>
                </a:solidFill>
                <a:effectLst/>
              </a:rPr>
              <a:t>Снижение температуры тела.</a:t>
            </a:r>
          </a:p>
          <a:p>
            <a:pPr marL="3657600" lvl="8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rgbClr val="464C5A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00718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FE4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DEF32B-1148-4D10-B656-6ABC82EC3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43276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464C5A"/>
                </a:solidFill>
              </a:rPr>
              <a:t>Патогенез травматического шока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BA9ED7-6E3F-4CF3-9B6C-FB3B47911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135" y="1113355"/>
            <a:ext cx="11675444" cy="54606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>
                <a:solidFill>
                  <a:srgbClr val="464C5A"/>
                </a:solidFill>
              </a:rPr>
              <a:t>	Травматический шок развивается в ответ на тяжелую травму, сопровождающуюся потерей крови и нарушением работы органов. Патогенез включает несколько ключевых процессов:</a:t>
            </a:r>
          </a:p>
          <a:p>
            <a:r>
              <a:rPr lang="ru-RU" sz="2000" b="1" dirty="0">
                <a:solidFill>
                  <a:srgbClr val="464C5A"/>
                </a:solidFill>
              </a:rPr>
              <a:t>Кровопотеря и гиповолемия</a:t>
            </a:r>
            <a:r>
              <a:rPr lang="ru-RU" sz="2000" dirty="0">
                <a:solidFill>
                  <a:srgbClr val="464C5A"/>
                </a:solidFill>
              </a:rPr>
              <a:t>: Потеря крови приводит к снижению объема циркулирующей крови, что нарушает нормальное кровоснабжение органов и тканей.</a:t>
            </a:r>
          </a:p>
          <a:p>
            <a:r>
              <a:rPr lang="ru-RU" sz="2000" b="1" dirty="0">
                <a:solidFill>
                  <a:srgbClr val="464C5A"/>
                </a:solidFill>
              </a:rPr>
              <a:t>Активизация стрессовых реакций</a:t>
            </a:r>
            <a:r>
              <a:rPr lang="ru-RU" sz="2000" dirty="0">
                <a:solidFill>
                  <a:srgbClr val="464C5A"/>
                </a:solidFill>
              </a:rPr>
              <a:t>: Стресс вызывает выброс адреналина и других гормонов, что приводит к спазму сосудов и повышению сердечного выброса, но при этом ухудшается перфузия тканей.</a:t>
            </a:r>
          </a:p>
          <a:p>
            <a:r>
              <a:rPr lang="ru-RU" sz="2000" b="1" dirty="0">
                <a:solidFill>
                  <a:srgbClr val="464C5A"/>
                </a:solidFill>
              </a:rPr>
              <a:t>Недостаток кислорода (гипоксия)</a:t>
            </a:r>
            <a:r>
              <a:rPr lang="ru-RU" sz="2000" dirty="0">
                <a:solidFill>
                  <a:srgbClr val="464C5A"/>
                </a:solidFill>
              </a:rPr>
              <a:t>: Из-за нарушенного кровообращения органы не получают достаточного количества кислорода, что приводит к метаболическому ацидозу и повреждению клеток.</a:t>
            </a:r>
          </a:p>
          <a:p>
            <a:r>
              <a:rPr lang="ru-RU" sz="2000" b="1" dirty="0">
                <a:solidFill>
                  <a:srgbClr val="464C5A"/>
                </a:solidFill>
              </a:rPr>
              <a:t>Гипоксический инфаркт органов</a:t>
            </a:r>
            <a:r>
              <a:rPr lang="ru-RU" sz="2000" dirty="0">
                <a:solidFill>
                  <a:srgbClr val="464C5A"/>
                </a:solidFill>
              </a:rPr>
              <a:t>: При длительной гипоксии развиваются некротические изменения в тканях, особенно в сердце, почках и печени.</a:t>
            </a:r>
          </a:p>
          <a:p>
            <a:r>
              <a:rPr lang="ru-RU" sz="2000" b="1" dirty="0">
                <a:solidFill>
                  <a:srgbClr val="464C5A"/>
                </a:solidFill>
              </a:rPr>
              <a:t>Микроциркуляторные нарушения</a:t>
            </a:r>
            <a:r>
              <a:rPr lang="ru-RU" sz="2000" dirty="0">
                <a:solidFill>
                  <a:srgbClr val="464C5A"/>
                </a:solidFill>
              </a:rPr>
              <a:t>: Повреждения сосудов приводят к утечке жидкости в ткани, отекам и ухудшению микроциркуляции, что способствует развитию шока.</a:t>
            </a:r>
          </a:p>
          <a:p>
            <a:pPr marL="0" indent="0">
              <a:buNone/>
            </a:pPr>
            <a:endParaRPr lang="ru-RU" sz="2000" dirty="0">
              <a:solidFill>
                <a:srgbClr val="464C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157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FE4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E4B5A1-2AB1-41E5-8DA7-1099DC31B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280" y="0"/>
            <a:ext cx="11521440" cy="1001027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464C5A"/>
                </a:solidFill>
              </a:rPr>
              <a:t>Первая помощь в условиях боевых действий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C0098A-2C1A-45C5-870A-49A0E37D4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629" y="1001027"/>
            <a:ext cx="11887200" cy="556340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600" dirty="0">
                <a:solidFill>
                  <a:srgbClr val="464C5A"/>
                </a:solidFill>
              </a:rPr>
              <a:t>	В условиях боевых действий помощь пострадавшим должна быть быстрой и эффективной. Алгоритм действий включает несколько ключевых этапов:</a:t>
            </a:r>
          </a:p>
          <a:p>
            <a:r>
              <a:rPr lang="ru-RU" sz="2200" b="1" dirty="0">
                <a:solidFill>
                  <a:srgbClr val="464C5A"/>
                </a:solidFill>
              </a:rPr>
              <a:t>Оценка ситуации и безопасности</a:t>
            </a:r>
            <a:r>
              <a:rPr lang="ru-RU" sz="2200" dirty="0">
                <a:solidFill>
                  <a:srgbClr val="464C5A"/>
                </a:solidFill>
              </a:rPr>
              <a:t>: Прежде чем оказать помощь, убедитесь в безопасности для себя и пострадавших. Избегайте огня и взрывов.</a:t>
            </a:r>
          </a:p>
          <a:p>
            <a:r>
              <a:rPr lang="ru-RU" sz="2200" b="1" dirty="0">
                <a:solidFill>
                  <a:srgbClr val="464C5A"/>
                </a:solidFill>
              </a:rPr>
              <a:t>Остановка кровотечения</a:t>
            </a:r>
            <a:r>
              <a:rPr lang="ru-RU" sz="2200" dirty="0">
                <a:solidFill>
                  <a:srgbClr val="464C5A"/>
                </a:solidFill>
              </a:rPr>
              <a:t>: Применяйте методы перевязки, жгуты или давления на рану для остановки сильного кровотечения. Обратите внимание на артериальные кровотечения, которые требуют немедленного вмешательства.</a:t>
            </a:r>
          </a:p>
          <a:p>
            <a:r>
              <a:rPr lang="ru-RU" sz="2200" b="1" dirty="0">
                <a:solidFill>
                  <a:srgbClr val="464C5A"/>
                </a:solidFill>
              </a:rPr>
              <a:t>Обезболивание</a:t>
            </a:r>
            <a:r>
              <a:rPr lang="ru-RU" sz="2200" dirty="0">
                <a:solidFill>
                  <a:srgbClr val="464C5A"/>
                </a:solidFill>
              </a:rPr>
              <a:t>: При наличии травм, особенно тяжелых, обеспечьте обезболивание с помощью доступных средств (например, анальгетики, если они есть).</a:t>
            </a:r>
          </a:p>
          <a:p>
            <a:r>
              <a:rPr lang="ru-RU" sz="2200" b="1" dirty="0">
                <a:solidFill>
                  <a:srgbClr val="464C5A"/>
                </a:solidFill>
              </a:rPr>
              <a:t>Проведение сердечно-легочной реанимации (СЛР)</a:t>
            </a:r>
            <a:r>
              <a:rPr lang="ru-RU" sz="2200" dirty="0">
                <a:solidFill>
                  <a:srgbClr val="464C5A"/>
                </a:solidFill>
              </a:rPr>
              <a:t>: В случае остановки сердца или дыхания немедленно начните СЛР (если есть риск для безопасности).</a:t>
            </a:r>
          </a:p>
          <a:p>
            <a:r>
              <a:rPr lang="ru-RU" sz="2200" b="1" dirty="0">
                <a:solidFill>
                  <a:srgbClr val="464C5A"/>
                </a:solidFill>
              </a:rPr>
              <a:t>Предотвращение шока</a:t>
            </a:r>
            <a:r>
              <a:rPr lang="ru-RU" sz="2600" dirty="0">
                <a:solidFill>
                  <a:srgbClr val="464C5A"/>
                </a:solidFill>
              </a:rPr>
              <a:t>: </a:t>
            </a:r>
            <a:r>
              <a:rPr lang="ru-RU" sz="2200" dirty="0">
                <a:solidFill>
                  <a:srgbClr val="464C5A"/>
                </a:solidFill>
              </a:rPr>
              <a:t>Уложите пострадавшего горизонтально, приподнимите ноги, укутайте его, чтобы предотвратить переохлаждение.</a:t>
            </a:r>
          </a:p>
          <a:p>
            <a:r>
              <a:rPr lang="ru-RU" sz="2200" b="1" dirty="0">
                <a:solidFill>
                  <a:srgbClr val="464C5A"/>
                </a:solidFill>
              </a:rPr>
              <a:t>Перевозка и эвакуация</a:t>
            </a:r>
            <a:r>
              <a:rPr lang="ru-RU" sz="2200" dirty="0">
                <a:solidFill>
                  <a:srgbClr val="464C5A"/>
                </a:solidFill>
              </a:rPr>
              <a:t>: После оказания первой помощи пострадавшего следует как можно быстрее эвакуировать в безопасное место или в медицинское учреждение для дальнейшего лечения.</a:t>
            </a:r>
          </a:p>
          <a:p>
            <a:r>
              <a:rPr lang="ru-RU" sz="2200" b="1" dirty="0">
                <a:solidFill>
                  <a:srgbClr val="464C5A"/>
                </a:solidFill>
              </a:rPr>
              <a:t>Психологическая поддержка</a:t>
            </a:r>
            <a:r>
              <a:rPr lang="ru-RU" sz="2200" dirty="0">
                <a:solidFill>
                  <a:srgbClr val="464C5A"/>
                </a:solidFill>
              </a:rPr>
              <a:t>: Оказание психологической помощи также важно в условиях стресса и паники. Сохраняйте спокойствие и поддерживайте пострадавших морально.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607150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</TotalTime>
  <Words>1573</Words>
  <Application>Microsoft Office PowerPoint</Application>
  <PresentationFormat>Широкоэкранный</PresentationFormat>
  <Paragraphs>121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Презентация PowerPoint</vt:lpstr>
      <vt:lpstr>Причины шока</vt:lpstr>
      <vt:lpstr>Первая помощь при шоке</vt:lpstr>
      <vt:lpstr>Общее лечение травм шоке</vt:lpstr>
      <vt:lpstr>Алгоритм оказания первой помощи при шоке</vt:lpstr>
      <vt:lpstr>Определение травматического шока</vt:lpstr>
      <vt:lpstr>Симптомы травматического шока</vt:lpstr>
      <vt:lpstr>Патогенез травматического шока</vt:lpstr>
      <vt:lpstr>Первая помощь в условиях боевых действий</vt:lpstr>
      <vt:lpstr>Первая медицинская помощь при ранениях</vt:lpstr>
      <vt:lpstr>Характеристика степеней шока</vt:lpstr>
      <vt:lpstr>Оказание первой помощи при травме</vt:lpstr>
      <vt:lpstr>Первая помощь при острой кровопотере и травматическом шоке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34</cp:revision>
  <dcterms:created xsi:type="dcterms:W3CDTF">2024-11-20T11:04:22Z</dcterms:created>
  <dcterms:modified xsi:type="dcterms:W3CDTF">2024-11-27T12:18:51Z</dcterms:modified>
</cp:coreProperties>
</file>