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7" r:id="rId1"/>
  </p:sldMasterIdLst>
  <p:sldIdLst>
    <p:sldId id="265" r:id="rId2"/>
    <p:sldId id="266" r:id="rId3"/>
    <p:sldId id="296" r:id="rId4"/>
    <p:sldId id="282" r:id="rId5"/>
    <p:sldId id="297" r:id="rId6"/>
    <p:sldId id="298" r:id="rId7"/>
    <p:sldId id="299" r:id="rId8"/>
    <p:sldId id="310" r:id="rId9"/>
    <p:sldId id="311" r:id="rId10"/>
    <p:sldId id="312" r:id="rId11"/>
    <p:sldId id="343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01" r:id="rId24"/>
    <p:sldId id="302" r:id="rId25"/>
    <p:sldId id="303" r:id="rId26"/>
    <p:sldId id="304" r:id="rId27"/>
    <p:sldId id="305" r:id="rId28"/>
    <p:sldId id="306" r:id="rId29"/>
    <p:sldId id="308" r:id="rId30"/>
    <p:sldId id="309" r:id="rId31"/>
    <p:sldId id="286" r:id="rId32"/>
    <p:sldId id="287" r:id="rId33"/>
    <p:sldId id="267" r:id="rId34"/>
    <p:sldId id="278" r:id="rId35"/>
    <p:sldId id="268" r:id="rId36"/>
    <p:sldId id="269" r:id="rId37"/>
    <p:sldId id="270" r:id="rId38"/>
    <p:sldId id="288" r:id="rId39"/>
    <p:sldId id="315" r:id="rId40"/>
    <p:sldId id="316" r:id="rId41"/>
    <p:sldId id="317" r:id="rId42"/>
    <p:sldId id="318" r:id="rId43"/>
    <p:sldId id="342" r:id="rId44"/>
    <p:sldId id="289" r:id="rId45"/>
    <p:sldId id="320" r:id="rId46"/>
    <p:sldId id="321" r:id="rId47"/>
    <p:sldId id="323" r:id="rId48"/>
    <p:sldId id="324" r:id="rId49"/>
    <p:sldId id="290" r:id="rId50"/>
    <p:sldId id="291" r:id="rId51"/>
    <p:sldId id="325" r:id="rId52"/>
    <p:sldId id="326" r:id="rId53"/>
    <p:sldId id="341" r:id="rId54"/>
    <p:sldId id="327" r:id="rId55"/>
    <p:sldId id="307" r:id="rId56"/>
    <p:sldId id="328" r:id="rId57"/>
    <p:sldId id="329" r:id="rId58"/>
    <p:sldId id="274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6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2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31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30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31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4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44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774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20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03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5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73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832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0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dzen.ru/a/Y4R8DXyu3WbE7p7V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%D0%93%D0%B8%D0%BF%D0%B5%D1%80%D0%B4%D0%B8%D0%B0%D0%B3%D0%BD%D0%BE%D1%81%D1%82%D0%B8%D0%BA%D0%B0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49729" y="1090176"/>
            <a:ext cx="11092542" cy="113119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000" b="1" dirty="0">
                <a:solidFill>
                  <a:srgbClr val="FF0000"/>
                </a:solidFill>
                <a:latin typeface="Arial Black" panose="020B0A04020102020204" pitchFamily="34" charset="0"/>
              </a:rPr>
              <a:t>«ТАКТИЧЕСКАЯ МЕДИЦИНА»</a:t>
            </a:r>
          </a:p>
        </p:txBody>
      </p:sp>
      <p:pic>
        <p:nvPicPr>
          <p:cNvPr id="6" name="Picture 3" descr="TCC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0" y="2551820"/>
            <a:ext cx="3163005" cy="32160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69" y="2484585"/>
            <a:ext cx="3185539" cy="32832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404" y="2484585"/>
            <a:ext cx="3723192" cy="32832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78296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31" y="188641"/>
            <a:ext cx="1149178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FF0000"/>
                </a:solidFill>
                <a:latin typeface="Arial Black" panose="020B0A04020102020204" pitchFamily="34" charset="0"/>
              </a:rPr>
              <a:t>Действия в красной зоне</a:t>
            </a:r>
          </a:p>
          <a:p>
            <a:pPr algn="ctr"/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Прежде всего — нужно уметь правильно залегать и переползать. </a:t>
            </a:r>
          </a:p>
          <a:p>
            <a:r>
              <a:rPr lang="ru-RU" dirty="0">
                <a:latin typeface="Arial Black" panose="020B0A04020102020204" pitchFamily="34" charset="0"/>
              </a:rPr>
              <a:t>Это особенно важно в поле и лесу. </a:t>
            </a:r>
          </a:p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Принцип: </a:t>
            </a:r>
            <a:r>
              <a:rPr lang="ru-RU" dirty="0">
                <a:latin typeface="Arial Black" panose="020B0A04020102020204" pitchFamily="34" charset="0"/>
              </a:rPr>
              <a:t>залечь нужно быстро и не </a:t>
            </a:r>
            <a:r>
              <a:rPr lang="ru-RU" dirty="0" err="1">
                <a:latin typeface="Arial Black" panose="020B0A04020102020204" pitchFamily="34" charset="0"/>
              </a:rPr>
              <a:t>травмируясь</a:t>
            </a:r>
            <a:r>
              <a:rPr lang="ru-RU" dirty="0">
                <a:latin typeface="Arial Black" panose="020B0A04020102020204" pitchFamily="34" charset="0"/>
              </a:rPr>
              <a:t>. </a:t>
            </a:r>
          </a:p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Исполнение: </a:t>
            </a:r>
            <a:r>
              <a:rPr lang="ru-RU" dirty="0">
                <a:latin typeface="Arial Black" panose="020B0A04020102020204" pitchFamily="34" charset="0"/>
              </a:rPr>
              <a:t>обмякнув всем телом, присесть на корточки, из этого положения — мягко, отклоняя туловище назад — упасть на колени и опираясь на выставленную вперёд левую руку — на живот. </a:t>
            </a:r>
          </a:p>
          <a:p>
            <a:r>
              <a:rPr lang="ru-RU" dirty="0">
                <a:latin typeface="Arial Black" panose="020B0A04020102020204" pitchFamily="34" charset="0"/>
              </a:rPr>
              <a:t>При этом оружие фиксируем за пистолетную рукоятку в готовности к открытию огня сразу после занятия устойчивого положения. Перемещаться нужно лицом к противнику, в готовности к немедленному открытию огня — во-первых, это минимизирует площадь поражения, во-вторых, позволяет подавлять выявленные огневые точки. В условиях боя на близкой дистанции последнее исключительно важно.</a:t>
            </a:r>
          </a:p>
          <a:p>
            <a:r>
              <a:rPr lang="ru-RU" dirty="0">
                <a:latin typeface="Arial Black" panose="020B0A04020102020204" pitchFamily="34" charset="0"/>
              </a:rPr>
              <a:t>Рюкзак лучше сумки. Идеальным является рюкзак с системой быстрого сброса — со всем необходимым, и маленькая сумочка (можно аптечка), с комплектом для первой помощи. Рюкзак сбрасываем и налегке направляемся за раненым. </a:t>
            </a: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«Прежде чем сунуть куда-то голову, подумай, как будешь вытаскивать её!» </a:t>
            </a:r>
          </a:p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Прежде чем лезть в красную зону, надо оценить оптимальные пути подхода к раненому и маршрут выхода из неё — с раненым.</a:t>
            </a:r>
          </a:p>
        </p:txBody>
      </p:sp>
    </p:spTree>
    <p:extLst>
      <p:ext uri="{BB962C8B-B14F-4D97-AF65-F5344CB8AC3E}">
        <p14:creationId xmlns:p14="http://schemas.microsoft.com/office/powerpoint/2010/main" val="2824027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0254" y="368647"/>
            <a:ext cx="1158794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Командир (товарищи, если командира рядом нет), оценивают положение на поле боя. Когда сектора разобраны, относительная безопасность остального подразделения обеспечена, можно отрядить пару человек: вытащить, вынести трёхсотого из красной зоны в желтую.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Единственное действие подразделения в красной зоне: </a:t>
            </a:r>
          </a:p>
          <a:p>
            <a:pPr algn="ctr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эвакуация раненого.</a:t>
            </a:r>
            <a:endParaRPr lang="ru-RU" sz="2400" b="1" dirty="0">
              <a:solidFill>
                <a:srgbClr val="FF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Первый и самый лучший способ вытащить трёхсотого из красной зоны – это окрикнуть его, сориентировать. Если ранение лёгкое – он сам выползет на вас. Не придётся никому подставляться, выходить на опасный участок.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0" y="3179615"/>
            <a:ext cx="4615180" cy="346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08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hd.multiurok.ru/7/5/2/752d36bf755861e5d58ccd77c26e3ccca7515cd5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83" y="274954"/>
            <a:ext cx="8345132" cy="625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466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i-a.d-cd.net/54tGiuPMe0ClI87ZAEgvveBslsg-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856" y="302177"/>
            <a:ext cx="8507095" cy="600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682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sun9-7.userapi.com/impf/c844720/v844720733/1f3e51/dq8it_RAZjE.jpg?size=436x604&amp;quality=96&amp;sign=e87cf9d84986f091055ac35cf4238b4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360" y="176905"/>
            <a:ext cx="4822776" cy="668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759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1.slide-share.ru/s_slide/7051e0435c68bdd6a506b5a1d8fe9ec7/b15d539b-789c-479e-979f-11fc68e0d71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2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24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s00.yaplakal.com/pics/pics_original/6/5/5/49885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22" y="123911"/>
            <a:ext cx="9413181" cy="664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750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356" y="3364"/>
            <a:ext cx="8359313" cy="685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10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620" y="216469"/>
            <a:ext cx="7864607" cy="656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38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s1.slide-share.ru/s_slide/a21cff2e8e2493e6749bd42c666e05ba/4e1858ad-f229-47db-830f-84ddd452067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979" y="59141"/>
            <a:ext cx="9071552" cy="680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890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134471" y="198011"/>
            <a:ext cx="11926900" cy="10973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Тактическая медицина (ТМ)</a:t>
            </a:r>
            <a:r>
              <a:rPr lang="ru-RU" sz="2800" b="1" dirty="0">
                <a:solidFill>
                  <a:srgbClr val="00206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– </a:t>
            </a:r>
            <a:r>
              <a:rPr lang="ru-RU" sz="2800" dirty="0">
                <a:solidFill>
                  <a:srgbClr val="00206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это оказание первой помощи (самопомощи и взаимопомощи) в условиях  боевых действий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097" y="3009987"/>
            <a:ext cx="6734503" cy="3591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915359" y="1802292"/>
            <a:ext cx="104861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Цель ТМ</a:t>
            </a:r>
            <a:r>
              <a:rPr lang="ru-RU" sz="3600" dirty="0">
                <a:solidFill>
                  <a:srgbClr val="002060"/>
                </a:solidFill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СПАСТИ КАК МОЖНО БОЛЬШЕ РАНЕНЫХ</a:t>
            </a:r>
          </a:p>
        </p:txBody>
      </p:sp>
    </p:spTree>
    <p:extLst>
      <p:ext uri="{BB962C8B-B14F-4D97-AF65-F5344CB8AC3E}">
        <p14:creationId xmlns:p14="http://schemas.microsoft.com/office/powerpoint/2010/main" val="2255879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nfodoski.ru/images/detailed/16/%D0%B2%D0%BF-02__08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84" y="0"/>
            <a:ext cx="8227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221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pec-naz.org/uploads/monthly_2016_05/BQOpqR9KWeY.jpg.38fe2e2bc62bf48b16c997f506fe9ed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038" y="0"/>
            <a:ext cx="4876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936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mir-s3-cdn-cf.behance.net/projects/max_808/f61d7734814521.Y3JvcCwxODYxLDE0NTQsNTAsND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08" y="0"/>
            <a:ext cx="8670401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175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torage.yandexcloud.net/wr4img/430354_18_i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42" y="20263"/>
            <a:ext cx="479269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87686" y="1121649"/>
            <a:ext cx="41764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Палатку укладываем рядом с пострадавшим, нижним углом к нему. Разворачиваем её, выкатываем на неё раненого и заворачиваем. Если один — цепляешь за угол палатки и тащишь лёжа. Но лучше иметь стропу — привязываешь за угол, бросаешь товарищам и тащат все толпой. На плащ-палатке эвакуируем пострадавших с ранениями в область живота и таза, на себе их вытаскивать не рекомендуется.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2693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0"/>
            <a:ext cx="8928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1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03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260649"/>
            <a:ext cx="900100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rgbClr val="FF0000"/>
                </a:solidFill>
              </a:rPr>
              <a:t>Если кто-то молчит </a:t>
            </a:r>
            <a:r>
              <a:rPr lang="ru-RU" sz="2000" dirty="0"/>
              <a:t>— в первую очередь ему оказываем помощь. Смотрим зрачки, пульс, дыхание. Задачи — определить живой или нет, в сознании или нет, наличие кровотечения. При оказании медицинской помощи в «красной зоне» нужно стремиться находиться «в одной плоскости» с раненым — чем больше, тем лучше.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В остальных случаях раненого лучше вытаскивать в положении «на себе». </a:t>
            </a:r>
            <a:r>
              <a:rPr lang="ru-RU" sz="2000" dirty="0"/>
              <a:t>Основных вариантов два: лёжа на боку — раненого переворачиваем, укладываем живот на внутреннюю поверхность своего бедра, нога согнута под 90 градусов в тазобедренном и коленном суставе. Ползём отталкиваясь от земли локтем той стороны, на бедре которой лежит раненый и ногой противоположной стороны, при этом свободная рука лежит на спине раненого, удерживая автомат за пистолетную рукоятку в готовности немедленно открыть огонь по противнику при его появлении («русский способ»). Раненого предпочтительнее тащить в положении «лицом вниз». Однако если его состояние относительно удовлетворительное, а противник чрезмерно активен и близко находится — можно тащить в положении «на спине», при этом он находится с оружием в руках и готовности немедленно открыть огонь.</a:t>
            </a:r>
          </a:p>
        </p:txBody>
      </p:sp>
    </p:spTree>
    <p:extLst>
      <p:ext uri="{BB962C8B-B14F-4D97-AF65-F5344CB8AC3E}">
        <p14:creationId xmlns:p14="http://schemas.microsoft.com/office/powerpoint/2010/main" val="3935698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1319" y="332657"/>
            <a:ext cx="11384692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070C0"/>
                </a:solidFill>
                <a:latin typeface="Arial Black" panose="020B0A04020102020204" pitchFamily="34" charset="0"/>
              </a:rPr>
              <a:t>Всех раненых, находящихся в бессознательном состоянии, вытаскивать нужно лицом в низ</a:t>
            </a:r>
            <a:r>
              <a:rPr lang="ru-RU" sz="1700" dirty="0">
                <a:latin typeface="Arial Black" panose="020B0A04020102020204" pitchFamily="34" charset="0"/>
              </a:rPr>
              <a:t>, если раненых больше, чем мы можем одномоментно эвакуировать из красной зоны, тех кого мы будем эвакуировать во вторую очередь нужно повернуть на бок низ. Дело в том, что в положении «лицом вверх» у раненых западает надгортанник и язык (или затекает содержимое желудка в верхние дыхательные пути), они перекрывают вход в верхние дыхательные пути и раненый может умереть от удушья буквально за несколько секунд. </a:t>
            </a:r>
          </a:p>
          <a:p>
            <a:pPr algn="ctr"/>
            <a:r>
              <a:rPr lang="ru-RU" sz="1700" b="1" dirty="0">
                <a:solidFill>
                  <a:srgbClr val="0070C0"/>
                </a:solidFill>
                <a:latin typeface="Arial Black" panose="020B0A04020102020204" pitchFamily="34" charset="0"/>
              </a:rPr>
              <a:t>В боевой обстановке переворот можно осуществить двумя способами:</a:t>
            </a:r>
          </a:p>
          <a:p>
            <a:r>
              <a:rPr lang="ru-RU" sz="1700" dirty="0">
                <a:latin typeface="Arial Black" panose="020B0A04020102020204" pitchFamily="34" charset="0"/>
              </a:rPr>
              <a:t>с противоположной от себя стороны раненого, кладём её рядом с головой его, вдоль оси туловища, упираемся руками — в плечо, а подошвой стопы — в бедро, и согласованным одновременным толчком конечностей «от себя» переворачиваем его;</a:t>
            </a:r>
          </a:p>
          <a:p>
            <a:endParaRPr lang="ru-RU" sz="1700" dirty="0">
              <a:latin typeface="Arial Black" panose="020B0A04020102020204" pitchFamily="34" charset="0"/>
            </a:endParaRPr>
          </a:p>
          <a:p>
            <a:r>
              <a:rPr lang="ru-RU" sz="1700" dirty="0">
                <a:latin typeface="Arial Black" panose="020B0A04020102020204" pitchFamily="34" charset="0"/>
              </a:rPr>
              <a:t>2. поднимаем руку раненого со своей стороны, кладём её рядом с головой его, вдоль оси туловища, захватываем раненого за одежду в подмышечной области, своей ногой (в области пятки и голеностопного сустава) захватываем его ногу дальнюю от нас, </a:t>
            </a:r>
            <a:r>
              <a:rPr lang="ru-RU" sz="1700" dirty="0" err="1">
                <a:latin typeface="Arial Black" panose="020B0A04020102020204" pitchFamily="34" charset="0"/>
              </a:rPr>
              <a:t>однов</a:t>
            </a:r>
            <a:endParaRPr lang="ru-RU" sz="1700" dirty="0">
              <a:latin typeface="Arial Black" panose="020B0A04020102020204" pitchFamily="34" charset="0"/>
            </a:endParaRPr>
          </a:p>
          <a:p>
            <a:r>
              <a:rPr lang="ru-RU" sz="1700" dirty="0">
                <a:latin typeface="Arial Black" panose="020B0A04020102020204" pitchFamily="34" charset="0"/>
              </a:rPr>
              <a:t>1. поднимаем руку ременным усилием руки и ноги переворачиваем раненого на себя.</a:t>
            </a:r>
          </a:p>
          <a:p>
            <a:endParaRPr lang="ru-RU" sz="1700" dirty="0">
              <a:latin typeface="Arial Black" panose="020B0A04020102020204" pitchFamily="34" charset="0"/>
            </a:endParaRPr>
          </a:p>
          <a:p>
            <a:r>
              <a:rPr lang="ru-RU" sz="1700" dirty="0">
                <a:latin typeface="Arial Black" panose="020B0A04020102020204" pitchFamily="34" charset="0"/>
              </a:rPr>
              <a:t>Прочие способы переворота, описанные в различных методичках, требуют существенного подъёма своего туловища над уровнем раненого и создают существенную опасность от вражеского огня — в условиях красной зоны их применение нецелесообразно.</a:t>
            </a:r>
          </a:p>
        </p:txBody>
      </p:sp>
    </p:spTree>
    <p:extLst>
      <p:ext uri="{BB962C8B-B14F-4D97-AF65-F5344CB8AC3E}">
        <p14:creationId xmlns:p14="http://schemas.microsoft.com/office/powerpoint/2010/main" val="1312281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3082" y="3010502"/>
            <a:ext cx="115412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A4A4A"/>
                </a:solidFill>
                <a:latin typeface="Georgia" panose="02040502050405020303" pitchFamily="18" charset="0"/>
              </a:rPr>
              <a:t>Способ лучше подбирать себе индивидуально, в зависимости от экипировки и личных предпочтений. </a:t>
            </a:r>
          </a:p>
          <a:p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«Русский» способ» </a:t>
            </a:r>
            <a:r>
              <a:rPr lang="ru-RU" sz="2400" b="1" dirty="0">
                <a:solidFill>
                  <a:srgbClr val="4A4A4A"/>
                </a:solidFill>
                <a:latin typeface="Georgia" panose="02040502050405020303" pitchFamily="18" charset="0"/>
              </a:rPr>
              <a:t>позволяет лучше контролировать вокруг обстановку, при необходимости — активно подавлять противника огнём, переползать со снаряжением (рюкзак, лопатка и т.д.) на спине. </a:t>
            </a:r>
            <a:r>
              <a:rPr lang="ru-RU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«Американский»</a:t>
            </a:r>
            <a:r>
              <a:rPr lang="ru-RU" sz="2400" b="1" dirty="0">
                <a:solidFill>
                  <a:srgbClr val="4A4A4A"/>
                </a:solidFill>
                <a:latin typeface="Georgia" panose="02040502050405020303" pitchFamily="18" charset="0"/>
              </a:rPr>
              <a:t> — обеспечивает перетаскивающему большую защищённость и скорость перемещения, а также позволяет двигаться при наличии подсумков на обоих боках.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67266" y="404956"/>
            <a:ext cx="113270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Georgia" panose="02040502050405020303" pitchFamily="18" charset="0"/>
              </a:rPr>
              <a:t>«Американский» способ заключается в том, что раненого размещают у себя на животе, вдоль туловища, головой на уровне солнечного сплетения, и переползают с ним на спине, отталкиваясь обеими ногами и одной рукой, а второй придерживают его. Оружие (своё и раненого) на ремнях забрасывается на его спину.</a:t>
            </a:r>
            <a:endParaRPr lang="ru-RU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61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абины на снаряжении бойцов (фото из открытых источников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85" y="127201"/>
            <a:ext cx="5387340" cy="26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95746" y="2826089"/>
            <a:ext cx="11596254" cy="2775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Карабины на снаряжении бойцов (фото из открытых источников)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боец без сознания, в шоке, или технической возможности вытащить на верёвке нет, то используют следующие варианты, в зависимости от тактической ситуации и имеющихся технических средств:</a:t>
            </a:r>
            <a:endParaRPr lang="ru-RU" sz="2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Подавление огня противника своим огнём. Установка дымовой завесы при помощи дымовых гранат. Эвакуационная группа из пары бойцов, под прикрытием огня остальных, выносит раненого в жёлтую зону.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Выход бронетехники (БТР, БМП, танк) между раненым и противником. Применение орудия на подавление противника и дымов для прикрытия. Вынос трёхсотого.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244" y="5601208"/>
            <a:ext cx="1125820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21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Перевод зоны из красной в жёлтую, путём разгрома, рассеивания противника. С последующей, относительно безопасной эвакуацией раненного, или оказанием помощи прямо на месте (уже в зоне, ставшей жёлтой).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18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530" y="95110"/>
            <a:ext cx="11607113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Под современной тактической медициной  </a:t>
            </a:r>
          </a:p>
          <a:p>
            <a:pPr algn="ctr"/>
            <a:endParaRPr lang="ru-RU" sz="1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200" dirty="0">
                <a:solidFill>
                  <a:srgbClr val="0070C0"/>
                </a:solidFill>
                <a:latin typeface="Arial Black" panose="020B0A04020102020204" pitchFamily="34" charset="0"/>
              </a:rPr>
              <a:t>понимают совокупность мероприятий, осуществляемых непосредственно на поле боя, и нацеленных на спасение жизни и предотвращение тяжёлых осложнений у военнослужащих, получивших ранения и травы. 	</a:t>
            </a:r>
          </a:p>
          <a:p>
            <a:r>
              <a:rPr lang="ru-RU" sz="2200" dirty="0">
                <a:latin typeface="Arial Black" panose="020B0A04020102020204" pitchFamily="34" charset="0"/>
              </a:rPr>
              <a:t>	Осуществляет эти мероприятия специальным образом подготовленный и оснащённый персонал, обычно из числа военнослужащих. </a:t>
            </a:r>
          </a:p>
          <a:p>
            <a:r>
              <a:rPr lang="ru-RU" sz="2200" dirty="0">
                <a:latin typeface="Arial Black" panose="020B0A04020102020204" pitchFamily="34" charset="0"/>
              </a:rPr>
              <a:t>	В той или иной мере многие положения, связанные с оказанием первой доврачебной помощи на поле боя в российской военной медицине разработаны, однако в единый целостный комплекс не объединены и даже понятия, аналогичного «тактической медицине» пока не существует. </a:t>
            </a:r>
          </a:p>
          <a:p>
            <a:pPr algn="ctr"/>
            <a:r>
              <a:rPr lang="ru-RU" sz="2200" dirty="0">
                <a:latin typeface="Arial Black" panose="020B0A04020102020204" pitchFamily="34" charset="0"/>
              </a:rPr>
              <a:t>	</a:t>
            </a:r>
            <a:r>
              <a:rPr lang="ru-RU" sz="2200" dirty="0">
                <a:solidFill>
                  <a:srgbClr val="0070C0"/>
                </a:solidFill>
                <a:latin typeface="Arial Black" panose="020B0A04020102020204" pitchFamily="34" charset="0"/>
              </a:rPr>
              <a:t>Приведенные далее материалы будут базироваться</a:t>
            </a:r>
          </a:p>
          <a:p>
            <a:pPr algn="ctr"/>
            <a:r>
              <a:rPr lang="ru-RU" sz="2200" dirty="0">
                <a:solidFill>
                  <a:srgbClr val="0070C0"/>
                </a:solidFill>
                <a:latin typeface="Arial Black" panose="020B0A04020102020204" pitchFamily="34" charset="0"/>
              </a:rPr>
              <a:t> на синтезе трёх источников: 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latin typeface="Arial Black" panose="020B0A04020102020204" pitchFamily="34" charset="0"/>
              </a:rPr>
              <a:t>информации из отечественной военно-медицинской литературы</a:t>
            </a:r>
          </a:p>
          <a:p>
            <a:r>
              <a:rPr lang="ru-RU" sz="2200" dirty="0">
                <a:latin typeface="Arial Black" panose="020B0A04020102020204" pitchFamily="34" charset="0"/>
              </a:rPr>
              <a:t>-   информации из литературы стран НАТО 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latin typeface="Arial Black" panose="020B0A04020102020204" pitchFamily="34" charset="0"/>
              </a:rPr>
              <a:t>боевом опыте наших войск.</a:t>
            </a:r>
          </a:p>
        </p:txBody>
      </p:sp>
    </p:spTree>
    <p:extLst>
      <p:ext uri="{BB962C8B-B14F-4D97-AF65-F5344CB8AC3E}">
        <p14:creationId xmlns:p14="http://schemas.microsoft.com/office/powerpoint/2010/main" val="1563388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нос раненого под прикрытием бронетехники (изображение из открытых источников)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82" y="85725"/>
            <a:ext cx="4691842" cy="2856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3104604"/>
            <a:ext cx="6121400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Вынос раненого под прикрытием бронетехники (изображение из открытых источников)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Эвакуация раненого за специальный ремень (изображение из открытых источников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149803"/>
            <a:ext cx="5473237" cy="30173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323215" y="3278410"/>
            <a:ext cx="536627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Эвакуация раненого за специальный ремень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7482" y="3841077"/>
            <a:ext cx="11671069" cy="2532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противник многочисленнее, обладает более могущественными средствами поражения, наступает, то нужно отходить. Приоритеты командира: выполнение задачи (сорвалось по объективным причинам), и выживание группы. В такой ситуации отправка бойцов в красную зону за раненым – ошибка. Да, трёхсотый станет 200 или попадёт в плен. Но если поддаться эмоциям, погибнет вся группа.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Естественно, каждая ситуация уникальна. Оценивать нужно на месте. Бывают чудеса с благополучным спасением. Такие истории потом долго блуждают по войскам. Но надо понимать, что тут замешан «эффект выжившего». О случаях, когда командир совершил ошибку и погубил всю группу, мы просто не узнаём.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126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077689" y="344170"/>
            <a:ext cx="10047515" cy="137577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100" b="1" dirty="0">
                <a:solidFill>
                  <a:srgbClr val="002060"/>
                </a:solidFill>
              </a:rPr>
              <a:t>Различия первой помощи</a:t>
            </a:r>
          </a:p>
          <a:p>
            <a:pPr algn="ctr"/>
            <a:r>
              <a:rPr lang="ru-RU" sz="4100" b="1" dirty="0">
                <a:solidFill>
                  <a:srgbClr val="002060"/>
                </a:solidFill>
              </a:rPr>
              <a:t>в мирных условиях и в бою.</a:t>
            </a:r>
          </a:p>
        </p:txBody>
      </p:sp>
      <p:pic>
        <p:nvPicPr>
          <p:cNvPr id="11" name="Рисунок 10" descr="images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34" y="2200622"/>
            <a:ext cx="5382909" cy="3582081"/>
          </a:xfrm>
          <a:prstGeom prst="rect">
            <a:avLst/>
          </a:prstGeom>
        </p:spPr>
      </p:pic>
      <p:pic>
        <p:nvPicPr>
          <p:cNvPr id="12" name="Рисунок 11" descr="1363958521_preview_13635885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446" y="2184690"/>
            <a:ext cx="5342320" cy="358049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13654" y="2155371"/>
            <a:ext cx="5399315" cy="36576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302836" y="2155371"/>
            <a:ext cx="5399315" cy="3657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034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077530" y="205201"/>
            <a:ext cx="10075340" cy="143814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b="1" dirty="0">
                <a:solidFill>
                  <a:srgbClr val="002060"/>
                </a:solidFill>
              </a:rPr>
              <a:t>Особенности оказания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</a:rPr>
              <a:t>первой помощи в боевых условиях.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664" y="1760914"/>
            <a:ext cx="71769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1.</a:t>
            </a:r>
            <a:r>
              <a:rPr lang="ru-RU" sz="2400" dirty="0"/>
              <a:t> Огневой контакт с противником, необходимость</a:t>
            </a:r>
          </a:p>
          <a:p>
            <a:r>
              <a:rPr lang="ru-RU" sz="2400" dirty="0"/>
              <a:t>     выполнения боевой задачи.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2.</a:t>
            </a:r>
            <a:r>
              <a:rPr lang="ru-RU" sz="2400" dirty="0"/>
              <a:t> Экстремальные факторы окружающей среды</a:t>
            </a:r>
          </a:p>
          <a:p>
            <a:r>
              <a:rPr lang="ru-RU" sz="2400" dirty="0"/>
              <a:t>     (темнота, климат, рельеф, пыль и прочее).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3.</a:t>
            </a:r>
            <a:r>
              <a:rPr lang="ru-RU" sz="2400" dirty="0"/>
              <a:t> Различные виды боевых травм и их сочетание.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4.</a:t>
            </a:r>
            <a:r>
              <a:rPr lang="ru-RU" sz="2400" dirty="0"/>
              <a:t> Минимум средств и оборудования</a:t>
            </a:r>
          </a:p>
          <a:p>
            <a:r>
              <a:rPr lang="ru-RU" sz="2400" dirty="0"/>
              <a:t>     для оказания первой помощи.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5.</a:t>
            </a:r>
            <a:r>
              <a:rPr lang="ru-RU" sz="2400" dirty="0"/>
              <a:t> Различный уровень знаний и опыта оказания</a:t>
            </a:r>
          </a:p>
          <a:p>
            <a:r>
              <a:rPr lang="ru-RU" sz="2400" dirty="0"/>
              <a:t>     самопомощи и взаимопомощи.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6.</a:t>
            </a:r>
            <a:r>
              <a:rPr lang="ru-RU" sz="2400" dirty="0"/>
              <a:t> Возможна задержка оказания</a:t>
            </a:r>
          </a:p>
          <a:p>
            <a:r>
              <a:rPr lang="ru-RU" sz="2400" dirty="0"/>
              <a:t>     квалифицированной медицинской помощи.</a:t>
            </a:r>
          </a:p>
        </p:txBody>
      </p:sp>
      <p:pic>
        <p:nvPicPr>
          <p:cNvPr id="10" name="Рисунок 9" descr="Hram_Helicopters600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984" y="2433918"/>
            <a:ext cx="4732664" cy="3644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6034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775798" y="196396"/>
            <a:ext cx="8544393" cy="61339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b="1" dirty="0">
                <a:solidFill>
                  <a:srgbClr val="002060"/>
                </a:solidFill>
              </a:rPr>
              <a:t>Этапы оказания первой помощи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</a:rPr>
              <a:t>по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>
                <a:solidFill>
                  <a:srgbClr val="002060"/>
                </a:solidFill>
              </a:rPr>
              <a:t>протоколу TCCC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72900" y="1702797"/>
            <a:ext cx="10755085" cy="18358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None/>
            </a:pPr>
            <a:r>
              <a:rPr lang="ru-RU" sz="2600" dirty="0"/>
              <a:t> </a:t>
            </a:r>
            <a:r>
              <a:rPr lang="ru-RU" sz="2600" b="1" dirty="0">
                <a:solidFill>
                  <a:srgbClr val="FF0000"/>
                </a:solidFill>
                <a:latin typeface="+mn-lt"/>
              </a:rPr>
              <a:t>1</a:t>
            </a:r>
            <a:r>
              <a:rPr lang="ru-RU" sz="2600" dirty="0"/>
              <a:t>  </a:t>
            </a:r>
            <a:r>
              <a:rPr lang="ru-RU" sz="2600" b="1" dirty="0"/>
              <a:t>Первая помощь под огнем противника</a:t>
            </a:r>
            <a:endParaRPr lang="en-US" sz="2600" dirty="0"/>
          </a:p>
          <a:p>
            <a:pPr>
              <a:buNone/>
            </a:pPr>
            <a:r>
              <a:rPr lang="ru-RU" sz="2600" dirty="0"/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ru-RU" sz="2600" dirty="0"/>
              <a:t>  </a:t>
            </a:r>
            <a:r>
              <a:rPr lang="ru-RU" sz="2600" b="1" dirty="0"/>
              <a:t>Первая помощь в безопасной зоне</a:t>
            </a:r>
            <a:endParaRPr lang="ru-RU" sz="2600" dirty="0"/>
          </a:p>
          <a:p>
            <a:pPr>
              <a:buNone/>
            </a:pPr>
            <a:r>
              <a:rPr lang="ru-RU" sz="2600" b="1" dirty="0">
                <a:solidFill>
                  <a:srgbClr val="00B050"/>
                </a:solidFill>
              </a:rPr>
              <a:t> </a:t>
            </a:r>
            <a:r>
              <a:rPr lang="ru-RU" sz="2600" b="1" dirty="0">
                <a:solidFill>
                  <a:srgbClr val="00B050"/>
                </a:solidFill>
                <a:latin typeface="+mn-lt"/>
              </a:rPr>
              <a:t>3</a:t>
            </a:r>
            <a:r>
              <a:rPr lang="ru-RU" sz="2600" dirty="0"/>
              <a:t>  </a:t>
            </a:r>
            <a:r>
              <a:rPr lang="ru-RU" sz="2600" b="1" dirty="0"/>
              <a:t>Первая помощь при эвакуации</a:t>
            </a:r>
            <a:endParaRPr lang="ru-RU" sz="2600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478" y="3911677"/>
            <a:ext cx="3354229" cy="251567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414477" y="3905578"/>
            <a:ext cx="3354229" cy="2521773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Image from ctoms.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7" y="3976262"/>
            <a:ext cx="3725058" cy="245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27" y="3940919"/>
            <a:ext cx="3716648" cy="245109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444925" y="3940919"/>
            <a:ext cx="3716649" cy="245109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56347" y="4000880"/>
            <a:ext cx="3735676" cy="23911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355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1513" y="179000"/>
            <a:ext cx="11843657" cy="80700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>
                <a:solidFill>
                  <a:srgbClr val="002060"/>
                </a:solidFill>
              </a:rPr>
              <a:t>Оказание первой помощи под огнем противника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2730" y="3285537"/>
            <a:ext cx="665629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002060"/>
                </a:solidFill>
              </a:rPr>
              <a:t>1</a:t>
            </a:r>
            <a:r>
              <a:rPr lang="ru-RU" sz="2500" dirty="0"/>
              <a:t> Открыть ответный огонь и отойти в укрытие.</a:t>
            </a:r>
          </a:p>
          <a:p>
            <a:endParaRPr lang="ru-RU" sz="2500" dirty="0"/>
          </a:p>
          <a:p>
            <a:r>
              <a:rPr lang="ru-RU" sz="2500" b="1" dirty="0">
                <a:solidFill>
                  <a:srgbClr val="002060"/>
                </a:solidFill>
              </a:rPr>
              <a:t>2</a:t>
            </a:r>
            <a:r>
              <a:rPr lang="ru-RU" sz="2500" dirty="0"/>
              <a:t> Наложить жгут при сильных кровотечениях.</a:t>
            </a:r>
          </a:p>
          <a:p>
            <a:endParaRPr lang="ru-RU" sz="2500" dirty="0"/>
          </a:p>
          <a:p>
            <a:r>
              <a:rPr lang="ru-RU" sz="2500" b="1" dirty="0">
                <a:solidFill>
                  <a:srgbClr val="002060"/>
                </a:solidFill>
              </a:rPr>
              <a:t>3</a:t>
            </a:r>
            <a:r>
              <a:rPr lang="ru-RU" sz="2500" dirty="0"/>
              <a:t> Применить гемостатические средства.</a:t>
            </a:r>
            <a:endParaRPr lang="en-US" sz="2500" dirty="0"/>
          </a:p>
          <a:p>
            <a:endParaRPr lang="en-US" sz="2500" dirty="0"/>
          </a:p>
          <a:p>
            <a:r>
              <a:rPr lang="en-US" sz="2500" b="1" dirty="0">
                <a:solidFill>
                  <a:srgbClr val="002060"/>
                </a:solidFill>
              </a:rPr>
              <a:t>4</a:t>
            </a:r>
            <a:r>
              <a:rPr lang="en-US" sz="2500" dirty="0"/>
              <a:t> </a:t>
            </a:r>
            <a:r>
              <a:rPr lang="ru-RU" sz="2500" dirty="0"/>
              <a:t>Принять обезболивающие препараты.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364" y="2785924"/>
            <a:ext cx="4977146" cy="3732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783780" y="2500875"/>
            <a:ext cx="564968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0070C0"/>
                </a:solidFill>
                <a:latin typeface="+mj-lt"/>
              </a:rPr>
              <a:t>Действия в порядке самопомощи: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3186" y="1362131"/>
            <a:ext cx="721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+mj-lt"/>
              </a:rPr>
              <a:t>Меньше потерь! Выполнить задание!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46514" y="1322359"/>
            <a:ext cx="8066315" cy="65786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3540611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2794067" y="1573319"/>
            <a:ext cx="7166362" cy="5782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b="1" dirty="0">
                <a:solidFill>
                  <a:srgbClr val="0070C0"/>
                </a:solidFill>
              </a:rPr>
              <a:t>Действия в порядке взаимопомощи:</a:t>
            </a:r>
          </a:p>
          <a:p>
            <a:pPr algn="ctr"/>
            <a:endParaRPr lang="ru-RU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18509" y="2090618"/>
            <a:ext cx="8586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1.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Прикрыть раненого (огнем, броней, дымами), извлечь из</a:t>
            </a:r>
          </a:p>
          <a:p>
            <a:r>
              <a:rPr lang="ru-RU" sz="2400" dirty="0"/>
              <a:t>    горящего здания (транспорта), переместить в укрытие.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2.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Приказать раненому / помочь остановить кровотечение.</a:t>
            </a:r>
          </a:p>
          <a:p>
            <a:r>
              <a:rPr lang="ru-RU" sz="2400" dirty="0"/>
              <a:t>    Применить наркотические анальгетики.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3.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Если раненый без сознания, выполнить поворот спасения.</a:t>
            </a:r>
            <a:endParaRPr lang="en-US" sz="24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0" y="4162297"/>
            <a:ext cx="3729465" cy="2481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82" y="4162297"/>
            <a:ext cx="3787957" cy="254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14" y="4162298"/>
            <a:ext cx="3992187" cy="254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83398" y="132398"/>
            <a:ext cx="1092634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00" dirty="0">
                <a:solidFill>
                  <a:srgbClr val="002060"/>
                </a:solidFill>
              </a:rPr>
              <a:t>Оказание первой помощи под огнем противника.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95844" y="970235"/>
            <a:ext cx="721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+mj-lt"/>
              </a:rPr>
              <a:t>Меньше потерь! Выполнить задание!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79172" y="930463"/>
            <a:ext cx="8066315" cy="65786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3573950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22" y="2463850"/>
            <a:ext cx="4972048" cy="3484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244837" y="1673591"/>
            <a:ext cx="7780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+mj-lt"/>
              </a:rPr>
              <a:t>Действия в порядке взаимопомощи:</a:t>
            </a:r>
            <a:endParaRPr lang="ru-RU" sz="3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5" y="2463850"/>
            <a:ext cx="5301750" cy="3484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27846" y="6081459"/>
            <a:ext cx="1035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Соблюдать личную безопасность при эвакуации раненого.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6482" y="134471"/>
            <a:ext cx="1079798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00" dirty="0">
                <a:solidFill>
                  <a:srgbClr val="002060"/>
                </a:solidFill>
              </a:rPr>
              <a:t>Оказание первой помощи под огнем противника.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3186" y="1035551"/>
            <a:ext cx="721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+mj-lt"/>
              </a:rPr>
              <a:t>Меньше потерь! Выполнить задание!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46514" y="995779"/>
            <a:ext cx="8066315" cy="65786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2466892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1238" y="129040"/>
            <a:ext cx="9949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+mj-lt"/>
              </a:rPr>
              <a:t>Оказание первой помощи в укрытии.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1744" y="1102661"/>
            <a:ext cx="6379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+mj-lt"/>
              </a:rPr>
              <a:t>Без потерь, без осложнений!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5799" y="1069916"/>
            <a:ext cx="6705599" cy="65786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8" name="TextBox 17"/>
          <p:cNvSpPr txBox="1"/>
          <p:nvPr/>
        </p:nvSpPr>
        <p:spPr>
          <a:xfrm>
            <a:off x="416860" y="2016424"/>
            <a:ext cx="6938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ru-RU" sz="2400" b="1" dirty="0">
                <a:solidFill>
                  <a:srgbClr val="002060"/>
                </a:solidFill>
              </a:rPr>
              <a:t>1.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Раненый с измененным состоянием сознания</a:t>
            </a:r>
          </a:p>
          <a:p>
            <a:r>
              <a:rPr lang="ru-RU" sz="2400" dirty="0"/>
              <a:t>    (паника, агрессия, бред, оцепенение) должен</a:t>
            </a:r>
          </a:p>
          <a:p>
            <a:r>
              <a:rPr lang="ru-RU" sz="2400" dirty="0"/>
              <a:t>    быть немедленно обезоружен!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2.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Полный осмотр (сознание, пульс, проходимость</a:t>
            </a:r>
          </a:p>
          <a:p>
            <a:r>
              <a:rPr lang="ru-RU" sz="2400" dirty="0"/>
              <a:t>    дыхательных путей, раны, жгуты, повязки).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3.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Без сознания           поворот спасения.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4.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Без пульса             прекардиальный удар.</a:t>
            </a:r>
          </a:p>
          <a:p>
            <a:r>
              <a:rPr lang="ru-RU" sz="2400" dirty="0"/>
              <a:t>    СЛР – при условии, если есть возможность</a:t>
            </a:r>
          </a:p>
          <a:p>
            <a:r>
              <a:rPr lang="ru-RU" sz="2400" dirty="0"/>
              <a:t>    (количество раненых, навык и прочее).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01" y="1089214"/>
            <a:ext cx="4038082" cy="2770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Стрелка вправо 21"/>
          <p:cNvSpPr/>
          <p:nvPr/>
        </p:nvSpPr>
        <p:spPr>
          <a:xfrm>
            <a:off x="2612091" y="3942405"/>
            <a:ext cx="591671" cy="26894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2307293" y="4309957"/>
            <a:ext cx="591671" cy="26894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909" y="4014812"/>
            <a:ext cx="4029457" cy="2674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6594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39264" y="2164643"/>
            <a:ext cx="74610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ru-RU" sz="2400" b="1" dirty="0">
                <a:solidFill>
                  <a:srgbClr val="C00000"/>
                </a:solidFill>
              </a:rPr>
              <a:t>5.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Остановка кровотечений (жгуты, бинты, </a:t>
            </a:r>
            <a:r>
              <a:rPr lang="ru-RU" sz="2400" dirty="0" err="1"/>
              <a:t>гемостопы</a:t>
            </a:r>
            <a:r>
              <a:rPr lang="ru-RU" sz="2400" dirty="0"/>
              <a:t>).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6.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Обеспечение проходимости дыхательных путей</a:t>
            </a:r>
          </a:p>
          <a:p>
            <a:r>
              <a:rPr lang="ru-RU" sz="2400" dirty="0"/>
              <a:t>    (положение на боку, на животе, сидя).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    </a:t>
            </a:r>
            <a:r>
              <a:rPr lang="ru-RU" sz="2400" b="1" dirty="0" err="1">
                <a:solidFill>
                  <a:srgbClr val="002060"/>
                </a:solidFill>
              </a:rPr>
              <a:t>Назофарингеальные</a:t>
            </a:r>
            <a:r>
              <a:rPr lang="ru-RU" sz="2400" b="1" dirty="0">
                <a:solidFill>
                  <a:srgbClr val="002060"/>
                </a:solidFill>
              </a:rPr>
              <a:t> трубки – только обученные!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    ТССС требует применения игл/катетеров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    при напряженном пневмотораксе.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7.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Применение наркотических анальгетиков.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8.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Наложение повязок на раны, ожоги, глаза и пр.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9.</a:t>
            </a:r>
            <a:r>
              <a:rPr lang="ru-RU" sz="2400" dirty="0"/>
              <a:t> При кровопотере – введение кровезаменителей</a:t>
            </a:r>
          </a:p>
          <a:p>
            <a:r>
              <a:rPr lang="ru-RU" sz="2400" dirty="0"/>
              <a:t>    (внутривенно или внутрикостно).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59" y="1103373"/>
            <a:ext cx="4028865" cy="5429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21238" y="129040"/>
            <a:ext cx="9949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+mj-lt"/>
              </a:rPr>
              <a:t>Оказание первой помощи в укрытии.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744" y="1102661"/>
            <a:ext cx="6379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+mj-lt"/>
              </a:rPr>
              <a:t>Без потерь, без осложнений!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5799" y="1069916"/>
            <a:ext cx="6705599" cy="65786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3592952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5923" y="0"/>
            <a:ext cx="16264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  <a:spcBef>
                <a:spcPts val="3150"/>
              </a:spcBef>
              <a:spcAft>
                <a:spcPts val="600"/>
              </a:spcAft>
            </a:pPr>
            <a:r>
              <a:rPr lang="ru-RU" b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Жёлтая зона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Yellow Zon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380" y="400110"/>
            <a:ext cx="5715000" cy="16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95746" y="2009814"/>
            <a:ext cx="11596254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400" b="1" dirty="0">
                <a:solidFill>
                  <a:srgbClr val="FFC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Желтая зона 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пространство за неким укрытием в непосредственной близости от красной зоны. Там есть риски, но относительно безопасно. Противник не видит вас непосредственно. Не может вести прицельный огонь.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Траншеи, укрытия. Жёлтая зона на переднем кра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96" y="2984875"/>
            <a:ext cx="5715000" cy="36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7152334" y="3283054"/>
            <a:ext cx="4576355" cy="568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Траншеи, укрытия. </a:t>
            </a:r>
          </a:p>
          <a:p>
            <a:pPr>
              <a:lnSpc>
                <a:spcPts val="135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Жёлтая зона на переднем крае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853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38445" y="123496"/>
            <a:ext cx="11002369" cy="76938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Задачи тактической медицины: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8445" y="826257"/>
            <a:ext cx="11729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1.</a:t>
            </a:r>
            <a:r>
              <a:rPr lang="ru-RU" sz="2800" dirty="0">
                <a:latin typeface="Arial Black" panose="020B0A04020102020204" pitchFamily="34" charset="0"/>
              </a:rPr>
              <a:t> Оказание первой помощи раненым при соблюдении</a:t>
            </a:r>
          </a:p>
          <a:p>
            <a:r>
              <a:rPr lang="ru-RU" sz="2800" dirty="0">
                <a:latin typeface="Arial Black" panose="020B0A04020102020204" pitchFamily="34" charset="0"/>
              </a:rPr>
              <a:t>    мер личной безопасности.</a:t>
            </a:r>
          </a:p>
          <a:p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2.</a:t>
            </a:r>
            <a:r>
              <a:rPr lang="ru-RU" sz="2800" dirty="0">
                <a:latin typeface="Arial Black" panose="020B0A04020102020204" pitchFamily="34" charset="0"/>
              </a:rPr>
              <a:t> Предотвращение осложнений и дополнительных потерь.</a:t>
            </a:r>
          </a:p>
          <a:p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3.</a:t>
            </a:r>
            <a:r>
              <a:rPr lang="ru-RU" sz="2800" dirty="0">
                <a:latin typeface="Arial Black" panose="020B0A04020102020204" pitchFamily="34" charset="0"/>
              </a:rPr>
              <a:t> Поддержка подразделений при выполнении ими боевых задач.</a:t>
            </a:r>
          </a:p>
        </p:txBody>
      </p:sp>
      <p:pic>
        <p:nvPicPr>
          <p:cNvPr id="12" name="Picture 2" descr="011005-mc-shan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07" y="3724585"/>
            <a:ext cx="2962961" cy="222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011005-mc-shan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959" y="3693592"/>
            <a:ext cx="3095111" cy="231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54" y="3693592"/>
            <a:ext cx="3049173" cy="228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34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78" y="213791"/>
            <a:ext cx="117708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могут быть: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глубокие окопы, траншеи;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толстые стены полуразрушенных и целых зданий;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дома, погреба, подвалы;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удачный рельеф местности (склон за холмом, овраг).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противник не обладает тяжёлым вооружением, жёлтая зона на какое-то время может оказаться за бронетехникой или внутри неё. Но это явно не случай современной войны, когда подразделения противника плотно насыщены различными РПГ и ПТРК.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Обилие различных РПГ западного производства. СВО. Трофеи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078" y="2792816"/>
            <a:ext cx="5715000" cy="3400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7755774" y="3105835"/>
            <a:ext cx="33500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Обилие различных РПГ западного производства. СВО. Трофеи.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6133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67" y="1577720"/>
            <a:ext cx="1133526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В зоне относительной безопасности в первую очередь — купируем болевой шок внутримышечным введением обезболивающих. </a:t>
            </a:r>
          </a:p>
          <a:p>
            <a:r>
              <a:rPr lang="ru-RU" dirty="0">
                <a:latin typeface="Arial Black" panose="020B0A04020102020204" pitchFamily="34" charset="0"/>
              </a:rPr>
              <a:t>	Сразу после этого — накладываем с помощью ППИ повязки на выявленные ранения военнослужащего, при наличии существенных дефектов ткани, существенных зон её разрушения — промываем эти места раствором аминокапроновой кислоты, накладываем на них </a:t>
            </a:r>
            <a:r>
              <a:rPr lang="ru-RU" dirty="0" err="1">
                <a:latin typeface="Arial Black" panose="020B0A04020102020204" pitchFamily="34" charset="0"/>
              </a:rPr>
              <a:t>гемостатические</a:t>
            </a:r>
            <a:r>
              <a:rPr lang="ru-RU" dirty="0">
                <a:latin typeface="Arial Black" panose="020B0A04020102020204" pitchFamily="34" charset="0"/>
              </a:rPr>
              <a:t> губки и пропитываем бинты аминокапроновой кислотой. При обширных ранениях, ожогах, ранении брюшной полости с </a:t>
            </a:r>
            <a:r>
              <a:rPr lang="ru-RU" dirty="0" err="1">
                <a:latin typeface="Arial Black" panose="020B0A04020102020204" pitchFamily="34" charset="0"/>
              </a:rPr>
              <a:t>эвентрацией</a:t>
            </a:r>
            <a:r>
              <a:rPr lang="ru-RU" dirty="0">
                <a:latin typeface="Arial Black" panose="020B0A04020102020204" pitchFamily="34" charset="0"/>
              </a:rPr>
              <a:t> — накладываем повязки с санитарной косынкой. </a:t>
            </a:r>
          </a:p>
          <a:p>
            <a:r>
              <a:rPr lang="ru-RU" dirty="0">
                <a:latin typeface="Arial Black" panose="020B0A04020102020204" pitchFamily="34" charset="0"/>
              </a:rPr>
              <a:t>	При переломах, вывихах, повреждении связок, сильных ушибах — иммобилизуем повреждённую конечность с помощью санитарной косынки. Если тампонада раневой поверхности </a:t>
            </a:r>
            <a:r>
              <a:rPr lang="ru-RU" dirty="0" err="1">
                <a:latin typeface="Arial Black" panose="020B0A04020102020204" pitchFamily="34" charset="0"/>
              </a:rPr>
              <a:t>гемостатическими</a:t>
            </a:r>
            <a:r>
              <a:rPr lang="ru-RU" dirty="0">
                <a:latin typeface="Arial Black" panose="020B0A04020102020204" pitchFamily="34" charset="0"/>
              </a:rPr>
              <a:t> губками, наложение повязок и так далее эффекта не дали — можем повторно наложить жгут. </a:t>
            </a:r>
          </a:p>
          <a:p>
            <a:r>
              <a:rPr lang="ru-RU" dirty="0">
                <a:latin typeface="Arial Black" panose="020B0A04020102020204" pitchFamily="34" charset="0"/>
              </a:rPr>
              <a:t>	В жёлтой зоне капельницу ставят редко, зато можно рекомендовать внутривенное введение кровеостанавливающих (</a:t>
            </a:r>
            <a:r>
              <a:rPr lang="ru-RU" dirty="0" err="1">
                <a:latin typeface="Arial Black" panose="020B0A04020102020204" pitchFamily="34" charset="0"/>
              </a:rPr>
              <a:t>транексам</a:t>
            </a:r>
            <a:r>
              <a:rPr lang="ru-RU" dirty="0">
                <a:latin typeface="Arial Black" panose="020B0A04020102020204" pitchFamily="34" charset="0"/>
              </a:rPr>
              <a:t>, </a:t>
            </a:r>
            <a:r>
              <a:rPr lang="ru-RU" dirty="0" err="1">
                <a:latin typeface="Arial Black" panose="020B0A04020102020204" pitchFamily="34" charset="0"/>
              </a:rPr>
              <a:t>викасол</a:t>
            </a:r>
            <a:r>
              <a:rPr lang="ru-RU" dirty="0">
                <a:latin typeface="Arial Black" panose="020B0A04020102020204" pitchFamily="34" charset="0"/>
              </a:rPr>
              <a:t>, </a:t>
            </a:r>
            <a:r>
              <a:rPr lang="ru-RU" dirty="0" err="1">
                <a:latin typeface="Arial Black" panose="020B0A04020102020204" pitchFamily="34" charset="0"/>
              </a:rPr>
              <a:t>дицинон</a:t>
            </a:r>
            <a:r>
              <a:rPr lang="ru-RU" dirty="0">
                <a:latin typeface="Arial Black" panose="020B0A04020102020204" pitchFamily="34" charset="0"/>
              </a:rPr>
              <a:t>, </a:t>
            </a:r>
            <a:r>
              <a:rPr lang="ru-RU" dirty="0" err="1">
                <a:latin typeface="Arial Black" panose="020B0A04020102020204" pitchFamily="34" charset="0"/>
              </a:rPr>
              <a:t>этамзилат</a:t>
            </a:r>
            <a:r>
              <a:rPr lang="ru-RU" dirty="0">
                <a:latin typeface="Arial Black" panose="020B0A04020102020204" pitchFamily="34" charset="0"/>
              </a:rPr>
              <a:t>) при наличии симптомов продолжающегося кровотечения или опасениях его начала. Здесь же производится транспортная иммобилизация переломов и травм и выбор оптимального способа дальнейшей эвакуации.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8E2F8C-2625-4E09-9A34-732B48E63DC0}"/>
              </a:ext>
            </a:extLst>
          </p:cNvPr>
          <p:cNvSpPr/>
          <p:nvPr/>
        </p:nvSpPr>
        <p:spPr>
          <a:xfrm>
            <a:off x="3777603" y="526300"/>
            <a:ext cx="4636794" cy="369332"/>
          </a:xfrm>
          <a:prstGeom prst="rect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Действия в жёлтой зоне</a:t>
            </a:r>
          </a:p>
        </p:txBody>
      </p:sp>
    </p:spTree>
    <p:extLst>
      <p:ext uri="{BB962C8B-B14F-4D97-AF65-F5344CB8AC3E}">
        <p14:creationId xmlns:p14="http://schemas.microsoft.com/office/powerpoint/2010/main" val="295293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0451" y="262264"/>
            <a:ext cx="1128868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того, как раненый оказывается в желтой зоне, включается СТОРОННЯЯ медицинская помощь.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0451" y="684521"/>
            <a:ext cx="11288684" cy="2503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Первым делом, если есть явная тяжелая рана, кровотечение, стараются его остановить. Если это конечность: </a:t>
            </a:r>
            <a:r>
              <a:rPr lang="ru-RU" dirty="0">
                <a:solidFill>
                  <a:srgbClr val="0000FF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накладывают турникет, жгут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Если раненый умудрился наложить его себе до эвакуации, ещё в красной зоне, то проверяют эффективность. Возможно, затягивают сильнее, или 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перенакладывают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(накладывают второй жгут выше, по ситуации, в зависимости от тяжести раны).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поражены другие участки – срезают фрагменты одежды, проводят тампонаду ранений при помощи перевязочных пакетов с 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гемостатиком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Если таких навыков нет, то просто пытаются остановить кровь давлением. Прижимают ИПП к ране, фиксируют повязкой. Стараются, как можно скорее обеспечить встречу раненного с квалифицированным фельдшером, медиком.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Помощь раненому. Наложение ИПП. Фиксация повязкой (изображение из открытых источников) 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53" y="3187770"/>
            <a:ext cx="5715000" cy="35242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310053" y="3987015"/>
            <a:ext cx="6096000" cy="4514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35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Помощь раненому. Наложение ИПП. Фиксация повязкой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56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401320"/>
            <a:ext cx="5318760" cy="5318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3359" y="604520"/>
            <a:ext cx="3801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B050"/>
                </a:solidFill>
                <a:latin typeface="Arial Black" panose="020B0A04020102020204" pitchFamily="34" charset="0"/>
              </a:rPr>
              <a:t>Тактическая медицинская аптечка </a:t>
            </a:r>
            <a:endParaRPr lang="ru-RU" sz="32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 descr="Жгуты Эсмарха и древние ИПП. Может достаться и такое - надо уметь пользоваться (фото из открытых источников)  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75" y="2682240"/>
            <a:ext cx="5099166" cy="28595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050280" y="5792426"/>
            <a:ext cx="5568960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35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Жгуты 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Эсмарха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ИПП. Надо уметь пользоваться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024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34472" y="1929624"/>
            <a:ext cx="47064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ru-RU" sz="2400" b="1" dirty="0">
                <a:solidFill>
                  <a:srgbClr val="002060"/>
                </a:solidFill>
              </a:rPr>
              <a:t>10.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Применение антибиотиков.</a:t>
            </a:r>
          </a:p>
          <a:p>
            <a:pPr marL="0" lvl="1"/>
            <a:endParaRPr lang="ru-RU" sz="2400" dirty="0"/>
          </a:p>
          <a:p>
            <a:r>
              <a:rPr lang="ru-RU" sz="2400" b="1" dirty="0">
                <a:solidFill>
                  <a:srgbClr val="002060"/>
                </a:solidFill>
              </a:rPr>
              <a:t>11.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Иммобилизация.</a:t>
            </a:r>
          </a:p>
          <a:p>
            <a:endParaRPr lang="ru-RU" sz="2400" dirty="0"/>
          </a:p>
          <a:p>
            <a:r>
              <a:rPr lang="ru-RU" sz="2400" b="1" dirty="0">
                <a:solidFill>
                  <a:srgbClr val="002060"/>
                </a:solidFill>
              </a:rPr>
              <a:t>12.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Профилактика гипотермии</a:t>
            </a:r>
          </a:p>
          <a:p>
            <a:r>
              <a:rPr lang="ru-RU" sz="2400" dirty="0"/>
              <a:t>      (утепление всеми способами).</a:t>
            </a:r>
          </a:p>
          <a:p>
            <a:endParaRPr lang="ru-RU" sz="2400" dirty="0"/>
          </a:p>
          <a:p>
            <a:r>
              <a:rPr lang="ru-RU" sz="2400" b="1" dirty="0">
                <a:solidFill>
                  <a:srgbClr val="002060"/>
                </a:solidFill>
              </a:rPr>
              <a:t>13.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Подготовка к эвакуации.</a:t>
            </a:r>
          </a:p>
          <a:p>
            <a:endParaRPr lang="ru-RU" sz="2400" dirty="0"/>
          </a:p>
          <a:p>
            <a:r>
              <a:rPr lang="ru-RU" sz="2400" b="1" dirty="0">
                <a:solidFill>
                  <a:srgbClr val="002060"/>
                </a:solidFill>
              </a:rPr>
              <a:t>14.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dirty="0"/>
              <a:t>Занесение в карточку  всех</a:t>
            </a:r>
          </a:p>
          <a:p>
            <a:r>
              <a:rPr lang="ru-RU" sz="2400" dirty="0"/>
              <a:t>      повреждений, а также всех</a:t>
            </a:r>
          </a:p>
          <a:p>
            <a:r>
              <a:rPr lang="ru-RU" sz="2400" dirty="0"/>
              <a:t>      видов оказанной помощи.</a:t>
            </a:r>
          </a:p>
        </p:txBody>
      </p:sp>
      <p:pic>
        <p:nvPicPr>
          <p:cNvPr id="8" name="Picture 6" descr="Displaying SurvivalBag_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211" y="2016161"/>
            <a:ext cx="4783706" cy="3366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isplaying TCC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14" y="3081474"/>
            <a:ext cx="3517893" cy="351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21238" y="129040"/>
            <a:ext cx="9949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+mj-lt"/>
              </a:rPr>
              <a:t>Оказание первой помощи в укрытии.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1744" y="1102661"/>
            <a:ext cx="6379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+mj-lt"/>
              </a:rPr>
              <a:t>Без потерь, без осложнений!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5799" y="1069916"/>
            <a:ext cx="6705599" cy="65786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11215652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9367" y="79341"/>
            <a:ext cx="117126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остановки явного кровотечения, нужно убедиться, что других ранений нет. Санитар (или боец, выполняющий его функции) осматривает и 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общупывает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раненого товарища двумя ладонями (тут не до пошлых шуточек, всё серьёзно). Прямо проходится по всем местам, периодически осматривая свои руки на предмет крови. Лучше это делать в медицинских перчатках, но как придётся. Если находят другие раны, занимаются остановкой кровотечения.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Никаких сложных медицинских процедур в жёлтой зоне не проводится. Задача остановить кровь. Если накладывались жгуты – написать на лбу время. Стабилизировать трёхсотого. Возможно, уколоть обезболивающее. Далее следует эвакуация из жёлтой зоны в зелёную.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75497" y="2992105"/>
            <a:ext cx="3017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3150"/>
              </a:spcBef>
              <a:spcAft>
                <a:spcPts val="600"/>
              </a:spcAft>
            </a:pPr>
            <a:r>
              <a:rPr lang="ru-RU" sz="2800" b="1" dirty="0">
                <a:solidFill>
                  <a:srgbClr val="00B05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Зелёная зона</a:t>
            </a:r>
            <a:endParaRPr lang="ru-RU" sz="2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Green Zon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7" y="2485127"/>
            <a:ext cx="5715000" cy="16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86046" y="4201840"/>
            <a:ext cx="114992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Понятие зелёной зоны очень широкое. Это и просто тыл подразделения прямо в зоне боевых действий, и условный госпиталь в Москве.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красной зоне – самопомощь и эвакуация. В жёлтой – первая помощь и стабилизация. В зелёной – лечение (как бы это ни выглядело).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B05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зелёной зоне подразумевается:</a:t>
            </a:r>
            <a:endParaRPr lang="ru-RU" sz="14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наличие квалифицированного врача;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более продвинутые 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медстредства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койко-место.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536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419" y="33585"/>
            <a:ext cx="1191873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</a:rPr>
              <a:t>Действия в зелёной зоне</a:t>
            </a:r>
          </a:p>
          <a:p>
            <a:r>
              <a:rPr lang="ru-RU" dirty="0">
                <a:latin typeface="Arial Black" panose="020B0A04020102020204" pitchFamily="34" charset="0"/>
              </a:rPr>
              <a:t>В боевых условиях раненые размещаются в «гнезде раненых» — веером, головы к центру, в центре — медик. На ПМП раненые укладываются рядами, с проходом в головах. Здесь осуществляется стабилизация состояния раненых, меняются повязки, производится более тщательная иммобилизация конечностей, постановка капельницы и другие мероприятия, нацеленные на полную стабилизацию раненых перед эвакуацией в стационарное лечебное учреждение.</a:t>
            </a:r>
          </a:p>
        </p:txBody>
      </p:sp>
      <p:pic>
        <p:nvPicPr>
          <p:cNvPr id="3" name="Рисунок 2" descr="Полевой госпиталь (фото из открытых источников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" y="2170096"/>
            <a:ext cx="4169980" cy="20709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36611" y="4355310"/>
            <a:ext cx="11792345" cy="2051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придраться: какая же это «зелёная зона» в считанных километрах, иногда даже сотнях метров от передней линии, если снаряды противника могут лететь хоть на 40 км? </a:t>
            </a:r>
            <a:r>
              <a:rPr lang="ru-RU" sz="2000" b="1" i="1" dirty="0">
                <a:solidFill>
                  <a:srgbClr val="00B05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Зональность рассматривается относительно конкретного боя, в котором получился трёхсотый.</a:t>
            </a:r>
            <a:r>
              <a:rPr lang="ru-RU" sz="2000" i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Риск попасть под обстрел существует и на много километров в тыл. Но к конкретному боестолкновению, когда противник атакует, обстреливает именно ваше подразделение это уже не относится.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24552" y="2465853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может быть блиндаж, подвал, частный дом, выполняющий функции госпиталя подразделения. Может быть полевой или стационарный госпиталь Минобороны.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2533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817" y="222442"/>
            <a:ext cx="11779135" cy="134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3150"/>
              </a:spcBef>
              <a:spcAft>
                <a:spcPts val="600"/>
              </a:spcAft>
            </a:pPr>
            <a:r>
              <a:rPr lang="ru-RU" sz="32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Изменения границ зон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Надо понимать, что на поле боя всё может крайне динамично меняться. Особенно критичен переход между красной и желтой зонами. Вы вынесли раненого, например, за дом. Какое-то время это жёлтая зона. Но вот противник подогнал танк, или накрыл район из миномёта.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Работа танка в населённом пункт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690687"/>
            <a:ext cx="7143750" cy="34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82386" y="5286470"/>
            <a:ext cx="1167106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Работа танка в населённом пункте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тут уже просто за зданием снова красная зона, а относительно жёлтая – только в подвале этого здания. А если оно хлипкое, то в поисках жёлтой зоны надо отодвигаться в сторону своего тыла или искать укрытие надёжнее. Эти все моменты надо отслеживать, не терять бдительность.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50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питальное строение: когда укрытие, а когда и нет...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59" y="124084"/>
            <a:ext cx="5715000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45870" y="3791209"/>
            <a:ext cx="11646130" cy="2310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строение: когда укрытие, а когда и нет...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400"/>
              </a:lnSpc>
              <a:spcBef>
                <a:spcPts val="3150"/>
              </a:spcBef>
              <a:spcAft>
                <a:spcPts val="600"/>
              </a:spcAft>
            </a:pPr>
            <a:r>
              <a:rPr lang="ru-RU" sz="3200" b="1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Разделение на красную, желтую и зеленую зоны – это хороший подход. Приучив себя к нему, вы легко будете классифицировать участки поля боя и ближнего тыла на предмет «опасности/безопасности». У вас уже будет в голове понятный алгоритм поведения на случай чьего-то ранения: что мы делаем в той или иной зоне, чего не делаем. Запомните, не помешает. Если не пригодится, то и хорошо)))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843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632876" y="158206"/>
            <a:ext cx="8900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+mj-lt"/>
              </a:rPr>
              <a:t>Оказание помощи при эвакуации.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3924254"/>
            <a:ext cx="3718510" cy="25750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52" y="3924254"/>
            <a:ext cx="3790791" cy="25750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83432" y="924762"/>
            <a:ext cx="5399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+mj-lt"/>
              </a:rPr>
              <a:t>Правило «золотого часа»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309258" y="884248"/>
            <a:ext cx="5671457" cy="66563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400924" y="1699879"/>
            <a:ext cx="81415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1.</a:t>
            </a:r>
            <a:r>
              <a:rPr lang="ru-RU" sz="2400" dirty="0"/>
              <a:t> </a:t>
            </a:r>
            <a:r>
              <a:rPr lang="ru-RU" sz="2600" dirty="0"/>
              <a:t>Контроль состояния раненого (сознание, пульс,</a:t>
            </a:r>
          </a:p>
          <a:p>
            <a:r>
              <a:rPr lang="ru-RU" sz="2600" dirty="0"/>
              <a:t>    дыхание, кровотечения, иммобилизация).</a:t>
            </a:r>
          </a:p>
          <a:p>
            <a:endParaRPr lang="ru-RU" sz="2400" dirty="0"/>
          </a:p>
          <a:p>
            <a:r>
              <a:rPr lang="ru-RU" sz="2400" b="1" dirty="0">
                <a:solidFill>
                  <a:srgbClr val="002060"/>
                </a:solidFill>
              </a:rPr>
              <a:t>2.</a:t>
            </a:r>
            <a:r>
              <a:rPr lang="ru-RU" sz="2400" dirty="0"/>
              <a:t> </a:t>
            </a:r>
            <a:r>
              <a:rPr lang="ru-RU" sz="2600" dirty="0"/>
              <a:t>При необходимости, повторное применение</a:t>
            </a:r>
          </a:p>
          <a:p>
            <a:r>
              <a:rPr lang="ru-RU" sz="2600" dirty="0"/>
              <a:t>    обезболивания, антибиотиков, кровезаменителей.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43" y="3917078"/>
            <a:ext cx="3824734" cy="2582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5342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6605" y="534046"/>
            <a:ext cx="1151649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  <a:latin typeface="Arial Black" panose="020B0A04020102020204" pitchFamily="34" charset="0"/>
              </a:rPr>
              <a:t>Тактика медика на поле боя. Теория и практика.</a:t>
            </a:r>
          </a:p>
          <a:p>
            <a:endParaRPr lang="ru-RU" sz="2200" dirty="0">
              <a:latin typeface="Arial Black" panose="020B0A04020102020204" pitchFamily="34" charset="0"/>
            </a:endParaRPr>
          </a:p>
          <a:p>
            <a:r>
              <a:rPr lang="ru-RU" sz="2200" dirty="0">
                <a:latin typeface="Arial Black" panose="020B0A04020102020204" pitchFamily="34" charset="0"/>
              </a:rPr>
              <a:t>Значимым фактором является то, что «плохо организованное нападение — худший вид защиты». По нашему опыту - именно на этапах эвакуации при условии плохой её организации погибало наибольшее количество как медработников, так и раненых.</a:t>
            </a:r>
          </a:p>
          <a:p>
            <a:r>
              <a:rPr lang="ru-RU" sz="2200" dirty="0">
                <a:latin typeface="Arial Black" panose="020B0A04020102020204" pitchFamily="34" charset="0"/>
              </a:rPr>
              <a:t>Знание основных тактических принципов и алгоритмов работы является для тактического медика не менее, если не более, важным чем владение чисто медицинскими приёмами.</a:t>
            </a:r>
          </a:p>
          <a:p>
            <a:r>
              <a:rPr lang="ru-RU" sz="2200" dirty="0">
                <a:latin typeface="Arial Black" panose="020B0A04020102020204" pitchFamily="34" charset="0"/>
              </a:rPr>
              <a:t>Общие принципы действий в бою вполне могут быть сформулированы следующим образом.</a:t>
            </a:r>
          </a:p>
          <a:p>
            <a:pPr algn="ctr"/>
            <a:r>
              <a:rPr lang="ru-RU" sz="2200" b="1" dirty="0">
                <a:solidFill>
                  <a:srgbClr val="0070C0"/>
                </a:solidFill>
                <a:latin typeface="Arial Black" panose="020B0A04020102020204" pitchFamily="34" charset="0"/>
              </a:rPr>
              <a:t>Задачи оказания первой помощи пострадавшим заключается в:</a:t>
            </a:r>
          </a:p>
          <a:p>
            <a:r>
              <a:rPr lang="ru-RU" sz="2200" dirty="0">
                <a:latin typeface="Arial Black" panose="020B0A04020102020204" pitchFamily="34" charset="0"/>
              </a:rPr>
              <a:t>а. Спасении жизни.</a:t>
            </a:r>
          </a:p>
          <a:p>
            <a:r>
              <a:rPr lang="ru-RU" sz="2200" dirty="0">
                <a:latin typeface="Arial Black" panose="020B0A04020102020204" pitchFamily="34" charset="0"/>
              </a:rPr>
              <a:t>б. Предотвращения ухудшения состояния.</a:t>
            </a:r>
          </a:p>
          <a:p>
            <a:r>
              <a:rPr lang="ru-RU" sz="2200" dirty="0">
                <a:latin typeface="Arial Black" panose="020B0A04020102020204" pitchFamily="34" charset="0"/>
              </a:rPr>
              <a:t>в. Доставки пострадавшего в медицинское учреждение и оказания ему квалифицированной медицинской </a:t>
            </a:r>
            <a:r>
              <a:rPr lang="ru-RU" dirty="0"/>
              <a:t>помощи.</a:t>
            </a:r>
          </a:p>
        </p:txBody>
      </p:sp>
    </p:spTree>
    <p:extLst>
      <p:ext uri="{BB962C8B-B14F-4D97-AF65-F5344CB8AC3E}">
        <p14:creationId xmlns:p14="http://schemas.microsoft.com/office/powerpoint/2010/main" val="365927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9603" y="503635"/>
            <a:ext cx="1091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j-lt"/>
              </a:rPr>
              <a:t>Эвакуация из автотранспорта и бронетехники.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4" y="1545405"/>
            <a:ext cx="5580106" cy="3720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52" y="1545405"/>
            <a:ext cx="5598341" cy="3720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055933" y="5721401"/>
            <a:ext cx="10178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Соблюдать иммобилизацию шейного отдела позвоночника!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2977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412" y="381376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Arial Black" panose="020B0A04020102020204" pitchFamily="34" charset="0"/>
              </a:rPr>
              <a:t>Медицинская сортировка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Даже для двух одновременно поступивших пострадавших требуется проведение медицинской сортировки.</a:t>
            </a:r>
          </a:p>
          <a:p>
            <a:r>
              <a:rPr lang="ru-RU" dirty="0"/>
              <a:t>При проведении медицинской сортировки допускается </a:t>
            </a:r>
            <a:r>
              <a:rPr lang="ru-RU" dirty="0" err="1"/>
              <a:t>гипердиагностика</a:t>
            </a:r>
            <a:endParaRPr lang="ru-RU" dirty="0">
              <a:hlinkClick r:id="rId2"/>
            </a:endParaRPr>
          </a:p>
          <a:p>
            <a:r>
              <a:rPr lang="ru-RU" dirty="0"/>
              <a:t>Основа сортировки: единые представления о диагностике, лечебных мероприятиях и прогнозах результатов лечения.</a:t>
            </a:r>
          </a:p>
          <a:p>
            <a:r>
              <a:rPr lang="ru-RU" dirty="0"/>
              <a:t>Цель сортировки: обеспечить своевременное оказание медицинской помощи максимальному числу пострадавших в оптимальном объёме.</a:t>
            </a:r>
          </a:p>
          <a:p>
            <a:r>
              <a:rPr lang="ru-RU" dirty="0"/>
              <a:t>Состояние пострадавших детей и беременных женщин без видимых повреждений всегда оценивается как тяжёлое, эвакуация и оказание помощи производится в первую очередь.</a:t>
            </a:r>
          </a:p>
        </p:txBody>
      </p:sp>
    </p:spTree>
    <p:extLst>
      <p:ext uri="{BB962C8B-B14F-4D97-AF65-F5344CB8AC3E}">
        <p14:creationId xmlns:p14="http://schemas.microsoft.com/office/powerpoint/2010/main" val="32450943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8260" y="115746"/>
            <a:ext cx="6711537" cy="6742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rgbClr val="0070C0"/>
                </a:solidFill>
                <a:latin typeface="Arial Black" panose="020B0A04020102020204" pitchFamily="34" charset="0"/>
              </a:rPr>
              <a:t>«…Тут сначала выделяются отчаянные и безнадежные случаи... и тотчас переходят к раненым, подающим надежду на излечение и на них сосредоточивают все внимание. Принципом медицинской сортировки служит выбор из двух зол меньшего»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Н.И. Пирогов </a:t>
            </a:r>
            <a:r>
              <a:rPr lang="ru-RU" i="1" dirty="0"/>
              <a:t>– </a:t>
            </a:r>
            <a:r>
              <a:rPr lang="ru-RU" sz="2200" dirty="0">
                <a:latin typeface="Arial Black" panose="020B0A04020102020204" pitchFamily="34" charset="0"/>
              </a:rPr>
              <a:t>русский врач – один из основателей военно-полевой хирургии и применения наркоза при проведении хирургических операций.</a:t>
            </a:r>
          </a:p>
          <a:p>
            <a:pPr marL="0" indent="0">
              <a:buNone/>
            </a:pPr>
            <a:r>
              <a:rPr lang="ru-RU" sz="2000" i="1" dirty="0"/>
              <a:t>Приведена заметка из его произведения «</a:t>
            </a:r>
            <a:r>
              <a:rPr lang="ru-RU" sz="2000" dirty="0"/>
              <a:t>Севастопольские письма и воспоминания».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68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661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508" y="627379"/>
            <a:ext cx="1136821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Первичная сортировка осуществляется непосредственно в красной зоне, её задача: отделить погибших от тех, кто ещё может быть спасён. Критерии — состояние и сознание. Определяется по реакции на вербальные или тактильные раздражители (окликнуть, похлопать по щеке), по реакции зрачков на свет, пульсу (с двух сторон). Кроме пульса — сдавливаем большой палец между двумя своими, если белое пятно на нём не проходит за пять секунд — сильное падение давления. Ещё один критерий — сильное учащение дыхания (норма — 16 раз в минуту), дыхание поверхностное.</a:t>
            </a:r>
          </a:p>
          <a:p>
            <a:endParaRPr lang="ru-RU" dirty="0">
              <a:latin typeface="Arial Black" panose="020B0A04020102020204" pitchFamily="34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В красной зоне </a:t>
            </a:r>
            <a:r>
              <a:rPr lang="ru-RU" dirty="0">
                <a:latin typeface="Arial Black" panose="020B0A04020102020204" pitchFamily="34" charset="0"/>
              </a:rPr>
              <a:t>— работаем лёжа</a:t>
            </a:r>
          </a:p>
          <a:p>
            <a:endParaRPr lang="ru-RU" dirty="0">
              <a:latin typeface="Arial Black" panose="020B0A04020102020204" pitchFamily="34" charset="0"/>
            </a:endParaRPr>
          </a:p>
          <a:p>
            <a:r>
              <a:rPr lang="ru-RU" dirty="0">
                <a:solidFill>
                  <a:srgbClr val="FFC000"/>
                </a:solidFill>
                <a:latin typeface="Arial Black" panose="020B0A04020102020204" pitchFamily="34" charset="0"/>
              </a:rPr>
              <a:t>В</a:t>
            </a:r>
            <a:r>
              <a:rPr lang="ru-RU" b="1" dirty="0">
                <a:solidFill>
                  <a:srgbClr val="FFC000"/>
                </a:solidFill>
                <a:latin typeface="Arial Black" panose="020B0A04020102020204" pitchFamily="34" charset="0"/>
              </a:rPr>
              <a:t> жёлтой </a:t>
            </a:r>
            <a:r>
              <a:rPr lang="ru-RU" dirty="0">
                <a:latin typeface="Arial Black" panose="020B0A04020102020204" pitchFamily="34" charset="0"/>
              </a:rPr>
              <a:t>— на коленях. </a:t>
            </a:r>
          </a:p>
          <a:p>
            <a:endParaRPr lang="ru-RU" dirty="0">
              <a:latin typeface="Arial Black" panose="020B0A04020102020204" pitchFamily="34" charset="0"/>
            </a:endParaRPr>
          </a:p>
          <a:p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Минимальный индивидуальный комплект </a:t>
            </a:r>
            <a:r>
              <a:rPr lang="ru-RU" dirty="0">
                <a:latin typeface="Arial Black" panose="020B0A04020102020204" pitchFamily="34" charset="0"/>
              </a:rPr>
              <a:t>— два жгута, косынка, ППИ. </a:t>
            </a:r>
          </a:p>
          <a:p>
            <a:r>
              <a:rPr lang="ru-RU" dirty="0">
                <a:latin typeface="Arial Black" panose="020B0A04020102020204" pitchFamily="34" charset="0"/>
              </a:rPr>
              <a:t>	Жгут укладываем в карман не колечком, а </a:t>
            </a:r>
            <a:r>
              <a:rPr lang="ru-RU" dirty="0" err="1">
                <a:latin typeface="Arial Black" panose="020B0A04020102020204" pitchFamily="34" charset="0"/>
              </a:rPr>
              <a:t>галсером</a:t>
            </a:r>
            <a:r>
              <a:rPr lang="ru-RU" dirty="0">
                <a:latin typeface="Arial Black" panose="020B0A04020102020204" pitchFamily="34" charset="0"/>
              </a:rPr>
              <a:t>. Ни в коем случае не наматывать на приклад. </a:t>
            </a:r>
          </a:p>
          <a:p>
            <a:r>
              <a:rPr lang="ru-RU" dirty="0">
                <a:latin typeface="Arial Black" panose="020B0A04020102020204" pitchFamily="34" charset="0"/>
              </a:rPr>
              <a:t>	Плащ-палатка складывается </a:t>
            </a:r>
            <a:r>
              <a:rPr lang="ru-RU" dirty="0" err="1">
                <a:latin typeface="Arial Black" panose="020B0A04020102020204" pitchFamily="34" charset="0"/>
              </a:rPr>
              <a:t>галсером</a:t>
            </a:r>
            <a:r>
              <a:rPr lang="ru-RU" dirty="0">
                <a:latin typeface="Arial Black" panose="020B0A04020102020204" pitchFamily="34" charset="0"/>
              </a:rPr>
              <a:t> по диагонали, а потом поперёк с обеих сторон «конвертом» (рис. 6).</a:t>
            </a:r>
          </a:p>
        </p:txBody>
      </p:sp>
    </p:spTree>
    <p:extLst>
      <p:ext uri="{BB962C8B-B14F-4D97-AF65-F5344CB8AC3E}">
        <p14:creationId xmlns:p14="http://schemas.microsoft.com/office/powerpoint/2010/main" val="32174594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892" y="365125"/>
            <a:ext cx="10941908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Arial Black" panose="020B0A04020102020204" pitchFamily="34" charset="0"/>
              </a:rPr>
              <a:t>Современная система медицинской сортировки (</a:t>
            </a:r>
            <a:r>
              <a:rPr lang="ru-RU" sz="36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триаж</a:t>
            </a:r>
            <a:r>
              <a:rPr lang="ru-RU" sz="3600" b="1" dirty="0">
                <a:solidFill>
                  <a:srgbClr val="0070C0"/>
                </a:solidFill>
                <a:latin typeface="Arial Black" panose="020B0A04020102020204" pitchFamily="34" charset="0"/>
              </a:rPr>
              <a:t>)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2435" y="2230126"/>
            <a:ext cx="108213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C1C1C"/>
                </a:solidFill>
                <a:latin typeface="Helvetica" charset="0"/>
              </a:rPr>
              <a:t>Данная система предназначена для определения очерёдности оказания медицинской помощи и транспортировки в больницу при наличии большого количества пострадавших, но ограниченного количества медицинского персонала и средств транспортировки.</a:t>
            </a:r>
          </a:p>
          <a:p>
            <a:endParaRPr lang="ru-RU" sz="2400" dirty="0">
              <a:solidFill>
                <a:srgbClr val="1C1C1C"/>
              </a:solidFill>
              <a:latin typeface="Helvetica" charset="0"/>
            </a:endParaRPr>
          </a:p>
          <a:p>
            <a:r>
              <a:rPr lang="ru-RU" sz="2400" dirty="0">
                <a:solidFill>
                  <a:srgbClr val="1C1C1C"/>
                </a:solidFill>
                <a:latin typeface="Helvetica" charset="0"/>
              </a:rPr>
              <a:t>Весь процесс оценки состояния одного пострадавшего занимает, как правило, менее 60 секунд.</a:t>
            </a:r>
          </a:p>
          <a:p>
            <a:endParaRPr lang="ru-RU" sz="2400" dirty="0">
              <a:solidFill>
                <a:srgbClr val="1C1C1C"/>
              </a:solidFill>
              <a:latin typeface="Helvetica" charset="0"/>
            </a:endParaRPr>
          </a:p>
          <a:p>
            <a:r>
              <a:rPr lang="ru-RU" sz="2400" dirty="0">
                <a:solidFill>
                  <a:srgbClr val="1C1C1C"/>
                </a:solidFill>
                <a:latin typeface="Helvetica" charset="0"/>
              </a:rPr>
              <a:t>По завершению оценки, пострадавшие помечаются цветом одной из четырёх категорий сортировки, в виде специальной цветной бирки (англ.  </a:t>
            </a:r>
            <a:r>
              <a:rPr lang="en-US" sz="2400" dirty="0">
                <a:solidFill>
                  <a:srgbClr val="1C1C1C"/>
                </a:solidFill>
                <a:latin typeface="Helvetica" charset="0"/>
              </a:rPr>
              <a:t>triage tag)</a:t>
            </a:r>
            <a:r>
              <a:rPr lang="ru-RU" sz="2400" dirty="0">
                <a:solidFill>
                  <a:srgbClr val="1C1C1C"/>
                </a:solidFill>
                <a:latin typeface="Helvetica" charset="0"/>
              </a:rPr>
              <a:t> и цветного фонарика (в темное время суток), либо просто цветной ленты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818987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абин с прочным тросом на системе Молли (фото из открытых источников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380" y="314931"/>
            <a:ext cx="5715000" cy="393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48886" y="4420140"/>
            <a:ext cx="11446625" cy="2221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5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Карабин с прочным тросом на системе Молли (фото из открытых источников)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раненый в сознании, но ползти не может: ему бросают стропу, прочную верёвку (либо он бросает вам). Цепляет карабин или петлю на конце верёвки за другой карабин, который должен быть у каждого бойца сзади и спереди на системе </a:t>
            </a:r>
            <a:r>
              <a:rPr lang="ru-RU" sz="2400" dirty="0" err="1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Молле</a:t>
            </a:r>
            <a:r>
              <a:rPr lang="ru-RU" sz="24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бронежилета. И его вытаскивают за укрытие, в окоп, воронку, где укрылась остальная группа.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9662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5170537"/>
              </p:ext>
            </p:extLst>
          </p:nvPr>
        </p:nvGraphicFramePr>
        <p:xfrm>
          <a:off x="838200" y="312515"/>
          <a:ext cx="10515600" cy="5819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8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6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44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76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Критерий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Пояснение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Действие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5530"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Неотложная помощь	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Тяжёлые пострадавшие, которые могут умереть в течение часа.</a:t>
                      </a:r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Немедленное оказание помощи и транспортировка в больницу.</a:t>
                      </a:r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5530">
                <a:tc>
                  <a:txBody>
                    <a:bodyPr/>
                    <a:lstStyle/>
                    <a:p>
                      <a:r>
                        <a:rPr lang="en-US" dirty="0"/>
                        <a:t>II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Срочная помощь	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Тяжёлые пострадавшие, чья жизнь пока не находится под угрозой.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Стабилизация состояния и транспортировка во вторую очередь.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5530">
                <a:tc>
                  <a:txBody>
                    <a:bodyPr/>
                    <a:lstStyle/>
                    <a:p>
                      <a:r>
                        <a:rPr lang="en-US" dirty="0"/>
                        <a:t>III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Несрочная помощь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Пострадавшие, способные передвигаться самостоятельно.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Помощь оказывается в последнюю очередь. В больницу могут добраться самостоятельно.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553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IV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Морг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Пострадавшие, у которых отсутствует дыхание и пульс, и агонизирующие.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Помощь не оказывается.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13757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0.slide-share.ru/s_slide/8f7760c0fc1ab63fa50f7fb34e3c705d/14923323-d814-447b-af49-1e431a13102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3051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4250" y="2332156"/>
            <a:ext cx="10743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Грамотное и своевременное применение правил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тактической медицины позволяет сохранить жизнь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и здоровье многим раненым и пострадавшим!</a:t>
            </a:r>
          </a:p>
        </p:txBody>
      </p:sp>
    </p:spTree>
    <p:extLst>
      <p:ext uri="{BB962C8B-B14F-4D97-AF65-F5344CB8AC3E}">
        <p14:creationId xmlns:p14="http://schemas.microsoft.com/office/powerpoint/2010/main" val="2995938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897" y="474346"/>
            <a:ext cx="1182953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Arial Black" panose="020B0A04020102020204" pitchFamily="34" charset="0"/>
              </a:rPr>
              <a:t>Для эффективного оказания первой помощи медик должен:</a:t>
            </a:r>
          </a:p>
          <a:p>
            <a:endParaRPr lang="ru-RU" dirty="0">
              <a:latin typeface="Arial Black" panose="020B0A04020102020204" pitchFamily="34" charset="0"/>
            </a:endParaRPr>
          </a:p>
          <a:p>
            <a:r>
              <a:rPr lang="ru-RU" dirty="0">
                <a:latin typeface="Arial Black" panose="020B0A04020102020204" pitchFamily="34" charset="0"/>
              </a:rPr>
              <a:t>а. </a:t>
            </a:r>
            <a:r>
              <a:rPr lang="ru-RU" sz="2000" b="1" dirty="0">
                <a:latin typeface="Arial Black" panose="020B0A04020102020204" pitchFamily="34" charset="0"/>
              </a:rPr>
              <a:t>Сохранять спокойствие.</a:t>
            </a:r>
          </a:p>
          <a:p>
            <a:endParaRPr lang="ru-RU" sz="2000" b="1" dirty="0">
              <a:latin typeface="Arial Black" panose="020B0A04020102020204" pitchFamily="34" charset="0"/>
            </a:endParaRPr>
          </a:p>
          <a:p>
            <a:r>
              <a:rPr lang="ru-RU" sz="2000" b="1" dirty="0">
                <a:latin typeface="Arial Black" panose="020B0A04020102020204" pitchFamily="34" charset="0"/>
              </a:rPr>
              <a:t>б. Использовать здравый смысл.</a:t>
            </a:r>
          </a:p>
          <a:p>
            <a:endParaRPr lang="ru-RU" sz="2000" b="1" dirty="0">
              <a:latin typeface="Arial Black" panose="020B0A04020102020204" pitchFamily="34" charset="0"/>
            </a:endParaRPr>
          </a:p>
          <a:p>
            <a:r>
              <a:rPr lang="ru-RU" sz="2000" b="1" dirty="0">
                <a:latin typeface="Arial Black" panose="020B0A04020102020204" pitchFamily="34" charset="0"/>
              </a:rPr>
              <a:t>в. Демонстрировать пострадавшему уверенность в благополучном исходе.</a:t>
            </a:r>
          </a:p>
          <a:p>
            <a:endParaRPr lang="ru-RU" sz="2000" b="1" dirty="0">
              <a:latin typeface="Arial Black" panose="020B0A04020102020204" pitchFamily="34" charset="0"/>
            </a:endParaRPr>
          </a:p>
          <a:p>
            <a:r>
              <a:rPr lang="ru-RU" sz="2000" b="1" dirty="0">
                <a:solidFill>
                  <a:srgbClr val="00B050"/>
                </a:solidFill>
                <a:latin typeface="Arial Black" panose="020B0A04020102020204" pitchFamily="34" charset="0"/>
              </a:rPr>
              <a:t>Медик всегда должен:</a:t>
            </a:r>
          </a:p>
          <a:p>
            <a:endParaRPr lang="ru-RU" sz="2000" b="1" dirty="0">
              <a:latin typeface="Arial Black" panose="020B0A04020102020204" pitchFamily="34" charset="0"/>
            </a:endParaRPr>
          </a:p>
          <a:p>
            <a:r>
              <a:rPr lang="ru-RU" sz="2000" b="1" dirty="0">
                <a:latin typeface="Arial Black" panose="020B0A04020102020204" pitchFamily="34" charset="0"/>
              </a:rPr>
              <a:t>- 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Смотреть</a:t>
            </a:r>
            <a:r>
              <a:rPr lang="ru-RU" sz="2000" b="1" dirty="0">
                <a:latin typeface="Arial Black" panose="020B0A04020102020204" pitchFamily="34" charset="0"/>
              </a:rPr>
              <a:t>. Убедись, что ты в первую очередь оказываешь помощь наиболее тяжело пострадавшему.</a:t>
            </a:r>
          </a:p>
          <a:p>
            <a:endParaRPr lang="ru-RU" sz="2000" b="1" dirty="0">
              <a:latin typeface="Arial Black" panose="020B0A04020102020204" pitchFamily="34" charset="0"/>
            </a:endParaRPr>
          </a:p>
          <a:p>
            <a:r>
              <a:rPr lang="ru-RU" sz="2000" b="1" dirty="0">
                <a:latin typeface="Arial Black" panose="020B0A04020102020204" pitchFamily="34" charset="0"/>
              </a:rPr>
              <a:t>- 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Думать</a:t>
            </a:r>
            <a:r>
              <a:rPr lang="ru-RU" sz="2000" b="1" dirty="0">
                <a:latin typeface="Arial Black" panose="020B0A04020102020204" pitchFamily="34" charset="0"/>
              </a:rPr>
              <a:t>. Что ты делаешь, и в какой последовательности.</a:t>
            </a:r>
          </a:p>
          <a:p>
            <a:endParaRPr lang="ru-RU" sz="2000" b="1" dirty="0">
              <a:latin typeface="Arial Black" panose="020B0A04020102020204" pitchFamily="34" charset="0"/>
            </a:endParaRPr>
          </a:p>
          <a:p>
            <a:r>
              <a:rPr lang="ru-RU" sz="2000" b="1" dirty="0">
                <a:latin typeface="Arial Black" panose="020B0A04020102020204" pitchFamily="34" charset="0"/>
              </a:rPr>
              <a:t>- 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Действовать</a:t>
            </a:r>
            <a:r>
              <a:rPr lang="ru-RU" sz="2000" b="1" dirty="0">
                <a:latin typeface="Arial Black" panose="020B0A04020102020204" pitchFamily="34" charset="0"/>
              </a:rPr>
              <a:t>. Оказывай первую помощь быстро и без паники.</a:t>
            </a:r>
          </a:p>
        </p:txBody>
      </p:sp>
    </p:spTree>
    <p:extLst>
      <p:ext uri="{BB962C8B-B14F-4D97-AF65-F5344CB8AC3E}">
        <p14:creationId xmlns:p14="http://schemas.microsoft.com/office/powerpoint/2010/main" val="3830316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33" y="536471"/>
            <a:ext cx="11294076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Ключевым моментом, определяющим тактику медика подразделения, является </a:t>
            </a:r>
            <a:r>
              <a:rPr lang="ru-RU" sz="2800" b="1" dirty="0">
                <a:solidFill>
                  <a:srgbClr val="00B0F0"/>
                </a:solidFill>
                <a:latin typeface="Arial Black" panose="020B0A04020102020204" pitchFamily="34" charset="0"/>
              </a:rPr>
              <a:t>понятие о зонах тактической медицины. </a:t>
            </a:r>
          </a:p>
          <a:p>
            <a:r>
              <a:rPr lang="ru-RU" dirty="0">
                <a:latin typeface="Arial Black" panose="020B0A04020102020204" pitchFamily="34" charset="0"/>
              </a:rPr>
              <a:t>Современная военная наука выделяет три: 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красную</a:t>
            </a:r>
            <a:r>
              <a:rPr lang="ru-RU" dirty="0">
                <a:latin typeface="Arial Black" panose="020B0A04020102020204" pitchFamily="34" charset="0"/>
              </a:rPr>
              <a:t>, </a:t>
            </a:r>
            <a:r>
              <a:rPr lang="ru-RU" dirty="0">
                <a:solidFill>
                  <a:srgbClr val="FFC000"/>
                </a:solidFill>
                <a:latin typeface="Arial Black" panose="020B0A04020102020204" pitchFamily="34" charset="0"/>
              </a:rPr>
              <a:t>жёлтую</a:t>
            </a:r>
            <a:r>
              <a:rPr lang="ru-RU" dirty="0">
                <a:latin typeface="Arial Black" panose="020B0A04020102020204" pitchFamily="34" charset="0"/>
              </a:rPr>
              <a:t>, </a:t>
            </a:r>
            <a:r>
              <a:rPr lang="ru-RU" dirty="0">
                <a:solidFill>
                  <a:srgbClr val="00B050"/>
                </a:solidFill>
                <a:latin typeface="Arial Black" panose="020B0A04020102020204" pitchFamily="34" charset="0"/>
              </a:rPr>
              <a:t>зелёную</a:t>
            </a:r>
            <a:r>
              <a:rPr lang="ru-RU" dirty="0">
                <a:latin typeface="Arial Black" panose="020B0A04020102020204" pitchFamily="34" charset="0"/>
              </a:rPr>
              <a:t>.</a:t>
            </a:r>
          </a:p>
          <a:p>
            <a:endParaRPr lang="ru-RU" dirty="0">
              <a:latin typeface="Arial Black" panose="020B0A04020102020204" pitchFamily="34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Красная (высокой опасности) </a:t>
            </a:r>
            <a:r>
              <a:rPr lang="ru-RU" dirty="0">
                <a:latin typeface="Arial Black" panose="020B0A04020102020204" pitchFamily="34" charset="0"/>
              </a:rPr>
              <a:t>— место непосредственного получения ранения пострадавшим, как правило находится под прямым обстрелом противника, чаще всего ещё и просматривается им. Действия в этой зоне — чаще всего ползком, на максимальной скорости, с максимальным прикрытием дымами, огнём и так далее.</a:t>
            </a:r>
          </a:p>
          <a:p>
            <a:endParaRPr lang="ru-RU" dirty="0">
              <a:latin typeface="Arial Black" panose="020B0A04020102020204" pitchFamily="34" charset="0"/>
            </a:endParaRPr>
          </a:p>
          <a:p>
            <a:r>
              <a:rPr lang="ru-RU" sz="2400" b="1" dirty="0">
                <a:solidFill>
                  <a:srgbClr val="FFC000"/>
                </a:solidFill>
                <a:latin typeface="Arial Black" panose="020B0A04020102020204" pitchFamily="34" charset="0"/>
              </a:rPr>
              <a:t>Жёлтая (умеренной опасности)</a:t>
            </a:r>
            <a:r>
              <a:rPr lang="ru-RU" b="1" dirty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latin typeface="Arial Black" panose="020B0A04020102020204" pitchFamily="34" charset="0"/>
              </a:rPr>
              <a:t>— «за углом» — место не просматриваемое противником и не простреливаемое им настильным, прямым огнём (миномёт везде достанет). Как правило это место — на удалении нескольких десятков метров от точки получения ранения, за ближайшим укрытием. Критерий — возможность встать на одно колено, чтобы оказывать помощь раненому.</a:t>
            </a:r>
          </a:p>
          <a:p>
            <a:endParaRPr lang="ru-RU" dirty="0">
              <a:latin typeface="Arial Black" panose="020B0A04020102020204" pitchFamily="34" charset="0"/>
            </a:endParaRPr>
          </a:p>
          <a:p>
            <a:r>
              <a:rPr lang="ru-RU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Зелёная (относительно безопасная) </a:t>
            </a:r>
            <a:r>
              <a:rPr lang="ru-RU" dirty="0">
                <a:latin typeface="Arial Black" panose="020B0A04020102020204" pitchFamily="34" charset="0"/>
              </a:rPr>
              <a:t>— этап эвакуации. </a:t>
            </a:r>
          </a:p>
        </p:txBody>
      </p:sp>
    </p:spTree>
    <p:extLst>
      <p:ext uri="{BB962C8B-B14F-4D97-AF65-F5344CB8AC3E}">
        <p14:creationId xmlns:p14="http://schemas.microsoft.com/office/powerpoint/2010/main" val="3213224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051" y="189229"/>
            <a:ext cx="1185394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ru-RU" sz="3600" b="1" kern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Оказание медицинской помощи раненому 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ru-RU" sz="3600" b="1" kern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поле боя</a:t>
            </a:r>
            <a:endParaRPr lang="ru-RU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Война</a:t>
            </a:r>
            <a:r>
              <a:rPr lang="ru-RU" sz="2800" b="1" dirty="0">
                <a:solidFill>
                  <a:srgbClr val="00206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постоянный стресс. </a:t>
            </a:r>
          </a:p>
          <a:p>
            <a:r>
              <a:rPr lang="ru-RU" sz="2200" b="1" dirty="0">
                <a:solidFill>
                  <a:srgbClr val="00B05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Появление раненого 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удесятеряет напряжение. Чем чётче регламентированы действия личного состава, тем эффективнее будет оказание помощи товарищу и дальнейшее выполнение задач. </a:t>
            </a:r>
          </a:p>
          <a:p>
            <a:r>
              <a:rPr lang="ru-RU" sz="2800" b="1" dirty="0">
                <a:solidFill>
                  <a:srgbClr val="00B05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Тактическая медицина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у нас находится в зачаточном состоянии. В этом материале мы рассмотрим принцип разделения пространства на зоны: </a:t>
            </a:r>
            <a:r>
              <a:rPr lang="ru-RU" b="1" dirty="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красная</a:t>
            </a:r>
            <a:r>
              <a:rPr lang="ru-RU" b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rgbClr val="FFC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желтая</a:t>
            </a:r>
            <a:r>
              <a:rPr lang="ru-RU" b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rgbClr val="00B05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зеленая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при появлении раненного и возможности оказания ему первой помощи. </a:t>
            </a:r>
          </a:p>
          <a:p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зон, понятный регламент действий для каждой из них, повышает живучесть каждого солдата и подразделения в целом.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4" descr="Оказание помощи раненому на поле боя. Красная, желтая, зелёная зона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822" y="4234249"/>
            <a:ext cx="4093194" cy="207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10" y="3818103"/>
            <a:ext cx="4810897" cy="29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76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109" y="86723"/>
            <a:ext cx="5264727" cy="6771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КРАСНАЯ ЗОНА </a:t>
            </a:r>
            <a:r>
              <a:rPr lang="ru-RU" sz="2800" b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зона боевых действий и прямого огневого поражения</a:t>
            </a:r>
          </a:p>
          <a:p>
            <a:endParaRPr lang="ru-RU" b="1" dirty="0"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800" b="1" dirty="0">
                <a:solidFill>
                  <a:srgbClr val="00206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Общее правило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выполнение боевой задачи, обеспечение безопасности и боеспособности подразделения – первостепенны! </a:t>
            </a:r>
          </a:p>
          <a:p>
            <a:pPr algn="ctr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Помощь раненому – на втором месте по приоритетам.</a:t>
            </a:r>
            <a:endParaRPr lang="ru-RU" sz="1400" b="1" dirty="0">
              <a:solidFill>
                <a:srgbClr val="FF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все ломанутся вытаскивать «Васю», забыв про задачу и свою безопасность, то 300-х станет много, могут появиться 200. Это неприемлемо.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b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Соблюдают правила действий в зонах, но приоритет боевой задачи и безопасности боеспособных бойцов стоит выше. Потому что если ранят многих – погибнуть могут вообще   все</a:t>
            </a:r>
            <a:endParaRPr lang="en-US" b="1" dirty="0">
              <a:solidFill>
                <a:srgbClr val="000000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539" y="266008"/>
            <a:ext cx="5552902" cy="528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999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1668</TotalTime>
  <Words>3968</Words>
  <Application>Microsoft Office PowerPoint</Application>
  <PresentationFormat>Широкоэкранный</PresentationFormat>
  <Paragraphs>279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7" baseType="lpstr">
      <vt:lpstr>Arial</vt:lpstr>
      <vt:lpstr>Arial Black</vt:lpstr>
      <vt:lpstr>Calibri</vt:lpstr>
      <vt:lpstr>Calibri Light</vt:lpstr>
      <vt:lpstr>Georgia</vt:lpstr>
      <vt:lpstr>Helvetica</vt:lpstr>
      <vt:lpstr>Symbol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Медицинская сортировка</vt:lpstr>
      <vt:lpstr>Презентация PowerPoint</vt:lpstr>
      <vt:lpstr>Презентация PowerPoint</vt:lpstr>
      <vt:lpstr>Современная система медицинской сортировки (триаж)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Sky Systems</dc:creator>
  <cp:lastModifiedBy>Admin</cp:lastModifiedBy>
  <cp:revision>177</cp:revision>
  <dcterms:created xsi:type="dcterms:W3CDTF">2015-11-12T08:02:45Z</dcterms:created>
  <dcterms:modified xsi:type="dcterms:W3CDTF">2024-12-04T11:25:22Z</dcterms:modified>
</cp:coreProperties>
</file>