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955" autoAdjust="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273257-450E-454B-843B-E1F56EC22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6380491-23CF-45DC-8A46-42EEA414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F20014-6B03-4ED8-BAD4-C6E441242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8386-B849-439F-BAEE-87C675C2C3A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A20360-EAA5-4057-AE40-DE63BA774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CA478F-80D9-4652-B375-D99018ED8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AC9-94D7-41BA-B041-65EEA4BDA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BABC5C-2954-45D2-8DBE-4B3CB876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2920DD1-C2D9-4A63-9842-6AA618A26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914983-8C78-4C4B-B211-BDA3B8419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8386-B849-439F-BAEE-87C675C2C3A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08C133-D4F0-4FB1-8A20-C507B7981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D79EF0-469C-4086-A52B-B31ACC9A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AC9-94D7-41BA-B041-65EEA4BDA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55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3B07ABA-9C5A-4E8C-B274-8449583C21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4FF4E8-2DE7-4253-8397-371D16958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DE1CAF-B019-4528-892B-CEF295FA5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8386-B849-439F-BAEE-87C675C2C3A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7506F6-F2E3-4F1F-9A90-DF7DE6B0F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5084E2-CF55-476A-ACD5-0EC7361B8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AC9-94D7-41BA-B041-65EEA4BDA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22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274E9B-D782-4A43-8931-D092EBA8E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02538F-B6C9-436A-8D0B-897CEF0F3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CBBF45-255F-43AB-94E6-A7526D89E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8386-B849-439F-BAEE-87C675C2C3A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E2D3F4-2202-4649-A1D8-6B51F59DE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3194B5-89BE-4937-A6AA-690987BD0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AC9-94D7-41BA-B041-65EEA4BDA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87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7C795-9807-4705-AEF9-CE3576728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B81940-1147-4856-859C-202B96F8D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D69548-3AE1-4B9A-BB0D-915C3228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8386-B849-439F-BAEE-87C675C2C3A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422A2D-1096-4DE3-9D5B-5042FF6A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C86AA6-5C7D-4BDD-A598-B98FFB60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AC9-94D7-41BA-B041-65EEA4BDA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92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3E199D-A98A-4712-A1AC-8047C81EE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E55C84-2CE5-4987-BF5A-66BA7F7E51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C06A46-7592-44E0-9DDA-0EE757E5A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604805-4B60-48AF-AC2D-8E3F9C699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8386-B849-439F-BAEE-87C675C2C3A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B760FD-A353-41E4-8C71-29AA43A2C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C3E508-B463-404F-8321-CA720D4D1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AC9-94D7-41BA-B041-65EEA4BDA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31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3A3C5F-0BD9-41AE-B3D9-26B4158CF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6BE72D-73DA-4935-AC5B-73638FB4B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F3079A-AC36-4857-9BDF-68D0785E1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E0AFCFE-56CF-4A9A-8F32-E501A2CF6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7D5B3A8-DE2D-439A-8024-0F7468E5DA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02C2067-D94C-44B9-B4CC-56CEC96A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8386-B849-439F-BAEE-87C675C2C3A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B22D318-2AA7-4EA3-9DF4-5619105B9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3A3AE54-8763-4271-98DF-3A989855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AC9-94D7-41BA-B041-65EEA4BDA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37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18870-4A6F-432E-BA1B-01AA1D070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C125324-DDD8-4C25-A8C4-449422A68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8386-B849-439F-BAEE-87C675C2C3A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1265AD1-88C5-4598-AE3D-68607EBD9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DE169CC-0CFF-48A7-A9E7-CB98F3193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AC9-94D7-41BA-B041-65EEA4BDA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168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6786AAD-4E46-488A-AF22-80A09354A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8386-B849-439F-BAEE-87C675C2C3A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5C0602F-CDBB-434D-BEFC-9C65560A5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624F6A-E1AA-4E15-99CC-D2C9875E8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AC9-94D7-41BA-B041-65EEA4BDA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11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A58A5-C630-4532-B4F5-34087AF03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FC5938-01B3-48B8-99BF-D12BD7AA8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AF7AA8-0D39-44FB-8F04-BE761ACCE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1CD362-167F-4E7B-BB82-6FF2D1A0B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8386-B849-439F-BAEE-87C675C2C3A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C7DC10-5D21-4D88-BF04-03C74620E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9D991C-3153-4506-82AE-F1D489F91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AC9-94D7-41BA-B041-65EEA4BDA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14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43E13E-BC5D-4D34-AA83-504489B9E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78FD732-13A5-45F4-840D-5636D4FC3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8D48FE-CEE3-4DEC-8326-4DA7C57BD7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2A94EF-E9C6-418E-96FD-3298A472E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8386-B849-439F-BAEE-87C675C2C3A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D8EF60-AF35-4298-B22D-7AB3F3F3E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76988B-A0EA-471B-95D1-93F63575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AC9-94D7-41BA-B041-65EEA4BDA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6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4798D-425A-499D-89E5-00DBBF78B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CBA63E-5CD1-4D4F-AA02-BA04019EB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FE2386-1781-4C59-83AB-D836013657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28386-B849-439F-BAEE-87C675C2C3A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819362-E0DA-4F8E-B011-7283C97FA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4BB6F8-BC21-4EB2-A35A-953569528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AC9-94D7-41BA-B041-65EEA4BDA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3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949A6D-7E43-4B1B-AC5E-0DADED9B8B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Необходимый минимум при боевых действиях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605E5D-DE83-4ACF-95E7-037FC463FB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написано действующими военными санинструкторами и медиками. Основано на личном опыте в современных вооружённых конфликтах.</a:t>
            </a:r>
          </a:p>
        </p:txBody>
      </p:sp>
    </p:spTree>
    <p:extLst>
      <p:ext uri="{BB962C8B-B14F-4D97-AF65-F5344CB8AC3E}">
        <p14:creationId xmlns:p14="http://schemas.microsoft.com/office/powerpoint/2010/main" val="221244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857738-7005-4834-8812-6B1BED65F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598602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C3AC2A9-1225-479C-912D-B03AF54AC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89435"/>
            <a:ext cx="4448649" cy="4379553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тампонировать рану.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ранении головы (тяжёлая контузия) не использовать опиоидные обезболивающие.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 – по решению медика.</a:t>
            </a:r>
            <a:r>
              <a:rPr lang="ru-RU" sz="2000" dirty="0"/>
              <a:t>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выпадении мозгов не трогать рану, смочить место повязки хлоргексидином (на водной основе) или натрия хлоридом 0,9%.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Наложить асептическую повязку.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Обезболить не опиоидным препаратом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13D924D-6D70-48B0-B321-7E9D99171C73}"/>
              </a:ext>
            </a:extLst>
          </p:cNvPr>
          <p:cNvSpPr/>
          <p:nvPr/>
        </p:nvSpPr>
        <p:spPr>
          <a:xfrm>
            <a:off x="5797485" y="593890"/>
            <a:ext cx="19984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1858ED3-60EE-4722-AB23-1CC2016DF5F9}"/>
              </a:ext>
            </a:extLst>
          </p:cNvPr>
          <p:cNvSpPr/>
          <p:nvPr/>
        </p:nvSpPr>
        <p:spPr>
          <a:xfrm>
            <a:off x="5797486" y="1555423"/>
            <a:ext cx="57503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остановить кровотечение (пережать повреждённые сосуды) максимально сильно прижать рану не распечатанным ППИ.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Зафиксировать ППИ эластичным бинтом с сильным натяжением.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Сохранять силу прижатия.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пережать сонную артерию на противоположной от раны стороне шеи.</a:t>
            </a:r>
          </a:p>
        </p:txBody>
      </p:sp>
    </p:spTree>
    <p:extLst>
      <p:ext uri="{BB962C8B-B14F-4D97-AF65-F5344CB8AC3E}">
        <p14:creationId xmlns:p14="http://schemas.microsoft.com/office/powerpoint/2010/main" val="3352973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7602F5-5E16-4CF3-96B5-6A4117F7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49431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ГРУДЬ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B5A596-EB36-46A6-82B8-2FD022562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9303"/>
            <a:ext cx="6172200" cy="5191747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ЖИВОТ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FCDE2EB-852A-4C19-94F6-3BF3B1E3E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329179"/>
            <a:ext cx="3932237" cy="4539809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тампонировать рану.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Разрезать одежду для осмотра раны.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Чтобы не допустить пневмоторакса заклеить рану (входное и выходное отверстие)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окклюзионным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пластырем или армированным скотчем, если их нет, то подложить под повязку упаковку от ППИ или целлофан.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Цель - не допустить попадания воздуха в отверстие раны.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Зафиксировать повязку. Обезболить.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E65A3C7-706E-45EF-80A0-BE8020EDDFCD}"/>
              </a:ext>
            </a:extLst>
          </p:cNvPr>
          <p:cNvSpPr/>
          <p:nvPr/>
        </p:nvSpPr>
        <p:spPr>
          <a:xfrm>
            <a:off x="5183188" y="1432874"/>
            <a:ext cx="64494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тампонировать рану, ничего не засовывать в рану.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давать раненому пить.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выпадения внутренних органов: Не пытаться заправлять их назад.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Повязка должна быть всегда влажная. (смочить бутилированной водой, натрия хлоридом 0,9%, хлоргексидином (на водной основе).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Разрезать одежду для осмотра раны.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Перебинтовать. Обезболить.</a:t>
            </a:r>
          </a:p>
        </p:txBody>
      </p:sp>
    </p:spTree>
    <p:extLst>
      <p:ext uri="{BB962C8B-B14F-4D97-AF65-F5344CB8AC3E}">
        <p14:creationId xmlns:p14="http://schemas.microsoft.com/office/powerpoint/2010/main" val="2662550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D9C611-D2BA-4294-97AA-25116A9B1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69682"/>
            <a:ext cx="3932237" cy="631596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ПАХ / ТАЗ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EDE706-6571-4079-B033-352721692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73377"/>
            <a:ext cx="6172200" cy="55876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ШОКА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Причины: большая кровопотеря, сильная боль, сильные ожоги, переломы крупных костей.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Симптомы: холодная бледная кожа, липкий пот, слабый высокий пульс, низкое давление, жажда, в тяжелом случае - без сознания.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Действия: требуется немедленная помощь медика для проведения внутривенной инфузии (восполнения потери крови) и лекарственной терапии.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подхода медика: остановить кровотечение, обезболить, напоить (если не рана живота), температурный комфорт.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5E324C-FDAE-4902-A72F-397B3F359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886120"/>
            <a:ext cx="3932237" cy="4982868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из самых тяжелых боевых повреждений.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неподвижность ног раненого.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обильного кровотечения – наложить давящую повязку средней компрессии (натяжения).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обильным кровотечением – использовать местные гемостатические средства, использовать эластичные бинты с сильной компрессией (натяжением).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Обезболить.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иммобилизацию (по возможности – жёсткие носилки (подручные средства – дверь)).</a:t>
            </a:r>
          </a:p>
        </p:txBody>
      </p:sp>
    </p:spTree>
    <p:extLst>
      <p:ext uri="{BB962C8B-B14F-4D97-AF65-F5344CB8AC3E}">
        <p14:creationId xmlns:p14="http://schemas.microsoft.com/office/powerpoint/2010/main" val="3813439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157A5-E12C-4380-856E-00A0F11CB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457200"/>
            <a:ext cx="10679767" cy="181466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ЖГУТ / ТУРНИКЕТ</a:t>
            </a:r>
            <a:r>
              <a:rPr lang="ru-RU" dirty="0">
                <a:solidFill>
                  <a:srgbClr val="FF0000"/>
                </a:solidFill>
              </a:rPr>
              <a:t> </a:t>
            </a:r>
            <a:br>
              <a:rPr lang="ru-RU" dirty="0"/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Крайне желательно накладывать поверх одежды или любой ткани. 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жгут не должны попасть посторонние предметы в карманах (ножи, телефоны и т.д.). 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держать </a:t>
            </a:r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конечности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часа без временного ослабления.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Ослабление не выполняется при большой некомпенсированной кровопотере – пострадавший серо-белого цвета, кожа холодная, пот липкий, без сознания.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AC690C-D427-4056-ABCA-97C22A5A3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838957"/>
            <a:ext cx="6172200" cy="3022093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ТУРНИКЕТ</a:t>
            </a:r>
            <a:r>
              <a:rPr lang="ru-RU" dirty="0"/>
              <a:t>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наложении сначала максимально затянуть и закрепить липучкой, затем крутить вороток.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3CCBC7-7D71-4F34-BC89-38EF61278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46895"/>
            <a:ext cx="3932237" cy="3022093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ЖГУТ ЭСМАРХА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Остановка кровотечения достигается первым туром (обхват конечности уже растянутым жгутом), последующие туры фиксируют первый тур.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последнем туре завязать жгут на два узла.</a:t>
            </a:r>
          </a:p>
        </p:txBody>
      </p:sp>
    </p:spTree>
    <p:extLst>
      <p:ext uri="{BB962C8B-B14F-4D97-AF65-F5344CB8AC3E}">
        <p14:creationId xmlns:p14="http://schemas.microsoft.com/office/powerpoint/2010/main" val="2282926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54D40D-6957-44B1-B606-AB8DA55F0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13827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И МИФЫ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D8ACD40-79E4-42AA-805C-539FC622C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00139"/>
            <a:ext cx="9144000" cy="3435497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пытаться достать пули и осколки из раны (это усилит кровотечение).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хранить жгут на прикладе (он рассыхается и рвётся).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использовать декомпрессионную иглу (нужна квалификация медика).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зашивать раны (это работа хирурга).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Ничего не колоть в сердце (это бред из кино).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гемостатики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вызывают ожоги (обжигали давно устаревшие).</a:t>
            </a:r>
          </a:p>
        </p:txBody>
      </p:sp>
    </p:spTree>
    <p:extLst>
      <p:ext uri="{BB962C8B-B14F-4D97-AF65-F5344CB8AC3E}">
        <p14:creationId xmlns:p14="http://schemas.microsoft.com/office/powerpoint/2010/main" val="3077750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55D380-DA89-49F4-8306-27D52F52E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257"/>
            <a:ext cx="10515600" cy="707009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br>
              <a:rPr lang="ru-RU" sz="3200" dirty="0"/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без отработки навыка на практике бесполезны.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996CD90-0E8E-4A91-9BE4-F3D310E236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4166" y="1102935"/>
            <a:ext cx="5100687" cy="5594808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СНАРЯЖЕНИЕ</a:t>
            </a:r>
          </a:p>
          <a:p>
            <a:endParaRPr lang="ru-RU" dirty="0"/>
          </a:p>
          <a:p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Жгут/турникет хранить на разгрузке спереди в быстром доступе любой рукой. В готовом к использованию виде.</a:t>
            </a:r>
          </a:p>
          <a:p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Жгут/турникет на снаряжении должно быть видно – подсумок с красным крестом, или кончик жгута торчит из подсумка.</a:t>
            </a:r>
          </a:p>
          <a:p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Ничего не класть в наплечные карманы и в передние карманы брюк. Это может помешать наложению жгута на конечность.</a:t>
            </a:r>
          </a:p>
          <a:p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жгуте заранее срезать часть с дырками (они рвутся при растяжении). </a:t>
            </a:r>
          </a:p>
          <a:p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инструкции к препаратам аптечки</a:t>
            </a:r>
          </a:p>
          <a:p>
            <a:r>
              <a:rPr lang="ru-RU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ОТРЯД</a:t>
            </a:r>
          </a:p>
          <a:p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каждого бойца минимальным набором аптечки.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FE73E93-9FFF-400C-BBC5-63009036719E}"/>
              </a:ext>
            </a:extLst>
          </p:cNvPr>
          <p:cNvSpPr/>
          <p:nvPr/>
        </p:nvSpPr>
        <p:spPr>
          <a:xfrm>
            <a:off x="6003235" y="1102935"/>
            <a:ext cx="598335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.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ТРЕНИРОВКА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тренировку отряда по остановке кровотечения жгутом, турникетом, кулаком, магазином на себе и на товарище.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Отработать навык наложения жгута на руки и ноги в положении лёжа. Признак удачного учебного наложения - онемение конечности, отсутствие пульса. Жгуты и турникеты одноразовые.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Использованные на тренировке использовать только для тренировок. Возникшие на тренировке вопросы обсудить с медиками.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Слаженность: на построении каждый боец перед отрядом показывает где расположена его аптечка и её содержимое.</a:t>
            </a:r>
          </a:p>
        </p:txBody>
      </p:sp>
    </p:spTree>
    <p:extLst>
      <p:ext uri="{BB962C8B-B14F-4D97-AF65-F5344CB8AC3E}">
        <p14:creationId xmlns:p14="http://schemas.microsoft.com/office/powerpoint/2010/main" val="140400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9999160-3393-4BC7-AED1-EDCE278E2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03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АПТЕЧКА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69A2E66-CC70-4C60-9BFB-626D3EBC0D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54158"/>
            <a:ext cx="5493026" cy="5222805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эшелон, самопомощь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Находится в быстром доступе любой рукой</a:t>
            </a:r>
          </a:p>
          <a:p>
            <a:r>
              <a:rPr lang="ru-RU" sz="2000" dirty="0"/>
              <a:t>Жгут/Турникет - 2 шт. Обезболивающее – </a:t>
            </a:r>
            <a:r>
              <a:rPr lang="ru-RU" sz="2000" dirty="0" err="1"/>
              <a:t>Промедол</a:t>
            </a:r>
            <a:r>
              <a:rPr lang="ru-RU" sz="2000" dirty="0"/>
              <a:t>/</a:t>
            </a:r>
            <a:r>
              <a:rPr lang="ru-RU" sz="2000" dirty="0" err="1"/>
              <a:t>трамадол</a:t>
            </a:r>
            <a:r>
              <a:rPr lang="ru-RU" sz="2000" dirty="0"/>
              <a:t> (шприц-тюбик) - 1 шт. Эластичный бинт - 1 шт. Бинт обычный - 1 шт. Гемостатический бинт (не порошок) - 1 шт. Повязка противоожоговая («</a:t>
            </a:r>
            <a:r>
              <a:rPr lang="ru-RU" sz="2000" dirty="0" err="1"/>
              <a:t>Апполо</a:t>
            </a:r>
            <a:r>
              <a:rPr lang="ru-RU" sz="2000" dirty="0"/>
              <a:t>», «</a:t>
            </a:r>
            <a:r>
              <a:rPr lang="ru-RU" sz="2000" dirty="0" err="1"/>
              <a:t>Лиоксазин</a:t>
            </a:r>
            <a:r>
              <a:rPr lang="ru-RU" sz="2000" dirty="0"/>
              <a:t>» и </a:t>
            </a:r>
            <a:r>
              <a:rPr lang="ru-RU" sz="2000" dirty="0" err="1"/>
              <a:t>тд</a:t>
            </a:r>
            <a:r>
              <a:rPr lang="ru-RU" sz="2000" dirty="0"/>
              <a:t>, с анестетиком в составе) - 2 шт. Альбуцид (промыть глаза, в пластике) - 2 шт. Перчатки медицинские - 1 пара.</a:t>
            </a:r>
          </a:p>
          <a:p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желанию и возможности</a:t>
            </a:r>
            <a:r>
              <a:rPr lang="ru-RU" sz="2000" dirty="0"/>
              <a:t>. Дополнительные обезболивающие – </a:t>
            </a:r>
            <a:r>
              <a:rPr lang="ru-RU" sz="2000" dirty="0" err="1"/>
              <a:t>Промедол</a:t>
            </a:r>
            <a:r>
              <a:rPr lang="ru-RU" sz="2000" dirty="0"/>
              <a:t>, </a:t>
            </a:r>
            <a:r>
              <a:rPr lang="ru-RU" sz="2000" dirty="0" err="1"/>
              <a:t>Трамадол</a:t>
            </a:r>
            <a:r>
              <a:rPr lang="ru-RU" sz="2000" dirty="0"/>
              <a:t>, </a:t>
            </a:r>
            <a:r>
              <a:rPr lang="ru-RU" sz="2000" dirty="0" err="1"/>
              <a:t>Нефопам</a:t>
            </a:r>
            <a:r>
              <a:rPr lang="ru-RU" sz="2000" dirty="0"/>
              <a:t> (можно купить на гражданке). Ампулу, для сохранности, удобно убрать в пустой шприц 5 мл. Гражданский «противошоковый набор» – </a:t>
            </a:r>
            <a:r>
              <a:rPr lang="ru-RU" sz="2000" dirty="0" err="1"/>
              <a:t>Кетанов</a:t>
            </a:r>
            <a:r>
              <a:rPr lang="ru-RU" sz="2000" dirty="0"/>
              <a:t> 1 ампула (30мг/мл/1мл), Дексаметазон 2 ампулы (4мг/мл/1мл) Удобно убрать 3 ампулы в упаковку от «Тик-Так». Шприц 5 мл – 2 шт. Спиртовые салфетки – 2 шт. Зажим </a:t>
            </a:r>
            <a:r>
              <a:rPr lang="ru-RU" sz="2000" dirty="0" err="1"/>
              <a:t>Кохера</a:t>
            </a:r>
            <a:r>
              <a:rPr lang="ru-RU" sz="2000" dirty="0"/>
              <a:t>, с зубчиками – 1 шт. Эвакуационная стропа или веревка с карабином (желательно наличие у нескольких людей в подразделении)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433342D-A444-4D1B-AE78-0983549BA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54158"/>
            <a:ext cx="5665304" cy="5222805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эшелон</a:t>
            </a:r>
            <a:r>
              <a:rPr lang="ru-RU" sz="2000" dirty="0" err="1"/>
              <a:t>Из</a:t>
            </a:r>
            <a:r>
              <a:rPr lang="ru-RU" sz="2000" dirty="0"/>
              <a:t> этой аптечки помощь будут оказывать вам. Крепится на 5 или 7 часов, на поясе или бронежилете. Отрывной подсумок.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Турникет CAT/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Медплант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ЖК-02 (ЖК-01) - 2 шт. ППИ-Э или эластичный бинт - 1-2 шт. Гемостатический бинт/Z-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- 1-2 шт. Бинт марлевый 7х14 - 2-3 шт. Армированный скотч (из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строймага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вытащить картонную втулку, спрессовать) - 1 шт. Тейп или лейкопластырь в катушке (лучше тейп) - 1 шт.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Окклюзионный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пластырь (в упаковке 2 пластыря, для сквозного ранения груди) - 1 шт. Ротовой воздуховод - 1 шт. Повязка противоожоговая - 2 шт. Спас одеяло (из фольги) - 1 шт. Ножницы - 1 шт. Маркер чёрный - 1 шт. Перчатки медицинские - 2 пары. Салфетки с нашатырным спиртом - 2 шт. Альбуцид - 2 шт. Ибупрофен (либо другое таблетированное обезболивающее) - 8 таб.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Лоперамид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(«затычка» при поносе) - 8 таб.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135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D9F0714-391B-4C55-AADF-574C6CB25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435" y="2579204"/>
            <a:ext cx="10515600" cy="1699591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составил Фёдор “Портной” по материалам и под редакцией Инструкторов Центра “Сварог” Никиты “Август” и Петра “Химик”. Версия 2.2. Москва, 2022</a:t>
            </a:r>
          </a:p>
        </p:txBody>
      </p:sp>
    </p:spTree>
    <p:extLst>
      <p:ext uri="{BB962C8B-B14F-4D97-AF65-F5344CB8AC3E}">
        <p14:creationId xmlns:p14="http://schemas.microsoft.com/office/powerpoint/2010/main" val="94229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6C78E68-1C09-4F79-8379-A978AC1F9F6C}"/>
              </a:ext>
            </a:extLst>
          </p:cNvPr>
          <p:cNvSpPr txBox="1"/>
          <p:nvPr/>
        </p:nvSpPr>
        <p:spPr>
          <a:xfrm>
            <a:off x="443061" y="348792"/>
            <a:ext cx="11114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Тактическая медицина           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необходимый минимум</a:t>
            </a: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56AACA8-3104-4624-92AD-74D0F2610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25485"/>
            <a:ext cx="9144000" cy="183822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КРАСНАЯ ЗОНА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Огневой контакт с противником. Обеспечить собственную безопасность. Подавить противника огнем. Установить голосовой контакт с раненым. Проверить свой-чужой. Корректировать его действия («Ползи сюда! Лежи, не двигайся! Наложи жгут!») Переместить раненого в жёлтую зону.</a:t>
            </a:r>
          </a:p>
        </p:txBody>
      </p:sp>
      <p:sp>
        <p:nvSpPr>
          <p:cNvPr id="7" name="Подзаголовок 6">
            <a:extLst>
              <a:ext uri="{FF2B5EF4-FFF2-40B4-BE49-F238E27FC236}">
                <a16:creationId xmlns:a16="http://schemas.microsoft.com/office/drawing/2014/main" id="{DDDBEB70-EE38-415E-9F66-6CD3E5E70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80528"/>
            <a:ext cx="9144000" cy="335594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ЖЁЛТАЯ ЗОНА </a:t>
            </a:r>
            <a:r>
              <a:rPr lang="ru-RU" dirty="0"/>
              <a:t>Временное укрытие. Устранить критическую опасность здоровью. Провести вторичный осмотр на наличие других повреждений. Обезболить, перевязать. Эвакуировать в зелёную зону</a:t>
            </a:r>
          </a:p>
          <a:p>
            <a:endParaRPr lang="ru-RU" dirty="0"/>
          </a:p>
          <a:p>
            <a:r>
              <a:rPr lang="ru-RU" b="1" dirty="0">
                <a:solidFill>
                  <a:srgbClr val="92D050"/>
                </a:solidFill>
              </a:rPr>
              <a:t>ЗЕЛЁНАЯ ЗОНА </a:t>
            </a:r>
            <a:r>
              <a:rPr lang="ru-RU" dirty="0"/>
              <a:t>Условная безопасность. Зона эвакуации. Контролировать состояние раненого, голосовой контакт. Проверить действия, выполненные в «Жёлтой зоне», исправить ошибки. Дополнительная помощь: инфузии, иммобилизация, тампонада раны, ослабление жгута и т</a:t>
            </a:r>
            <a:r>
              <a:rPr lang="en-US" dirty="0"/>
              <a:t>.</a:t>
            </a:r>
            <a:r>
              <a:rPr lang="ru-RU" dirty="0"/>
              <a:t>д. Передать раненого медикам. Сообщить его подразделение, позывной, характер и время ранения, какая помощь была оказана.</a:t>
            </a:r>
          </a:p>
        </p:txBody>
      </p:sp>
    </p:spTree>
    <p:extLst>
      <p:ext uri="{BB962C8B-B14F-4D97-AF65-F5344CB8AC3E}">
        <p14:creationId xmlns:p14="http://schemas.microsoft.com/office/powerpoint/2010/main" val="401333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EF48CA-F31B-4DE8-A7C8-893F96867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11724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B8EBB8-F415-4DE2-B33C-78AE8BF61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92231"/>
            <a:ext cx="6172200" cy="641965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Если раненый в бреду или без сознания - его оружие поставить на предохранитель и взять себе, забрать гранаты. </a:t>
            </a:r>
          </a:p>
          <a:p>
            <a:r>
              <a:rPr lang="ru-RU" dirty="0"/>
              <a:t>Помощь раненому оказать из аптечки раненого. </a:t>
            </a:r>
          </a:p>
          <a:p>
            <a:r>
              <a:rPr lang="ru-RU" dirty="0"/>
              <a:t>В красной и жёлтой зоне укрываться за раненым, оказывать помощь в положении лёжа. </a:t>
            </a:r>
          </a:p>
          <a:p>
            <a:r>
              <a:rPr lang="ru-RU" dirty="0"/>
              <a:t>Готовность принять бой. </a:t>
            </a:r>
          </a:p>
          <a:p>
            <a:r>
              <a:rPr lang="ru-RU" dirty="0"/>
              <a:t>Сначала помочь раненым в сознании, потом раненым без сознания (по ситуации). </a:t>
            </a:r>
          </a:p>
          <a:p>
            <a:r>
              <a:rPr lang="ru-RU" dirty="0"/>
              <a:t>Своих раненых не бросаем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1B37E8-DCD6-4303-99C4-2AE4A5C7C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291472"/>
            <a:ext cx="3932237" cy="457751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Записать на щеке раненого: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Время наложения жгута / турникета. 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Использованные инъекции, их количество и дозировку, особенно - опиоидные обезболивающие (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промедол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трамадол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04286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13CA38-1461-4790-AFF5-2D770EAE7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КРИТИЧЕСКАЯ ОПАСНОСТЬ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97308A-A7F1-46C6-BB75-E801AECE3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472"/>
            <a:ext cx="10515600" cy="4885491"/>
          </a:xfrm>
        </p:spPr>
        <p:txBody>
          <a:bodyPr/>
          <a:lstStyle/>
          <a:p>
            <a:endParaRPr lang="ru-RU" b="1" dirty="0"/>
          </a:p>
          <a:p>
            <a:r>
              <a:rPr lang="ru-RU" b="1" dirty="0"/>
              <a:t>Без сознания </a:t>
            </a:r>
            <a:r>
              <a:rPr lang="ru-RU" dirty="0"/>
              <a:t>(раненый может перекрыть себе дыхание языком или рвотой).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Сильное кровотечение </a:t>
            </a:r>
            <a:r>
              <a:rPr lang="ru-RU" dirty="0"/>
              <a:t>(устранить в первую очередь).</a:t>
            </a:r>
          </a:p>
          <a:p>
            <a:r>
              <a:rPr lang="ru-RU" dirty="0"/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Пневмоторакс</a:t>
            </a:r>
            <a:r>
              <a:rPr lang="ru-RU" dirty="0"/>
              <a:t> (ранение грудной области с повреждением полости вокруг лёгкого, воздух проникает через рану и давит на лёгкое, затрудняет дыхание).</a:t>
            </a:r>
          </a:p>
          <a:p>
            <a:r>
              <a:rPr lang="ru-RU" dirty="0"/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Шоковое состояние </a:t>
            </a:r>
            <a:r>
              <a:rPr lang="ru-RU" dirty="0"/>
              <a:t>(большая потеря крови, низкое давление, высокий пульс).</a:t>
            </a:r>
          </a:p>
        </p:txBody>
      </p:sp>
    </p:spTree>
    <p:extLst>
      <p:ext uri="{BB962C8B-B14F-4D97-AF65-F5344CB8AC3E}">
        <p14:creationId xmlns:p14="http://schemas.microsoft.com/office/powerpoint/2010/main" val="454275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1F4AA0-9CFB-4369-94C4-435B6FCEB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675" y="576470"/>
            <a:ext cx="3932237" cy="777711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СОЗНАНИЯ / НЕТ ДЫХАНИЯ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B2C59C-E70A-4199-9002-7342A4717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017" y="1527175"/>
            <a:ext cx="11360426" cy="4873625"/>
          </a:xfrm>
        </p:spPr>
        <p:txBody>
          <a:bodyPr/>
          <a:lstStyle/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Очистить рот от грязи и рвоты, чтобы ничего не мешало дыханию. * нет дыхания - сердечно-лёгочная реанимация (“качать”)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Переместить в безопасное место. Положить в «положение сохранения».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Провести вторичный осмотр.</a:t>
            </a:r>
          </a:p>
        </p:txBody>
      </p:sp>
    </p:spTree>
    <p:extLst>
      <p:ext uri="{BB962C8B-B14F-4D97-AF65-F5344CB8AC3E}">
        <p14:creationId xmlns:p14="http://schemas.microsoft.com/office/powerpoint/2010/main" val="7899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7D393D1-495C-47C9-B1E5-AE9DEEB91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РАНЕНИЯ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DDFC694-6DD9-4395-8979-334AE10BF28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Первая и основная задача – остановка кровотечения. </a:t>
            </a:r>
          </a:p>
          <a:p>
            <a:r>
              <a:rPr lang="ru-RU" dirty="0"/>
              <a:t>Не доставать из раны пули / осколки. </a:t>
            </a:r>
          </a:p>
          <a:p>
            <a:r>
              <a:rPr lang="ru-RU" dirty="0"/>
              <a:t>Не опиоидные обезболивающие не устраняют боль при тяжёлом ранении. </a:t>
            </a:r>
          </a:p>
          <a:p>
            <a:r>
              <a:rPr lang="ru-RU" dirty="0"/>
              <a:t>Для усиления/фиксации бинтовую повязку можно сверху замотать армированным скотчем.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A08B324-FFB8-4018-B923-C10F919819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При большой кровопотере нарушается терморегуляция, раненый мёрзнет, его необходимо согреть. </a:t>
            </a:r>
          </a:p>
          <a:p>
            <a:r>
              <a:rPr lang="ru-RU" dirty="0"/>
              <a:t>После устранения критической опасности здоровью раненого необходимо осмотреть его на наличие других ранений. </a:t>
            </a:r>
          </a:p>
          <a:p>
            <a:r>
              <a:rPr lang="ru-RU" dirty="0"/>
              <a:t>При задержке эвакуации использовать антибиотики.</a:t>
            </a:r>
          </a:p>
        </p:txBody>
      </p:sp>
    </p:spTree>
    <p:extLst>
      <p:ext uri="{BB962C8B-B14F-4D97-AF65-F5344CB8AC3E}">
        <p14:creationId xmlns:p14="http://schemas.microsoft.com/office/powerpoint/2010/main" val="1320452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66A923-77AF-4C6F-935C-5888D3F04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5836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5B0522-5D5F-4A83-8D17-678869643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6120"/>
            <a:ext cx="10515600" cy="560675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Остановить кровотечение</a:t>
            </a:r>
            <a:r>
              <a:rPr lang="ru-RU" dirty="0"/>
              <a:t>: наложить жгут/турникет максимально высоко, как можно ближе к телу (ближе к подмышкам на руках, ближе к паху на ногах). * 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самопомощи и отсутствии жгута положить в область подмышки кулак или магазин и придавить весом собственного тела.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Вколоть</a:t>
            </a:r>
            <a:r>
              <a:rPr lang="ru-RU" dirty="0"/>
              <a:t> обезболивающее.</a:t>
            </a:r>
          </a:p>
          <a:p>
            <a:r>
              <a:rPr lang="ru-RU" dirty="0"/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</a:t>
            </a:r>
            <a:r>
              <a:rPr lang="ru-RU" dirty="0"/>
              <a:t> вторичный осмотр поврежденной конечности и пострадавшего в целом.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Тампонировать</a:t>
            </a:r>
            <a:r>
              <a:rPr lang="ru-RU" dirty="0"/>
              <a:t> рану.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Наложить</a:t>
            </a:r>
            <a:r>
              <a:rPr lang="ru-RU" dirty="0"/>
              <a:t> давящую повязку.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</a:t>
            </a:r>
            <a:r>
              <a:rPr lang="ru-RU" dirty="0"/>
              <a:t>огнестрельного перелома кости - выполнить иммобилизацию (обездвижить конечность). *</a:t>
            </a:r>
          </a:p>
          <a:p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дополнительных ранений на конечности не найдено, то необходимо наложить 2-ой жгут/турникет на 5 см выше ранения, 1-ый жгут/турникет снять. Данная манипуляция проводится в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зёленой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зоне, крайне редко в жёлтой зоне.</a:t>
            </a:r>
          </a:p>
        </p:txBody>
      </p:sp>
    </p:spTree>
    <p:extLst>
      <p:ext uri="{BB962C8B-B14F-4D97-AF65-F5344CB8AC3E}">
        <p14:creationId xmlns:p14="http://schemas.microsoft.com/office/powerpoint/2010/main" val="2804397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F7B97B-5632-4822-B349-1AB1AD5E6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4689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ТАМПОНАДА РАНЫ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6C6166-5614-4FFB-A5AD-D75C275A7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9814"/>
            <a:ext cx="10515600" cy="5187149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dirty="0"/>
              <a:t> доставить средство тампонады к повреждённому сосуду, выполнить полное и тугое заполнение раневого канала средством тампонады.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тампонады</a:t>
            </a:r>
            <a:r>
              <a:rPr lang="ru-RU" dirty="0"/>
              <a:t>: гемостатический бинт, гемостатический препарат или обычный бинт. Можно использовать </a:t>
            </a:r>
            <a:r>
              <a:rPr lang="ru-RU" dirty="0" err="1"/>
              <a:t>местно</a:t>
            </a:r>
            <a:r>
              <a:rPr lang="ru-RU" dirty="0"/>
              <a:t> аминокапроновую кислоту, а так же смочить ей обычные бинты.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Техника:</a:t>
            </a:r>
            <a:r>
              <a:rPr lang="ru-RU" dirty="0"/>
              <a:t> необходимо максимально глубоко и плотно заполнить рану средством тампонады. Тампонада выполняется с постоянным давлением на средство тампонады.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тампонады </a:t>
            </a:r>
            <a:r>
              <a:rPr lang="ru-RU" dirty="0"/>
              <a:t>перевязать рану эластичным бинтом.</a:t>
            </a:r>
          </a:p>
        </p:txBody>
      </p:sp>
    </p:spTree>
    <p:extLst>
      <p:ext uri="{BB962C8B-B14F-4D97-AF65-F5344CB8AC3E}">
        <p14:creationId xmlns:p14="http://schemas.microsoft.com/office/powerpoint/2010/main" val="354972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759A0-3A24-4422-8A7B-61423C71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ТАМПОНАДЫ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987E3F-8A39-4D88-9DD1-2DC3A20D1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70367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Проверку </a:t>
            </a:r>
            <a:r>
              <a:rPr lang="ru-RU" dirty="0"/>
              <a:t>осуществить по ситуации. Через 5 и более минут после тампонады плавно ослаблять турникет (по 1 повороту каждые 15 секунд), контролировать состояние повязки.</a:t>
            </a:r>
          </a:p>
          <a:p>
            <a:r>
              <a:rPr lang="ru-RU" dirty="0"/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УСПЕШНАЯ</a:t>
            </a:r>
            <a:r>
              <a:rPr lang="ru-RU" dirty="0"/>
              <a:t> Повязка сухая, либо на ней «красное пятнышко».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НЕУСПЕШНАЯ </a:t>
            </a:r>
            <a:r>
              <a:rPr lang="ru-RU" dirty="0"/>
              <a:t>Повязка сырая, с нее капает кровь.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Затянуть</a:t>
            </a:r>
            <a:r>
              <a:rPr lang="ru-RU" dirty="0"/>
              <a:t> турникет.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Наложить</a:t>
            </a:r>
            <a:r>
              <a:rPr lang="ru-RU" dirty="0"/>
              <a:t> на повязку сверху еще один эластичный бинт с большей компрессией (натяжением), провести повторную проверку.</a:t>
            </a:r>
          </a:p>
        </p:txBody>
      </p:sp>
    </p:spTree>
    <p:extLst>
      <p:ext uri="{BB962C8B-B14F-4D97-AF65-F5344CB8AC3E}">
        <p14:creationId xmlns:p14="http://schemas.microsoft.com/office/powerpoint/2010/main" val="14221069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1828</Words>
  <Application>Microsoft Office PowerPoint</Application>
  <PresentationFormat>Широкоэкранный</PresentationFormat>
  <Paragraphs>136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Необходимый минимум при боевых действиях</vt:lpstr>
      <vt:lpstr>КРАСНАЯ ЗОНА Огневой контакт с противником. Обеспечить собственную безопасность. Подавить противника огнем. Установить голосовой контакт с раненым. Проверить свой-чужой. Корректировать его действия («Ползи сюда! Лежи, не двигайся! Наложи жгут!») Переместить раненого в жёлтую зону.</vt:lpstr>
      <vt:lpstr>ОСНОВА</vt:lpstr>
      <vt:lpstr>КРИТИЧЕСКАЯ ОПАСНОСТЬ</vt:lpstr>
      <vt:lpstr>БЕЗ СОЗНАНИЯ / НЕТ ДЫХАНИЯ</vt:lpstr>
      <vt:lpstr>РАНЕНИЯ</vt:lpstr>
      <vt:lpstr>КОНЕЧНОСТИ</vt:lpstr>
      <vt:lpstr>ТАМПОНАДА РАНЫ</vt:lpstr>
      <vt:lpstr>ПРОВЕРКА ТАМПОНАДЫ</vt:lpstr>
      <vt:lpstr>ГОЛОВА</vt:lpstr>
      <vt:lpstr>ГРУДЬ</vt:lpstr>
      <vt:lpstr>ПАХ / ТАЗ</vt:lpstr>
      <vt:lpstr>ЖГУТ / ТУРНИКЕТ  Крайне желательно накладывать поверх одежды или любой ткани.  Под жгут не должны попасть посторонние предметы в карманах (ножи, телефоны и т.д.).  Не держать на конечности более часа без временного ослабления.  Ослабление не выполняется при большой некомпенсированной кровопотере – пострадавший серо-белого цвета, кожа холодная, пот липкий, без сознания.</vt:lpstr>
      <vt:lpstr>ОШИБКИ И МИФЫ</vt:lpstr>
      <vt:lpstr>ПОДГОТОВКА  Знания без отработки навыка на практике бесполезны.</vt:lpstr>
      <vt:lpstr>АПТЕЧКА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10</cp:revision>
  <dcterms:created xsi:type="dcterms:W3CDTF">2024-12-04T10:44:10Z</dcterms:created>
  <dcterms:modified xsi:type="dcterms:W3CDTF">2024-12-05T11:41:51Z</dcterms:modified>
</cp:coreProperties>
</file>