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36" d="100"/>
          <a:sy n="136" d="100"/>
        </p:scale>
        <p:origin x="-894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0F3A9-E656-D048-BFA4-92C42FD775FD}" type="doc">
      <dgm:prSet loTypeId="urn:microsoft.com/office/officeart/2008/layout/VerticalCurvedList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16AA0-310A-494A-8C67-6DE86E5E4DA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smtClean="0"/>
            <a:t>Проведение лабораторных исследований с помощью имеющегося оборудования для обеспечения научно-исследовательской деятельности преподавателей, аспирантов и сотрудников университета</a:t>
          </a:r>
          <a:endParaRPr lang="ru-RU" dirty="0"/>
        </a:p>
      </dgm:t>
    </dgm:pt>
    <dgm:pt modelId="{7A508A70-265A-2C46-8623-4D598D92A6B4}" type="parTrans" cxnId="{3FEB64F1-8598-7A4D-8AF1-B35B9E359DE2}">
      <dgm:prSet/>
      <dgm:spPr/>
      <dgm:t>
        <a:bodyPr/>
        <a:lstStyle/>
        <a:p>
          <a:endParaRPr lang="ru-RU"/>
        </a:p>
      </dgm:t>
    </dgm:pt>
    <dgm:pt modelId="{9D7B59EB-D399-8349-8CF0-CD7FABED379F}" type="sibTrans" cxnId="{3FEB64F1-8598-7A4D-8AF1-B35B9E359DE2}">
      <dgm:prSet/>
      <dgm:spPr/>
      <dgm:t>
        <a:bodyPr/>
        <a:lstStyle/>
        <a:p>
          <a:endParaRPr lang="ru-RU"/>
        </a:p>
      </dgm:t>
    </dgm:pt>
    <dgm:pt modelId="{7010F01E-2FB0-F543-992A-973959AE4EC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smtClean="0"/>
            <a:t>Внедрение прогрессивных форм работы, новых методов исследований, имеющих высокую аналитическую точность и диагностическую надежность</a:t>
          </a:r>
          <a:endParaRPr lang="ru-RU" dirty="0"/>
        </a:p>
      </dgm:t>
    </dgm:pt>
    <dgm:pt modelId="{EF38AC33-2FC9-6743-99BD-BDE37AE213A1}" type="parTrans" cxnId="{8913B052-50C0-EF4F-84BF-94D92538E6D1}">
      <dgm:prSet/>
      <dgm:spPr/>
      <dgm:t>
        <a:bodyPr/>
        <a:lstStyle/>
        <a:p>
          <a:endParaRPr lang="ru-RU"/>
        </a:p>
      </dgm:t>
    </dgm:pt>
    <dgm:pt modelId="{35FD5823-0AEF-B342-9EA0-0072AD3A642B}" type="sibTrans" cxnId="{8913B052-50C0-EF4F-84BF-94D92538E6D1}">
      <dgm:prSet/>
      <dgm:spPr/>
      <dgm:t>
        <a:bodyPr/>
        <a:lstStyle/>
        <a:p>
          <a:endParaRPr lang="ru-RU"/>
        </a:p>
      </dgm:t>
    </dgm:pt>
    <dgm:pt modelId="{D0E8F420-0957-E34F-8FEF-3B6CE9ED8C0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smtClean="0"/>
            <a:t>Оказание консультативной помощи врачам государственных и частных медицинских учреждений в выборе наиболее диагностически информативных лабораторных тестов и трактовке данных лабораторного обследования</a:t>
          </a:r>
          <a:endParaRPr lang="ru-RU" dirty="0"/>
        </a:p>
      </dgm:t>
    </dgm:pt>
    <dgm:pt modelId="{1218C712-92A8-7D47-8457-AB223520C46E}" type="parTrans" cxnId="{65340454-28C7-444D-8712-AE5A86304BB4}">
      <dgm:prSet/>
      <dgm:spPr/>
      <dgm:t>
        <a:bodyPr/>
        <a:lstStyle/>
        <a:p>
          <a:endParaRPr lang="ru-RU"/>
        </a:p>
      </dgm:t>
    </dgm:pt>
    <dgm:pt modelId="{D49EB9A6-8A66-9E40-A6A1-417A0016D817}" type="sibTrans" cxnId="{65340454-28C7-444D-8712-AE5A86304BB4}">
      <dgm:prSet/>
      <dgm:spPr/>
      <dgm:t>
        <a:bodyPr/>
        <a:lstStyle/>
        <a:p>
          <a:endParaRPr lang="ru-RU"/>
        </a:p>
      </dgm:t>
    </dgm:pt>
    <dgm:pt modelId="{3ECACA04-2D74-AB4D-AD23-BB67A18D54B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 smtClean="0"/>
            <a:t>Проведение клинических и иных лабораторных исследований для юридических и физических лиц в объеме согласно номенклатуре исследований, закрепленных лицензией</a:t>
          </a:r>
          <a:endParaRPr lang="ru-RU" dirty="0"/>
        </a:p>
      </dgm:t>
    </dgm:pt>
    <dgm:pt modelId="{F50C2BF4-645A-224E-9584-CC7872A63B2D}" type="parTrans" cxnId="{9CD163D3-AED7-9949-93D3-B6FC04CE255A}">
      <dgm:prSet/>
      <dgm:spPr/>
      <dgm:t>
        <a:bodyPr/>
        <a:lstStyle/>
        <a:p>
          <a:endParaRPr lang="ru-RU"/>
        </a:p>
      </dgm:t>
    </dgm:pt>
    <dgm:pt modelId="{C0FF1ED1-ABA7-AC4A-8264-853FAD6E91FD}" type="sibTrans" cxnId="{9CD163D3-AED7-9949-93D3-B6FC04CE255A}">
      <dgm:prSet/>
      <dgm:spPr/>
      <dgm:t>
        <a:bodyPr/>
        <a:lstStyle/>
        <a:p>
          <a:endParaRPr lang="ru-RU"/>
        </a:p>
      </dgm:t>
    </dgm:pt>
    <dgm:pt modelId="{2C601112-191F-BD44-8DFD-023C285FB41D}" type="pres">
      <dgm:prSet presAssocID="{43F0F3A9-E656-D048-BFA4-92C42FD775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811E48-CEBF-6048-8303-DCAD36E8F02D}" type="pres">
      <dgm:prSet presAssocID="{43F0F3A9-E656-D048-BFA4-92C42FD775FD}" presName="Name1" presStyleCnt="0"/>
      <dgm:spPr/>
    </dgm:pt>
    <dgm:pt modelId="{DBB1CA37-6152-D74A-836D-5DA17A53714E}" type="pres">
      <dgm:prSet presAssocID="{43F0F3A9-E656-D048-BFA4-92C42FD775FD}" presName="cycle" presStyleCnt="0"/>
      <dgm:spPr/>
    </dgm:pt>
    <dgm:pt modelId="{5C3346BE-1B38-704A-BC51-4D2B1639D548}" type="pres">
      <dgm:prSet presAssocID="{43F0F3A9-E656-D048-BFA4-92C42FD775FD}" presName="srcNode" presStyleLbl="node1" presStyleIdx="0" presStyleCnt="4"/>
      <dgm:spPr/>
    </dgm:pt>
    <dgm:pt modelId="{5676D750-FA89-8C40-BDF1-EA8F0001D23B}" type="pres">
      <dgm:prSet presAssocID="{43F0F3A9-E656-D048-BFA4-92C42FD775FD}" presName="conn" presStyleLbl="parChTrans1D2" presStyleIdx="0" presStyleCnt="1"/>
      <dgm:spPr/>
      <dgm:t>
        <a:bodyPr/>
        <a:lstStyle/>
        <a:p>
          <a:endParaRPr lang="ru-RU"/>
        </a:p>
      </dgm:t>
    </dgm:pt>
    <dgm:pt modelId="{D3071BB6-4E99-A04B-B060-ABCD8AD43C38}" type="pres">
      <dgm:prSet presAssocID="{43F0F3A9-E656-D048-BFA4-92C42FD775FD}" presName="extraNode" presStyleLbl="node1" presStyleIdx="0" presStyleCnt="4"/>
      <dgm:spPr/>
    </dgm:pt>
    <dgm:pt modelId="{BF78401F-B003-7B4D-97D7-BB01F562F883}" type="pres">
      <dgm:prSet presAssocID="{43F0F3A9-E656-D048-BFA4-92C42FD775FD}" presName="dstNode" presStyleLbl="node1" presStyleIdx="0" presStyleCnt="4"/>
      <dgm:spPr/>
    </dgm:pt>
    <dgm:pt modelId="{53EB27B5-4F11-1A49-B417-7A68A1446E0E}" type="pres">
      <dgm:prSet presAssocID="{BF516AA0-310A-494A-8C67-6DE86E5E4D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01666-03A9-DE44-B19A-4CBCA2BABB1B}" type="pres">
      <dgm:prSet presAssocID="{BF516AA0-310A-494A-8C67-6DE86E5E4DA9}" presName="accent_1" presStyleCnt="0"/>
      <dgm:spPr/>
    </dgm:pt>
    <dgm:pt modelId="{63060F21-397B-984F-91D4-F4EE202177BB}" type="pres">
      <dgm:prSet presAssocID="{BF516AA0-310A-494A-8C67-6DE86E5E4DA9}" presName="accentRepeatNode" presStyleLbl="solidFgAcc1" presStyleIdx="0" presStyleCnt="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DF718EF2-179A-B643-BBD5-04F52567CF99}" type="pres">
      <dgm:prSet presAssocID="{7010F01E-2FB0-F543-992A-973959AE4E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E466-7A0B-984E-9B5A-B5C283A0783A}" type="pres">
      <dgm:prSet presAssocID="{7010F01E-2FB0-F543-992A-973959AE4EC3}" presName="accent_2" presStyleCnt="0"/>
      <dgm:spPr/>
    </dgm:pt>
    <dgm:pt modelId="{7752A0A4-C98D-C445-ABE4-4F795362F136}" type="pres">
      <dgm:prSet presAssocID="{7010F01E-2FB0-F543-992A-973959AE4EC3}" presName="accentRepeatNode" presStyleLbl="solidFgAcc1" presStyleIdx="1" presStyleCnt="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2A21E1BD-64A8-E34D-8157-1E4F12C26B3E}" type="pres">
      <dgm:prSet presAssocID="{D0E8F420-0957-E34F-8FEF-3B6CE9ED8C0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CD9B2-147D-BD4E-ADAD-F49313F19A7E}" type="pres">
      <dgm:prSet presAssocID="{D0E8F420-0957-E34F-8FEF-3B6CE9ED8C01}" presName="accent_3" presStyleCnt="0"/>
      <dgm:spPr/>
    </dgm:pt>
    <dgm:pt modelId="{2943E0C5-6260-1E4A-A046-5C8F1FF3876D}" type="pres">
      <dgm:prSet presAssocID="{D0E8F420-0957-E34F-8FEF-3B6CE9ED8C01}" presName="accentRepeatNode" presStyleLbl="solidFgAcc1" presStyleIdx="2" presStyleCnt="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2ECC6CD6-CB08-9E44-8BD6-BCE4F45FA4D4}" type="pres">
      <dgm:prSet presAssocID="{3ECACA04-2D74-AB4D-AD23-BB67A18D54B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8E4E3-FD23-AD45-B19A-06A2220043AF}" type="pres">
      <dgm:prSet presAssocID="{3ECACA04-2D74-AB4D-AD23-BB67A18D54B7}" presName="accent_4" presStyleCnt="0"/>
      <dgm:spPr/>
    </dgm:pt>
    <dgm:pt modelId="{9709B990-E7A1-264F-94F9-B33D290F512C}" type="pres">
      <dgm:prSet presAssocID="{3ECACA04-2D74-AB4D-AD23-BB67A18D54B7}" presName="accentRepeatNode" presStyleLbl="solidFgAcc1" presStyleIdx="3" presStyleCnt="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9CD163D3-AED7-9949-93D3-B6FC04CE255A}" srcId="{43F0F3A9-E656-D048-BFA4-92C42FD775FD}" destId="{3ECACA04-2D74-AB4D-AD23-BB67A18D54B7}" srcOrd="3" destOrd="0" parTransId="{F50C2BF4-645A-224E-9584-CC7872A63B2D}" sibTransId="{C0FF1ED1-ABA7-AC4A-8264-853FAD6E91FD}"/>
    <dgm:cxn modelId="{65340454-28C7-444D-8712-AE5A86304BB4}" srcId="{43F0F3A9-E656-D048-BFA4-92C42FD775FD}" destId="{D0E8F420-0957-E34F-8FEF-3B6CE9ED8C01}" srcOrd="2" destOrd="0" parTransId="{1218C712-92A8-7D47-8457-AB223520C46E}" sibTransId="{D49EB9A6-8A66-9E40-A6A1-417A0016D817}"/>
    <dgm:cxn modelId="{B9815BDD-3198-3F41-B2E4-ADBE9A28663C}" type="presOf" srcId="{7010F01E-2FB0-F543-992A-973959AE4EC3}" destId="{DF718EF2-179A-B643-BBD5-04F52567CF99}" srcOrd="0" destOrd="0" presId="urn:microsoft.com/office/officeart/2008/layout/VerticalCurvedList"/>
    <dgm:cxn modelId="{3FEB64F1-8598-7A4D-8AF1-B35B9E359DE2}" srcId="{43F0F3A9-E656-D048-BFA4-92C42FD775FD}" destId="{BF516AA0-310A-494A-8C67-6DE86E5E4DA9}" srcOrd="0" destOrd="0" parTransId="{7A508A70-265A-2C46-8623-4D598D92A6B4}" sibTransId="{9D7B59EB-D399-8349-8CF0-CD7FABED379F}"/>
    <dgm:cxn modelId="{9389ADB4-6F37-004F-9D95-03B80CD2BE22}" type="presOf" srcId="{D0E8F420-0957-E34F-8FEF-3B6CE9ED8C01}" destId="{2A21E1BD-64A8-E34D-8157-1E4F12C26B3E}" srcOrd="0" destOrd="0" presId="urn:microsoft.com/office/officeart/2008/layout/VerticalCurvedList"/>
    <dgm:cxn modelId="{1C671E82-0AC3-2648-BF30-83D3F85A7DE2}" type="presOf" srcId="{43F0F3A9-E656-D048-BFA4-92C42FD775FD}" destId="{2C601112-191F-BD44-8DFD-023C285FB41D}" srcOrd="0" destOrd="0" presId="urn:microsoft.com/office/officeart/2008/layout/VerticalCurvedList"/>
    <dgm:cxn modelId="{0F298D6C-1AE5-7B41-82A7-19AC6A4810AC}" type="presOf" srcId="{3ECACA04-2D74-AB4D-AD23-BB67A18D54B7}" destId="{2ECC6CD6-CB08-9E44-8BD6-BCE4F45FA4D4}" srcOrd="0" destOrd="0" presId="urn:microsoft.com/office/officeart/2008/layout/VerticalCurvedList"/>
    <dgm:cxn modelId="{8913B052-50C0-EF4F-84BF-94D92538E6D1}" srcId="{43F0F3A9-E656-D048-BFA4-92C42FD775FD}" destId="{7010F01E-2FB0-F543-992A-973959AE4EC3}" srcOrd="1" destOrd="0" parTransId="{EF38AC33-2FC9-6743-99BD-BDE37AE213A1}" sibTransId="{35FD5823-0AEF-B342-9EA0-0072AD3A642B}"/>
    <dgm:cxn modelId="{847875B0-9C63-EE45-855F-00615B65928C}" type="presOf" srcId="{9D7B59EB-D399-8349-8CF0-CD7FABED379F}" destId="{5676D750-FA89-8C40-BDF1-EA8F0001D23B}" srcOrd="0" destOrd="0" presId="urn:microsoft.com/office/officeart/2008/layout/VerticalCurvedList"/>
    <dgm:cxn modelId="{BAA986E4-1B67-934F-9504-92CFCF154E29}" type="presOf" srcId="{BF516AA0-310A-494A-8C67-6DE86E5E4DA9}" destId="{53EB27B5-4F11-1A49-B417-7A68A1446E0E}" srcOrd="0" destOrd="0" presId="urn:microsoft.com/office/officeart/2008/layout/VerticalCurvedList"/>
    <dgm:cxn modelId="{7D699E83-C757-314E-874F-B04CCB276CA0}" type="presParOf" srcId="{2C601112-191F-BD44-8DFD-023C285FB41D}" destId="{78811E48-CEBF-6048-8303-DCAD36E8F02D}" srcOrd="0" destOrd="0" presId="urn:microsoft.com/office/officeart/2008/layout/VerticalCurvedList"/>
    <dgm:cxn modelId="{CCAED3DB-E8F7-F245-BF25-CDEF2C23172A}" type="presParOf" srcId="{78811E48-CEBF-6048-8303-DCAD36E8F02D}" destId="{DBB1CA37-6152-D74A-836D-5DA17A53714E}" srcOrd="0" destOrd="0" presId="urn:microsoft.com/office/officeart/2008/layout/VerticalCurvedList"/>
    <dgm:cxn modelId="{169914EF-B899-7E43-A1A9-4F9C24E7A99B}" type="presParOf" srcId="{DBB1CA37-6152-D74A-836D-5DA17A53714E}" destId="{5C3346BE-1B38-704A-BC51-4D2B1639D548}" srcOrd="0" destOrd="0" presId="urn:microsoft.com/office/officeart/2008/layout/VerticalCurvedList"/>
    <dgm:cxn modelId="{20473E8B-EC05-854A-9FBC-1545E04E75E7}" type="presParOf" srcId="{DBB1CA37-6152-D74A-836D-5DA17A53714E}" destId="{5676D750-FA89-8C40-BDF1-EA8F0001D23B}" srcOrd="1" destOrd="0" presId="urn:microsoft.com/office/officeart/2008/layout/VerticalCurvedList"/>
    <dgm:cxn modelId="{FF69ADF8-AD30-A848-BF0B-2A4843F093BE}" type="presParOf" srcId="{DBB1CA37-6152-D74A-836D-5DA17A53714E}" destId="{D3071BB6-4E99-A04B-B060-ABCD8AD43C38}" srcOrd="2" destOrd="0" presId="urn:microsoft.com/office/officeart/2008/layout/VerticalCurvedList"/>
    <dgm:cxn modelId="{1E64C463-E3F6-9543-9677-802634F23394}" type="presParOf" srcId="{DBB1CA37-6152-D74A-836D-5DA17A53714E}" destId="{BF78401F-B003-7B4D-97D7-BB01F562F883}" srcOrd="3" destOrd="0" presId="urn:microsoft.com/office/officeart/2008/layout/VerticalCurvedList"/>
    <dgm:cxn modelId="{E64CF341-5E96-1A40-87F1-0CD4B92C29BC}" type="presParOf" srcId="{78811E48-CEBF-6048-8303-DCAD36E8F02D}" destId="{53EB27B5-4F11-1A49-B417-7A68A1446E0E}" srcOrd="1" destOrd="0" presId="urn:microsoft.com/office/officeart/2008/layout/VerticalCurvedList"/>
    <dgm:cxn modelId="{5359E19F-4A15-6F46-AE48-B2694EC0A3A0}" type="presParOf" srcId="{78811E48-CEBF-6048-8303-DCAD36E8F02D}" destId="{40901666-03A9-DE44-B19A-4CBCA2BABB1B}" srcOrd="2" destOrd="0" presId="urn:microsoft.com/office/officeart/2008/layout/VerticalCurvedList"/>
    <dgm:cxn modelId="{AD907356-F14E-D94B-863E-85C42C876FE9}" type="presParOf" srcId="{40901666-03A9-DE44-B19A-4CBCA2BABB1B}" destId="{63060F21-397B-984F-91D4-F4EE202177BB}" srcOrd="0" destOrd="0" presId="urn:microsoft.com/office/officeart/2008/layout/VerticalCurvedList"/>
    <dgm:cxn modelId="{AEE8366F-E57A-8548-AD46-7AF7F77595FC}" type="presParOf" srcId="{78811E48-CEBF-6048-8303-DCAD36E8F02D}" destId="{DF718EF2-179A-B643-BBD5-04F52567CF99}" srcOrd="3" destOrd="0" presId="urn:microsoft.com/office/officeart/2008/layout/VerticalCurvedList"/>
    <dgm:cxn modelId="{43EFFB3E-1C48-1643-A878-9FA5C1E3D063}" type="presParOf" srcId="{78811E48-CEBF-6048-8303-DCAD36E8F02D}" destId="{3674E466-7A0B-984E-9B5A-B5C283A0783A}" srcOrd="4" destOrd="0" presId="urn:microsoft.com/office/officeart/2008/layout/VerticalCurvedList"/>
    <dgm:cxn modelId="{A007E84B-57BC-944F-8DAA-18AF5B0303AA}" type="presParOf" srcId="{3674E466-7A0B-984E-9B5A-B5C283A0783A}" destId="{7752A0A4-C98D-C445-ABE4-4F795362F136}" srcOrd="0" destOrd="0" presId="urn:microsoft.com/office/officeart/2008/layout/VerticalCurvedList"/>
    <dgm:cxn modelId="{DC09B0C6-5108-064E-A061-981D16EF35C4}" type="presParOf" srcId="{78811E48-CEBF-6048-8303-DCAD36E8F02D}" destId="{2A21E1BD-64A8-E34D-8157-1E4F12C26B3E}" srcOrd="5" destOrd="0" presId="urn:microsoft.com/office/officeart/2008/layout/VerticalCurvedList"/>
    <dgm:cxn modelId="{DCD53746-2A3D-E94D-9456-ED200CDBD1E7}" type="presParOf" srcId="{78811E48-CEBF-6048-8303-DCAD36E8F02D}" destId="{853CD9B2-147D-BD4E-ADAD-F49313F19A7E}" srcOrd="6" destOrd="0" presId="urn:microsoft.com/office/officeart/2008/layout/VerticalCurvedList"/>
    <dgm:cxn modelId="{C754F34C-225D-AB46-8773-8E4033B593F9}" type="presParOf" srcId="{853CD9B2-147D-BD4E-ADAD-F49313F19A7E}" destId="{2943E0C5-6260-1E4A-A046-5C8F1FF3876D}" srcOrd="0" destOrd="0" presId="urn:microsoft.com/office/officeart/2008/layout/VerticalCurvedList"/>
    <dgm:cxn modelId="{C19E2EC7-D8A7-B045-AE7A-35BD6E04DC90}" type="presParOf" srcId="{78811E48-CEBF-6048-8303-DCAD36E8F02D}" destId="{2ECC6CD6-CB08-9E44-8BD6-BCE4F45FA4D4}" srcOrd="7" destOrd="0" presId="urn:microsoft.com/office/officeart/2008/layout/VerticalCurvedList"/>
    <dgm:cxn modelId="{2A6E6E40-482E-E047-87F0-47B3C892D8DA}" type="presParOf" srcId="{78811E48-CEBF-6048-8303-DCAD36E8F02D}" destId="{1038E4E3-FD23-AD45-B19A-06A2220043AF}" srcOrd="8" destOrd="0" presId="urn:microsoft.com/office/officeart/2008/layout/VerticalCurvedList"/>
    <dgm:cxn modelId="{4B83D1CB-52FD-E14B-B4A3-800706B37D03}" type="presParOf" srcId="{1038E4E3-FD23-AD45-B19A-06A2220043AF}" destId="{9709B990-E7A1-264F-94F9-B33D290F51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6D750-FA89-8C40-BDF1-EA8F0001D23B}">
      <dsp:nvSpPr>
        <dsp:cNvPr id="0" name=""/>
        <dsp:cNvSpPr/>
      </dsp:nvSpPr>
      <dsp:spPr>
        <a:xfrm>
          <a:off x="-5736258" y="-878010"/>
          <a:ext cx="6829338" cy="6829338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B27B5-4F11-1A49-B417-7A68A1446E0E}">
      <dsp:nvSpPr>
        <dsp:cNvPr id="0" name=""/>
        <dsp:cNvSpPr/>
      </dsp:nvSpPr>
      <dsp:spPr>
        <a:xfrm>
          <a:off x="572168" y="390036"/>
          <a:ext cx="7538177" cy="780479"/>
        </a:xfrm>
        <a:prstGeom prst="rect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950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/>
            <a:t>Проведение лабораторных исследований с помощью имеющегося оборудования для обеспечения научно-исследовательской деятельности преподавателей, аспирантов и сотрудников университета</a:t>
          </a:r>
          <a:endParaRPr lang="ru-RU" sz="1300" kern="1200" dirty="0"/>
        </a:p>
      </dsp:txBody>
      <dsp:txXfrm>
        <a:off x="572168" y="390036"/>
        <a:ext cx="7538177" cy="780479"/>
      </dsp:txXfrm>
    </dsp:sp>
    <dsp:sp modelId="{63060F21-397B-984F-91D4-F4EE202177BB}">
      <dsp:nvSpPr>
        <dsp:cNvPr id="0" name=""/>
        <dsp:cNvSpPr/>
      </dsp:nvSpPr>
      <dsp:spPr>
        <a:xfrm>
          <a:off x="84369" y="292476"/>
          <a:ext cx="975598" cy="975598"/>
        </a:xfrm>
        <a:prstGeom prst="ellipse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DF718EF2-179A-B643-BBD5-04F52567CF99}">
      <dsp:nvSpPr>
        <dsp:cNvPr id="0" name=""/>
        <dsp:cNvSpPr/>
      </dsp:nvSpPr>
      <dsp:spPr>
        <a:xfrm>
          <a:off x="1019635" y="1560958"/>
          <a:ext cx="7090710" cy="780479"/>
        </a:xfrm>
        <a:prstGeom prst="rect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950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/>
            <a:t>Внедрение прогрессивных форм работы, новых методов исследований, имеющих высокую аналитическую точность и диагностическую надежность</a:t>
          </a:r>
          <a:endParaRPr lang="ru-RU" sz="1300" kern="1200" dirty="0"/>
        </a:p>
      </dsp:txBody>
      <dsp:txXfrm>
        <a:off x="1019635" y="1560958"/>
        <a:ext cx="7090710" cy="780479"/>
      </dsp:txXfrm>
    </dsp:sp>
    <dsp:sp modelId="{7752A0A4-C98D-C445-ABE4-4F795362F136}">
      <dsp:nvSpPr>
        <dsp:cNvPr id="0" name=""/>
        <dsp:cNvSpPr/>
      </dsp:nvSpPr>
      <dsp:spPr>
        <a:xfrm>
          <a:off x="531836" y="1463398"/>
          <a:ext cx="975598" cy="975598"/>
        </a:xfrm>
        <a:prstGeom prst="ellipse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A21E1BD-64A8-E34D-8157-1E4F12C26B3E}">
      <dsp:nvSpPr>
        <dsp:cNvPr id="0" name=""/>
        <dsp:cNvSpPr/>
      </dsp:nvSpPr>
      <dsp:spPr>
        <a:xfrm>
          <a:off x="1019635" y="2731879"/>
          <a:ext cx="7090710" cy="780479"/>
        </a:xfrm>
        <a:prstGeom prst="rect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950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smtClean="0"/>
            <a:t>Оказание консультативной помощи врачам государственных и частных медицинских учреждений в выборе наиболее диагностически информативных лабораторных тестов и трактовке данных лабораторного обследования</a:t>
          </a:r>
          <a:endParaRPr lang="ru-RU" sz="1300" kern="1200" dirty="0"/>
        </a:p>
      </dsp:txBody>
      <dsp:txXfrm>
        <a:off x="1019635" y="2731879"/>
        <a:ext cx="7090710" cy="780479"/>
      </dsp:txXfrm>
    </dsp:sp>
    <dsp:sp modelId="{2943E0C5-6260-1E4A-A046-5C8F1FF3876D}">
      <dsp:nvSpPr>
        <dsp:cNvPr id="0" name=""/>
        <dsp:cNvSpPr/>
      </dsp:nvSpPr>
      <dsp:spPr>
        <a:xfrm>
          <a:off x="531836" y="2634319"/>
          <a:ext cx="975598" cy="975598"/>
        </a:xfrm>
        <a:prstGeom prst="ellipse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ECC6CD6-CB08-9E44-8BD6-BCE4F45FA4D4}">
      <dsp:nvSpPr>
        <dsp:cNvPr id="0" name=""/>
        <dsp:cNvSpPr/>
      </dsp:nvSpPr>
      <dsp:spPr>
        <a:xfrm>
          <a:off x="572168" y="3902801"/>
          <a:ext cx="7538177" cy="780479"/>
        </a:xfrm>
        <a:prstGeom prst="rect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950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Проведение клинических и иных лабораторных исследований для юридических и физических лиц в объеме согласно номенклатуре исследований, закрепленных лицензией</a:t>
          </a:r>
          <a:endParaRPr lang="ru-RU" sz="1300" kern="1200" dirty="0"/>
        </a:p>
      </dsp:txBody>
      <dsp:txXfrm>
        <a:off x="572168" y="3902801"/>
        <a:ext cx="7538177" cy="780479"/>
      </dsp:txXfrm>
    </dsp:sp>
    <dsp:sp modelId="{9709B990-E7A1-264F-94F9-B33D290F512C}">
      <dsp:nvSpPr>
        <dsp:cNvPr id="0" name=""/>
        <dsp:cNvSpPr/>
      </dsp:nvSpPr>
      <dsp:spPr>
        <a:xfrm>
          <a:off x="84369" y="3805241"/>
          <a:ext cx="975598" cy="975598"/>
        </a:xfrm>
        <a:prstGeom prst="ellipse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азван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859838-C019-B246-A076-11EF1F084D31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2C88F3-4022-3143-A84B-4C2A66DAC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378" b="4253"/>
          <a:stretch>
            <a:fillRect/>
          </a:stretch>
        </p:blipFill>
        <p:spPr bwMode="auto">
          <a:xfrm>
            <a:off x="90488" y="-130175"/>
            <a:ext cx="8915400" cy="69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33375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азвание 5"/>
          <p:cNvSpPr txBox="1">
            <a:spLocks/>
          </p:cNvSpPr>
          <p:nvPr/>
        </p:nvSpPr>
        <p:spPr>
          <a:xfrm>
            <a:off x="712788" y="1374775"/>
            <a:ext cx="5351462" cy="712788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solidFill>
                  <a:srgbClr val="000090"/>
                </a:solidFill>
              </a:rPr>
              <a:t>Ульяновский государственный университет</a:t>
            </a:r>
            <a:endParaRPr lang="ru-RU" sz="2400" dirty="0">
              <a:solidFill>
                <a:srgbClr val="000090"/>
              </a:solidFill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320758" y="2159000"/>
            <a:ext cx="5903913" cy="22002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660066"/>
                </a:solidFill>
              </a:rPr>
              <a:t>Научно-исследовательский медико-биологический центр </a:t>
            </a:r>
          </a:p>
          <a:p>
            <a:pPr>
              <a:defRPr/>
            </a:pPr>
            <a:r>
              <a:rPr lang="ru-RU" dirty="0" smtClean="0">
                <a:solidFill>
                  <a:srgbClr val="660066"/>
                </a:solidFill>
              </a:rPr>
              <a:t>Института медицины, экологии и физической культуры 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94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29368" y="344736"/>
            <a:ext cx="7192209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lang="ru-RU" sz="1600" dirty="0"/>
              <a:t>Научно-исследовательский медико-биологический центр (НИМБЦ УлГУ), создан в рамках реализации Программы стратегического развития Ульяновского государственного университета на 2012–2016 </a:t>
            </a:r>
            <a:r>
              <a:rPr lang="ru-RU" sz="1600" dirty="0" smtClean="0"/>
              <a:t>годы</a:t>
            </a:r>
            <a:endParaRPr lang="ru-RU" b="1" i="1" dirty="0"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9368" y="1608592"/>
            <a:ext cx="7192209" cy="3240000"/>
          </a:xfrm>
          <a:prstGeom prst="rect">
            <a:avLst/>
          </a:prstGeom>
          <a:solidFill>
            <a:srgbClr val="D1CAC6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lang="ru-RU" sz="1600" dirty="0">
                <a:solidFill>
                  <a:srgbClr val="000000"/>
                </a:solidFill>
              </a:rPr>
              <a:t>Основная цель создания НИМБЦ обеспечение развития научных исследований, создание и развитие научной, технической и учебно-лабораторной базы практик студентов, подготовка кадров высшей квалификации и поддержка научных школ УлГУ, а так же предоставление практикующим врачам и их пациентам качественных, своевременных и достоверных результатов лабораторных исследований для установления правильного диагноза и выбора тактики лечения.</a:t>
            </a:r>
          </a:p>
          <a:p>
            <a:pPr algn="just" eaLnBrk="1" hangingPunct="1"/>
            <a:r>
              <a:rPr lang="ru-RU" sz="1600" dirty="0">
                <a:solidFill>
                  <a:srgbClr val="000000"/>
                </a:solidFill>
              </a:rPr>
              <a:t>Деятельность центра регламентируется «Положением о  «Научно-исследовательском медико-биологическом центре </a:t>
            </a:r>
          </a:p>
          <a:p>
            <a:pPr algn="just" eaLnBrk="1" hangingPunct="1"/>
            <a:r>
              <a:rPr lang="ru-RU" sz="1600" dirty="0">
                <a:solidFill>
                  <a:srgbClr val="000000"/>
                </a:solidFill>
              </a:rPr>
              <a:t>Ульяновского государственного университета», утвержденном решением Ученого совета УлГУ </a:t>
            </a:r>
            <a:r>
              <a:rPr lang="ru-RU" sz="1600" dirty="0" smtClean="0">
                <a:solidFill>
                  <a:srgbClr val="000000"/>
                </a:solidFill>
              </a:rPr>
              <a:t>25.12.2013 и действующей лицензией 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/>
              <a:t>ФС </a:t>
            </a:r>
            <a:r>
              <a:rPr lang="ru-RU" sz="1600" dirty="0"/>
              <a:t>73-01-000624 от 28.01.14г. </a:t>
            </a:r>
            <a:endParaRPr lang="ru-RU" sz="1600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29368" y="4951134"/>
            <a:ext cx="7192209" cy="1296000"/>
          </a:xfrm>
          <a:prstGeom prst="rect">
            <a:avLst/>
          </a:prstGeom>
          <a:solidFill>
            <a:srgbClr val="D1CAC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 eaLnBrk="1" hangingPunct="1"/>
            <a:r>
              <a:rPr lang="ru-RU" sz="1600" dirty="0">
                <a:solidFill>
                  <a:srgbClr val="000000"/>
                </a:solidFill>
              </a:rPr>
              <a:t>НИМБЦ включает в себя 5 лабораторий: биохимическую, иммунологическую, </a:t>
            </a:r>
            <a:r>
              <a:rPr lang="ru-RU" sz="1600" dirty="0" err="1">
                <a:solidFill>
                  <a:srgbClr val="000000"/>
                </a:solidFill>
              </a:rPr>
              <a:t>иммуногистохимическую</a:t>
            </a:r>
            <a:r>
              <a:rPr lang="ru-RU" sz="1600" dirty="0">
                <a:solidFill>
                  <a:srgbClr val="000000"/>
                </a:solidFill>
              </a:rPr>
              <a:t>, ПЦР-диагностики, </a:t>
            </a:r>
            <a:r>
              <a:rPr lang="ru-RU" sz="1600" dirty="0" err="1">
                <a:solidFill>
                  <a:srgbClr val="000000"/>
                </a:solidFill>
              </a:rPr>
              <a:t>постгеномных</a:t>
            </a:r>
            <a:r>
              <a:rPr lang="ru-RU" sz="1600" dirty="0">
                <a:solidFill>
                  <a:srgbClr val="000000"/>
                </a:solidFill>
              </a:rPr>
              <a:t> технологий, которые расположены на первом этаже учебного корпуса Набережной реки </a:t>
            </a:r>
            <a:r>
              <a:rPr lang="ru-RU" sz="1600" dirty="0" err="1">
                <a:solidFill>
                  <a:srgbClr val="000000"/>
                </a:solidFill>
              </a:rPr>
              <a:t>Свияги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799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НИМБЦ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664552380"/>
              </p:ext>
            </p:extLst>
          </p:nvPr>
        </p:nvGraphicFramePr>
        <p:xfrm>
          <a:off x="534737" y="1457158"/>
          <a:ext cx="8181474" cy="507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1257" y="1938945"/>
            <a:ext cx="38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1885" y="3113238"/>
            <a:ext cx="38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4340" y="421925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01257" y="5434515"/>
            <a:ext cx="38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714" y="987552"/>
            <a:ext cx="516573" cy="51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5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000375" y="5673557"/>
            <a:ext cx="5867400" cy="1219200"/>
          </a:xfrm>
        </p:spPr>
        <p:txBody>
          <a:bodyPr/>
          <a:lstStyle/>
          <a:p>
            <a:r>
              <a:rPr lang="ru-RU" dirty="0" smtClean="0"/>
              <a:t>Лаборатория </a:t>
            </a:r>
            <a:r>
              <a:rPr lang="ru-RU" dirty="0" err="1" smtClean="0"/>
              <a:t>иммуногистохимии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7368" y="870284"/>
            <a:ext cx="2552032" cy="5412873"/>
          </a:xfrm>
        </p:spPr>
        <p:txBody>
          <a:bodyPr>
            <a:normAutofit fontScale="77500" lnSpcReduction="20000"/>
          </a:bodyPr>
          <a:lstStyle/>
          <a:p>
            <a:r>
              <a:rPr lang="ru-RU" sz="1700" b="1" i="1" dirty="0" smtClean="0">
                <a:solidFill>
                  <a:srgbClr val="272E18"/>
                </a:solidFill>
              </a:rPr>
              <a:t>Направление научных исследований  лаборатории связано с морфометрическим анализом  органов сердечно-сосудистой, репродуктивной и пищеварительной систем организма человека  и животных в норме, патологии и при экспериментальных воздействиях.</a:t>
            </a:r>
            <a:br>
              <a:rPr lang="ru-RU" sz="1700" b="1" i="1" dirty="0" smtClean="0">
                <a:solidFill>
                  <a:srgbClr val="272E18"/>
                </a:solidFill>
              </a:rPr>
            </a:br>
            <a:endParaRPr lang="ru-RU" sz="1700" b="1" i="1" dirty="0" smtClean="0">
              <a:solidFill>
                <a:srgbClr val="272E18"/>
              </a:solidFill>
            </a:endParaRPr>
          </a:p>
          <a:p>
            <a:r>
              <a:rPr lang="ru-RU" sz="1800" i="1" dirty="0" smtClean="0">
                <a:solidFill>
                  <a:srgbClr val="272E18"/>
                </a:solidFill>
              </a:rPr>
              <a:t>Лаборатория ИГХ  позволит проводить патоморфологический анализ  и диагностику опухолей различного гистогенеза</a:t>
            </a:r>
            <a:r>
              <a:rPr lang="ru-RU" sz="1800" i="1" dirty="0">
                <a:solidFill>
                  <a:srgbClr val="272E18"/>
                </a:solidFill>
              </a:rPr>
              <a:t>;  </a:t>
            </a:r>
            <a:r>
              <a:rPr lang="ru-RU" sz="1800" i="1" dirty="0" smtClean="0">
                <a:solidFill>
                  <a:srgbClr val="272E18"/>
                </a:solidFill>
              </a:rPr>
              <a:t>проводить: диагностику аутоиммунных заболеваний, поиск инфекционных агентов, оценку функционального состояния и рецепторного статуса клеток, оценку пролиферативной активности и </a:t>
            </a:r>
            <a:r>
              <a:rPr lang="ru-RU" sz="1800" i="1" dirty="0" err="1" smtClean="0">
                <a:solidFill>
                  <a:srgbClr val="272E18"/>
                </a:solidFill>
              </a:rPr>
              <a:t>апоптоза</a:t>
            </a:r>
            <a:r>
              <a:rPr lang="ru-RU" sz="1800" i="1" dirty="0" smtClean="0">
                <a:solidFill>
                  <a:srgbClr val="272E18"/>
                </a:solidFill>
              </a:rPr>
              <a:t> при различных патологиях. 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165" y="628316"/>
            <a:ext cx="2009894" cy="24998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93" b="13593"/>
          <a:stretch>
            <a:fillRect/>
          </a:stretch>
        </p:blipFill>
        <p:spPr bwMode="auto">
          <a:xfrm>
            <a:off x="3245771" y="650098"/>
            <a:ext cx="3287652" cy="24781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165" y="3128211"/>
            <a:ext cx="2009894" cy="25453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59200"/>
            <a:ext cx="536909" cy="5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Zlodej\Desktop\452050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276" y="3259915"/>
            <a:ext cx="3001464" cy="23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5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107323" y="5497095"/>
            <a:ext cx="5867400" cy="1219200"/>
          </a:xfrm>
        </p:spPr>
        <p:txBody>
          <a:bodyPr/>
          <a:lstStyle/>
          <a:p>
            <a:pPr algn="ctr" eaLnBrk="0" hangingPunct="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Лаборатория биохимии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055" y="796109"/>
            <a:ext cx="2653682" cy="54930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rgbClr val="272E18"/>
                </a:solidFill>
              </a:rPr>
              <a:t>Направление научных исследований - </a:t>
            </a:r>
            <a:r>
              <a:rPr lang="ru-RU" sz="1200" i="1" dirty="0" smtClean="0">
                <a:solidFill>
                  <a:srgbClr val="272E18"/>
                </a:solidFill>
              </a:rPr>
              <a:t>изучение </a:t>
            </a:r>
            <a:r>
              <a:rPr lang="ru-RU" sz="1200" i="1" dirty="0" err="1" smtClean="0">
                <a:solidFill>
                  <a:srgbClr val="272E18"/>
                </a:solidFill>
              </a:rPr>
              <a:t>редокс</a:t>
            </a:r>
            <a:r>
              <a:rPr lang="ru-RU" sz="1200" i="1" dirty="0" smtClean="0">
                <a:solidFill>
                  <a:srgbClr val="272E18"/>
                </a:solidFill>
              </a:rPr>
              <a:t>-зависимых процессов, в частности  параметров перекисного окисления липидов, </a:t>
            </a:r>
            <a:r>
              <a:rPr lang="ru-RU" sz="1200" i="1" dirty="0" err="1" smtClean="0">
                <a:solidFill>
                  <a:srgbClr val="272E18"/>
                </a:solidFill>
              </a:rPr>
              <a:t>оксилительной</a:t>
            </a:r>
            <a:r>
              <a:rPr lang="ru-RU" sz="1200" i="1" dirty="0" smtClean="0">
                <a:solidFill>
                  <a:srgbClr val="272E18"/>
                </a:solidFill>
              </a:rPr>
              <a:t> модификации </a:t>
            </a:r>
            <a:r>
              <a:rPr lang="ru-RU" sz="1200" i="1" dirty="0" err="1" smtClean="0">
                <a:solidFill>
                  <a:srgbClr val="272E18"/>
                </a:solidFill>
              </a:rPr>
              <a:t>белков,активности</a:t>
            </a:r>
            <a:r>
              <a:rPr lang="ru-RU" sz="1200" i="1" dirty="0" smtClean="0">
                <a:solidFill>
                  <a:srgbClr val="272E18"/>
                </a:solidFill>
              </a:rPr>
              <a:t> </a:t>
            </a:r>
            <a:r>
              <a:rPr lang="ru-RU" sz="1200" i="1" dirty="0" err="1" smtClean="0">
                <a:solidFill>
                  <a:srgbClr val="272E18"/>
                </a:solidFill>
              </a:rPr>
              <a:t>антиокси-дантов</a:t>
            </a:r>
            <a:r>
              <a:rPr lang="ru-RU" sz="1200" i="1" dirty="0" smtClean="0">
                <a:solidFill>
                  <a:srgbClr val="272E18"/>
                </a:solidFill>
              </a:rPr>
              <a:t> при </a:t>
            </a:r>
            <a:r>
              <a:rPr lang="ru-RU" sz="1200" i="1" dirty="0" err="1" smtClean="0">
                <a:solidFill>
                  <a:srgbClr val="272E18"/>
                </a:solidFill>
              </a:rPr>
              <a:t>онкогинеколо-гических</a:t>
            </a:r>
            <a:r>
              <a:rPr lang="ru-RU" sz="1200" i="1" dirty="0" smtClean="0">
                <a:solidFill>
                  <a:srgbClr val="272E18"/>
                </a:solidFill>
              </a:rPr>
              <a:t> патологиях, сердечно-сосудистых заболеваниях, при гипоксических состояниях.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</a:rPr>
              <a:t>Лаборатория биохимии, кроме традиционных клинических исследований, может провести мониторинг   антиоксидантного статуса крови (определение в биоматериале активности ферментов  антиоксидантной защиты – супероксид-</a:t>
            </a:r>
            <a:r>
              <a:rPr lang="ru-RU" sz="1200" dirty="0" err="1" smtClean="0">
                <a:solidFill>
                  <a:schemeClr val="tx1"/>
                </a:solidFill>
              </a:rPr>
              <a:t>дисмутазы</a:t>
            </a:r>
            <a:r>
              <a:rPr lang="ru-RU" sz="1200" dirty="0" smtClean="0">
                <a:solidFill>
                  <a:schemeClr val="tx1"/>
                </a:solidFill>
              </a:rPr>
              <a:t>, каталазы, </a:t>
            </a:r>
            <a:r>
              <a:rPr lang="ru-RU" sz="1200" dirty="0" err="1" smtClean="0">
                <a:solidFill>
                  <a:schemeClr val="tx1"/>
                </a:solidFill>
              </a:rPr>
              <a:t>глутатион-редуктазы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глутатион-трансферазы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глутатиона</a:t>
            </a:r>
            <a:r>
              <a:rPr lang="ru-RU" sz="1200" dirty="0" smtClean="0">
                <a:solidFill>
                  <a:schemeClr val="tx1"/>
                </a:solidFill>
              </a:rPr>
              <a:t> восстановленного и др.); </a:t>
            </a:r>
            <a:r>
              <a:rPr lang="ru-RU" sz="1200" dirty="0" err="1" smtClean="0">
                <a:solidFill>
                  <a:schemeClr val="tx1"/>
                </a:solidFill>
              </a:rPr>
              <a:t>липопероксидацию</a:t>
            </a:r>
            <a:r>
              <a:rPr lang="ru-RU" sz="1200" dirty="0" smtClean="0">
                <a:solidFill>
                  <a:schemeClr val="tx1"/>
                </a:solidFill>
              </a:rPr>
              <a:t> всех уровней, </a:t>
            </a:r>
            <a:r>
              <a:rPr lang="ru-RU" sz="1200" dirty="0">
                <a:solidFill>
                  <a:schemeClr val="tx1"/>
                </a:solidFill>
              </a:rPr>
              <a:t>оценить </a:t>
            </a:r>
            <a:r>
              <a:rPr lang="ru-RU" sz="1200" dirty="0" smtClean="0">
                <a:solidFill>
                  <a:schemeClr val="tx1"/>
                </a:solidFill>
              </a:rPr>
              <a:t>окислительную модификацию белков в </a:t>
            </a:r>
            <a:r>
              <a:rPr lang="ru-RU" sz="1200" dirty="0" err="1" smtClean="0">
                <a:solidFill>
                  <a:schemeClr val="tx1"/>
                </a:solidFill>
              </a:rPr>
              <a:t>гемолизате</a:t>
            </a:r>
            <a:r>
              <a:rPr lang="ru-RU" sz="1200" dirty="0" smtClean="0">
                <a:solidFill>
                  <a:schemeClr val="tx1"/>
                </a:solidFill>
              </a:rPr>
              <a:t> эритроцитов, </a:t>
            </a:r>
            <a:r>
              <a:rPr lang="ru-RU" sz="1200" dirty="0" err="1" smtClean="0">
                <a:solidFill>
                  <a:schemeClr val="tx1"/>
                </a:solidFill>
              </a:rPr>
              <a:t>гомогенатах</a:t>
            </a:r>
            <a:r>
              <a:rPr lang="ru-RU" sz="1200" dirty="0" smtClean="0">
                <a:solidFill>
                  <a:schemeClr val="tx1"/>
                </a:solidFill>
              </a:rPr>
              <a:t> тканей и сыворотке крови.  </a:t>
            </a:r>
            <a:endParaRPr lang="ru-RU" sz="12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59200"/>
            <a:ext cx="536909" cy="5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0" r="3760"/>
          <a:stretch>
            <a:fillRect/>
          </a:stretch>
        </p:blipFill>
        <p:spPr bwMode="auto">
          <a:xfrm>
            <a:off x="3107322" y="3384547"/>
            <a:ext cx="2978321" cy="19520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323" y="609601"/>
            <a:ext cx="2139950" cy="26400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биохимические анализ крови перед пластической операци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644" y="609601"/>
            <a:ext cx="2740025" cy="18319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956" y="2555295"/>
            <a:ext cx="2017713" cy="27813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86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120816" y="5393706"/>
            <a:ext cx="5867400" cy="1219200"/>
          </a:xfrm>
        </p:spPr>
        <p:txBody>
          <a:bodyPr/>
          <a:lstStyle/>
          <a:p>
            <a:pPr algn="ctr" eaLnBrk="0" hangingPunct="0"/>
            <a:r>
              <a:rPr lang="ru-RU" dirty="0">
                <a:solidFill>
                  <a:srgbClr val="3B4724"/>
                </a:solidFill>
              </a:rPr>
              <a:t>Лаборатория иммунологии</a:t>
            </a:r>
            <a:br>
              <a:rPr lang="ru-RU" dirty="0">
                <a:solidFill>
                  <a:srgbClr val="3B4724"/>
                </a:solidFill>
              </a:rPr>
            </a:br>
            <a:r>
              <a:rPr lang="ru-RU" sz="1800" i="1" dirty="0">
                <a:solidFill>
                  <a:srgbClr val="272E18"/>
                </a:solidFill>
              </a:rPr>
              <a:t/>
            </a:r>
            <a:br>
              <a:rPr lang="ru-RU" sz="1800" i="1" dirty="0">
                <a:solidFill>
                  <a:srgbClr val="272E18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846" y="866448"/>
            <a:ext cx="2708031" cy="5816796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i="1" dirty="0" smtClean="0">
                <a:solidFill>
                  <a:srgbClr val="272E18"/>
                </a:solidFill>
              </a:rPr>
              <a:t>Направление научных исследований </a:t>
            </a:r>
            <a:r>
              <a:rPr lang="ru-RU" sz="4800" i="1" dirty="0" smtClean="0">
                <a:solidFill>
                  <a:srgbClr val="272E18"/>
                </a:solidFill>
              </a:rPr>
              <a:t>- изучение </a:t>
            </a:r>
            <a:r>
              <a:rPr lang="ru-RU" sz="4800" i="1" dirty="0">
                <a:solidFill>
                  <a:srgbClr val="272E18"/>
                </a:solidFill>
              </a:rPr>
              <a:t>состояния неспецифического иммунитета в динамике </a:t>
            </a:r>
            <a:r>
              <a:rPr lang="ru-RU" sz="4800" i="1" dirty="0" smtClean="0">
                <a:solidFill>
                  <a:srgbClr val="272E18"/>
                </a:solidFill>
              </a:rPr>
              <a:t>канцерогенеза, в частности при диагностике и прогнозе течения рака яичников и рака шейки матки.</a:t>
            </a:r>
            <a:r>
              <a:rPr lang="ru-RU" sz="4800" b="1" dirty="0" smtClean="0"/>
              <a:t> </a:t>
            </a:r>
          </a:p>
          <a:p>
            <a:r>
              <a:rPr lang="ru-RU" sz="4800" i="1" dirty="0" smtClean="0">
                <a:solidFill>
                  <a:srgbClr val="272E18"/>
                </a:solidFill>
              </a:rPr>
              <a:t>Иммунологическая лаборатория может проводить контроль гуморального иммунного статуса, выявление про- и противовоспалительных цитокинов, выполнить  диагностику ВИЧ-инфекции; вирусных гепатитов; урогенитальных инфекций;  вирусных кишечных инфекций</a:t>
            </a:r>
            <a:r>
              <a:rPr lang="ru-RU" sz="4800" i="1" dirty="0">
                <a:solidFill>
                  <a:srgbClr val="272E18"/>
                </a:solidFill>
              </a:rPr>
              <a:t>.</a:t>
            </a:r>
            <a:r>
              <a:rPr lang="ru-RU" sz="4800" i="1" dirty="0" smtClean="0">
                <a:solidFill>
                  <a:srgbClr val="272E18"/>
                </a:solidFill>
              </a:rPr>
              <a:t>  </a:t>
            </a:r>
          </a:p>
          <a:p>
            <a:r>
              <a:rPr lang="ru-RU" sz="4800" i="1" dirty="0" smtClean="0">
                <a:solidFill>
                  <a:srgbClr val="272E18"/>
                </a:solidFill>
              </a:rPr>
              <a:t>Определение </a:t>
            </a:r>
            <a:r>
              <a:rPr lang="ru-RU" sz="4800" b="1" i="1" dirty="0" err="1" smtClean="0">
                <a:solidFill>
                  <a:srgbClr val="272E18"/>
                </a:solidFill>
              </a:rPr>
              <a:t>кардиомаркеров</a:t>
            </a:r>
            <a:r>
              <a:rPr lang="ru-RU" sz="4800" i="1" dirty="0" smtClean="0">
                <a:solidFill>
                  <a:srgbClr val="272E18"/>
                </a:solidFill>
              </a:rPr>
              <a:t> (С-реактивного белка, N-терминального </a:t>
            </a:r>
            <a:r>
              <a:rPr lang="ru-RU" sz="4800" i="1" dirty="0">
                <a:solidFill>
                  <a:srgbClr val="272E18"/>
                </a:solidFill>
              </a:rPr>
              <a:t>фрагмента мозгового натрийуретического </a:t>
            </a:r>
            <a:r>
              <a:rPr lang="ru-RU" sz="4800" i="1" dirty="0" smtClean="0">
                <a:solidFill>
                  <a:srgbClr val="272E18"/>
                </a:solidFill>
              </a:rPr>
              <a:t>пептида, </a:t>
            </a:r>
            <a:r>
              <a:rPr lang="ru-RU" sz="4800" i="1" dirty="0">
                <a:solidFill>
                  <a:srgbClr val="272E18"/>
                </a:solidFill>
              </a:rPr>
              <a:t>белка, связывающего жирные </a:t>
            </a:r>
            <a:r>
              <a:rPr lang="ru-RU" sz="4800" i="1" dirty="0" smtClean="0">
                <a:solidFill>
                  <a:srgbClr val="272E18"/>
                </a:solidFill>
              </a:rPr>
              <a:t>кислоты, </a:t>
            </a:r>
            <a:r>
              <a:rPr lang="ru-RU" sz="4800" i="1" dirty="0" err="1" smtClean="0">
                <a:solidFill>
                  <a:srgbClr val="272E18"/>
                </a:solidFill>
              </a:rPr>
              <a:t>тропонина</a:t>
            </a:r>
            <a:r>
              <a:rPr lang="ru-RU" sz="4800" i="1" dirty="0" smtClean="0">
                <a:solidFill>
                  <a:srgbClr val="272E18"/>
                </a:solidFill>
              </a:rPr>
              <a:t> </a:t>
            </a:r>
            <a:r>
              <a:rPr lang="ru-RU" sz="4800" i="1" dirty="0">
                <a:solidFill>
                  <a:srgbClr val="272E18"/>
                </a:solidFill>
              </a:rPr>
              <a:t>I, </a:t>
            </a:r>
            <a:r>
              <a:rPr lang="ru-RU" sz="4800" i="1" dirty="0" smtClean="0">
                <a:solidFill>
                  <a:srgbClr val="272E18"/>
                </a:solidFill>
              </a:rPr>
              <a:t>миоглобина), </a:t>
            </a:r>
            <a:r>
              <a:rPr lang="ru-RU" sz="4800" b="1" i="1" dirty="0" err="1" smtClean="0">
                <a:solidFill>
                  <a:srgbClr val="272E18"/>
                </a:solidFill>
              </a:rPr>
              <a:t>онкомаркеров</a:t>
            </a:r>
            <a:r>
              <a:rPr lang="ru-RU" sz="4800" i="1" dirty="0" smtClean="0">
                <a:solidFill>
                  <a:srgbClr val="272E18"/>
                </a:solidFill>
              </a:rPr>
              <a:t> (концентрации хорионического гонадотропина, свободной β-субъединицы хорионического гонадотропина, ракового эмбрионального антигена, альфа-</a:t>
            </a:r>
            <a:r>
              <a:rPr lang="ru-RU" sz="4800" i="1" dirty="0" err="1" smtClean="0">
                <a:solidFill>
                  <a:srgbClr val="272E18"/>
                </a:solidFill>
              </a:rPr>
              <a:t>фетопротеина</a:t>
            </a:r>
            <a:r>
              <a:rPr lang="ru-RU" sz="4800" i="1" dirty="0" smtClean="0">
                <a:solidFill>
                  <a:srgbClr val="272E18"/>
                </a:solidFill>
              </a:rPr>
              <a:t>, свободной фракции простат-специфического антигена (ПСА), опухолевого маркера СА-125, СА 15-3,СА 19-9).</a:t>
            </a:r>
          </a:p>
          <a:p>
            <a:endParaRPr lang="ru-RU" sz="37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700" i="1" dirty="0">
              <a:solidFill>
                <a:srgbClr val="272E18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59200"/>
            <a:ext cx="536909" cy="5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83" r="-1483"/>
          <a:stretch/>
        </p:blipFill>
        <p:spPr bwMode="auto">
          <a:xfrm>
            <a:off x="3000375" y="762000"/>
            <a:ext cx="2610473" cy="4267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mmunobios.ru/images/foto_IBS/med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432" y="1744315"/>
            <a:ext cx="3303784" cy="231228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88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229091"/>
            <a:ext cx="5867400" cy="1219200"/>
          </a:xfrm>
        </p:spPr>
        <p:txBody>
          <a:bodyPr/>
          <a:lstStyle/>
          <a:p>
            <a:pPr algn="ctr" eaLnBrk="0" hangingPunct="0"/>
            <a:r>
              <a:rPr lang="ru-RU" dirty="0">
                <a:solidFill>
                  <a:srgbClr val="3B4724"/>
                </a:solidFill>
              </a:rPr>
              <a:t>Лаборатория ПЦР-диагностики</a:t>
            </a:r>
            <a:br>
              <a:rPr lang="ru-RU" dirty="0">
                <a:solidFill>
                  <a:srgbClr val="3B4724"/>
                </a:solidFill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8969" y="990600"/>
            <a:ext cx="2540431" cy="52578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000" b="1" i="1" dirty="0" smtClean="0">
                <a:solidFill>
                  <a:srgbClr val="272E18"/>
                </a:solidFill>
              </a:rPr>
              <a:t>Научное направление лаборатории – изучение роли </a:t>
            </a:r>
            <a:r>
              <a:rPr lang="ru-RU" sz="2000" b="1" i="1" dirty="0" err="1" smtClean="0">
                <a:solidFill>
                  <a:srgbClr val="272E18"/>
                </a:solidFill>
              </a:rPr>
              <a:t>микроРНК</a:t>
            </a:r>
            <a:r>
              <a:rPr lang="ru-RU" sz="2000" b="1" i="1" dirty="0" smtClean="0">
                <a:solidFill>
                  <a:srgbClr val="272E18"/>
                </a:solidFill>
              </a:rPr>
              <a:t>  при прогрессировании рака яичников  и рака шейки матки,  изучение мутаций </a:t>
            </a:r>
            <a:r>
              <a:rPr lang="en-US" sz="2000" b="1" i="1" dirty="0" smtClean="0">
                <a:solidFill>
                  <a:srgbClr val="272E18"/>
                </a:solidFill>
              </a:rPr>
              <a:t>BRCA1, BRCA2.</a:t>
            </a:r>
            <a:r>
              <a:rPr lang="ru-RU" sz="2000" b="1" i="1" dirty="0" smtClean="0">
                <a:solidFill>
                  <a:srgbClr val="272E18"/>
                </a:solidFill>
              </a:rPr>
              <a:t>  </a:t>
            </a:r>
            <a:endParaRPr lang="en-US" sz="2000" b="1" i="1" dirty="0" smtClean="0">
              <a:solidFill>
                <a:srgbClr val="272E18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272E18"/>
                </a:solidFill>
              </a:rPr>
              <a:t>Лаборатория может проводить широкий спектр исследований методом ПЦР в режиме реального времени для качественного и количественного определения  инфекций, передающихся половым путем (ИППП),  диагностики ВИЧ, гепатитов, </a:t>
            </a:r>
            <a:r>
              <a:rPr lang="ru-RU" sz="2000" i="1" dirty="0" err="1" smtClean="0">
                <a:solidFill>
                  <a:srgbClr val="272E18"/>
                </a:solidFill>
              </a:rPr>
              <a:t>папилломовирусных</a:t>
            </a:r>
            <a:r>
              <a:rPr lang="ru-RU" sz="2000" i="1" dirty="0" smtClean="0">
                <a:solidFill>
                  <a:srgbClr val="272E18"/>
                </a:solidFill>
              </a:rPr>
              <a:t>, герпес-вирусных инфекций и др.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Метод ПЦР поднимает диагностику на принципиально иной уровень - уровень определения ДНК или </a:t>
            </a:r>
            <a:r>
              <a:rPr lang="ru-RU" sz="2000" dirty="0" err="1">
                <a:solidFill>
                  <a:schemeClr val="tx1"/>
                </a:solidFill>
              </a:rPr>
              <a:t>РНК,что</a:t>
            </a:r>
            <a:r>
              <a:rPr lang="ru-RU" sz="2000" dirty="0">
                <a:solidFill>
                  <a:schemeClr val="tx1"/>
                </a:solidFill>
              </a:rPr>
              <a:t> позволяет провести прямое обнаружение инфекционного агента или генетической мутации.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На базе созданной лаборатории будет возможно: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- О</a:t>
            </a:r>
            <a:r>
              <a:rPr lang="ru-RU" sz="2000" i="1" dirty="0" smtClean="0">
                <a:solidFill>
                  <a:schemeClr val="tx1"/>
                </a:solidFill>
              </a:rPr>
              <a:t>п</a:t>
            </a:r>
            <a:r>
              <a:rPr lang="ru-RU" sz="2000" i="1" dirty="0" smtClean="0">
                <a:solidFill>
                  <a:srgbClr val="272E18"/>
                </a:solidFill>
              </a:rPr>
              <a:t>ределение </a:t>
            </a:r>
            <a:r>
              <a:rPr lang="ru-RU" sz="2000" i="1" dirty="0" err="1" smtClean="0">
                <a:solidFill>
                  <a:srgbClr val="272E18"/>
                </a:solidFill>
              </a:rPr>
              <a:t>однонуклеотидных</a:t>
            </a:r>
            <a:r>
              <a:rPr lang="ru-RU" sz="2000" i="1" dirty="0" smtClean="0">
                <a:solidFill>
                  <a:srgbClr val="272E18"/>
                </a:solidFill>
              </a:rPr>
              <a:t> </a:t>
            </a:r>
            <a:r>
              <a:rPr lang="ru-RU" sz="2000" i="1" dirty="0">
                <a:solidFill>
                  <a:srgbClr val="272E18"/>
                </a:solidFill>
              </a:rPr>
              <a:t>полиморфизмов </a:t>
            </a:r>
            <a:r>
              <a:rPr lang="ru-RU" sz="2000" i="1" dirty="0" smtClean="0">
                <a:solidFill>
                  <a:srgbClr val="272E18"/>
                </a:solidFill>
              </a:rPr>
              <a:t>генов </a:t>
            </a:r>
            <a:r>
              <a:rPr lang="ru-RU" sz="2000" i="1" dirty="0">
                <a:solidFill>
                  <a:srgbClr val="272E18"/>
                </a:solidFill>
              </a:rPr>
              <a:t>цитокинов и других белков иммунной системы </a:t>
            </a:r>
            <a:r>
              <a:rPr lang="ru-RU" sz="2000" i="1" dirty="0" smtClean="0">
                <a:solidFill>
                  <a:srgbClr val="272E18"/>
                </a:solidFill>
              </a:rPr>
              <a:t>и оценка </a:t>
            </a:r>
            <a:r>
              <a:rPr lang="ru-RU" sz="2000" i="1" dirty="0">
                <a:solidFill>
                  <a:srgbClr val="272E18"/>
                </a:solidFill>
              </a:rPr>
              <a:t>иммунной системы </a:t>
            </a:r>
            <a:r>
              <a:rPr lang="ru-RU" sz="2000" i="1" dirty="0" smtClean="0">
                <a:solidFill>
                  <a:srgbClr val="272E18"/>
                </a:solidFill>
              </a:rPr>
              <a:t>организма. </a:t>
            </a:r>
          </a:p>
          <a:p>
            <a:pPr algn="just"/>
            <a:r>
              <a:rPr lang="ru-RU" sz="2000" i="1" dirty="0" smtClean="0">
                <a:solidFill>
                  <a:srgbClr val="272E18"/>
                </a:solidFill>
              </a:rPr>
              <a:t>- Оценка </a:t>
            </a:r>
            <a:r>
              <a:rPr lang="ru-RU" sz="2000" i="1" dirty="0">
                <a:solidFill>
                  <a:srgbClr val="272E18"/>
                </a:solidFill>
              </a:rPr>
              <a:t>степени риска </a:t>
            </a:r>
            <a:r>
              <a:rPr lang="ru-RU" sz="2000" i="1" dirty="0" smtClean="0">
                <a:solidFill>
                  <a:srgbClr val="272E18"/>
                </a:solidFill>
              </a:rPr>
              <a:t>онкологических и сердечно-сосудистых  </a:t>
            </a:r>
            <a:r>
              <a:rPr lang="ru-RU" sz="2000" i="1" dirty="0">
                <a:solidFill>
                  <a:srgbClr val="272E18"/>
                </a:solidFill>
              </a:rPr>
              <a:t>заболеваний с помощью маркерных генов.</a:t>
            </a:r>
          </a:p>
          <a:p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59200"/>
            <a:ext cx="536909" cy="5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laboratorii\фото 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6044065" y="609601"/>
            <a:ext cx="2823710" cy="19851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688" y="2911636"/>
            <a:ext cx="3085007" cy="20102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lodej\Desktop\picture_1_mull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688" y="664997"/>
            <a:ext cx="2993377" cy="19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lodej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5695" y="2911636"/>
            <a:ext cx="2890597" cy="20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346673"/>
            <a:ext cx="5867400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B4724"/>
                </a:solidFill>
              </a:rPr>
              <a:t>Лаборатория </a:t>
            </a:r>
            <a:r>
              <a:rPr lang="ru-RU" dirty="0" err="1">
                <a:solidFill>
                  <a:srgbClr val="3B4724"/>
                </a:solidFill>
              </a:rPr>
              <a:t>постгеномных</a:t>
            </a:r>
            <a:r>
              <a:rPr lang="ru-RU" dirty="0">
                <a:solidFill>
                  <a:srgbClr val="3B4724"/>
                </a:solidFill>
              </a:rPr>
              <a:t> технологий</a:t>
            </a:r>
            <a:br>
              <a:rPr lang="ru-RU" dirty="0">
                <a:solidFill>
                  <a:srgbClr val="3B4724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723" y="990599"/>
            <a:ext cx="2721678" cy="54381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>
                <a:solidFill>
                  <a:srgbClr val="272E18"/>
                </a:solidFill>
              </a:rPr>
              <a:t>Изучение молекулярно-клеточных и геномных технологий оценки здоровья, диагностики и прогнозирования патологических процессов.</a:t>
            </a:r>
          </a:p>
          <a:p>
            <a:pPr algn="just"/>
            <a:r>
              <a:rPr lang="ru-RU" i="1" dirty="0">
                <a:solidFill>
                  <a:srgbClr val="272E18"/>
                </a:solidFill>
              </a:rPr>
              <a:t>Изучение динамики изменений профилей экспрессии генов раковых клеток через различные промежутки времени после воздействия альфа и гамма-излучения.</a:t>
            </a:r>
          </a:p>
          <a:p>
            <a:pPr algn="just"/>
            <a:r>
              <a:rPr lang="ru-RU" i="1" dirty="0">
                <a:solidFill>
                  <a:srgbClr val="272E18"/>
                </a:solidFill>
              </a:rPr>
              <a:t>Исследование процессов направленного  транспорта лекарственных средств, генетического материала и </a:t>
            </a:r>
            <a:r>
              <a:rPr lang="ru-RU" i="1" dirty="0" err="1">
                <a:solidFill>
                  <a:srgbClr val="272E18"/>
                </a:solidFill>
              </a:rPr>
              <a:t>радионуклеидов</a:t>
            </a:r>
            <a:r>
              <a:rPr lang="ru-RU" i="1" dirty="0">
                <a:solidFill>
                  <a:srgbClr val="272E18"/>
                </a:solidFill>
              </a:rPr>
              <a:t> в раковые клетки с использованием </a:t>
            </a:r>
            <a:r>
              <a:rPr lang="ru-RU" i="1" dirty="0" err="1">
                <a:solidFill>
                  <a:srgbClr val="272E18"/>
                </a:solidFill>
              </a:rPr>
              <a:t>наночастиц</a:t>
            </a:r>
            <a:r>
              <a:rPr lang="ru-RU" i="1" dirty="0">
                <a:solidFill>
                  <a:srgbClr val="272E18"/>
                </a:solidFill>
              </a:rPr>
              <a:t>. </a:t>
            </a:r>
          </a:p>
          <a:p>
            <a:pPr algn="just"/>
            <a:r>
              <a:rPr lang="ru-RU" i="1" dirty="0">
                <a:solidFill>
                  <a:srgbClr val="272E18"/>
                </a:solidFill>
              </a:rPr>
              <a:t>Стохастический анализ радиационно-индуцированной динамики </a:t>
            </a:r>
            <a:r>
              <a:rPr lang="ru-RU" i="1" dirty="0" err="1">
                <a:solidFill>
                  <a:srgbClr val="272E18"/>
                </a:solidFill>
              </a:rPr>
              <a:t>транскриптома</a:t>
            </a:r>
            <a:r>
              <a:rPr lang="ru-RU" i="1" dirty="0">
                <a:solidFill>
                  <a:srgbClr val="272E18"/>
                </a:solidFill>
              </a:rPr>
              <a:t> раковых клеток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59200"/>
            <a:ext cx="536909" cy="5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kemmamed.ru/specialities/lab/img/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052" b="-16052"/>
          <a:stretch>
            <a:fillRect/>
          </a:stretch>
        </p:blipFill>
        <p:spPr bwMode="auto">
          <a:xfrm>
            <a:off x="3000375" y="456743"/>
            <a:ext cx="3372939" cy="29686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niti.ulsu.ru/sites/default/files/resize/editorimage/biol1-367x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92" y="3140977"/>
            <a:ext cx="3317583" cy="22056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7378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292</TotalTime>
  <Words>575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Слайд 1</vt:lpstr>
      <vt:lpstr>Слайд 2</vt:lpstr>
      <vt:lpstr>Задачи НИМБЦ</vt:lpstr>
      <vt:lpstr>Лаборатория иммуногистохимии</vt:lpstr>
      <vt:lpstr>Лаборатория биохимии </vt:lpstr>
      <vt:lpstr>Лаборатория иммунологии  </vt:lpstr>
      <vt:lpstr>Лаборатория ПЦР-диагностики  </vt:lpstr>
      <vt:lpstr>Лаборатория постгеномных технологий </vt:lpstr>
    </vt:vector>
  </TitlesOfParts>
  <Company>731036@list.ru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Пантелеев</dc:creator>
  <cp:lastModifiedBy>321321</cp:lastModifiedBy>
  <cp:revision>23</cp:revision>
  <dcterms:created xsi:type="dcterms:W3CDTF">2013-12-28T07:02:27Z</dcterms:created>
  <dcterms:modified xsi:type="dcterms:W3CDTF">2019-04-29T05:12:42Z</dcterms:modified>
</cp:coreProperties>
</file>