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64" r:id="rId2"/>
    <p:sldMasterId id="2147483699" r:id="rId3"/>
    <p:sldMasterId id="2147483688" r:id="rId4"/>
  </p:sldMasterIdLst>
  <p:notesMasterIdLst>
    <p:notesMasterId r:id="rId12"/>
  </p:notesMasterIdLst>
  <p:handoutMasterIdLst>
    <p:handoutMasterId r:id="rId13"/>
  </p:handoutMasterIdLst>
  <p:sldIdLst>
    <p:sldId id="378" r:id="rId5"/>
    <p:sldId id="379" r:id="rId6"/>
    <p:sldId id="380" r:id="rId7"/>
    <p:sldId id="384" r:id="rId8"/>
    <p:sldId id="387" r:id="rId9"/>
    <p:sldId id="385" r:id="rId10"/>
    <p:sldId id="292" r:id="rId11"/>
  </p:sldIdLst>
  <p:sldSz cx="9144000" cy="6858000" type="screen4x3"/>
  <p:notesSz cx="6797675" cy="9926638"/>
  <p:defaultTextStyle>
    <a:defPPr>
      <a:defRPr lang="ru-R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2B0E"/>
    <a:srgbClr val="D5292D"/>
    <a:srgbClr val="E94301"/>
    <a:srgbClr val="E14D19"/>
    <a:srgbClr val="0000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813" cy="496412"/>
          </a:xfrm>
          <a:prstGeom prst="rect">
            <a:avLst/>
          </a:prstGeom>
        </p:spPr>
        <p:txBody>
          <a:bodyPr vert="horz" lIns="90663" tIns="45331" rIns="90663" bIns="45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276" y="1"/>
            <a:ext cx="2944813" cy="496412"/>
          </a:xfrm>
          <a:prstGeom prst="rect">
            <a:avLst/>
          </a:prstGeom>
        </p:spPr>
        <p:txBody>
          <a:bodyPr vert="horz" lIns="90663" tIns="45331" rIns="90663" bIns="45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1656A6-6812-4C43-B883-E13C1AF74DA7}" type="datetimeFigureOut">
              <a:rPr lang="ru-RU"/>
              <a:pPr>
                <a:defRPr/>
              </a:pPr>
              <a:t>01.11.2018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630"/>
            <a:ext cx="2944813" cy="496411"/>
          </a:xfrm>
          <a:prstGeom prst="rect">
            <a:avLst/>
          </a:prstGeom>
        </p:spPr>
        <p:txBody>
          <a:bodyPr vert="horz" lIns="90663" tIns="45331" rIns="90663" bIns="45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276" y="9428630"/>
            <a:ext cx="2944813" cy="496411"/>
          </a:xfrm>
          <a:prstGeom prst="rect">
            <a:avLst/>
          </a:prstGeom>
        </p:spPr>
        <p:txBody>
          <a:bodyPr vert="horz" lIns="90663" tIns="45331" rIns="90663" bIns="45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3CAB7DF-C780-4826-AB0E-4F5F56FC7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3272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813" cy="496412"/>
          </a:xfrm>
          <a:prstGeom prst="rect">
            <a:avLst/>
          </a:prstGeom>
        </p:spPr>
        <p:txBody>
          <a:bodyPr vert="horz" lIns="90663" tIns="45331" rIns="90663" bIns="45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76" y="1"/>
            <a:ext cx="2944813" cy="496412"/>
          </a:xfrm>
          <a:prstGeom prst="rect">
            <a:avLst/>
          </a:prstGeom>
        </p:spPr>
        <p:txBody>
          <a:bodyPr vert="horz" lIns="90663" tIns="45331" rIns="90663" bIns="45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6CC8EBA-84C1-44D6-AB49-D03AECF0F266}" type="datetimeFigureOut">
              <a:rPr lang="ru-RU"/>
              <a:pPr>
                <a:defRPr/>
              </a:pPr>
              <a:t>01.11.2018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63" tIns="45331" rIns="90663" bIns="45331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9" y="4715113"/>
            <a:ext cx="5437187" cy="4467706"/>
          </a:xfrm>
          <a:prstGeom prst="rect">
            <a:avLst/>
          </a:prstGeom>
        </p:spPr>
        <p:txBody>
          <a:bodyPr vert="horz" lIns="90663" tIns="45331" rIns="90663" bIns="45331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630"/>
            <a:ext cx="2944813" cy="496411"/>
          </a:xfrm>
          <a:prstGeom prst="rect">
            <a:avLst/>
          </a:prstGeom>
        </p:spPr>
        <p:txBody>
          <a:bodyPr vert="horz" lIns="90663" tIns="45331" rIns="90663" bIns="45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76" y="9428630"/>
            <a:ext cx="2944813" cy="496411"/>
          </a:xfrm>
          <a:prstGeom prst="rect">
            <a:avLst/>
          </a:prstGeom>
        </p:spPr>
        <p:txBody>
          <a:bodyPr vert="horz" lIns="90663" tIns="45331" rIns="90663" bIns="45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447D8C-6140-47D6-A1F3-5265F9DEE7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2807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0"/>
            <a:ext cx="7848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www.mfc.ulgov.ru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547C0-D53E-490C-BF3A-AD46C83372E5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 + пиктограмм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5220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0"/>
            <a:ext cx="5220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www.mfc.ulgov.ru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A6049-BCAD-4824-8CF2-B3D5EE0978D4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 + пикт.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5220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2252738"/>
            <a:ext cx="5220000" cy="3368290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/>
          </p:nvPr>
        </p:nvSpPr>
        <p:spPr>
          <a:xfrm>
            <a:off x="648000" y="1803307"/>
            <a:ext cx="5220000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www.mfc.ulgov.ru</a:t>
            </a: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5ECCB-EEBB-4777-B0EA-DFA7EC7F7F1E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екст + пиктограмм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5220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0"/>
            <a:ext cx="5220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www.mfc.ulgov.ru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C6306-5422-454A-98D6-60674735CF5B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Подзаголовок, текст + пикт.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5220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2252738"/>
            <a:ext cx="5220000" cy="3368290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/>
          </p:nvPr>
        </p:nvSpPr>
        <p:spPr>
          <a:xfrm>
            <a:off x="648000" y="1803307"/>
            <a:ext cx="5220000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www.mfc.ulgov.ru</a:t>
            </a: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D642E-ECDF-4AA6-A18A-461F17FFC68C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екст + пиктограмм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5220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0"/>
            <a:ext cx="5220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www.mfc.ulgov.ru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4FCA2-BECF-457C-897E-732E8481D1DF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одзаголовок, текст + пикт.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5220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2252738"/>
            <a:ext cx="5220000" cy="3368290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/>
          </p:nvPr>
        </p:nvSpPr>
        <p:spPr>
          <a:xfrm>
            <a:off x="648000" y="1803307"/>
            <a:ext cx="5220000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www.mfc.ulgov.ru</a:t>
            </a: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3A935-D860-4287-ABA5-2D8D53873FD7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Текст + пиктограмм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5220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0"/>
            <a:ext cx="5220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www.mfc.ulgov.ru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AA92D-B87D-4BD2-A7FA-661844633DEE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Подзаголовок, текст + пикт.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5220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2252738"/>
            <a:ext cx="5220000" cy="3368290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/>
          </p:nvPr>
        </p:nvSpPr>
        <p:spPr>
          <a:xfrm>
            <a:off x="648000" y="1803307"/>
            <a:ext cx="5220000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www.mfc.ulgov.ru</a:t>
            </a: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112FC-A40E-488C-A00D-ADC9A21157C4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Текст + пиктограмм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5220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0"/>
            <a:ext cx="5220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www.mfc.ulgov.ru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84FD8-1666-4AAC-AFE3-502F363B2213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Подзаголовок, текст + пикт.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5220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2252738"/>
            <a:ext cx="5220000" cy="3368290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/>
          </p:nvPr>
        </p:nvSpPr>
        <p:spPr>
          <a:xfrm>
            <a:off x="648000" y="1803307"/>
            <a:ext cx="5220000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www.mfc.ulgov.ru</a:t>
            </a: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48835-29CA-4A60-A09E-DE92AABF9AB2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2252737"/>
            <a:ext cx="7848000" cy="3368290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/>
          </p:nvPr>
        </p:nvSpPr>
        <p:spPr>
          <a:xfrm>
            <a:off x="648001" y="1803306"/>
            <a:ext cx="7848000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www.mfc.ulgov.ru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9B58F-64D5-474F-905A-58F34F35F626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Текст + пиктограмм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5220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0"/>
            <a:ext cx="5220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www.mfc.ulgov.ru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22A8D-8238-4F97-80A7-C1351EC32CB2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Подзаголовок, текст + пикт.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5220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2252738"/>
            <a:ext cx="5220000" cy="3368290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/>
          </p:nvPr>
        </p:nvSpPr>
        <p:spPr>
          <a:xfrm>
            <a:off x="648000" y="1803307"/>
            <a:ext cx="5220000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www.mfc.ulgov.ru</a:t>
            </a: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B341D-422F-4C82-B242-6F76C289C8E7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екст + пиктограмм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5220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0"/>
            <a:ext cx="5220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www.mfc.ulgov.ru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3F7DB-084C-48A6-BD58-4EEB7B1DB849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Подзаголовок, текст + пикт.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5220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2252738"/>
            <a:ext cx="5220000" cy="3368290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/>
          </p:nvPr>
        </p:nvSpPr>
        <p:spPr>
          <a:xfrm>
            <a:off x="648000" y="1803307"/>
            <a:ext cx="5220000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www.mfc.ulgov.ru</a:t>
            </a: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CDA6D-0B1A-467E-A181-1CB9A781F240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Шмуц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592000"/>
            <a:ext cx="5220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8" name="Текст 2"/>
          <p:cNvSpPr>
            <a:spLocks noGrp="1"/>
          </p:cNvSpPr>
          <p:nvPr>
            <p:ph type="body" idx="19"/>
          </p:nvPr>
        </p:nvSpPr>
        <p:spPr>
          <a:xfrm>
            <a:off x="648000" y="4053600"/>
            <a:ext cx="5220000" cy="1507740"/>
          </a:xfrm>
        </p:spPr>
        <p:txBody>
          <a:bodyPr tIns="0" anchor="t" anchorCtr="0"/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www.mfc.ulgov.ru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A527B-AAD0-460F-A1BB-920D42A59C73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Шмуц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592000"/>
            <a:ext cx="5220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8" name="Текст 2"/>
          <p:cNvSpPr>
            <a:spLocks noGrp="1"/>
          </p:cNvSpPr>
          <p:nvPr>
            <p:ph type="body" idx="19"/>
          </p:nvPr>
        </p:nvSpPr>
        <p:spPr>
          <a:xfrm>
            <a:off x="648000" y="4053600"/>
            <a:ext cx="5220000" cy="1507740"/>
          </a:xfrm>
        </p:spPr>
        <p:txBody>
          <a:bodyPr tIns="0" anchor="t" anchorCtr="0"/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www.mfc.ulgov.ru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63A0F-3042-48BD-899F-7A6BBDCC96EB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Шмуц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592000"/>
            <a:ext cx="5220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9" name="Текст 2"/>
          <p:cNvSpPr>
            <a:spLocks noGrp="1"/>
          </p:cNvSpPr>
          <p:nvPr>
            <p:ph type="body" idx="19"/>
          </p:nvPr>
        </p:nvSpPr>
        <p:spPr>
          <a:xfrm>
            <a:off x="648000" y="4053600"/>
            <a:ext cx="5220000" cy="1507740"/>
          </a:xfrm>
        </p:spPr>
        <p:txBody>
          <a:bodyPr tIns="0" anchor="t" anchorCtr="0"/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www.mfc.ulgov.ru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15BB7-7EB4-40EA-A971-3A2123AC35DA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Шмуц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592000"/>
            <a:ext cx="5220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8" name="Текст 2"/>
          <p:cNvSpPr>
            <a:spLocks noGrp="1"/>
          </p:cNvSpPr>
          <p:nvPr>
            <p:ph type="body" idx="19"/>
          </p:nvPr>
        </p:nvSpPr>
        <p:spPr>
          <a:xfrm>
            <a:off x="648000" y="4053600"/>
            <a:ext cx="5220000" cy="1507740"/>
          </a:xfrm>
        </p:spPr>
        <p:txBody>
          <a:bodyPr tIns="0" anchor="t" anchorCtr="0"/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www.mfc.ulgov.ru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E5831-7A04-4713-878A-67BC52B166B4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Шмуц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592000"/>
            <a:ext cx="5220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8" name="Текст 2"/>
          <p:cNvSpPr>
            <a:spLocks noGrp="1"/>
          </p:cNvSpPr>
          <p:nvPr>
            <p:ph type="body" idx="19"/>
          </p:nvPr>
        </p:nvSpPr>
        <p:spPr>
          <a:xfrm>
            <a:off x="648000" y="4053600"/>
            <a:ext cx="5220000" cy="1507740"/>
          </a:xfrm>
        </p:spPr>
        <p:txBody>
          <a:bodyPr tIns="0" anchor="t" anchorCtr="0"/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www.mfc.ulgov.ru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25863-8DC2-4C3C-BC3A-949B3A09BCA6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Шмуц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592000"/>
            <a:ext cx="5220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8" name="Текст 2"/>
          <p:cNvSpPr>
            <a:spLocks noGrp="1"/>
          </p:cNvSpPr>
          <p:nvPr>
            <p:ph type="body" idx="19"/>
          </p:nvPr>
        </p:nvSpPr>
        <p:spPr>
          <a:xfrm>
            <a:off x="648000" y="4053600"/>
            <a:ext cx="5220000" cy="1507740"/>
          </a:xfrm>
        </p:spPr>
        <p:txBody>
          <a:bodyPr tIns="0" anchor="t" anchorCtr="0"/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www.mfc.ulgov.ru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612C1-37D9-4BC0-B998-970DEF49EDFF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0"/>
            <a:ext cx="38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0"/>
            <a:ext cx="3852000" cy="3677028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7848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www.mfc.ulgov.ru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3D3D8-FE21-430A-A9ED-E026F9CED512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Шмуц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592000"/>
            <a:ext cx="5220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8" name="Текст 2"/>
          <p:cNvSpPr>
            <a:spLocks noGrp="1"/>
          </p:cNvSpPr>
          <p:nvPr>
            <p:ph type="body" idx="19"/>
          </p:nvPr>
        </p:nvSpPr>
        <p:spPr>
          <a:xfrm>
            <a:off x="648000" y="4053600"/>
            <a:ext cx="5220000" cy="1507740"/>
          </a:xfrm>
        </p:spPr>
        <p:txBody>
          <a:bodyPr tIns="0" anchor="t" anchorCtr="0"/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www.mfc.ulgov.ru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ED279-205F-41BB-A082-0FFFAC9E89CF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Шмуц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592000"/>
            <a:ext cx="5220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0" name="Текст 2"/>
          <p:cNvSpPr>
            <a:spLocks noGrp="1"/>
          </p:cNvSpPr>
          <p:nvPr>
            <p:ph type="body" idx="19"/>
          </p:nvPr>
        </p:nvSpPr>
        <p:spPr>
          <a:xfrm>
            <a:off x="648000" y="4053600"/>
            <a:ext cx="5220000" cy="1507740"/>
          </a:xfrm>
        </p:spPr>
        <p:txBody>
          <a:bodyPr tIns="0" anchor="t" anchorCtr="0"/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www.mfc.ulgov.ru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B5E7-1CC0-4CA5-8059-4E48453F6F2B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 Титульный, заключите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 userDrawn="1"/>
        </p:nvSpPr>
        <p:spPr>
          <a:xfrm>
            <a:off x="9548813" y="5332413"/>
            <a:ext cx="914400" cy="914400"/>
          </a:xfrm>
          <a:prstGeom prst="rect">
            <a:avLst/>
          </a:prstGeom>
        </p:spPr>
        <p:txBody>
          <a:bodyPr wrap="none" lIns="0" tIns="0" rIns="0" bIns="0" anchor="b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cap="all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592000"/>
            <a:ext cx="5220000" cy="1296000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en-US" dirty="0" smtClean="0"/>
          </a:p>
        </p:txBody>
      </p:sp>
      <p:sp>
        <p:nvSpPr>
          <p:cNvPr id="7" name="Текст 2"/>
          <p:cNvSpPr>
            <a:spLocks noGrp="1"/>
          </p:cNvSpPr>
          <p:nvPr>
            <p:ph type="body" idx="19"/>
          </p:nvPr>
        </p:nvSpPr>
        <p:spPr>
          <a:xfrm>
            <a:off x="648000" y="4052176"/>
            <a:ext cx="5220000" cy="1389214"/>
          </a:xfrm>
        </p:spPr>
        <p:txBody>
          <a:bodyPr tIns="0" anchor="t" anchorCtr="0"/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www.mfc.ulgov.ru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21"/>
          </p:nvPr>
        </p:nvSpPr>
        <p:spPr>
          <a:xfrm>
            <a:off x="647700" y="5845175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D4478-F33F-4D1B-9491-0981425808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35424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итульный, заключите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 userDrawn="1"/>
        </p:nvSpPr>
        <p:spPr>
          <a:xfrm>
            <a:off x="417513" y="4205288"/>
            <a:ext cx="914400" cy="914400"/>
          </a:xfrm>
          <a:prstGeom prst="rect">
            <a:avLst/>
          </a:prstGeom>
        </p:spPr>
        <p:txBody>
          <a:bodyPr wrap="none" lIns="0" tIns="0" rIns="0" bIns="0" anchor="b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cap="all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648000" y="2592000"/>
            <a:ext cx="5220000" cy="1296000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/>
          </p:nvPr>
        </p:nvSpPr>
        <p:spPr>
          <a:xfrm>
            <a:off x="648000" y="4052176"/>
            <a:ext cx="5220000" cy="1389214"/>
          </a:xfrm>
        </p:spPr>
        <p:txBody>
          <a:bodyPr tIns="0" anchor="t" anchorCtr="0"/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www.mfc.ulgov.ru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итульный, заключительный лист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2592000"/>
            <a:ext cx="5220000" cy="1296000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/>
          </p:nvPr>
        </p:nvSpPr>
        <p:spPr>
          <a:xfrm>
            <a:off x="648000" y="4052176"/>
            <a:ext cx="5220000" cy="1389214"/>
          </a:xfrm>
        </p:spPr>
        <p:txBody>
          <a:bodyPr tIns="0" anchor="t" anchorCtr="0"/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www.mfc.ulgov.ru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итульный, заключите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2592000"/>
            <a:ext cx="5220000" cy="1296000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/>
          </p:nvPr>
        </p:nvSpPr>
        <p:spPr>
          <a:xfrm>
            <a:off x="648000" y="4052176"/>
            <a:ext cx="5220000" cy="1389214"/>
          </a:xfrm>
        </p:spPr>
        <p:txBody>
          <a:bodyPr tIns="0" anchor="t" anchorCtr="0"/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www.mfc.ulgov.ru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итульный, заключите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2592000"/>
            <a:ext cx="5220000" cy="1296000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/>
          </p:nvPr>
        </p:nvSpPr>
        <p:spPr>
          <a:xfrm>
            <a:off x="648000" y="4052176"/>
            <a:ext cx="5220000" cy="1389214"/>
          </a:xfrm>
        </p:spPr>
        <p:txBody>
          <a:bodyPr tIns="0" anchor="t" anchorCtr="0"/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www.mfc.ulgov.ru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Титульный, заключите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2592000"/>
            <a:ext cx="5220000" cy="1296000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/>
          </p:nvPr>
        </p:nvSpPr>
        <p:spPr>
          <a:xfrm>
            <a:off x="648000" y="4052176"/>
            <a:ext cx="5220000" cy="1389214"/>
          </a:xfrm>
        </p:spPr>
        <p:txBody>
          <a:bodyPr tIns="0" anchor="t" anchorCtr="0"/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www.mfc.ulgov.ru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Титульный, заключите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 userDrawn="1"/>
        </p:nvSpPr>
        <p:spPr>
          <a:xfrm>
            <a:off x="779463" y="4203700"/>
            <a:ext cx="914400" cy="914400"/>
          </a:xfrm>
          <a:prstGeom prst="rect">
            <a:avLst/>
          </a:prstGeom>
        </p:spPr>
        <p:txBody>
          <a:bodyPr wrap="none" lIns="0" tIns="0" rIns="0" bIns="0" anchor="b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cap="all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8" name="Название 1"/>
          <p:cNvSpPr>
            <a:spLocks noGrp="1"/>
          </p:cNvSpPr>
          <p:nvPr>
            <p:ph type="title"/>
          </p:nvPr>
        </p:nvSpPr>
        <p:spPr>
          <a:xfrm>
            <a:off x="648000" y="2592000"/>
            <a:ext cx="5220000" cy="1296000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en-US" dirty="0" smtClean="0"/>
          </a:p>
        </p:txBody>
      </p:sp>
      <p:sp>
        <p:nvSpPr>
          <p:cNvPr id="9" name="Текст 2"/>
          <p:cNvSpPr>
            <a:spLocks noGrp="1"/>
          </p:cNvSpPr>
          <p:nvPr>
            <p:ph type="body" idx="19"/>
          </p:nvPr>
        </p:nvSpPr>
        <p:spPr>
          <a:xfrm>
            <a:off x="648000" y="4052176"/>
            <a:ext cx="5220000" cy="1389214"/>
          </a:xfrm>
        </p:spPr>
        <p:txBody>
          <a:bodyPr tIns="0" anchor="t" anchorCtr="0"/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www.mfc.ulgov.ru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2252738"/>
            <a:ext cx="3852000" cy="3368290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/>
          </p:nvPr>
        </p:nvSpPr>
        <p:spPr>
          <a:xfrm>
            <a:off x="648001" y="1803306"/>
            <a:ext cx="3851999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8"/>
            <a:ext cx="3852000" cy="3368290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/>
          </p:nvPr>
        </p:nvSpPr>
        <p:spPr>
          <a:xfrm>
            <a:off x="4644002" y="1803306"/>
            <a:ext cx="3851999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www.mfc.ulgov.ru</a:t>
            </a: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15FB8-C610-467A-A43B-95A511F6D339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Титульный, заключите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2592000"/>
            <a:ext cx="5220000" cy="1296000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/>
          </p:nvPr>
        </p:nvSpPr>
        <p:spPr>
          <a:xfrm>
            <a:off x="648000" y="4052176"/>
            <a:ext cx="5220000" cy="1389214"/>
          </a:xfrm>
        </p:spPr>
        <p:txBody>
          <a:bodyPr tIns="0" anchor="t" anchorCtr="0"/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www.mfc.ulgov.ru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итульный, заключите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 userDrawn="1"/>
        </p:nvSpPr>
        <p:spPr>
          <a:xfrm>
            <a:off x="9548813" y="5332413"/>
            <a:ext cx="914400" cy="914400"/>
          </a:xfrm>
          <a:prstGeom prst="rect">
            <a:avLst/>
          </a:prstGeom>
        </p:spPr>
        <p:txBody>
          <a:bodyPr wrap="none" lIns="0" tIns="0" rIns="0" bIns="0" anchor="b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cap="all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592000"/>
            <a:ext cx="5220000" cy="1296000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en-US" dirty="0" smtClean="0"/>
          </a:p>
        </p:txBody>
      </p:sp>
      <p:sp>
        <p:nvSpPr>
          <p:cNvPr id="7" name="Текст 2"/>
          <p:cNvSpPr>
            <a:spLocks noGrp="1"/>
          </p:cNvSpPr>
          <p:nvPr>
            <p:ph type="body" idx="19"/>
          </p:nvPr>
        </p:nvSpPr>
        <p:spPr>
          <a:xfrm>
            <a:off x="648000" y="4052176"/>
            <a:ext cx="5220000" cy="1389214"/>
          </a:xfrm>
        </p:spPr>
        <p:txBody>
          <a:bodyPr tIns="0" anchor="t" anchorCtr="0"/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www.mfc.ulgov.ru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7848000" cy="1155306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803306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8"/>
            <a:ext cx="2628000" cy="3368290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/>
          </p:nvPr>
        </p:nvSpPr>
        <p:spPr>
          <a:xfrm>
            <a:off x="5868000" y="1803307"/>
            <a:ext cx="2628000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www.mfc.ulgov.ru</a:t>
            </a: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45B60-2D9D-4513-9698-D826D42CC479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0"/>
            <a:ext cx="6552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www.mfc.ulgov.ru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00D41-410B-4954-8C48-92A5605C916C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8"/>
            <a:ext cx="6552000" cy="3368290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/>
          </p:nvPr>
        </p:nvSpPr>
        <p:spPr>
          <a:xfrm>
            <a:off x="648000" y="1803307"/>
            <a:ext cx="6552000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www.mfc.ulgov.ru</a:t>
            </a: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0C46D-4D64-4E01-883C-3F0622E304AC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 + пиктограмм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5220000" cy="1296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0"/>
            <a:ext cx="5220000" cy="3677027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www.mfc.ulgov.ru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A3C02-D44C-42DE-A543-71FC1507C255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 + пикт.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5220000" cy="1155307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2252738"/>
            <a:ext cx="5220000" cy="3368290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/>
          </p:nvPr>
        </p:nvSpPr>
        <p:spPr>
          <a:xfrm>
            <a:off x="648000" y="1803307"/>
            <a:ext cx="5220000" cy="449431"/>
          </a:xfrm>
        </p:spPr>
        <p:txBody>
          <a:bodyPr tIns="0"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www.mfc.ulgov.ru</a:t>
            </a: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2123E-F168-4C5A-AD9E-6A1921FF49E0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47700" y="647700"/>
            <a:ext cx="78486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7700" y="1944688"/>
            <a:ext cx="7848600" cy="3617912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700" y="5845175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i="1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 smtClean="0"/>
              <a:t>www.mfc.ulgov.ru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7700" y="5843588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i="0" cap="none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9CC99B-C0A3-4736-877C-83F6A0BE4BE0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662113" y="322263"/>
            <a:ext cx="914400" cy="914400"/>
          </a:xfrm>
          <a:prstGeom prst="rect">
            <a:avLst/>
          </a:prstGeom>
        </p:spPr>
        <p:txBody>
          <a:bodyPr wrap="none" lIns="0" tIns="0" rIns="0" bIns="0" anchor="b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cap="all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b="1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000" b="1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647700" y="647700"/>
            <a:ext cx="78486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7700" y="1944688"/>
            <a:ext cx="7848600" cy="3617912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700" y="5845175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i="1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 smtClean="0"/>
              <a:t>www.mfc.ulgov.ru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7700" y="5843588"/>
            <a:ext cx="2382838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i="0" cap="none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9519F1-3C66-48E1-A65A-723DB87072F2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b="1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000" b="1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647700"/>
            <a:ext cx="7848600" cy="129698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7700" y="1944688"/>
            <a:ext cx="7848600" cy="3617912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700" y="5845175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i="1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 smtClean="0"/>
              <a:t>www.mfc.ulgov.ru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7700" y="5843588"/>
            <a:ext cx="6477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i="0" cap="none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92F20E-257E-4F07-B5EE-FBEDDA663E66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75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b="1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b="1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000" b="1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647700"/>
            <a:ext cx="7848600" cy="129698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7700" y="1944688"/>
            <a:ext cx="7848600" cy="3617912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255713" y="6111875"/>
            <a:ext cx="914400" cy="914400"/>
          </a:xfrm>
          <a:prstGeom prst="rect">
            <a:avLst/>
          </a:prstGeom>
        </p:spPr>
        <p:txBody>
          <a:bodyPr wrap="none" lIns="0" tIns="0" rIns="0" bIns="0" anchor="b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cap="all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35025" y="6097588"/>
            <a:ext cx="914400" cy="914400"/>
          </a:xfrm>
          <a:prstGeom prst="rect">
            <a:avLst/>
          </a:prstGeom>
        </p:spPr>
        <p:txBody>
          <a:bodyPr wrap="none" lIns="0" tIns="0" rIns="0" bIns="0" anchor="b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cap="all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7700" y="5845175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700" y="5845175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i="1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 smtClean="0"/>
              <a:t>www.mfc.ulgov.ru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b="1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b="1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000" b="1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азвание 11"/>
          <p:cNvSpPr>
            <a:spLocks noGrp="1"/>
          </p:cNvSpPr>
          <p:nvPr>
            <p:ph type="title"/>
          </p:nvPr>
        </p:nvSpPr>
        <p:spPr>
          <a:xfrm>
            <a:off x="632914" y="2192784"/>
            <a:ext cx="6223855" cy="1455938"/>
          </a:xfrm>
        </p:spPr>
        <p:txBody>
          <a:bodyPr>
            <a:normAutofit fontScale="90000"/>
          </a:bodyPr>
          <a:lstStyle/>
          <a:p>
            <a:r>
              <a:rPr lang="ru-RU" sz="1800" cap="none" dirty="0" smtClean="0"/>
              <a:t/>
            </a:r>
            <a:br>
              <a:rPr lang="ru-RU" sz="1800" cap="none" dirty="0" smtClean="0"/>
            </a:br>
            <a:r>
              <a:rPr lang="ru-RU" sz="2000" cap="none" dirty="0" smtClean="0"/>
              <a:t>Ульяновская </a:t>
            </a:r>
            <a:r>
              <a:rPr lang="ru-RU" sz="2000" cap="none" dirty="0"/>
              <a:t>область</a:t>
            </a:r>
            <a:br>
              <a:rPr lang="ru-RU" sz="2000" cap="none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Всероссийский конкурс </a:t>
            </a:r>
            <a:br>
              <a:rPr lang="ru-RU" sz="1800" dirty="0" smtClean="0"/>
            </a:br>
            <a:r>
              <a:rPr lang="ru-RU" sz="1800" dirty="0" smtClean="0"/>
              <a:t>«</a:t>
            </a:r>
            <a:r>
              <a:rPr lang="ru-RU" sz="1800" dirty="0"/>
              <a:t>Лучший многофункциональный центр России»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н</a:t>
            </a:r>
            <a:r>
              <a:rPr lang="ru-RU" sz="1800" dirty="0"/>
              <a:t>оминация «Лучший ПРОЕКТ МФЦ» 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2000" cap="none" dirty="0" smtClean="0"/>
              <a:t>Проект</a:t>
            </a:r>
            <a:r>
              <a:rPr lang="ru-RU" sz="2000" dirty="0" smtClean="0"/>
              <a:t> </a:t>
            </a:r>
            <a:r>
              <a:rPr lang="ru-RU" sz="2000" cap="none" dirty="0" smtClean="0"/>
              <a:t>«Развитие системы непрерывной профессиональной подготовки специалистов по информационно-коммуникационным технологиям в сфере предоставления государственных и муниципальных услуг в Ульяновской области»</a:t>
            </a:r>
            <a:br>
              <a:rPr lang="ru-RU" sz="2000" cap="none" dirty="0" smtClean="0"/>
            </a:br>
            <a:r>
              <a:rPr lang="ru-RU" sz="2000" cap="none" dirty="0"/>
              <a:t/>
            </a:r>
            <a:br>
              <a:rPr lang="ru-RU" sz="2000" cap="none" dirty="0"/>
            </a:br>
            <a:r>
              <a:rPr lang="ru-RU" sz="2000" cap="none" dirty="0"/>
              <a:t>Сроки реализации проекта: </a:t>
            </a:r>
            <a:r>
              <a:rPr lang="ru-RU" sz="2000" cap="none" dirty="0" smtClean="0"/>
              <a:t>03.2018-2024 </a:t>
            </a:r>
            <a:r>
              <a:rPr lang="ru-RU" sz="2000" cap="none" dirty="0"/>
              <a:t>годы</a:t>
            </a:r>
            <a:endParaRPr lang="ru-RU" sz="20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4294967295"/>
          </p:nvPr>
        </p:nvSpPr>
        <p:spPr>
          <a:xfrm>
            <a:off x="5883735" y="5925574"/>
            <a:ext cx="2895600" cy="365125"/>
          </a:xfrm>
          <a:prstGeom prst="rect">
            <a:avLst/>
          </a:prstGeom>
        </p:spPr>
        <p:txBody>
          <a:bodyPr/>
          <a:lstStyle/>
          <a:p>
            <a:pPr lvl="0" algn="r">
              <a:defRPr/>
            </a:pPr>
            <a:r>
              <a:rPr lang="pl-PL" sz="1200" i="1" dirty="0">
                <a:solidFill>
                  <a:srgbClr val="FF4E39"/>
                </a:solidFill>
                <a:latin typeface="Arial"/>
              </a:rPr>
              <a:t>www.</a:t>
            </a:r>
            <a:r>
              <a:rPr lang="en-US" sz="1200" i="1" dirty="0" err="1">
                <a:solidFill>
                  <a:srgbClr val="FF4E39"/>
                </a:solidFill>
                <a:latin typeface="Arial"/>
              </a:rPr>
              <a:t>mfc.ulgov</a:t>
            </a:r>
            <a:r>
              <a:rPr lang="pl-PL" sz="1200" i="1" dirty="0">
                <a:solidFill>
                  <a:srgbClr val="FF4E39"/>
                </a:solidFill>
                <a:latin typeface="Arial"/>
              </a:rPr>
              <a:t>.ru</a:t>
            </a:r>
            <a:endParaRPr lang="ru-RU" sz="1200" i="1" dirty="0">
              <a:solidFill>
                <a:srgbClr val="FF4E3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430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C:\Users\kutireva_av\Desktop\mf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0350"/>
            <a:ext cx="123031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345852" y="227310"/>
            <a:ext cx="70001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2400" b="0" dirty="0" smtClean="0">
                <a:solidFill>
                  <a:srgbClr val="E14D19"/>
                </a:solidFill>
              </a:rPr>
              <a:t>ОБОСНОВАНИЕ НЕОБХОДИМОСТИ ПРОЕКТА</a:t>
            </a:r>
            <a:endParaRPr lang="ru-RU" altLang="ru-RU" sz="2400" b="0" dirty="0">
              <a:solidFill>
                <a:srgbClr val="E14D19"/>
              </a:solidFill>
            </a:endParaRPr>
          </a:p>
        </p:txBody>
      </p:sp>
      <p:sp>
        <p:nvSpPr>
          <p:cNvPr id="25" name="Равнобедренный треугольник 24"/>
          <p:cNvSpPr/>
          <p:nvPr/>
        </p:nvSpPr>
        <p:spPr>
          <a:xfrm rot="10800000">
            <a:off x="4395062" y="2025013"/>
            <a:ext cx="362139" cy="199177"/>
          </a:xfrm>
          <a:prstGeom prst="triangle">
            <a:avLst/>
          </a:prstGeom>
          <a:ln>
            <a:solidFill>
              <a:srgbClr val="702B0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477648" y="969580"/>
            <a:ext cx="8159880" cy="830192"/>
          </a:xfrm>
          <a:prstGeom prst="roundRect">
            <a:avLst/>
          </a:prstGeom>
          <a:ln>
            <a:solidFill>
              <a:srgbClr val="E9430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rtlCol="0" anchor="t" anchorCtr="0">
            <a:normAutofit/>
          </a:bodyPr>
          <a:lstStyle/>
          <a:p>
            <a:pPr lvl="0" algn="ctr" defTabSz="914400"/>
            <a:r>
              <a:rPr lang="ru-RU" sz="1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В условиях массового внедрения информационных технологий, повышения скорости процессов, протекающих в экономике, качество и удобство предоставления государственных и муниципальных услуг является одним из </a:t>
            </a:r>
            <a:r>
              <a:rPr lang="ru-RU" sz="14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ключевых факторов экономического роста</a:t>
            </a:r>
            <a:r>
              <a:rPr lang="ru-RU" sz="1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7647" y="2386195"/>
            <a:ext cx="8159879" cy="537965"/>
          </a:xfrm>
          <a:prstGeom prst="roundRect">
            <a:avLst/>
          </a:prstGeom>
          <a:ln>
            <a:solidFill>
              <a:srgbClr val="E9430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rtlCol="0" anchor="t" anchorCtr="0">
            <a:normAutofit/>
          </a:bodyPr>
          <a:lstStyle/>
          <a:p>
            <a:pPr lvl="0" algn="ctr" defTabSz="914400"/>
            <a:r>
              <a:rPr lang="ru-RU" sz="1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Необходимо </a:t>
            </a:r>
            <a:r>
              <a:rPr lang="ru-RU" sz="14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постоянное совершенствование </a:t>
            </a:r>
            <a:r>
              <a:rPr lang="ru-RU" sz="1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стандартов </a:t>
            </a:r>
            <a:r>
              <a:rPr lang="ru-RU" sz="1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предоставления</a:t>
            </a:r>
          </a:p>
          <a:p>
            <a:pPr lvl="0" algn="ctr" defTabSz="914400"/>
            <a:r>
              <a:rPr lang="ru-RU" sz="1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государственных и муниципальных услуг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7647" y="3578844"/>
            <a:ext cx="8159879" cy="830192"/>
          </a:xfrm>
          <a:prstGeom prst="roundRect">
            <a:avLst/>
          </a:prstGeom>
          <a:ln>
            <a:solidFill>
              <a:srgbClr val="E9430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rtlCol="0" anchor="t" anchorCtr="0">
            <a:normAutofit/>
          </a:bodyPr>
          <a:lstStyle/>
          <a:p>
            <a:pPr lvl="0" algn="ctr" defTabSz="914400"/>
            <a:r>
              <a:rPr lang="ru-RU" sz="1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Необходимо  готовить </a:t>
            </a:r>
            <a:r>
              <a:rPr lang="ru-RU" sz="14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высокопрофессиональные кадры</a:t>
            </a:r>
            <a:r>
              <a:rPr lang="ru-RU" sz="1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, знающие нормативно-правовую базу, условия и порядок предоставления услуг при обращении заявителя в МФЦ, особенности обслуживания различных категорий лиц и механизмы реализации прав и свобод граждан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7647" y="5050337"/>
            <a:ext cx="8159879" cy="1292405"/>
          </a:xfrm>
          <a:prstGeom prst="roundRect">
            <a:avLst/>
          </a:prstGeom>
          <a:ln>
            <a:solidFill>
              <a:srgbClr val="E9430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rtlCol="0" anchor="t" anchorCtr="0">
            <a:normAutofit/>
          </a:bodyPr>
          <a:lstStyle/>
          <a:p>
            <a:pPr lvl="0" algn="ctr" defTabSz="914400"/>
            <a:r>
              <a:rPr lang="ru-RU" sz="1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Решением является </a:t>
            </a:r>
            <a:r>
              <a:rPr lang="ru-RU" sz="14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Развитие системы непрерывной профессиональной подготовки специалистов по информационно-коммуникационным технологиям в сфере предоставления государственных и муниципальных услуг в Ульяновской </a:t>
            </a:r>
            <a:r>
              <a:rPr lang="ru-RU" sz="14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области </a:t>
            </a:r>
            <a:r>
              <a:rPr lang="ru-RU" sz="1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ru-RU" sz="1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многоуровневый поэтапный цикл мероприятий, направленный на поддержание и развитие профессионального уровня специалистов МФЦ.</a:t>
            </a:r>
          </a:p>
        </p:txBody>
      </p:sp>
      <p:sp>
        <p:nvSpPr>
          <p:cNvPr id="32" name="Равнобедренный треугольник 31"/>
          <p:cNvSpPr/>
          <p:nvPr/>
        </p:nvSpPr>
        <p:spPr>
          <a:xfrm rot="10800000">
            <a:off x="4395063" y="3160364"/>
            <a:ext cx="362139" cy="199177"/>
          </a:xfrm>
          <a:prstGeom prst="triangle">
            <a:avLst/>
          </a:prstGeom>
          <a:ln>
            <a:solidFill>
              <a:srgbClr val="702B0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 rot="10800000">
            <a:off x="4395063" y="4666613"/>
            <a:ext cx="362139" cy="199177"/>
          </a:xfrm>
          <a:prstGeom prst="triangle">
            <a:avLst/>
          </a:prstGeom>
          <a:ln>
            <a:solidFill>
              <a:srgbClr val="702B0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08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C:\Users\kutireva_av\Desktop\mf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0350"/>
            <a:ext cx="123031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368301" y="260351"/>
            <a:ext cx="70001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2400" b="0" dirty="0" smtClean="0">
                <a:solidFill>
                  <a:srgbClr val="E14D19"/>
                </a:solidFill>
              </a:rPr>
              <a:t>ЦЕЛИ И ЗАДАЧИ ПРОЕКТА</a:t>
            </a:r>
            <a:endParaRPr lang="ru-RU" altLang="ru-RU" sz="2400" b="0" dirty="0">
              <a:solidFill>
                <a:srgbClr val="E14D19"/>
              </a:solidFill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 rot="10800000" flipV="1">
            <a:off x="368300" y="811866"/>
            <a:ext cx="8529637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/>
            <a:r>
              <a:rPr lang="ru-RU" sz="1600" b="1" dirty="0" smtClean="0">
                <a:solidFill>
                  <a:srgbClr val="D5292D"/>
                </a:solidFill>
                <a:latin typeface="Arial" pitchFamily="34" charset="0"/>
                <a:cs typeface="Arial" pitchFamily="34" charset="0"/>
              </a:rPr>
              <a:t>Цель проекта:</a:t>
            </a:r>
          </a:p>
          <a:p>
            <a:pPr lvl="0" defTabSz="914400"/>
            <a:r>
              <a:rPr lang="ru-RU" sz="1600" dirty="0" smtClean="0">
                <a:latin typeface="Arial" pitchFamily="34" charset="0"/>
                <a:cs typeface="Arial" pitchFamily="34" charset="0"/>
              </a:rPr>
              <a:t>Разработка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эффективного механизма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подготовки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специалистов, позволяющих на базе современных образовательных и информационно-коммуникационных технологий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обеспечить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постоянное повышение качества работы в сфере предоставления государственных и муниципальных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услуг в МФЦ Ульяновской области. </a:t>
            </a:r>
          </a:p>
          <a:p>
            <a:pPr lvl="0" defTabSz="914400"/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defTabSz="914400"/>
            <a:r>
              <a:rPr lang="ru-RU" sz="1600" b="1" dirty="0">
                <a:solidFill>
                  <a:srgbClr val="D5292D"/>
                </a:solidFill>
                <a:latin typeface="Arial" pitchFamily="34" charset="0"/>
                <a:cs typeface="Arial" pitchFamily="34" charset="0"/>
              </a:rPr>
              <a:t>Для достижения цели проекта должны быть решены следующие задачи: </a:t>
            </a:r>
            <a:endParaRPr lang="ru-RU" sz="1600" b="1" dirty="0" smtClean="0">
              <a:solidFill>
                <a:srgbClr val="D5292D"/>
              </a:solidFill>
              <a:latin typeface="Arial" pitchFamily="34" charset="0"/>
              <a:cs typeface="Arial" pitchFamily="34" charset="0"/>
            </a:endParaRPr>
          </a:p>
          <a:p>
            <a:pPr lvl="0" defTabSz="914400"/>
            <a:r>
              <a:rPr lang="ru-RU" sz="16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) 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Организовано сотрудничество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со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школами,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колледжами и ФГБОУ ВО «Ульяновский государственный университет» (далее –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УлГУ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) в рамках непрерывного образования и подготовки кадров в сфере предоставления государственных и муниципальных услуг, в том числе с прохождением производственных и преддипломных практик и стажировок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 defTabSz="914400"/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lvl="0" defTabSz="914400"/>
            <a:r>
              <a:rPr lang="ru-RU" sz="1600" dirty="0" smtClean="0">
                <a:latin typeface="Arial" pitchFamily="34" charset="0"/>
                <a:cs typeface="Arial" pitchFamily="34" charset="0"/>
              </a:rPr>
              <a:t>2) Профильная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подготовка студентов (очные, заочные курсы) направления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«Государственное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и муниципальное управление» I - IV курсов к работе по организации предоставления государственных и муниципальных услуг  по отраслям, с последующим трудоустройством в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МФЦ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или ИОГВ (ОМСУ) Ульяновской области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 defTabSz="914400"/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lvl="0" defTabSz="914400"/>
            <a:r>
              <a:rPr lang="ru-RU" sz="1600" dirty="0" smtClean="0">
                <a:latin typeface="Arial" pitchFamily="34" charset="0"/>
                <a:cs typeface="Arial" pitchFamily="34" charset="0"/>
              </a:rPr>
              <a:t>3) Привлечение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студентов первого курса направления «Государственное и муниципальное управление» для проведения мониторингов качества предоставления государственных и муниципальных услуг в Ульяновской области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 defTabSz="914400"/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lvl="0" defTabSz="914400"/>
            <a:r>
              <a:rPr lang="ru-RU" sz="1600" dirty="0" smtClean="0">
                <a:latin typeface="Arial" pitchFamily="34" charset="0"/>
                <a:cs typeface="Arial" pitchFamily="34" charset="0"/>
              </a:rPr>
              <a:t>4) Подготовка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кадрового состава многофункциональных центров по направлениям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клиентоориентированности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и стрессоустойчивости (постоянно).</a:t>
            </a:r>
          </a:p>
        </p:txBody>
      </p:sp>
    </p:spTree>
    <p:extLst>
      <p:ext uri="{BB962C8B-B14F-4D97-AF65-F5344CB8AC3E}">
        <p14:creationId xmlns:p14="http://schemas.microsoft.com/office/powerpoint/2010/main" val="199609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 noChangeArrowheads="1"/>
          </p:cNvSpPr>
          <p:nvPr/>
        </p:nvSpPr>
        <p:spPr bwMode="auto">
          <a:xfrm rot="10800000" flipV="1">
            <a:off x="368301" y="1556083"/>
            <a:ext cx="827115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/>
            <a:endParaRPr lang="ru-RU" sz="11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defTabSz="914400"/>
            <a:endParaRPr lang="ru-RU" sz="11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122" name="Picture 7" descr="C:\Users\kutireva_av\Desktop\mf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0350"/>
            <a:ext cx="123031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368300" y="240044"/>
            <a:ext cx="746294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b="0" dirty="0" smtClean="0">
                <a:solidFill>
                  <a:srgbClr val="E14D19"/>
                </a:solidFill>
              </a:rPr>
              <a:t>СТРАТЕГИЯ И МЕХАНИЗМЫ ДОСТИЖЕНИЯ ПОСТАВЛЕННЫХ ЦЕЛЕЙ</a:t>
            </a:r>
            <a:endParaRPr lang="ru-RU" altLang="ru-RU" b="0" dirty="0">
              <a:solidFill>
                <a:srgbClr val="E14D19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9711" y="1050202"/>
            <a:ext cx="8608227" cy="132148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74497" y="1110781"/>
            <a:ext cx="82386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СТРАТЕГИЯ:</a:t>
            </a:r>
          </a:p>
          <a:p>
            <a:pPr lvl="0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Развитие системы непрерывной профессиональной подготовки специалистов МФЦ Ульяновской области путём выстраивания долгосрочного сотрудничества с образовательными организациями региона  в сфере профориентации детей и молодёжи и подготовки кадров в области государственного и муниципального управления и информационных технологий, а также постоянное повышение квалификации уже работающих специалистов МФЦ.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710" y="2770360"/>
            <a:ext cx="4304113" cy="1458740"/>
          </a:xfrm>
          <a:prstGeom prst="roundRect">
            <a:avLst/>
          </a:prstGeom>
          <a:ln>
            <a:solidFill>
              <a:srgbClr val="E9430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rtlCol="0" anchor="t" anchorCtr="0">
            <a:normAutofit fontScale="70000" lnSpcReduction="20000"/>
          </a:bodyPr>
          <a:lstStyle/>
          <a:p>
            <a:pPr lvl="0" algn="ctr"/>
            <a:r>
              <a:rPr lang="ru-RU" sz="14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Профориентационная работа со школьниками</a:t>
            </a:r>
            <a:endParaRPr lang="ru-RU" sz="1400" b="1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ru-RU" sz="1400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" pitchFamily="34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Arial" pitchFamily="34" charset="0"/>
                <a:cs typeface="Times New Roman" pitchFamily="18" charset="0"/>
              </a:rPr>
              <a:t>апуск «</a:t>
            </a:r>
            <a:r>
              <a:rPr lang="ru-RU" sz="1400" dirty="0" smtClean="0">
                <a:cs typeface="Times New Roman" pitchFamily="18" charset="0"/>
              </a:rPr>
              <a:t>пилотного</a:t>
            </a:r>
            <a:r>
              <a:rPr lang="ru-RU" sz="1400" dirty="0">
                <a:cs typeface="Times New Roman" pitchFamily="18" charset="0"/>
              </a:rPr>
              <a:t>» проекта по первичной подготовке школьников к поступлению на специальности, связанные с организацией предоставления государственных и муниципальных </a:t>
            </a:r>
            <a:r>
              <a:rPr lang="ru-RU" sz="1400" dirty="0" smtClean="0">
                <a:cs typeface="Times New Roman" pitchFamily="18" charset="0"/>
              </a:rPr>
              <a:t>услуг;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400" dirty="0" smtClean="0">
              <a:cs typeface="Times New Roman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разработка программ профессиональной </a:t>
            </a:r>
            <a:r>
              <a:rPr lang="ru-RU" sz="1400" dirty="0"/>
              <a:t>подготовки выпускников школ на базе </a:t>
            </a:r>
            <a:r>
              <a:rPr lang="ru-RU" sz="1400" dirty="0" smtClean="0"/>
              <a:t>Ульяновского электро-механического колледжа и </a:t>
            </a:r>
            <a:r>
              <a:rPr lang="ru-RU" sz="1400" dirty="0" err="1"/>
              <a:t>УлГУ</a:t>
            </a:r>
            <a:r>
              <a:rPr lang="ru-RU" sz="14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93824" y="4074059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710" y="4324350"/>
            <a:ext cx="4304114" cy="2323194"/>
          </a:xfrm>
          <a:prstGeom prst="roundRect">
            <a:avLst/>
          </a:prstGeom>
          <a:ln>
            <a:solidFill>
              <a:srgbClr val="E9430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rtlCol="0" anchor="t" anchorCtr="0">
            <a:normAutofit fontScale="85000" lnSpcReduction="20000"/>
          </a:bodyPr>
          <a:lstStyle/>
          <a:p>
            <a:pPr lvl="0" algn="ctr"/>
            <a:r>
              <a:rPr lang="ru-RU" sz="12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Сотрудничество с опорным вузом региона – </a:t>
            </a:r>
            <a:r>
              <a:rPr lang="ru-RU" sz="1200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УлГУ</a:t>
            </a:r>
            <a:r>
              <a:rPr lang="ru-RU" sz="12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ru-RU" sz="12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в рамках базовой кафедры</a:t>
            </a:r>
            <a:endParaRPr lang="ru-RU" sz="12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ru-RU" sz="12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разработка программ обучения по направлению «Государственное и муниципальное управление», для </a:t>
            </a:r>
            <a:r>
              <a:rPr lang="ru-RU" sz="1200" dirty="0" err="1" smtClean="0">
                <a:ea typeface="Calibri" pitchFamily="34" charset="0"/>
                <a:cs typeface="Times New Roman" pitchFamily="18" charset="0"/>
              </a:rPr>
              <a:t>бакалавриата</a:t>
            </a:r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 и магистратуры, разработка перечня дипломных и выпускных квалификационных работ;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dirty="0">
              <a:ea typeface="Calibri" pitchFamily="34" charset="0"/>
              <a:cs typeface="Times New Roman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ea typeface="Calibri" pitchFamily="34" charset="0"/>
                <a:cs typeface="Times New Roman" pitchFamily="18" charset="0"/>
              </a:rPr>
              <a:t>о</a:t>
            </a:r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рганизация прохождения практики для студентов профильных направлений в МФЦ</a:t>
            </a:r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dirty="0" smtClean="0">
              <a:ea typeface="Calibri" pitchFamily="34" charset="0"/>
              <a:cs typeface="Times New Roman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ea typeface="Calibri" pitchFamily="34" charset="0"/>
                <a:cs typeface="Times New Roman" pitchFamily="18" charset="0"/>
              </a:rPr>
              <a:t>о</a:t>
            </a:r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рганизация проведения занятий  для студентов </a:t>
            </a:r>
            <a:r>
              <a:rPr lang="ru-RU" sz="1200" dirty="0">
                <a:ea typeface="Calibri" pitchFamily="34" charset="0"/>
                <a:cs typeface="Times New Roman" pitchFamily="18" charset="0"/>
              </a:rPr>
              <a:t>силами работников </a:t>
            </a:r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МФЦ по </a:t>
            </a:r>
            <a:r>
              <a:rPr lang="ru-RU" sz="1200" dirty="0">
                <a:ea typeface="Calibri" pitchFamily="34" charset="0"/>
                <a:cs typeface="Times New Roman" pitchFamily="18" charset="0"/>
              </a:rPr>
              <a:t>предметам, связанным с организацией и предоставлением государственных и муниципальных </a:t>
            </a:r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услуг;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dirty="0" smtClean="0">
              <a:ea typeface="Calibri" pitchFamily="34" charset="0"/>
              <a:cs typeface="Times New Roman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проведение конкурса среди студентов базовой кафедры на лучшую работу по деятельности МФЦ.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774893" y="2770359"/>
            <a:ext cx="4123045" cy="1627471"/>
          </a:xfrm>
          <a:prstGeom prst="roundRect">
            <a:avLst/>
          </a:prstGeom>
          <a:ln>
            <a:solidFill>
              <a:srgbClr val="E9430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rtlCol="0" anchor="t" anchorCtr="0">
            <a:normAutofit fontScale="77500" lnSpcReduction="20000"/>
          </a:bodyPr>
          <a:lstStyle/>
          <a:p>
            <a:pPr lvl="0" algn="ctr"/>
            <a:r>
              <a:rPr lang="ru-RU" sz="14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Привлечение волонтёров</a:t>
            </a:r>
          </a:p>
          <a:p>
            <a:pPr lvl="0" algn="ctr"/>
            <a:endParaRPr lang="ru-RU" sz="1400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о</a:t>
            </a:r>
            <a:r>
              <a:rPr lang="ru-RU" sz="1400" dirty="0" smtClean="0"/>
              <a:t>бучение пробной группы </a:t>
            </a:r>
            <a:r>
              <a:rPr lang="ru-RU" sz="1400" dirty="0"/>
              <a:t>волонтёров (</a:t>
            </a:r>
            <a:r>
              <a:rPr lang="ru-RU" sz="1400" dirty="0" smtClean="0"/>
              <a:t>студентов) </a:t>
            </a:r>
            <a:r>
              <a:rPr lang="ru-RU" sz="1400" dirty="0"/>
              <a:t>в </a:t>
            </a:r>
            <a:r>
              <a:rPr lang="ru-RU" sz="1400" dirty="0" smtClean="0"/>
              <a:t>МФЦ г. Ульяновск для </a:t>
            </a:r>
            <a:r>
              <a:rPr lang="ru-RU" sz="1400" dirty="0"/>
              <a:t>оказания помощи </a:t>
            </a:r>
            <a:r>
              <a:rPr lang="ru-RU" sz="1400" dirty="0" smtClean="0"/>
              <a:t>специалистам  </a:t>
            </a:r>
            <a:r>
              <a:rPr lang="ru-RU" sz="1400" dirty="0"/>
              <a:t>МФЦ в консультировании и навигации </a:t>
            </a:r>
            <a:r>
              <a:rPr lang="ru-RU" sz="1400" dirty="0" smtClean="0"/>
              <a:t>заявителей;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ф</a:t>
            </a:r>
            <a:r>
              <a:rPr lang="ru-RU" sz="1400" dirty="0" smtClean="0"/>
              <a:t>ормирование годового графика </a:t>
            </a:r>
            <a:r>
              <a:rPr lang="ru-RU" sz="1400" dirty="0"/>
              <a:t>работы волонтёров в МФЦ </a:t>
            </a:r>
            <a:r>
              <a:rPr lang="ru-RU" sz="1400" dirty="0" smtClean="0"/>
              <a:t>г. Ульяновск для </a:t>
            </a:r>
            <a:r>
              <a:rPr lang="ru-RU" sz="1400" dirty="0"/>
              <a:t>консультирования и сопровождения заявителей при их обращении в </a:t>
            </a:r>
            <a:r>
              <a:rPr lang="ru-RU" sz="1400" dirty="0" smtClean="0"/>
              <a:t>МФЦ.</a:t>
            </a:r>
            <a:endParaRPr lang="ru-RU" sz="1400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74893" y="4531259"/>
            <a:ext cx="4123045" cy="2012887"/>
          </a:xfrm>
          <a:prstGeom prst="roundRect">
            <a:avLst/>
          </a:prstGeom>
          <a:ln>
            <a:solidFill>
              <a:srgbClr val="E9430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rtlCol="0" anchor="t" anchorCtr="0">
            <a:normAutofit fontScale="77500" lnSpcReduction="20000"/>
          </a:bodyPr>
          <a:lstStyle/>
          <a:p>
            <a:pPr lvl="0" algn="ctr"/>
            <a:r>
              <a:rPr lang="ru-RU" sz="14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Повышение квалификации специалистов МФЦ</a:t>
            </a:r>
          </a:p>
          <a:p>
            <a:pPr lvl="0" algn="ctr"/>
            <a:endParaRPr lang="ru-RU" sz="1400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проведение занятий </a:t>
            </a:r>
            <a:r>
              <a:rPr lang="ru-RU" sz="1400" dirty="0">
                <a:ea typeface="Calibri" pitchFamily="34" charset="0"/>
                <a:cs typeface="Times New Roman" pitchFamily="18" charset="0"/>
              </a:rPr>
              <a:t>и </a:t>
            </a: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тренингов со специалистами МФЦ </a:t>
            </a:r>
            <a:r>
              <a:rPr lang="ru-RU" sz="1400" dirty="0">
                <a:ea typeface="Calibri" pitchFamily="34" charset="0"/>
                <a:cs typeface="Times New Roman" pitchFamily="18" charset="0"/>
              </a:rPr>
              <a:t>по </a:t>
            </a:r>
            <a:r>
              <a:rPr lang="ru-RU" sz="1400" dirty="0" err="1">
                <a:ea typeface="Calibri" pitchFamily="34" charset="0"/>
                <a:cs typeface="Times New Roman" pitchFamily="18" charset="0"/>
              </a:rPr>
              <a:t>клиентоориентированности</a:t>
            </a:r>
            <a:r>
              <a:rPr lang="ru-RU" sz="1400" dirty="0">
                <a:ea typeface="Calibri" pitchFamily="34" charset="0"/>
                <a:cs typeface="Times New Roman" pitchFamily="18" charset="0"/>
              </a:rPr>
              <a:t> и </a:t>
            </a: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стрессоустойчивости;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400" dirty="0" smtClean="0">
              <a:ea typeface="Calibri" pitchFamily="34" charset="0"/>
              <a:cs typeface="Times New Roman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о</a:t>
            </a:r>
            <a:r>
              <a:rPr lang="ru-RU" sz="1400" dirty="0" smtClean="0"/>
              <a:t>рганизация </a:t>
            </a:r>
            <a:r>
              <a:rPr lang="ru-RU" sz="1400" dirty="0"/>
              <a:t>обучения </a:t>
            </a:r>
            <a:r>
              <a:rPr lang="ru-RU" sz="1400" dirty="0" smtClean="0"/>
              <a:t>работников МФЦ в </a:t>
            </a:r>
            <a:r>
              <a:rPr lang="ru-RU" sz="1400" dirty="0"/>
              <a:t>целевой магистратуре по направлению «Государственное и муниципальное управление» (по профилю «Организация предоставления государственных и муниципальных услуг») </a:t>
            </a:r>
            <a:r>
              <a:rPr lang="ru-RU" sz="1400" dirty="0" smtClean="0"/>
              <a:t>по </a:t>
            </a:r>
            <a:r>
              <a:rPr lang="ru-RU" sz="1400" dirty="0"/>
              <a:t>заочной форме обучения с использованием дистанционных </a:t>
            </a:r>
            <a:r>
              <a:rPr lang="ru-RU" sz="1400" dirty="0" smtClean="0"/>
              <a:t>технологий.</a:t>
            </a:r>
            <a:endParaRPr lang="ru-RU" sz="1400" b="1" dirty="0">
              <a:ea typeface="Calibri" pitchFamily="34" charset="0"/>
              <a:cs typeface="Times New Roman" pitchFamily="18" charset="0"/>
            </a:endParaRPr>
          </a:p>
          <a:p>
            <a:pPr lvl="0"/>
            <a:endParaRPr lang="ru-RU" sz="900" b="1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8299" y="2438400"/>
            <a:ext cx="2422526" cy="23812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 fontScale="47500" lnSpcReduction="20000"/>
          </a:bodyPr>
          <a:lstStyle/>
          <a:p>
            <a:r>
              <a:rPr lang="ru-RU" sz="2200" b="1" i="0" cap="all" dirty="0" smtClean="0">
                <a:solidFill>
                  <a:schemeClr val="accent1"/>
                </a:solidFill>
              </a:rPr>
              <a:t>Механизмы достижения целей</a:t>
            </a:r>
            <a:r>
              <a:rPr lang="ru-RU" sz="1400" b="1" i="0" cap="all" dirty="0" smtClean="0">
                <a:solidFill>
                  <a:schemeClr val="accent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7637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C:\Users\kutireva_av\Desktop\mf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0350"/>
            <a:ext cx="123031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368301" y="260351"/>
            <a:ext cx="700016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b="0" dirty="0" smtClean="0">
                <a:solidFill>
                  <a:srgbClr val="E14D19"/>
                </a:solidFill>
              </a:rPr>
              <a:t>ДОСТИГНУТЫЕ РЕЗУЛЬТАТЫ.</a:t>
            </a:r>
          </a:p>
          <a:p>
            <a:r>
              <a:rPr lang="ru-RU" altLang="ru-RU" b="0" dirty="0" smtClean="0">
                <a:solidFill>
                  <a:srgbClr val="E14D19"/>
                </a:solidFill>
              </a:rPr>
              <a:t>ИНДИКАТОРЫ И ПОКАЗАТЕЛИ ЭФФЕКТИВНОСТИ ПРОЕКТА МФЦ. ДАЛЬНЕЙШЕЕ РАЗВИТИЕ.</a:t>
            </a:r>
            <a:endParaRPr lang="ru-RU" altLang="ru-RU" b="0" dirty="0">
              <a:solidFill>
                <a:srgbClr val="E14D1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8300" y="1189101"/>
            <a:ext cx="5813425" cy="3285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D5292D"/>
                </a:solidFill>
              </a:rPr>
              <a:t>Результаты:</a:t>
            </a:r>
          </a:p>
          <a:p>
            <a:pPr marL="228600" indent="-228600">
              <a:buAutoNum type="arabicPeriod"/>
            </a:pPr>
            <a:r>
              <a:rPr lang="ru-RU" sz="1150" dirty="0" smtClean="0"/>
              <a:t>Заключено соглашение с </a:t>
            </a:r>
            <a:r>
              <a:rPr lang="ru-RU" sz="1150" dirty="0" err="1"/>
              <a:t>УлГУ</a:t>
            </a:r>
            <a:r>
              <a:rPr lang="ru-RU" sz="1150" dirty="0"/>
              <a:t> о долговременном </a:t>
            </a:r>
            <a:r>
              <a:rPr lang="ru-RU" sz="1150" dirty="0" smtClean="0"/>
              <a:t>сотрудничестве, создана базовая кафедра, составлены </a:t>
            </a:r>
            <a:r>
              <a:rPr lang="ru-RU" sz="1150" dirty="0"/>
              <a:t>программы обучения </a:t>
            </a:r>
            <a:r>
              <a:rPr lang="ru-RU" sz="1150" dirty="0" smtClean="0"/>
              <a:t>студентов по </a:t>
            </a:r>
            <a:r>
              <a:rPr lang="ru-RU" sz="1150" dirty="0"/>
              <a:t>специальности «Государственное и муниципальное </a:t>
            </a:r>
            <a:r>
              <a:rPr lang="ru-RU" sz="1150" dirty="0" smtClean="0"/>
              <a:t>управление».</a:t>
            </a:r>
          </a:p>
          <a:p>
            <a:pPr marL="228600" indent="-228600">
              <a:buAutoNum type="arabicPeriod"/>
            </a:pPr>
            <a:r>
              <a:rPr lang="ru-RU" sz="1150" dirty="0" smtClean="0"/>
              <a:t>Установлены договорённости </a:t>
            </a:r>
            <a:r>
              <a:rPr lang="ru-RU" sz="1150" dirty="0"/>
              <a:t>с Ульяновским электромеханическим </a:t>
            </a:r>
            <a:r>
              <a:rPr lang="ru-RU" sz="1150" dirty="0" smtClean="0"/>
              <a:t>колледжем (далее – УЭМК) об </a:t>
            </a:r>
            <a:r>
              <a:rPr lang="ru-RU" sz="1150" dirty="0"/>
              <a:t>участии в системе непрерывного образования и подготовки кадров в сфере предоставления государственных и муниципальных </a:t>
            </a:r>
            <a:r>
              <a:rPr lang="ru-RU" sz="1150" dirty="0" smtClean="0"/>
              <a:t>услуг </a:t>
            </a:r>
            <a:r>
              <a:rPr lang="ru-RU" sz="1150" dirty="0"/>
              <a:t>(прошли практику и стажировки 2 человека по специальности «социальная работа</a:t>
            </a:r>
            <a:r>
              <a:rPr lang="ru-RU" sz="1150" dirty="0" smtClean="0"/>
              <a:t>»);</a:t>
            </a:r>
            <a:endParaRPr lang="ru-RU" sz="1150" dirty="0"/>
          </a:p>
          <a:p>
            <a:pPr marL="228600" indent="-228600">
              <a:buAutoNum type="arabicPeriod"/>
            </a:pPr>
            <a:r>
              <a:rPr lang="ru-RU" sz="1150" dirty="0" smtClean="0"/>
              <a:t>Проведено 20 тренингов с </a:t>
            </a:r>
            <a:r>
              <a:rPr lang="ru-RU" sz="1150" dirty="0"/>
              <a:t>охватом 345 </a:t>
            </a:r>
            <a:r>
              <a:rPr lang="ru-RU" sz="1150" dirty="0" smtClean="0"/>
              <a:t>работников </a:t>
            </a:r>
            <a:r>
              <a:rPr lang="ru-RU" sz="1150" dirty="0"/>
              <a:t>МФЦ по </a:t>
            </a:r>
            <a:r>
              <a:rPr lang="ru-RU" sz="1150" dirty="0" err="1"/>
              <a:t>клиентоориентированности</a:t>
            </a:r>
            <a:r>
              <a:rPr lang="ru-RU" sz="1150" dirty="0"/>
              <a:t> и </a:t>
            </a:r>
            <a:r>
              <a:rPr lang="ru-RU" sz="1150" dirty="0" smtClean="0"/>
              <a:t>стрессоустойчивости.</a:t>
            </a:r>
            <a:endParaRPr lang="ru-RU" sz="1150" dirty="0"/>
          </a:p>
          <a:p>
            <a:pPr marL="228600" indent="-228600">
              <a:buAutoNum type="arabicPeriod"/>
            </a:pPr>
            <a:r>
              <a:rPr lang="ru-RU" sz="1150" dirty="0"/>
              <a:t>Сформирована и обучена пробная группа волонтёров </a:t>
            </a:r>
            <a:r>
              <a:rPr lang="ru-RU" sz="1150" dirty="0" smtClean="0"/>
              <a:t>(в количестве 10 человек, студенты </a:t>
            </a:r>
            <a:r>
              <a:rPr lang="ru-RU" sz="1150" dirty="0" err="1"/>
              <a:t>УлГУ</a:t>
            </a:r>
            <a:r>
              <a:rPr lang="ru-RU" sz="1150" dirty="0"/>
              <a:t>) в областном центре для оказания помощи сотрудникам МФЦ в консультировании и навигации заявителей при их появлении </a:t>
            </a:r>
            <a:r>
              <a:rPr lang="ru-RU" sz="1150" dirty="0" smtClean="0"/>
              <a:t>МФЦ.</a:t>
            </a:r>
            <a:endParaRPr lang="ru-RU" sz="1150" dirty="0"/>
          </a:p>
          <a:p>
            <a:pPr marL="228600" indent="-228600">
              <a:buAutoNum type="arabicPeriod"/>
            </a:pPr>
            <a:r>
              <a:rPr lang="ru-RU" sz="1150" dirty="0" smtClean="0"/>
              <a:t>27 </a:t>
            </a:r>
            <a:r>
              <a:rPr lang="ru-RU" sz="1150" dirty="0"/>
              <a:t>студентов </a:t>
            </a:r>
            <a:r>
              <a:rPr lang="ru-RU" sz="1150" dirty="0" err="1"/>
              <a:t>бакалавриата</a:t>
            </a:r>
            <a:r>
              <a:rPr lang="ru-RU" sz="1150" dirty="0"/>
              <a:t> и магистратуры направления «Государственное и муниципальное управление» </a:t>
            </a:r>
            <a:r>
              <a:rPr lang="ru-RU" sz="1150" dirty="0" smtClean="0"/>
              <a:t>прошли практику в МФЦ Ульяновской области в 2018 году.</a:t>
            </a:r>
            <a:endParaRPr lang="ru-RU" sz="1150" dirty="0"/>
          </a:p>
        </p:txBody>
      </p:sp>
      <p:pic>
        <p:nvPicPr>
          <p:cNvPr id="2049" name="Picture 1" descr="\\Korpkul-lucenko\1.1. отдел эффективного управления\Корпоративная культура\Лучший МФЦ_все конкурсы\ВсеросЛучший МФЦ\2018\Номинация лучший проект МФЦ\фото\Заседание кафедры\IMG_0090__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868" y="1595233"/>
            <a:ext cx="2869070" cy="183376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91853" y="3514725"/>
            <a:ext cx="1943100" cy="28575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algn="ctr"/>
            <a:r>
              <a:rPr lang="ru-RU" sz="1050" i="1" dirty="0" smtClean="0">
                <a:solidFill>
                  <a:srgbClr val="702B0E"/>
                </a:solidFill>
              </a:rPr>
              <a:t>Заседание базовой кафедры 24.10.2018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5449" y="4425473"/>
            <a:ext cx="84724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D5292D"/>
                </a:solidFill>
              </a:rPr>
              <a:t>Развитие проекта в 2019 году:</a:t>
            </a:r>
            <a:endParaRPr lang="ru-RU" sz="1200" b="1" dirty="0">
              <a:solidFill>
                <a:srgbClr val="D5292D"/>
              </a:solidFill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З</a:t>
            </a:r>
            <a:r>
              <a:rPr lang="ru-RU" sz="1200" dirty="0" smtClean="0"/>
              <a:t>аключение четырёхстороннего соглашения </a:t>
            </a:r>
            <a:r>
              <a:rPr lang="ru-RU" sz="1200" dirty="0"/>
              <a:t>между УЭМК, </a:t>
            </a:r>
            <a:r>
              <a:rPr lang="ru-RU" sz="1200" dirty="0" err="1"/>
              <a:t>УлГУ</a:t>
            </a:r>
            <a:r>
              <a:rPr lang="ru-RU" sz="1200" dirty="0"/>
              <a:t>, МФЦ и Министерством образованиям и науки Ульяновской области с целью подготовки кадров с высшим образованием для </a:t>
            </a:r>
            <a:r>
              <a:rPr lang="ru-RU" sz="1200" dirty="0" smtClean="0"/>
              <a:t>МФЦ Ульяновской области.</a:t>
            </a:r>
            <a:endParaRPr lang="ru-RU" sz="1200" dirty="0"/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П</a:t>
            </a:r>
            <a:r>
              <a:rPr lang="ru-RU" sz="1200" dirty="0" smtClean="0"/>
              <a:t>роработка условий создания </a:t>
            </a:r>
            <a:r>
              <a:rPr lang="ru-RU" sz="1200" dirty="0"/>
              <a:t>в пилотных школах города Ульяновска отдельного курса по организации предоставления услуг в МФЦ и цифровой </a:t>
            </a:r>
            <a:r>
              <a:rPr lang="ru-RU" sz="1200" dirty="0" smtClean="0"/>
              <a:t>экономике.</a:t>
            </a:r>
            <a:endParaRPr lang="ru-RU" sz="1200" dirty="0"/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К</a:t>
            </a:r>
            <a:r>
              <a:rPr lang="ru-RU" sz="1200" dirty="0" smtClean="0"/>
              <a:t>орректировка </a:t>
            </a:r>
            <a:r>
              <a:rPr lang="ru-RU" sz="1200" dirty="0"/>
              <a:t>совместно с </a:t>
            </a:r>
            <a:r>
              <a:rPr lang="ru-RU" sz="1200" dirty="0" err="1"/>
              <a:t>УлГУ</a:t>
            </a:r>
            <a:r>
              <a:rPr lang="ru-RU" sz="1200" dirty="0"/>
              <a:t> уже </a:t>
            </a:r>
            <a:r>
              <a:rPr lang="ru-RU" sz="1200" dirty="0" smtClean="0"/>
              <a:t>использующихся программ </a:t>
            </a:r>
            <a:r>
              <a:rPr lang="ru-RU" sz="1200" dirty="0"/>
              <a:t>обучения по направлениям деятельности </a:t>
            </a:r>
            <a:r>
              <a:rPr lang="ru-RU" sz="1200" dirty="0" smtClean="0"/>
              <a:t>МФЦ, программы </a:t>
            </a:r>
            <a:r>
              <a:rPr lang="ru-RU" sz="1200" dirty="0"/>
              <a:t>повышения квалификации специалистов МФЦ.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Р</a:t>
            </a:r>
            <a:r>
              <a:rPr lang="ru-RU" sz="1200" dirty="0" smtClean="0"/>
              <a:t>азработка </a:t>
            </a:r>
            <a:r>
              <a:rPr lang="ru-RU" sz="1200" dirty="0"/>
              <a:t>программы </a:t>
            </a:r>
            <a:r>
              <a:rPr lang="ru-RU" sz="1200" dirty="0" smtClean="0"/>
              <a:t>профессиональной </a:t>
            </a:r>
            <a:r>
              <a:rPr lang="ru-RU" sz="1200" dirty="0"/>
              <a:t>подготовки выпускников школ на базе УЭМК и </a:t>
            </a:r>
            <a:r>
              <a:rPr lang="ru-RU" sz="1200" dirty="0" err="1"/>
              <a:t>УлГУ</a:t>
            </a:r>
            <a:r>
              <a:rPr lang="ru-RU" sz="1200" dirty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Р</a:t>
            </a:r>
            <a:r>
              <a:rPr lang="ru-RU" sz="1200" dirty="0" smtClean="0"/>
              <a:t>азработка отдельных образовательных программ </a:t>
            </a:r>
            <a:r>
              <a:rPr lang="ru-RU" sz="1200" dirty="0"/>
              <a:t>по направлениям: цифровое обеспечение деятельности МФЦ, СМЭВ, технологическое обеспечение информационной безопасности.</a:t>
            </a:r>
          </a:p>
          <a:p>
            <a:r>
              <a:rPr lang="en-US" sz="1200" dirty="0"/>
              <a:t> </a:t>
            </a:r>
            <a:endParaRPr lang="ru-RU" sz="1200" dirty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8773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C:\Users\kutireva_av\Desktop\mf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0350"/>
            <a:ext cx="123031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57581" y="663667"/>
            <a:ext cx="70001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b="0" dirty="0" smtClean="0">
                <a:solidFill>
                  <a:srgbClr val="E14D19"/>
                </a:solidFill>
              </a:rPr>
              <a:t>ФОТООТЧЁТ ПРОЕКТА</a:t>
            </a:r>
            <a:endParaRPr lang="ru-RU" altLang="ru-RU" b="0" dirty="0">
              <a:solidFill>
                <a:srgbClr val="E14D19"/>
              </a:solidFill>
            </a:endParaRPr>
          </a:p>
        </p:txBody>
      </p:sp>
      <p:pic>
        <p:nvPicPr>
          <p:cNvPr id="3074" name="Picture 2" descr="\\Korpkul-lucenko\1.1. отдел эффективного управления\Корпоративная культура\Лучший МФЦ_все конкурсы\ВсеросЛучший МФЦ\2018\Номинация лучший проект МФЦ\фото\Дети\j1DgsyU7WV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67" y="1134204"/>
            <a:ext cx="2814231" cy="187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Korpkul-lucenko\1.1. отдел эффективного управления\Корпоративная культура\Лучший МФЦ_все конкурсы\ВсеросЛучший МФЦ\2018\Номинация лучший проект МФЦ\фото\Дети\img_55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8" y="1134204"/>
            <a:ext cx="2500928" cy="187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\\Korpkul-lucenko\1.1. отдел эффективного управления\Корпоративная культура\Лучший МФЦ_все конкурсы\ВсеросЛучший МФЦ\2018\Номинация лучший проект МФЦ\фото\Дети\oEtI9LRJ87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126" y="1134204"/>
            <a:ext cx="2812994" cy="187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\\Korpkul-lucenko\1.1. отдел эффективного управления\Корпоративная культура\Лучший МФЦ_все конкурсы\ВсеросЛучший МФЦ\2018\Номинация лучший проект МФЦ\фото\Обучение в МФЦ\IMG_03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67" y="3384442"/>
            <a:ext cx="2435331" cy="162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\\Korpkul-lucenko\1.1. отдел эффективного управления\Корпоративная культура\Лучший МФЦ_все конкурсы\ВсеросЛучший МФЦ\2018\Номинация лучший проект МФЦ\фото\Обучение в МФЦ\IMG_029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67" y="5013216"/>
            <a:ext cx="2435331" cy="162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\\Korpkul-lucenko\1.1. отдел эффективного управления\Корпоративная культура\Лучший МФЦ_все конкурсы\ВсеросЛучший МФЦ\2018\Номинация лучший проект МФЦ\фото\Стажеры-студенты\2NCQoNlqKh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870" y="3384441"/>
            <a:ext cx="1762126" cy="313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\\Korpkul-lucenko\1.1. отдел эффективного управления\Корпоративная культура\Лучший МФЦ_все конкурсы\ВсеросЛучший МФЦ\2018\Номинация лучший проект МФЦ\фото\Стажеры-студенты\9xo59LYlp2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995" y="3384442"/>
            <a:ext cx="1762125" cy="313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95650" y="3384442"/>
            <a:ext cx="1809750" cy="568433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95650" y="3457575"/>
            <a:ext cx="1809750" cy="36932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ru-RU" sz="1200" i="1" dirty="0" smtClean="0">
                <a:solidFill>
                  <a:schemeClr val="accent1"/>
                </a:solidFill>
              </a:rPr>
              <a:t>Профориентация школьников</a:t>
            </a:r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3324128" y="3185265"/>
            <a:ext cx="362139" cy="199177"/>
          </a:xfrm>
          <a:prstGeom prst="triangle">
            <a:avLst/>
          </a:prstGeom>
          <a:ln>
            <a:solidFill>
              <a:srgbClr val="702B0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629214" y="4194947"/>
            <a:ext cx="1447611" cy="60737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 fontScale="92500" lnSpcReduction="10000"/>
          </a:bodyPr>
          <a:lstStyle/>
          <a:p>
            <a:r>
              <a:rPr lang="ru-RU" sz="1200" i="1" dirty="0" smtClean="0">
                <a:solidFill>
                  <a:schemeClr val="accent1"/>
                </a:solidFill>
              </a:rPr>
              <a:t>Повышение квалификации специалистов МФЦ г. Ульяновска</a:t>
            </a: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6200000">
            <a:off x="3224540" y="4287846"/>
            <a:ext cx="362139" cy="199177"/>
          </a:xfrm>
          <a:prstGeom prst="triangle">
            <a:avLst/>
          </a:prstGeom>
          <a:ln>
            <a:solidFill>
              <a:srgbClr val="702B0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324128" y="5240614"/>
            <a:ext cx="1447611" cy="60737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 fontScale="92500" lnSpcReduction="10000"/>
          </a:bodyPr>
          <a:lstStyle/>
          <a:p>
            <a:pPr algn="r"/>
            <a:r>
              <a:rPr lang="ru-RU" sz="1200" i="1" dirty="0" smtClean="0">
                <a:solidFill>
                  <a:schemeClr val="accent1"/>
                </a:solidFill>
              </a:rPr>
              <a:t>Прохождение студентами </a:t>
            </a:r>
            <a:r>
              <a:rPr lang="ru-RU" sz="1200" i="1" dirty="0" err="1" smtClean="0">
                <a:solidFill>
                  <a:schemeClr val="accent1"/>
                </a:solidFill>
              </a:rPr>
              <a:t>УлГУ</a:t>
            </a:r>
            <a:r>
              <a:rPr lang="ru-RU" sz="1200" i="1" dirty="0" smtClean="0">
                <a:solidFill>
                  <a:schemeClr val="accent1"/>
                </a:solidFill>
              </a:rPr>
              <a:t> практики в МФЦ г. Ульяновска</a:t>
            </a: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4805406" y="5333578"/>
            <a:ext cx="362139" cy="199177"/>
          </a:xfrm>
          <a:prstGeom prst="triangle">
            <a:avLst/>
          </a:prstGeom>
          <a:ln>
            <a:solidFill>
              <a:srgbClr val="702B0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30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азвание 11"/>
          <p:cNvSpPr>
            <a:spLocks noGrp="1"/>
          </p:cNvSpPr>
          <p:nvPr>
            <p:ph type="title"/>
          </p:nvPr>
        </p:nvSpPr>
        <p:spPr>
          <a:xfrm>
            <a:off x="647700" y="2384425"/>
            <a:ext cx="6515100" cy="159726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dirty="0" smtClean="0">
                <a:solidFill>
                  <a:schemeClr val="bg1"/>
                </a:solidFill>
              </a:rPr>
              <a:t>СПАСИБО ЗА ВНИМАНИЕ!</a:t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/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432017, г. Ульяновск, ул. Л. Толстого, д. 36/9</a:t>
            </a:r>
            <a:b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Тел./факс: 8 (8422</a:t>
            </a:r>
            <a:r>
              <a:rPr lang="ru-RU" sz="1800" dirty="0">
                <a:solidFill>
                  <a:schemeClr val="accent4">
                    <a:lumMod val="75000"/>
                  </a:schemeClr>
                </a:solidFill>
              </a:rPr>
              <a:t>) 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37-13-13, доб</a:t>
            </a:r>
            <a:r>
              <a:rPr lang="ru-RU" sz="1800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1002, 1161, 1166 </a:t>
            </a:r>
            <a:b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эл. почта: 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mfc_ul@ulregion.ru</a:t>
            </a:r>
            <a:endParaRPr lang="ru-RU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3731" name="Нижний колонтитул 2"/>
          <p:cNvSpPr>
            <a:spLocks noGrp="1"/>
          </p:cNvSpPr>
          <p:nvPr>
            <p:ph type="ftr" sz="quarter" idx="20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>
                <a:cs typeface="Arial" charset="0"/>
              </a:rPr>
              <a:t>www.</a:t>
            </a:r>
            <a:r>
              <a:rPr lang="en-US">
                <a:cs typeface="Arial" charset="0"/>
              </a:rPr>
              <a:t>mfc.ulgov</a:t>
            </a:r>
            <a:r>
              <a:rPr lang="pl-PL">
                <a:cs typeface="Arial" charset="0"/>
              </a:rPr>
              <a:t>.ru</a:t>
            </a:r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кст + пиктограмм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Шмуцтиту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Титульный, заключите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4292</TotalTime>
  <Words>723</Words>
  <Application>Microsoft Office PowerPoint</Application>
  <PresentationFormat>Экран (4:3)</PresentationFormat>
  <Paragraphs>71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слайды контента</vt:lpstr>
      <vt:lpstr>Текст + пиктограмма</vt:lpstr>
      <vt:lpstr>Шмуцтитульный слайд</vt:lpstr>
      <vt:lpstr>Титульный, заключительный слайд</vt:lpstr>
      <vt:lpstr> Ульяновская область  Всероссийский конкурс  «Лучший многофункциональный центр России»   номинация «Лучший ПРОЕКТ МФЦ»   Проект «Развитие системы непрерывной профессиональной подготовки специалистов по информационно-коммуникационным технологиям в сфере предоставления государственных и муниципальных услуг в Ульяновской области»  Сроки реализации проекта: 03.2018-2024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 432017, г. Ульяновск, ул. Л. Толстого, д. 36/9 Тел./факс: 8 (8422) 37-13-13, доб. 1002, 1161, 1166  эл. почта: mfc_ul@ulregion.ru</vt:lpstr>
    </vt:vector>
  </TitlesOfParts>
  <Company>fbr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*** ***</dc:creator>
  <cp:lastModifiedBy>Наталья С. Сердюкова</cp:lastModifiedBy>
  <cp:revision>284</cp:revision>
  <cp:lastPrinted>2018-11-01T07:55:49Z</cp:lastPrinted>
  <dcterms:created xsi:type="dcterms:W3CDTF">2013-12-14T15:27:23Z</dcterms:created>
  <dcterms:modified xsi:type="dcterms:W3CDTF">2018-11-01T08:02:04Z</dcterms:modified>
</cp:coreProperties>
</file>