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0" r:id="rId4"/>
    <p:sldId id="271" r:id="rId5"/>
    <p:sldId id="272" r:id="rId6"/>
    <p:sldId id="267" r:id="rId7"/>
    <p:sldId id="257" r:id="rId8"/>
    <p:sldId id="264" r:id="rId9"/>
    <p:sldId id="276" r:id="rId10"/>
    <p:sldId id="273" r:id="rId11"/>
    <p:sldId id="274" r:id="rId12"/>
    <p:sldId id="277" r:id="rId13"/>
    <p:sldId id="258" r:id="rId14"/>
    <p:sldId id="259" r:id="rId15"/>
    <p:sldId id="260" r:id="rId16"/>
    <p:sldId id="261" r:id="rId17"/>
    <p:sldId id="262" r:id="rId18"/>
    <p:sldId id="263" r:id="rId19"/>
    <p:sldId id="269" r:id="rId20"/>
    <p:sldId id="268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  <a:pPr/>
              <a:t>вс 17.05.20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  <a:pPr/>
              <a:t>вс 17.05.20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  <a:pPr/>
              <a:t>вс 17.05.20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  <a:pPr/>
              <a:t>вс 17.05.20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  <a:pPr/>
              <a:t>вс 17.05.20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5CA4F013-E0A2-4A1A-883F-2A77275DA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  <a:pPr/>
              <a:t>вс 17.05.20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  <a:pPr/>
              <a:t>вс 17.05.20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  <a:pPr/>
              <a:t>вс 17.05.20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  <a:pPr/>
              <a:t>вс 17.05.20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  <a:pPr/>
              <a:t>вс 17.05.20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  <a:pPr/>
              <a:t>вс 17.05.20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673DCD-2704-49D8-8FC1-3810D347C3F5}" type="datetimeFigureOut">
              <a:rPr lang="ru-RU" smtClean="0"/>
              <a:pPr/>
              <a:t>вс 17.05.20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A4F013-E0A2-4A1A-883F-2A77275DA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eagov01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Опорный вуз Ульяновской области</a:t>
            </a:r>
            <a:br>
              <a:rPr lang="ru-RU" sz="4000" dirty="0" smtClean="0"/>
            </a:br>
            <a:r>
              <a:rPr lang="ru-RU" sz="4000" dirty="0" smtClean="0"/>
              <a:t>Ульяновский государственный университет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10485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Кафедра </a:t>
            </a:r>
          </a:p>
          <a:p>
            <a:r>
              <a:rPr lang="ru-RU" dirty="0" smtClean="0"/>
              <a:t>экономического анализа и государственного управления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692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Конкурентные преимущества: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Конкурентные </a:t>
            </a:r>
            <a:r>
              <a:rPr lang="ru-RU" dirty="0"/>
              <a:t>преимущества программы во многом обеспечиваются высококвалифицированным профессорско-преподавательским составом, объединяющим наряду с исследователями, аналитиками и экспертами системы государственного и муниципального управления, также значительное количество практиков, осуществляющих свою профессиональную деятельность в органах государственной власти, крупных коммерческих и общественных организациях. </a:t>
            </a:r>
          </a:p>
        </p:txBody>
      </p:sp>
    </p:spTree>
    <p:extLst>
      <p:ext uri="{BB962C8B-B14F-4D97-AF65-F5344CB8AC3E}">
        <p14:creationId xmlns:p14="http://schemas.microsoft.com/office/powerpoint/2010/main" val="41969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Конкурентные преимущества:</a:t>
            </a:r>
            <a:br>
              <a:rPr lang="ru-RU" dirty="0"/>
            </a:b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Осуществление образовательного процесса преподавателями, обладающими большим опытом проведения научных исследований и практической деятельности в сфере государственного и муниципального управления.</a:t>
            </a:r>
          </a:p>
          <a:p>
            <a:pPr lvl="0"/>
            <a:r>
              <a:rPr lang="ru-RU" dirty="0"/>
              <a:t>Формирование у обучающихся высокого уровня теоретических знаний, практических навыков, востребованных компетенций позволяющих осуществлять консультационную;  информационно-аналитическую;  организационно-управленческую деятельность, позволяющих обеспечить эффективное функционирование системы государственного и муниципального управления.</a:t>
            </a:r>
          </a:p>
          <a:p>
            <a:pPr lvl="0"/>
            <a:r>
              <a:rPr lang="ru-RU" dirty="0"/>
              <a:t>Обеспечение проведения обучающимися проектных работ, научных исследований в профессиональной сфере направленных на решение задач в сфере государственного и муниципального управления.</a:t>
            </a:r>
          </a:p>
          <a:p>
            <a:r>
              <a:rPr lang="ru-RU" dirty="0"/>
              <a:t>Вступительные испытания: экзамен в форме тестирования по профильной дисциплине по </a:t>
            </a:r>
            <a:r>
              <a:rPr lang="ru-RU" dirty="0" err="1"/>
              <a:t>стобалльной</a:t>
            </a:r>
            <a:r>
              <a:rPr lang="ru-RU" dirty="0"/>
              <a:t> системе.</a:t>
            </a:r>
          </a:p>
        </p:txBody>
      </p:sp>
    </p:spTree>
    <p:extLst>
      <p:ext uri="{BB962C8B-B14F-4D97-AF65-F5344CB8AC3E}">
        <p14:creationId xmlns:p14="http://schemas.microsoft.com/office/powerpoint/2010/main" val="266777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ПОЛУЧАЕМЫЕ  КОМПЕТЕНЦИИ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Владение навыками подготовки правоприменительных актов, ведения документооборота и деловой переписки с гражданами и внешними организациями.</a:t>
            </a:r>
          </a:p>
          <a:p>
            <a:pPr lvl="0"/>
            <a:r>
              <a:rPr lang="ru-RU" dirty="0"/>
              <a:t>Умение применять нормативные правовые акты, связанные с реализацией управленческих решений органов публичной власти.</a:t>
            </a:r>
          </a:p>
          <a:p>
            <a:pPr lvl="0"/>
            <a:r>
              <a:rPr lang="ru-RU" dirty="0"/>
              <a:t>Владение навыками регламентации государственных и муниципальных услуг в системе государственного и муниципального управления.</a:t>
            </a:r>
          </a:p>
          <a:p>
            <a:pPr lvl="0"/>
            <a:r>
              <a:rPr lang="ru-RU" dirty="0"/>
              <a:t>Умение разрабатывать административные регламенты осуществления функций органами исполнительной власти.</a:t>
            </a:r>
          </a:p>
          <a:p>
            <a:pPr lvl="0"/>
            <a:r>
              <a:rPr lang="ru-RU" dirty="0"/>
              <a:t>Умение осуществлять экспертизу, в том числе антикоррупционную, правовых актов и правоприменительной практики.</a:t>
            </a:r>
          </a:p>
          <a:p>
            <a:pPr lvl="0"/>
            <a:r>
              <a:rPr lang="ru-RU" dirty="0"/>
              <a:t>Владение навыками мониторинга ведомственного нормотворчества и деловых процессов.</a:t>
            </a:r>
          </a:p>
        </p:txBody>
      </p:sp>
    </p:spTree>
    <p:extLst>
      <p:ext uri="{BB962C8B-B14F-4D97-AF65-F5344CB8AC3E}">
        <p14:creationId xmlns:p14="http://schemas.microsoft.com/office/powerpoint/2010/main" val="315436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462" y="365125"/>
            <a:ext cx="11781692" cy="2202229"/>
          </a:xfrm>
        </p:spPr>
        <p:txBody>
          <a:bodyPr>
            <a:normAutofit fontScale="90000"/>
          </a:bodyPr>
          <a:lstStyle/>
          <a:p>
            <a:r>
              <a:rPr lang="ru-RU" sz="2200" b="1" i="1" dirty="0" smtClean="0">
                <a:solidFill>
                  <a:schemeClr val="bg1">
                    <a:lumMod val="50000"/>
                  </a:schemeClr>
                </a:solidFill>
              </a:rPr>
              <a:t>Выпускники получают широкий спектр возможностей приложения полученных компетенций на практике и имеют устойчивую карьерную траекторию: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chemeClr val="bg2">
                    <a:lumMod val="10000"/>
                  </a:schemeClr>
                </a:solidFill>
              </a:rPr>
              <a:t>- в сфере государственного и муниципального управления;</a:t>
            </a:r>
            <a:br>
              <a:rPr lang="ru-RU" sz="2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200" b="1" dirty="0" smtClean="0">
                <a:solidFill>
                  <a:schemeClr val="bg2">
                    <a:lumMod val="10000"/>
                  </a:schemeClr>
                </a:solidFill>
              </a:rPr>
              <a:t>- в бизнес-структурах</a:t>
            </a:r>
            <a:r>
              <a:rPr lang="ru-RU" sz="2200" b="1" dirty="0" smtClean="0">
                <a:solidFill>
                  <a:schemeClr val="bg2">
                    <a:lumMod val="10000"/>
                  </a:schemeClr>
                </a:solidFill>
              </a:rPr>
              <a:t>; </a:t>
            </a: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в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организациях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негосударственного сектора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b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Выпускники магистратуры  к концу обучения по рекомендации кафедры экономического анализа и государственного управления  направляются для работы 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3130061"/>
            <a:ext cx="10515600" cy="3540369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В Администрации </a:t>
            </a:r>
            <a:r>
              <a:rPr lang="ru-RU" dirty="0" smtClean="0"/>
              <a:t>разных уровней.</a:t>
            </a:r>
          </a:p>
          <a:p>
            <a:pPr algn="ctr">
              <a:buNone/>
            </a:pPr>
            <a:r>
              <a:rPr lang="ru-RU" dirty="0" smtClean="0"/>
              <a:t>Различные исполнительные </a:t>
            </a:r>
            <a:r>
              <a:rPr lang="ru-RU" dirty="0" smtClean="0"/>
              <a:t>органы  власти: </a:t>
            </a:r>
            <a:r>
              <a:rPr lang="ru-RU" dirty="0" smtClean="0"/>
              <a:t>комитеты, отделы, управления, занимающиеся вопросами экономики, ЖКХ, образования, здравоохранения, транспорта, социальной защиты, экологии. </a:t>
            </a:r>
          </a:p>
          <a:p>
            <a:pPr algn="ctr">
              <a:buNone/>
            </a:pPr>
            <a:r>
              <a:rPr lang="ru-RU" dirty="0" smtClean="0"/>
              <a:t>Законодательные структуры, будь то Городская Дума, областное Законодательное Собрание или  непосредственно в муниципалитете. </a:t>
            </a:r>
          </a:p>
          <a:p>
            <a:pPr algn="ctr">
              <a:buNone/>
            </a:pPr>
            <a:r>
              <a:rPr lang="ru-RU" dirty="0" smtClean="0"/>
              <a:t>Коммерческие организации, где необходим управленческий персонал.</a:t>
            </a:r>
          </a:p>
          <a:p>
            <a:pPr algn="ctr">
              <a:buNone/>
            </a:pPr>
            <a:r>
              <a:rPr lang="ru-RU" dirty="0" smtClean="0"/>
              <a:t>Многофункциональные центры по оказанию государственных </a:t>
            </a:r>
            <a:r>
              <a:rPr lang="ru-RU" dirty="0" smtClean="0"/>
              <a:t> и муниципальных услуг </a:t>
            </a:r>
            <a:r>
              <a:rPr lang="ru-RU" dirty="0" smtClean="0"/>
              <a:t>населению.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 </a:t>
            </a:r>
            <a:r>
              <a:rPr lang="ru-RU" b="1" dirty="0" smtClean="0"/>
              <a:t>Кафедра является организатором работы </a:t>
            </a:r>
            <a:br>
              <a:rPr lang="ru-RU" b="1" dirty="0" smtClean="0"/>
            </a:br>
            <a:r>
              <a:rPr lang="ru-RU" b="1" dirty="0" smtClean="0"/>
              <a:t>               </a:t>
            </a:r>
            <a:r>
              <a:rPr lang="ru-RU" b="1" dirty="0" smtClean="0"/>
              <a:t>       </a:t>
            </a:r>
            <a:r>
              <a:rPr lang="ru-RU" b="1" dirty="0" smtClean="0"/>
              <a:t>4 базовых кафедр:</a:t>
            </a:r>
            <a:r>
              <a:rPr lang="ru-RU" dirty="0" smtClean="0"/>
              <a:t>  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308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- Базовая кафедра антимонопольного регулирования при Управлении ФАС по Ульяновской области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 Базовая кафедра муниципального управления при администрации города Ульяновска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 Базовая кафедра основ Российского парламентаризма при Законодательном собрании Ульяновской области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 Базовая кафедра организации предоставления государственных и муниципальных услуг при ОГКУ «Корпорация развития </a:t>
            </a:r>
            <a:r>
              <a:rPr lang="ru-RU" dirty="0" err="1" smtClean="0"/>
              <a:t>интернет-технологий</a:t>
            </a:r>
            <a:r>
              <a:rPr lang="ru-RU" dirty="0" smtClean="0"/>
              <a:t> - многофункциональный центр предоставления государственных и муниципальных услуг в Ульяновской области».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090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Базовая кафедра антимонопольного регулирования при Управлении Федеральной антимонопольной службы по Ульяновской области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168769"/>
            <a:ext cx="10515600" cy="400819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Усиление практической направленности образовательного процесса: за счёт привлечения к преподаванию высококвалифицированных специалистов – практиков. 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Развитие научно-исследовательской работы студентов по направлению деятельности базовой кафедры, ориентированной на решение актуальных проблем антимонопольного </a:t>
            </a:r>
            <a:r>
              <a:rPr lang="ru-RU" dirty="0" err="1" smtClean="0"/>
              <a:t>комплаенса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Организация производственной практики для студентов 3-4 курсов.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Базовая кафедра муниципального управления при администрации города Ульяновска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Организация и проведение целевой подготовки молодых специалистов в Университете для обеспечения муниципального управления специалистами высшей квалификации.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Проведение научно-исследовательских работ по актуальным проблемам муниципального управления.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Организация производственной практики для студентов 3-4 курсов.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i="1" dirty="0" smtClean="0"/>
              <a:t>Базовая кафедра основ российского парламентаризма при Законодательном собрании Ульяновской области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Углубленная практическая подготовка студентов по направлениям подготовки, связанным с профессиональной деятельностью в Законодательном собрании Ульяновской области.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Выполнение совместных научных исследований по приоритетным направлениям государственного управления.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25675"/>
          </a:xfrm>
        </p:spPr>
        <p:txBody>
          <a:bodyPr>
            <a:normAutofit fontScale="90000"/>
          </a:bodyPr>
          <a:lstStyle/>
          <a:p>
            <a:r>
              <a:rPr lang="ru-RU" sz="3200" i="1" dirty="0" smtClean="0"/>
              <a:t>Базовая кафедра организации предоставления государственных и муниципальных услуг при областном государственном казённом учреждении «Корпорация развития </a:t>
            </a:r>
            <a:r>
              <a:rPr lang="ru-RU" sz="3200" i="1" dirty="0" err="1" smtClean="0"/>
              <a:t>интернет-технологий</a:t>
            </a:r>
            <a:r>
              <a:rPr lang="ru-RU" sz="3200" i="1" dirty="0" smtClean="0"/>
              <a:t> – многофункциональный центр предоставления государственных и муниципальных услуг в Ульяновской области»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895599"/>
            <a:ext cx="10515600" cy="32813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Расширение практико-ориентированного обучения и научной составляющей образовательного процесса.</a:t>
            </a:r>
          </a:p>
          <a:p>
            <a:pPr>
              <a:buNone/>
            </a:pPr>
            <a:r>
              <a:rPr lang="ru-RU" dirty="0" smtClean="0"/>
              <a:t>Помощь в обеспечении трудоустройства выпускников.</a:t>
            </a:r>
          </a:p>
          <a:p>
            <a:r>
              <a:rPr lang="ru-RU" dirty="0" smtClean="0"/>
              <a:t>обеспечение научного руководства и рецензирования выпускных квалификационных работ;</a:t>
            </a:r>
          </a:p>
          <a:p>
            <a:r>
              <a:rPr lang="ru-RU" dirty="0" smtClean="0"/>
              <a:t>- организации и проведения инновационных форм занятий по актуальным проблемам науки </a:t>
            </a:r>
            <a:r>
              <a:rPr lang="ru-RU" dirty="0" err="1" smtClean="0"/>
              <a:t>высококвалифированными</a:t>
            </a:r>
            <a:r>
              <a:rPr lang="ru-RU" dirty="0" smtClean="0"/>
              <a:t> специалистами-практиками в соответствующих областях;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На все Ваши вопросы ответим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9" y="1600200"/>
            <a:ext cx="11183815" cy="47091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ЗВОНИТЕ</a:t>
            </a:r>
          </a:p>
          <a:p>
            <a:pPr>
              <a:buNone/>
            </a:pPr>
            <a:r>
              <a:rPr lang="ru-RU" dirty="0" smtClean="0"/>
              <a:t>тел. (факс)  (8422) 42-61-02 - кафедра</a:t>
            </a:r>
          </a:p>
          <a:p>
            <a:pPr>
              <a:buNone/>
            </a:pPr>
            <a:r>
              <a:rPr lang="ru-RU" dirty="0" smtClean="0"/>
              <a:t>8 963 234 74 61 – Анатолий Евгеньевич Лапин</a:t>
            </a:r>
          </a:p>
          <a:p>
            <a:pPr>
              <a:buNone/>
            </a:pPr>
            <a:r>
              <a:rPr lang="ru-RU" dirty="0" smtClean="0"/>
              <a:t>8 927 834 14 11 - Дания </a:t>
            </a:r>
            <a:r>
              <a:rPr lang="ru-RU" dirty="0" err="1" smtClean="0"/>
              <a:t>Габдулхаметовна</a:t>
            </a:r>
            <a:r>
              <a:rPr lang="ru-RU" dirty="0" smtClean="0"/>
              <a:t> </a:t>
            </a:r>
            <a:r>
              <a:rPr lang="ru-RU" dirty="0" err="1" smtClean="0"/>
              <a:t>Айнуллова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ПИШИТЕ</a:t>
            </a:r>
          </a:p>
          <a:p>
            <a:pPr>
              <a:buNone/>
            </a:pPr>
            <a:r>
              <a:rPr lang="ru-RU" dirty="0" smtClean="0"/>
              <a:t>Электронная почта</a:t>
            </a:r>
            <a:r>
              <a:rPr lang="en-US" dirty="0" smtClean="0"/>
              <a:t> </a:t>
            </a:r>
            <a:r>
              <a:rPr lang="ru-RU" dirty="0" smtClean="0"/>
              <a:t>кафедры :  </a:t>
            </a:r>
            <a:r>
              <a:rPr lang="ru-RU" dirty="0" smtClean="0">
                <a:hlinkClick r:id="rId2"/>
              </a:rPr>
              <a:t>eagov01@mai</a:t>
            </a:r>
            <a:r>
              <a:rPr lang="en-US" dirty="0" smtClean="0">
                <a:hlinkClick r:id="rId2"/>
              </a:rPr>
              <a:t>l.ru</a:t>
            </a:r>
            <a:endParaRPr lang="ru-RU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err="1" smtClean="0"/>
              <a:t>Эл.адрес</a:t>
            </a:r>
            <a:r>
              <a:rPr lang="ru-RU" dirty="0" smtClean="0"/>
              <a:t> </a:t>
            </a:r>
            <a:r>
              <a:rPr lang="ru-RU" dirty="0" err="1" smtClean="0"/>
              <a:t>Айнулловой</a:t>
            </a:r>
            <a:r>
              <a:rPr lang="ru-RU" dirty="0" smtClean="0"/>
              <a:t> Д.Г.:</a:t>
            </a:r>
            <a:r>
              <a:rPr lang="en-US" dirty="0" smtClean="0"/>
              <a:t> d.ainullova@mail.ru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ЗАХОДИТЕ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на сайт кафедры экономического анализа и государственного управления </a:t>
            </a:r>
          </a:p>
          <a:p>
            <a:pPr>
              <a:buNone/>
            </a:pPr>
            <a:r>
              <a:rPr lang="ru-RU" dirty="0" smtClean="0"/>
              <a:t>                   Ульяновского государственного университета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Квалификация (степень) выпускника</a:t>
            </a:r>
            <a:r>
              <a:rPr lang="ru-RU" dirty="0" smtClean="0"/>
              <a:t>: БАКАЛАВР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Формы обучения: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ОЧНАЯ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заочная (на базе среднего образования)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заочная (на базе СПО)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заочная (получение второго высшего образования)</a:t>
            </a:r>
            <a:endParaRPr lang="ru-RU" sz="28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КАФЕДРА "ЭКОНОМИЧЕСКОГО АНАЛИЗА И ГОСУДАРСТВЕННОГО УПРАВЛЕНИЯ"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ПРИГЛАШАЕТ НА ОБУЧЕНИЕ  ПО </a:t>
            </a:r>
          </a:p>
          <a:p>
            <a:pPr>
              <a:buNone/>
            </a:pP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НАПРАВЛЕНИЮ ПОДГОТОВКИ</a:t>
            </a:r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/>
              <a:t>38.03.04 «ГОСУДАРСТВЕННОЕ И МУНИЦИПАЛЬНОЕ УПРАВЛЕНИЕ»,</a:t>
            </a:r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ПРОФИЛЬ  ПОДГОТОВКИ  </a:t>
            </a:r>
          </a:p>
          <a:p>
            <a:pPr>
              <a:buNone/>
            </a:pPr>
            <a:r>
              <a:rPr lang="ru-RU" b="1" dirty="0" smtClean="0"/>
              <a:t>"ГОСУДАРСТВЕННАЯ И МУНИЦИПАЛЬНАЯ СЛУЖБА"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      </a:t>
            </a:r>
            <a:r>
              <a:rPr lang="ru-RU" dirty="0" smtClean="0">
                <a:solidFill>
                  <a:srgbClr val="FF0000"/>
                </a:solidFill>
              </a:rPr>
              <a:t>ЖДЕМ ВАС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      ДАВАЙТЕ встретимся 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      1 сентября 2020 года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  уже со студентами 1 курса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      направления «ГМУ» 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  выпускающей кафедры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      </a:t>
            </a:r>
            <a:r>
              <a:rPr lang="ru-RU" b="1" i="1" dirty="0" err="1" smtClean="0">
                <a:solidFill>
                  <a:srgbClr val="C00000"/>
                </a:solidFill>
              </a:rPr>
              <a:t>ЭАиГУ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ИЭиБ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УлГУ</a:t>
            </a:r>
            <a:endParaRPr lang="ru-RU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Users\Игорёк\Desktop\-9q7H2KKJ9U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6627018" y="1600200"/>
            <a:ext cx="4525963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Условия поступления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    Предметы                        </a:t>
            </a:r>
          </a:p>
          <a:p>
            <a:r>
              <a:rPr lang="ru-RU" sz="1800" b="1" dirty="0"/>
              <a:t> </a:t>
            </a:r>
            <a:r>
              <a:rPr lang="ru-RU" sz="1800" b="1" dirty="0" smtClean="0"/>
              <a:t>         ЕГЭ</a:t>
            </a:r>
          </a:p>
          <a:p>
            <a:r>
              <a:rPr lang="ru-RU" sz="1800" dirty="0" smtClean="0"/>
              <a:t>Математика профильная </a:t>
            </a:r>
          </a:p>
          <a:p>
            <a:r>
              <a:rPr lang="ru-RU" sz="1800" dirty="0" smtClean="0"/>
              <a:t>Русский язык</a:t>
            </a:r>
          </a:p>
          <a:p>
            <a:r>
              <a:rPr lang="ru-RU" sz="1800" dirty="0" smtClean="0"/>
              <a:t>Обществознание</a:t>
            </a:r>
          </a:p>
          <a:p>
            <a:r>
              <a:rPr lang="ru-RU" sz="1800" dirty="0" smtClean="0"/>
              <a:t>  </a:t>
            </a:r>
            <a:r>
              <a:rPr lang="ru-RU" dirty="0"/>
              <a:t>Прием проводится на базе среднего общего образования на основании </a:t>
            </a:r>
            <a:r>
              <a:rPr lang="ru-RU" dirty="0" smtClean="0"/>
              <a:t>предметов, оцениваемых по результатов ЕГЭ. </a:t>
            </a:r>
            <a:r>
              <a:rPr lang="ru-RU" dirty="0"/>
              <a:t>На базе среднего профессионального или высшего образования – по результатам вступительных испытаний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sz="1400" dirty="0" smtClean="0"/>
          </a:p>
          <a:p>
            <a:endParaRPr lang="ru-RU" sz="1400" dirty="0" smtClean="0"/>
          </a:p>
          <a:p>
            <a:pPr>
              <a:buNone/>
            </a:pPr>
            <a:r>
              <a:rPr lang="ru-RU" sz="1600" dirty="0" smtClean="0"/>
              <a:t>Университет  предоставляет скидки на внебюджетное обучение:</a:t>
            </a:r>
          </a:p>
          <a:p>
            <a:pPr>
              <a:buNone/>
            </a:pPr>
            <a:r>
              <a:rPr lang="ru-RU" sz="1600" dirty="0" smtClean="0"/>
              <a:t>по программам </a:t>
            </a:r>
            <a:r>
              <a:rPr lang="ru-RU" sz="1600" dirty="0" err="1" smtClean="0"/>
              <a:t>бакалавриата</a:t>
            </a:r>
            <a:r>
              <a:rPr lang="ru-RU" sz="1600" dirty="0" smtClean="0"/>
              <a:t>  очной формы обучения, имеющим сумму баллов ЕГЭ по трем вступительным испытаниям:</a:t>
            </a:r>
          </a:p>
          <a:p>
            <a:pPr>
              <a:buNone/>
            </a:pPr>
            <a:endParaRPr lang="ru-RU" sz="14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- от 160 до 179 включительно – на 10%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- от 180 до 199 включительно – на 20%;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- от 200 до 219 включительно – на 30%;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- от 220 до 239 включительно – на 40%;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- от 240 до 300 включительно – на 50%. </a:t>
            </a:r>
          </a:p>
          <a:p>
            <a:pPr>
              <a:buNone/>
            </a:pPr>
            <a:endParaRPr lang="ru-RU" sz="1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Миссия </a:t>
            </a:r>
            <a:r>
              <a:rPr lang="ru-RU" sz="1400" b="1" dirty="0"/>
              <a:t>профиля</a:t>
            </a:r>
            <a:r>
              <a:rPr lang="ru-RU" sz="1400" dirty="0"/>
              <a:t>: подготовка управленцев, способных обеспечить организацию и эффективную деятельность органов государственной власти и органов местного самоуправления с учетом требований законодательства и использованием инновационных управленческих </a:t>
            </a:r>
            <a:endParaRPr lang="ru-RU" sz="1400" dirty="0"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800" b="1" dirty="0"/>
              <a:t>Акценты программы</a:t>
            </a:r>
            <a:endParaRPr lang="ru-RU" sz="1800" dirty="0"/>
          </a:p>
          <a:p>
            <a:pPr lvl="0"/>
            <a:r>
              <a:rPr lang="ru-RU" sz="1800" dirty="0"/>
              <a:t>Новые технологии оценки эффективности системы государственного управления</a:t>
            </a:r>
          </a:p>
          <a:p>
            <a:pPr lvl="0"/>
            <a:r>
              <a:rPr lang="ru-RU" sz="1800" dirty="0"/>
              <a:t>Управление рисками, как повышение эффективности управления организацией, наряду с освоением управленческих, экономических и общегуманитарных знаний и формированием соответствующих компетенций</a:t>
            </a:r>
          </a:p>
          <a:p>
            <a:r>
              <a:rPr lang="ru-RU" sz="1800" dirty="0"/>
              <a:t>Значительная правовая подготовка, которая учитывает резко возросший объем функций, связанных с правоприменительной деятельностью и подготовкой юридических документов в системе государственного и муниципального управления</a:t>
            </a:r>
            <a:r>
              <a:rPr lang="ru-RU" sz="1800" dirty="0" smtClean="0"/>
              <a:t>.</a:t>
            </a:r>
          </a:p>
          <a:p>
            <a:r>
              <a:rPr lang="ru-RU" sz="1800" b="1" dirty="0" smtClean="0"/>
              <a:t> </a:t>
            </a:r>
            <a:r>
              <a:rPr lang="ru-RU" sz="1800" b="1" dirty="0"/>
              <a:t>Основа обучения: </a:t>
            </a:r>
            <a:r>
              <a:rPr lang="ru-RU" sz="1800" dirty="0" smtClean="0"/>
              <a:t>; </a:t>
            </a:r>
            <a:r>
              <a:rPr lang="ru-RU" sz="1800" dirty="0"/>
              <a:t>обучение на договорной основе.</a:t>
            </a:r>
          </a:p>
          <a:p>
            <a:pPr lvl="0"/>
            <a:endParaRPr lang="ru-RU" sz="18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Программа предоставляет уникальные возможности для создания эффективной современной системы государственного управления, при помощи разработки и внедрения современных управленческих технологий, на основе опыта предшествующих поколений с учетом требований стремительно меняющегося современного мира. Программа реализуется кафедрой государственного и муниципального управления, имеющей многолетний опыт подготовки высококвалифицированных управленцев новой формации</a:t>
            </a:r>
          </a:p>
          <a:p>
            <a:r>
              <a:rPr lang="ru-RU" b="1" dirty="0"/>
              <a:t>Цели профиля:</a:t>
            </a:r>
            <a:r>
              <a:rPr lang="ru-RU" dirty="0"/>
              <a:t> подготовка кадров для системы государственного и муниципального управления (ГМУ), обладающих необходимыми компетентностями для реализации профессиональных функций.</a:t>
            </a:r>
          </a:p>
          <a:p>
            <a:r>
              <a:rPr lang="ru-RU" b="1" dirty="0"/>
              <a:t>Степень (квалификация) выпускника: </a:t>
            </a:r>
            <a:r>
              <a:rPr lang="ru-RU" dirty="0"/>
              <a:t>бакалавр по направлению «Государственное и муниципальное управление»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52650" y="533751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1835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КОМПЕТЕНЦИИ  ВЫПУСКНИКА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sz="2000" dirty="0"/>
              <a:t>Осуществление управления, ориентированного на результат</a:t>
            </a:r>
          </a:p>
          <a:p>
            <a:pPr lvl="0"/>
            <a:r>
              <a:rPr lang="ru-RU" sz="2000" dirty="0"/>
              <a:t>Разработка и реализация социально ориентированных проектов</a:t>
            </a:r>
          </a:p>
          <a:p>
            <a:pPr lvl="0"/>
            <a:r>
              <a:rPr lang="ru-RU" sz="2000" dirty="0"/>
              <a:t>Управление организацией в условиях изменений</a:t>
            </a:r>
          </a:p>
          <a:p>
            <a:pPr lvl="0"/>
            <a:r>
              <a:rPr lang="ru-RU" sz="2000" dirty="0"/>
              <a:t>Оценка эффективности государственных проектов и программ</a:t>
            </a:r>
          </a:p>
          <a:p>
            <a:pPr lvl="0"/>
            <a:r>
              <a:rPr lang="ru-RU" sz="2000" dirty="0"/>
              <a:t>Умение правильно применять нормы права</a:t>
            </a:r>
          </a:p>
          <a:p>
            <a:pPr lvl="0"/>
            <a:r>
              <a:rPr lang="ru-RU" sz="2000" dirty="0"/>
              <a:t>Способность представлять интересы органов государственной власти Российской Федерации</a:t>
            </a:r>
          </a:p>
          <a:p>
            <a:pPr lvl="0"/>
            <a:r>
              <a:rPr lang="ru-RU" sz="2000" dirty="0"/>
              <a:t>Эффективная организация предоставления государственных услуг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Программа готовит выпускников к работе в федеральных органах государственной власти, органах государственной власти субъектов РФ и органах местного самоуправления, в государственных и муниципальных учреждениях, организациях общественного сектора, в некоммерческих общественных организациях, в различных аналитических структурах, взаимодействующих с органами власти. Таким образом, осуществляется подготовка кадров, способных в равной степени компетентно осуществлять свою деятельность, как в государственном, так и в негосударственном секторах. </a:t>
            </a:r>
          </a:p>
          <a:p>
            <a:pPr lvl="0"/>
            <a:r>
              <a:rPr lang="ru-RU" dirty="0"/>
              <a:t>Отличительной чертой программы, наряду с освоением управленческих, экономических и общегуманитарных знаний и формированием соответствующих компетенций, является значительная правовая подготовка, которая учитывает резко возросший объем функций, связанных с правоприменительной деятельностью и подготовкой юридических документов. </a:t>
            </a:r>
          </a:p>
        </p:txBody>
      </p:sp>
    </p:spTree>
    <p:extLst>
      <p:ext uri="{BB962C8B-B14F-4D97-AF65-F5344CB8AC3E}">
        <p14:creationId xmlns:p14="http://schemas.microsoft.com/office/powerpoint/2010/main" val="4107666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Магистратура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направление "Государственное и муниципальное управление" профиль «Государственная и муниципальная служба»</a:t>
            </a:r>
          </a:p>
          <a:p>
            <a:pPr>
              <a:buNone/>
            </a:pPr>
            <a:r>
              <a:rPr lang="ru-RU" dirty="0" smtClean="0"/>
              <a:t>Форма обучения – заочная.</a:t>
            </a:r>
          </a:p>
          <a:p>
            <a:pPr>
              <a:buNone/>
            </a:pPr>
            <a:r>
              <a:rPr lang="ru-RU" dirty="0" smtClean="0"/>
              <a:t>Срок обучения – 2 года 4 месяца. Стоимость обучения – 53 тыс. </a:t>
            </a:r>
            <a:r>
              <a:rPr lang="ru-RU" dirty="0" err="1" smtClean="0"/>
              <a:t>руб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Все справки и дополнительную информацию можно получить по </a:t>
            </a:r>
          </a:p>
          <a:p>
            <a:pPr>
              <a:buNone/>
            </a:pPr>
            <a:r>
              <a:rPr lang="ru-RU" dirty="0" smtClean="0"/>
              <a:t>тел. 42-61-02 кафедра экономического анализа и государственного     управления </a:t>
            </a:r>
          </a:p>
          <a:p>
            <a:pPr>
              <a:buNone/>
            </a:pPr>
            <a:r>
              <a:rPr lang="ru-RU" dirty="0" err="1" smtClean="0"/>
              <a:t>эл</a:t>
            </a:r>
            <a:r>
              <a:rPr lang="ru-RU" dirty="0" smtClean="0"/>
              <a:t>. адрес: eagov01@mail.ru.</a:t>
            </a:r>
          </a:p>
          <a:p>
            <a:pPr>
              <a:buNone/>
            </a:pPr>
            <a:r>
              <a:rPr lang="ru-RU" dirty="0" smtClean="0"/>
              <a:t>Контактные тел: 89632347461 – Анатолий Евгеньевич Лапин;</a:t>
            </a:r>
          </a:p>
          <a:p>
            <a:pPr>
              <a:buNone/>
            </a:pPr>
            <a:r>
              <a:rPr lang="ru-RU" dirty="0" smtClean="0"/>
              <a:t>                             89033385672 – Инна Борисовна </a:t>
            </a:r>
            <a:r>
              <a:rPr lang="ru-RU" dirty="0" err="1" smtClean="0"/>
              <a:t>Коннова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   Заведующий кафедрой</a:t>
            </a:r>
            <a:endParaRPr lang="ru-RU" dirty="0"/>
          </a:p>
        </p:txBody>
      </p:sp>
      <p:pic>
        <p:nvPicPr>
          <p:cNvPr id="1026" name="Picture 2" descr="C:\Users\Игорёк\Desktop\IMG_0050_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2349500" y="2910681"/>
            <a:ext cx="1905000" cy="190500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5868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Лапин Анатолий Евгеньевич</a:t>
            </a:r>
          </a:p>
          <a:p>
            <a:pPr>
              <a:buNone/>
            </a:pPr>
            <a:r>
              <a:rPr lang="ru-RU" dirty="0" smtClean="0"/>
              <a:t>доктор экономических наук,</a:t>
            </a:r>
          </a:p>
          <a:p>
            <a:pPr>
              <a:buNone/>
            </a:pPr>
            <a:r>
              <a:rPr lang="ru-RU" dirty="0" smtClean="0"/>
              <a:t>профессор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Контактный тел: 89632347461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Адрес кафедры:</a:t>
            </a:r>
            <a:r>
              <a:rPr lang="ru-RU" dirty="0" smtClean="0"/>
              <a:t> г.Ульяновск, ул.Пушкинская, 4А, комн. 610; тел. (факс) 42-61-02; </a:t>
            </a:r>
          </a:p>
          <a:p>
            <a:pPr>
              <a:buNone/>
            </a:pPr>
            <a:r>
              <a:rPr lang="en-US" dirty="0" smtClean="0"/>
              <a:t>e-mail: eagov01 @ mail.ru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Краткое описание специальности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102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Специальность позволяет студентам во время обучения получить расширенные знания в сфере экономики, включая такие экономические направления, как теория управления и другие. </a:t>
            </a:r>
          </a:p>
          <a:p>
            <a:pPr>
              <a:buNone/>
            </a:pPr>
            <a:r>
              <a:rPr lang="ru-RU" dirty="0" smtClean="0"/>
              <a:t>Студенты осваивают необходимые профессиональные умения и навыки администрирования, позволяющие исполнять планирование и координацию работы организации, осуществлять руководство коллективом. </a:t>
            </a:r>
          </a:p>
          <a:p>
            <a:pPr>
              <a:buNone/>
            </a:pPr>
            <a:r>
              <a:rPr lang="ru-RU" dirty="0" smtClean="0"/>
              <a:t>Выпускники, которые завершили обучение по данной специальности, владеют навыками, позволяющими максимально успешно осуществлять управление организацией, принимать участие в организации рабочего процесса системы управления, развивать и совершенствовать функционирование управления согласно главным критериям развития социально-экономической сферы.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Цели программы: подготовка будущих государственных лидеров, способных применить приобретённые теоретические знания, навыки, компетенции, реализовать научные проекты по проблемам государственного и муниципального управления в профессиональной сфере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Миссия программы</a:t>
            </a:r>
            <a:r>
              <a:rPr lang="ru-RU" dirty="0"/>
              <a:t>: подготовка высокопрофессиональных кадров для органов государственной власти, местного самоуправления и иных публичных органов, способных самостоятельно и ответственно принимать управленческие решения, добиваться их эффективной реализации, проводить проектные научные и прикладные исследования и внедрять их в своей профессиональной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872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978</TotalTime>
  <Words>1231</Words>
  <Application>Microsoft Office PowerPoint</Application>
  <PresentationFormat>Широкоэкранный</PresentationFormat>
  <Paragraphs>161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Опорный вуз Ульяновской области Ульяновский государственный университет</vt:lpstr>
      <vt:lpstr>Квалификация (степень) выпускника: БАКАЛАВР</vt:lpstr>
      <vt:lpstr>Условия поступления</vt:lpstr>
      <vt:lpstr>       Миссия профиля: подготовка управленцев, способных обеспечить организацию и эффективную деятельность органов государственной власти и органов местного самоуправления с учетом требований законодательства и использованием инновационных управленческих </vt:lpstr>
      <vt:lpstr>КОМПЕТЕНЦИИ  ВЫПУСКНИКА</vt:lpstr>
      <vt:lpstr>Магистратура</vt:lpstr>
      <vt:lpstr>                                Заведующий кафедрой</vt:lpstr>
      <vt:lpstr>Краткое описание специальности </vt:lpstr>
      <vt:lpstr>Цели программы: подготовка будущих государственных лидеров, способных применить приобретённые теоретические знания, навыки, компетенции, реализовать научные проекты по проблемам государственного и муниципального управления в профессиональной сфере</vt:lpstr>
      <vt:lpstr>Конкурентные преимущества: </vt:lpstr>
      <vt:lpstr>Конкурентные преимущества: </vt:lpstr>
      <vt:lpstr>ПОЛУЧАЕМЫЕ  КОМПЕТЕНЦИИ</vt:lpstr>
      <vt:lpstr>Выпускники получают широкий спектр возможностей приложения полученных компетенций на практике и имеют устойчивую карьерную траекторию: - в сфере государственного и муниципального управления; - в бизнес-структурах;  в организациях негосударственного сектора.  Выпускники магистратуры  к концу обучения по рекомендации кафедры экономического анализа и государственного управления  направляются для работы </vt:lpstr>
      <vt:lpstr> Кафедра является организатором работы                        4 базовых кафедр:            </vt:lpstr>
      <vt:lpstr>Базовая кафедра антимонопольного регулирования при Управлении Федеральной антимонопольной службы по Ульяновской области</vt:lpstr>
      <vt:lpstr>Базовая кафедра муниципального управления при администрации города Ульяновска</vt:lpstr>
      <vt:lpstr>Базовая кафедра основ российского парламентаризма при Законодательном собрании Ульяновской области</vt:lpstr>
      <vt:lpstr>Базовая кафедра организации предоставления государственных и муниципальных услуг при областном государственном казённом учреждении «Корпорация развития интернет-технологий – многофункциональный центр предоставления государственных и муниципальных услуг в Ульяновской области»</vt:lpstr>
      <vt:lpstr>На все Ваши вопросы ответим</vt:lpstr>
      <vt:lpstr>                                   ЖДЕМ ВАС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Игорёк</dc:creator>
  <cp:lastModifiedBy>Валерий</cp:lastModifiedBy>
  <cp:revision>46</cp:revision>
  <dcterms:created xsi:type="dcterms:W3CDTF">2018-01-10T18:06:12Z</dcterms:created>
  <dcterms:modified xsi:type="dcterms:W3CDTF">2020-05-17T14:11:25Z</dcterms:modified>
</cp:coreProperties>
</file>