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3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5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9100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68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275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83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05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7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88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96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2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65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4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2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1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AF2A-FCEF-44CD-865F-00CC42B3B3A4}" type="datetimeFigureOut">
              <a:rPr lang="ru-RU" smtClean="0"/>
              <a:t>21.11.2021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68CCD2-6E20-41C5-B243-987F3BC92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46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0632" y="641838"/>
            <a:ext cx="10832122" cy="287508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жизни пациенток после реконструктивно-восстановительных операций на молочной железе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7346" y="3912577"/>
            <a:ext cx="10735408" cy="196947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Ходырев С.А.</a:t>
            </a:r>
            <a:r>
              <a:rPr lang="ru-RU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Левчук А.Л.</a:t>
            </a:r>
            <a:r>
              <a:rPr lang="ru-RU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Староконь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П.М.</a:t>
            </a:r>
            <a:r>
              <a:rPr lang="ru-RU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Шабаев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Р.М.</a:t>
            </a:r>
            <a:r>
              <a:rPr lang="ru-RU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Военно-медицинская организация, г. Голицыно, Московская область</a:t>
            </a:r>
            <a:endParaRPr lang="ru-RU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медико-хирургический центр им. Н.И. Пирогова, г.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Россия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Военно-медицинской академии им. С.И. Кирова, Москва, Россия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325315"/>
            <a:ext cx="11482754" cy="622495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новообразований молочных желез (МЖ) подразумевает не только удаление первичной опухоли, но и системное воздействие на весь организм пациентки. Реконструктивные операции по поводу утраченной МЖ в комплексе 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симметризирующими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операциями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контрлатеральной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МЖ играют важнейшую роль в ранней реабилитации пациенток. Их конечной целью является исключение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пациенток с новообразованиями молочных желез, их сохранение в окружающем социуме.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048" y="3361607"/>
            <a:ext cx="2411660" cy="32083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855" y="3369098"/>
            <a:ext cx="3519753" cy="31811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25" b="5577"/>
          <a:stretch/>
        </p:blipFill>
        <p:spPr>
          <a:xfrm rot="5400000">
            <a:off x="6203796" y="3647386"/>
            <a:ext cx="3181168" cy="26640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8" r="17699" b="2669"/>
          <a:stretch/>
        </p:blipFill>
        <p:spPr>
          <a:xfrm>
            <a:off x="9187962" y="3386841"/>
            <a:ext cx="2637692" cy="316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655" y="835269"/>
            <a:ext cx="11403622" cy="516987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Реконструктивно-восстановительные операции в лечении новообразований МЖ являются неотъемлемой частью ранней реабилитации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Грушина Т.И., Жаворонкова В.В., Ткаченко Г.А.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2020)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предотвращение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улучшение качества жизни пациенток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Shu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2013).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жизни пациенток, перенесших хирургическое лечение по поводу новообразований МЖ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влияния реконструктивной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хирургии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реконструкции молочных желез,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развившихся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послеоперационных осложнений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-эмоциональный статус пациенток в послеоперационном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реконструкции МЖ,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развившихся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осложнений и их воздействие на показатели качества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хирургической тактики при выборе того или иного способа реконструкции МЖ для достижения наилучших показателей физического и психологического благополучия пациенток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2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60485" y="175845"/>
            <a:ext cx="11421207" cy="6770077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изучения роли реконструктивно-восстановительных операций на МЖ мы оценили показатели качества жизни 79 пациенток, перенесших лечение по поводу новообразований МЖ, в период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2021 годы. Из них 5 не ответили, 4 пациентки ответили не на все предложенные опросники, в связи с чем также были исключены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пациентки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=70) были разделены по объему хирургического пособия на три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пациенток, контрольная,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18, 25,7%), которым выполнена традиционная радикальная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мастэктомия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(РМЭ) по поводу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РМЖ;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пациенток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46, 65,7%), которым выполнена радикальная модифицированная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мастэктомия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Мадену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одномоментной или отсроченной реконструкцией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МЖ;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пациенток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6, 8,6%) с высоким риском развития РМЖ, которым выполнена билатеральная сосок-сохраняющая подкожная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мастэктомии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аксиллярной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лимфаденэктомии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одномоментной реконструкцией МЖ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пациенток колебался от 30 до 70 лет и старше, в основном это были пациентки трудоспособного и репродуктивного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уровня депрессивности среди пациенток мы использовали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тест-опросник депрессии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 Depression Inventory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 AT, Ward CH, Mendelson M, Mock J,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Erbaugh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Использованный нами для оценки показателей качества жизни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 Short Form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наиболее распространенным и широко применяется как в популяционных, так и в специальных исследованиях качества жизни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 JE Jr,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Sherbourne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Новик А.А.,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2007).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6185" y="70338"/>
            <a:ext cx="11728938" cy="678766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обсуждение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анализа мы не выявили ни одной пациентки с умеренной и выраженной степенью уровня депрессии (Табл. 1).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пациенток по уровню депрессии (Табл. 1).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 на себя внимание более высокий уровень депрессии у пациенток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по сравнению с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 (5,5 балла и 4,9 балла, соответственно; р&lt;0,001), обусловленный преобладанием пациенток в возрасте 30 – 49 лет с более требовательным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-эмоциональным статусом. Низкий уровень депрессивности пациенток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(2,5 балла) объясняется отсутствием злокачественных новообразований, оптимальными результатами хирургического лечения с меньшим количеством осложнений.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уровня депрессии среди пациенток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 показал незначительную разницу показателей (4,9 балла и 5,5 балла, соответственно; р&lt;0,001), отсутствие умеренной и выраженной депрессии, что обусловлено эффективностью проводимого специального лечения (радикальное хирургическое лечение,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полихимиотерапия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лучевая терапия), наличием возможности отсроченного восстановления МЖ при стабилизации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онкопроцесса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жизни в соответствии с опросником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-36 позволили объективизировать степень влияния реконструктивно-восстановительных операций на физическое и психологическое благополучие пациенток (Табл. 2).</a:t>
            </a: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жизни пациенток (Табл.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полученных данных видно, что показатели физического компонента здоровья наибольшие во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группе по сравнению с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группами (47,5, 45,1 и 42,8, соответственно; р&lt;0,001). Низкие показатели физического компонента здоровья (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 пациенток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обусловлены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травматичностью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резекционного этапа операции, наибольшими ожиданиями пациенток в вопросе эстетических результатов реконструктивно-восстановительного лечения.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психологического компонента здоровья выше в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группе по сравнению со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группами (49,5, 45,8 и 42,4, соответственно; р&lt;0,001), что обусловлено избавлением пациенток от риска возникновения РМЖ. Более высокие показатели психологического компонента здоровья пациенток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 объясняются проведением одномоментных реконструктивно-восстановительных операций, исключающих психотравмирующий фактор отсутствия МЖ.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668566"/>
              </p:ext>
            </p:extLst>
          </p:nvPr>
        </p:nvGraphicFramePr>
        <p:xfrm>
          <a:off x="334112" y="964602"/>
          <a:ext cx="11641015" cy="1537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429">
                  <a:extLst>
                    <a:ext uri="{9D8B030D-6E8A-4147-A177-3AD203B41FA5}">
                      <a16:colId xmlns:a16="http://schemas.microsoft.com/office/drawing/2014/main" val="2578513056"/>
                    </a:ext>
                  </a:extLst>
                </a:gridCol>
                <a:gridCol w="2382716">
                  <a:extLst>
                    <a:ext uri="{9D8B030D-6E8A-4147-A177-3AD203B41FA5}">
                      <a16:colId xmlns:a16="http://schemas.microsoft.com/office/drawing/2014/main" val="247508161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386115131"/>
                    </a:ext>
                  </a:extLst>
                </a:gridCol>
                <a:gridCol w="2233246">
                  <a:extLst>
                    <a:ext uri="{9D8B030D-6E8A-4147-A177-3AD203B41FA5}">
                      <a16:colId xmlns:a16="http://schemas.microsoft.com/office/drawing/2014/main" val="707780343"/>
                    </a:ext>
                  </a:extLst>
                </a:gridCol>
                <a:gridCol w="2356338">
                  <a:extLst>
                    <a:ext uri="{9D8B030D-6E8A-4147-A177-3AD203B41FA5}">
                      <a16:colId xmlns:a16="http://schemas.microsoft.com/office/drawing/2014/main" val="2730231114"/>
                    </a:ext>
                  </a:extLst>
                </a:gridCol>
                <a:gridCol w="1389186">
                  <a:extLst>
                    <a:ext uri="{9D8B030D-6E8A-4147-A177-3AD203B41FA5}">
                      <a16:colId xmlns:a16="http://schemas.microsoft.com/office/drawing/2014/main" val="1861434639"/>
                    </a:ext>
                  </a:extLst>
                </a:gridCol>
              </a:tblGrid>
              <a:tr h="319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депрессии 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депрессия 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10 - 18)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Умеренная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депрессия 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19 - 29)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96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Выраженная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депрессия 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30 - 63)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0509757"/>
                  </a:ext>
                </a:extLst>
              </a:tr>
              <a:tr h="316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n=18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 / 49 баллов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чел / 40 баллов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чел / 4,9 балла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7234438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n=46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чел / 139 баллов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чел / 113 баллов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чел / 5,5 балла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234960"/>
                  </a:ext>
                </a:extLst>
              </a:tr>
              <a:tr h="397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чел / 15 баллов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чел / 2,5 балла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7968215"/>
                  </a:ext>
                </a:extLst>
              </a:tr>
              <a:tr h="1879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7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026856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33268"/>
              </p:ext>
            </p:extLst>
          </p:nvPr>
        </p:nvGraphicFramePr>
        <p:xfrm>
          <a:off x="290148" y="3897184"/>
          <a:ext cx="11641011" cy="1777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7296">
                  <a:extLst>
                    <a:ext uri="{9D8B030D-6E8A-4147-A177-3AD203B41FA5}">
                      <a16:colId xmlns:a16="http://schemas.microsoft.com/office/drawing/2014/main" val="2246990121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444188565"/>
                    </a:ext>
                  </a:extLst>
                </a:gridCol>
                <a:gridCol w="958361">
                  <a:extLst>
                    <a:ext uri="{9D8B030D-6E8A-4147-A177-3AD203B41FA5}">
                      <a16:colId xmlns:a16="http://schemas.microsoft.com/office/drawing/2014/main" val="2900174403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1935474363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1405837953"/>
                    </a:ext>
                  </a:extLst>
                </a:gridCol>
                <a:gridCol w="1090246">
                  <a:extLst>
                    <a:ext uri="{9D8B030D-6E8A-4147-A177-3AD203B41FA5}">
                      <a16:colId xmlns:a16="http://schemas.microsoft.com/office/drawing/2014/main" val="1756191914"/>
                    </a:ext>
                  </a:extLst>
                </a:gridCol>
                <a:gridCol w="1303944">
                  <a:extLst>
                    <a:ext uri="{9D8B030D-6E8A-4147-A177-3AD203B41FA5}">
                      <a16:colId xmlns:a16="http://schemas.microsoft.com/office/drawing/2014/main" val="4023887768"/>
                    </a:ext>
                  </a:extLst>
                </a:gridCol>
                <a:gridCol w="1147217">
                  <a:extLst>
                    <a:ext uri="{9D8B030D-6E8A-4147-A177-3AD203B41FA5}">
                      <a16:colId xmlns:a16="http://schemas.microsoft.com/office/drawing/2014/main" val="1653643485"/>
                    </a:ext>
                  </a:extLst>
                </a:gridCol>
                <a:gridCol w="1147217">
                  <a:extLst>
                    <a:ext uri="{9D8B030D-6E8A-4147-A177-3AD203B41FA5}">
                      <a16:colId xmlns:a16="http://schemas.microsoft.com/office/drawing/2014/main" val="202752816"/>
                    </a:ext>
                  </a:extLst>
                </a:gridCol>
                <a:gridCol w="819936">
                  <a:extLst>
                    <a:ext uri="{9D8B030D-6E8A-4147-A177-3AD203B41FA5}">
                      <a16:colId xmlns:a16="http://schemas.microsoft.com/office/drawing/2014/main" val="76074564"/>
                    </a:ext>
                  </a:extLst>
                </a:gridCol>
                <a:gridCol w="1147217">
                  <a:extLst>
                    <a:ext uri="{9D8B030D-6E8A-4147-A177-3AD203B41FA5}">
                      <a16:colId xmlns:a16="http://schemas.microsoft.com/office/drawing/2014/main" val="4037988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ФИЗИЧЕСКИЙ КОМПОНЕНТ ЗДОРОВЬЯ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ПСИХОЛОГИЧЕСКИЙ КОМПОНЕНТ ЗДОРОВЬЯ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(MH)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9250790"/>
                  </a:ext>
                </a:extLst>
              </a:tr>
              <a:tr h="266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PF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RP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BP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VT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5804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n=18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5478534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4023776"/>
                  </a:ext>
                </a:extLst>
              </a:tr>
              <a:tr h="307731"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22907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indent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=0,027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=0,035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71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=0,035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=0,035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4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=0,027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&lt;0,001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941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0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7392" y="0"/>
            <a:ext cx="11693770" cy="659423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принципы лечения патологии МЖ позволяют не только увеличить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безрецидивный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жизни, но и минимизировать уровень депрессивности, сохраняя активную жизненную позицию пациенток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анализе полученных данных мы очередной раз убедились в необходимости проведения реабилитационных мероприятий среди пациенток, перенесших радикальное хирургическое лечение по поводу новообразований МЖ. Реконструктивно-восстановительные операции играют немаловажную роль в реабилитации пациенток с новообразованиями МЖ. Их своевременное проведение позволяет вернуть пациенток к самостоятельной полноценной жизни.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всех этапов специального онкологического лечения основного заболевания (нуждаемость в проведении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-лучевой терапии), тщательная оценка сопутствующей патологии, минимизация операционной травмы при выборе того или иного способа реконструкции МЖ после радикального лечения, - позволяет уменьшить частоту и тяжесть возможных послеоперационных осложнений, необходимость повторных реконструктивных вмешательств, что исключит ухудшение показателей физического и психологического благополучия пациенток.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0" b="7342"/>
          <a:stretch/>
        </p:blipFill>
        <p:spPr>
          <a:xfrm rot="5400000">
            <a:off x="94216" y="1368094"/>
            <a:ext cx="1446080" cy="1159729"/>
          </a:xfrm>
          <a:prstGeom prst="rect">
            <a:avLst/>
          </a:prstGeom>
        </p:spPr>
      </p:pic>
      <p:pic>
        <p:nvPicPr>
          <p:cNvPr id="7" name="Рисунок 6" descr="D:\Папа\Больные\Новые\IMG_2398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4" t="8063" r="23152" b="9476"/>
          <a:stretch/>
        </p:blipFill>
        <p:spPr bwMode="auto">
          <a:xfrm rot="5400000">
            <a:off x="1240898" y="1368997"/>
            <a:ext cx="1446507" cy="11574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D:\Папа\Больные\Портнова\IMG_2198 правка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854" r="3294" b="10518"/>
          <a:stretch/>
        </p:blipFill>
        <p:spPr bwMode="auto">
          <a:xfrm>
            <a:off x="2614484" y="1223907"/>
            <a:ext cx="1124284" cy="1447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D:\Папа\Больные\Портнова\IMG_2357 правка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" t="1934" r="5859" b="11799"/>
          <a:stretch/>
        </p:blipFill>
        <p:spPr bwMode="auto">
          <a:xfrm>
            <a:off x="3738768" y="1224491"/>
            <a:ext cx="1259318" cy="14465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" b="14702"/>
          <a:stretch/>
        </p:blipFill>
        <p:spPr>
          <a:xfrm>
            <a:off x="5069669" y="1220151"/>
            <a:ext cx="1121597" cy="145084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" t="3918" r="6242" b="26954"/>
          <a:stretch/>
        </p:blipFill>
        <p:spPr>
          <a:xfrm>
            <a:off x="6161896" y="1220151"/>
            <a:ext cx="1125381" cy="145084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01990" y="1361761"/>
            <a:ext cx="1450848" cy="116762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2" t="3984" r="20658" b="7566"/>
          <a:stretch/>
        </p:blipFill>
        <p:spPr>
          <a:xfrm rot="5400000">
            <a:off x="8361737" y="1367055"/>
            <a:ext cx="1450847" cy="115704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003" y="1220151"/>
            <a:ext cx="1106130" cy="145250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" b="11803"/>
          <a:stretch/>
        </p:blipFill>
        <p:spPr>
          <a:xfrm>
            <a:off x="10828133" y="1220151"/>
            <a:ext cx="1103029" cy="1455510"/>
          </a:xfrm>
          <a:prstGeom prst="rect">
            <a:avLst/>
          </a:prstGeom>
        </p:spPr>
      </p:pic>
      <p:pic>
        <p:nvPicPr>
          <p:cNvPr id="2050" name="Picture 2" descr="http://rcmp17.ru/wp-content/uploads/2019/10/bigstock-219024196-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473" y="4805779"/>
            <a:ext cx="2690689" cy="179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protez-studio.ru/upload/iblock/512/51256e5a766ac6b10846f4bb2f0c9cc6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408" y="4813361"/>
            <a:ext cx="2676654" cy="178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pinklotus.com/wp-content/uploads/2010/05/plpu-journey-bald-woman-sitting-with-pink-dress-social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91" y="4798196"/>
            <a:ext cx="3431913" cy="179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docfact.ru/uploads/2019/12/17/image022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212" y="4813361"/>
            <a:ext cx="2674785" cy="178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103</TotalTime>
  <Words>1155</Words>
  <Application>Microsoft Office PowerPoint</Application>
  <PresentationFormat>Широкоэкранный</PresentationFormat>
  <Paragraphs>162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Качество жизни пациенток после реконструктивно-восстановительных операций на молочной железе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Качество жизни пациенток после реконструктивно-восстановительных операций на молочной железе</dc:title>
  <dc:creator>Сергей</dc:creator>
  <cp:lastModifiedBy>Сергей</cp:lastModifiedBy>
  <cp:revision>16</cp:revision>
  <dcterms:created xsi:type="dcterms:W3CDTF">2021-11-21T15:14:51Z</dcterms:created>
  <dcterms:modified xsi:type="dcterms:W3CDTF">2021-11-21T16:58:09Z</dcterms:modified>
</cp:coreProperties>
</file>