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1" r:id="rId5"/>
    <p:sldId id="262" r:id="rId6"/>
    <p:sldId id="263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10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CE7186-5AB6-4EA6-A350-F2A4BD5E65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90D4B88-A157-4FB1-A425-AB2A9D669D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B90037-1BC0-4FEA-AFD3-680BC56A8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C2EF5-CEE7-4AC2-94EC-2A1C0F915E80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590123-2DCC-4E2B-88AE-7EC3F6CE6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1D5B9C-EC88-4E2D-A6ED-516255E70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31A73-AC8B-4A15-BB36-EE995DB8D566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4E8F26A-C6A8-4805-BBA1-23A629F4AF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658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D22556-7316-4B18-ABD5-769790E40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E3D293A-D8AA-4041-9FAF-3358F5FE6F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78D14FA-49F9-40FC-B17D-7DFE89C11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C2EF5-CEE7-4AC2-94EC-2A1C0F915E80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EADB11-729D-4FD2-99DB-1D239330B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9AD55D-1BF2-48B4-8ACD-F673367B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31A73-AC8B-4A15-BB36-EE995DB8D5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445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8B7A932-1047-45E9-A860-2ADB5B3664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B6EDA1E-44E4-4641-82CE-96C6F2D319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D7081C-0194-4897-B7FC-9DCC52268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C2EF5-CEE7-4AC2-94EC-2A1C0F915E80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0A5D7B-B4B8-4B90-A0A2-12631FE6F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5BBD32-D082-458E-A9ED-5B9C6EB50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31A73-AC8B-4A15-BB36-EE995DB8D5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7272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DFEE06-6E48-4C4D-A71F-C2B778051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860A0F2-68C5-4212-AD2C-1943252E82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F6ACD53-904A-485E-B1BB-412E2FCB9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C2EF5-CEE7-4AC2-94EC-2A1C0F915E80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FE8050B-D8EE-4DD0-95E5-CA1F9981E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F79FD9-B2D9-4085-ABC6-22F49DD20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31A73-AC8B-4A15-BB36-EE995DB8D5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0044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A3E00A-4BCE-4006-A66E-7632B5116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7AF77FD-0433-4310-9E66-7B7B6051A3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637A47-9CF6-4702-B32D-65D5FE680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C2EF5-CEE7-4AC2-94EC-2A1C0F915E80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A29316-8D2A-4FD3-A1C0-2A5236FCC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866BFA-D573-49A5-9875-47872580A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31A73-AC8B-4A15-BB36-EE995DB8D5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0685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8C3012-55E7-493D-BB4C-4A8DA26F6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0C4B89E-9F5F-4F7B-9328-F71A849CC3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6388D9F-E539-461C-9387-2FAF369F36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C8A510E-11D7-417C-9A3C-6C6918B48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C2EF5-CEE7-4AC2-94EC-2A1C0F915E80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FC9F1D9-C80E-43D1-AAC8-94945B73A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5F49B2E-4F59-4104-AEB6-F23423646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31A73-AC8B-4A15-BB36-EE995DB8D5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7854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A72B24-01B7-4A81-A3E6-553EB5656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300D63C-4046-4033-819E-30705E05EE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F91FBAD-4CD7-48B6-9141-5B8E674516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011C4DF-28C1-4821-918D-A9014D9BE7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BFC491A-AA42-4B02-80A2-82AB709520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7FAC7A2-0C86-45A2-8A6C-063E825BA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C2EF5-CEE7-4AC2-94EC-2A1C0F915E80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03CADE8-9DE8-4490-870B-06938E7DA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8A4DEBA-A96E-47F1-B0BD-CA2769A0D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31A73-AC8B-4A15-BB36-EE995DB8D5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420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0AE547-5A90-49BC-A059-B58258F37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BB9779E-3E45-47FD-994A-0A60EF8E2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C2EF5-CEE7-4AC2-94EC-2A1C0F915E80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D9B2A91-A5CC-4D09-AF68-91DACC862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06CF5D5-C47E-40AA-A3C3-36839DF7A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31A73-AC8B-4A15-BB36-EE995DB8D5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6627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562618E-3B2A-4ACF-A542-0204F1B9B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C2EF5-CEE7-4AC2-94EC-2A1C0F915E80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AE53B61-0F95-47BF-BFA7-A5E6D669D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982D59-9D37-4857-9D63-99C35424D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31A73-AC8B-4A15-BB36-EE995DB8D5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4632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EC1C4-5CBC-4A67-9431-D0E3CCE15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027A0A1-3E88-476D-8C0E-0164AFB439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E8BA306-2B75-4123-8E18-0A12E02159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160CF63-6F4F-448E-B75C-60BB8AB59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C2EF5-CEE7-4AC2-94EC-2A1C0F915E80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BBB68A2-FE8D-4CC4-95F6-C320B5FDD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E44BBB0-65CE-4EA6-9E75-4C22E2E37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31A73-AC8B-4A15-BB36-EE995DB8D5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0991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E2ABA3-C638-453A-9A80-17D310DA4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B4ABE1B-5140-4CD5-8FF7-3478B62A69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C463184-496B-4E05-9E37-3B071838EC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0BD0817-3E88-4B72-A98D-BC2BBFF11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C2EF5-CEE7-4AC2-94EC-2A1C0F915E80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E68A376-7642-4899-963D-106015329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AC9FC7D-6C98-4452-83A1-787FECE59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31A73-AC8B-4A15-BB36-EE995DB8D5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49048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82D898-E915-4466-9684-443741A7F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40BD9E0-98A7-41D0-8A08-4E3D1E54D6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26E3937-2BA7-4C55-AF7F-05269A69C9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BC2EF5-CEE7-4AC2-94EC-2A1C0F915E80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1B9EEE-6150-49BC-8F43-1A684BF895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240203D-588E-41A1-806B-A54C6F3881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031A73-AC8B-4A15-BB36-EE995DB8D566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50B182B-4CC1-415F-BD65-70B724D3EBA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79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2.png"/><Relationship Id="rId7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9451813C-8CFA-4DA0-8499-6B122B083656}"/>
              </a:ext>
            </a:extLst>
          </p:cNvPr>
          <p:cNvSpPr/>
          <p:nvPr/>
        </p:nvSpPr>
        <p:spPr>
          <a:xfrm>
            <a:off x="1960618" y="5314122"/>
            <a:ext cx="8270760" cy="116619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5663C70C-7081-4FB8-A32F-65881B6370A5}"/>
              </a:ext>
            </a:extLst>
          </p:cNvPr>
          <p:cNvSpPr/>
          <p:nvPr/>
        </p:nvSpPr>
        <p:spPr>
          <a:xfrm>
            <a:off x="3279910" y="702365"/>
            <a:ext cx="6023115" cy="139135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7BE39B-FA86-4A4B-ABFB-7C6716A617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8470" y="3215302"/>
            <a:ext cx="9118195" cy="1960663"/>
          </a:xfrm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rgbClr val="E2102B"/>
                </a:solidFill>
                <a:latin typeface="Bahnschrift" panose="020B0502040204020203" pitchFamily="34" charset="0"/>
              </a:rPr>
              <a:t>Особенности </a:t>
            </a:r>
            <a:r>
              <a:rPr lang="ru-RU" sz="4000" b="1" dirty="0" err="1">
                <a:solidFill>
                  <a:srgbClr val="E2102B"/>
                </a:solidFill>
                <a:latin typeface="Bahnschrift" panose="020B0502040204020203" pitchFamily="34" charset="0"/>
              </a:rPr>
              <a:t>ремоделирования</a:t>
            </a:r>
            <a:r>
              <a:rPr lang="ru-RU" sz="4000" b="1" dirty="0">
                <a:solidFill>
                  <a:srgbClr val="E2102B"/>
                </a:solidFill>
                <a:latin typeface="Bahnschrift" panose="020B0502040204020203" pitchFamily="34" charset="0"/>
              </a:rPr>
              <a:t> почек крыс под действием открытой распределительной установки мощностью 35 кВт в условиях высокогорья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F1408C5-15EB-45D0-86F9-5FF4D41955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67148" y="5434091"/>
            <a:ext cx="8457699" cy="1655762"/>
          </a:xfrm>
        </p:spPr>
        <p:txBody>
          <a:bodyPr/>
          <a:lstStyle/>
          <a:p>
            <a:r>
              <a:rPr lang="ru-RU" b="1" dirty="0"/>
              <a:t>Выполнили: </a:t>
            </a:r>
            <a:r>
              <a:rPr lang="ru-RU" dirty="0"/>
              <a:t>Иванина В.А., Гусарова М.А., студентки 6 курса.</a:t>
            </a:r>
          </a:p>
          <a:p>
            <a:r>
              <a:rPr lang="ru-RU" b="1" dirty="0"/>
              <a:t>Руководитель: </a:t>
            </a:r>
            <a:r>
              <a:rPr lang="ru-RU" dirty="0"/>
              <a:t>к.м.н., доцент </a:t>
            </a:r>
            <a:r>
              <a:rPr lang="ru-RU" dirty="0" err="1"/>
              <a:t>Абдумаликова</a:t>
            </a:r>
            <a:r>
              <a:rPr lang="ru-RU" dirty="0"/>
              <a:t> И.А.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A348897-D0E8-4FB7-80A7-723A132B03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96" y="258579"/>
            <a:ext cx="2329728" cy="19606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E494C1-03BC-4C7C-8B9B-F38D317599D4}"/>
              </a:ext>
            </a:extLst>
          </p:cNvPr>
          <p:cNvSpPr txBox="1"/>
          <p:nvPr/>
        </p:nvSpPr>
        <p:spPr>
          <a:xfrm>
            <a:off x="3806685" y="830630"/>
            <a:ext cx="49695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Кыргызско-Российский Славянский университет</a:t>
            </a:r>
          </a:p>
          <a:p>
            <a:pPr algn="ctr"/>
            <a:r>
              <a:rPr lang="ru-RU" sz="2400" b="1" dirty="0"/>
              <a:t>Кыргызстан, г. Бишкек</a:t>
            </a:r>
          </a:p>
        </p:txBody>
      </p:sp>
    </p:spTree>
    <p:extLst>
      <p:ext uri="{BB962C8B-B14F-4D97-AF65-F5344CB8AC3E}">
        <p14:creationId xmlns:p14="http://schemas.microsoft.com/office/powerpoint/2010/main" val="11974118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A7B0CD-25E9-4C2C-B97F-2A2D747DD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90600" y="40488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Актуальность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FE3E0DD-96B3-4C9F-934C-81E94F8C65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915" y="1859903"/>
            <a:ext cx="6491909" cy="4795214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	Большую часть территории Кыргызстана занимают горы</a:t>
            </a:r>
            <a:r>
              <a:rPr lang="en-US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покрытые снегом и ледниками, которые являются источниками мощных водных потоков - горных рек, на которых построены и планируется строить современные ГЭС. Ремонт и обслуживание ГЭС, высоковольтной линии электропередач под напряжением может оказать определенные нарушения в организме. Возникает проблема защиты работников энергетической отрасли от этих факторов. Но прежде чем разработать меры защиты, необходимо установить механизмы происходящих изменений в организме.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77C7456-D783-40F2-B147-86263305A3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6168" y="404882"/>
            <a:ext cx="5157663" cy="307265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2FA87A8-47AE-4E5E-A316-E8D427DB8F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6168" y="3429000"/>
            <a:ext cx="5157663" cy="3381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8D4F3F9-DC93-4F6F-B303-7A1AECAD0F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75424"/>
            <a:ext cx="2560542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744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DAFBF28-EF6C-43E6-8FA5-1BB697B4ED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610" y="1840311"/>
            <a:ext cx="10236071" cy="1152244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8C0692C4-FB4B-4BD5-AECF-154E619CC3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3286" y="2283170"/>
            <a:ext cx="8918712" cy="697521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ru-RU" sz="3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Работа выполнялась на 30 лабораторных беспородных крысах весом 180-220 грамм, которые составили 3 группы: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A4511221-4D02-4077-ABC5-044B10D2F517}"/>
              </a:ext>
            </a:extLst>
          </p:cNvPr>
          <p:cNvSpPr/>
          <p:nvPr/>
        </p:nvSpPr>
        <p:spPr>
          <a:xfrm>
            <a:off x="973610" y="277041"/>
            <a:ext cx="10227365" cy="133846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CD92D1-5186-4DEB-A76A-CA80DF8C555F}"/>
              </a:ext>
            </a:extLst>
          </p:cNvPr>
          <p:cNvSpPr txBox="1"/>
          <p:nvPr/>
        </p:nvSpPr>
        <p:spPr>
          <a:xfrm>
            <a:off x="1208218" y="240469"/>
            <a:ext cx="976685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Цель данной работы </a:t>
            </a:r>
            <a:endParaRPr lang="ru-RU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Выяснить структурные изменения почек у крыс, подвергшихся действию открытой распределительной установки (ОРУ) мощностью 35 кВт в течение 8 часов в условиях высокогорья.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1D40FC-D284-4910-AEFC-8C1763A5A0E0}"/>
              </a:ext>
            </a:extLst>
          </p:cNvPr>
          <p:cNvSpPr txBox="1"/>
          <p:nvPr/>
        </p:nvSpPr>
        <p:spPr>
          <a:xfrm>
            <a:off x="2487235" y="1775898"/>
            <a:ext cx="7447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Материал и методы исследования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8" name="Стрелка: вниз 7">
            <a:extLst>
              <a:ext uri="{FF2B5EF4-FFF2-40B4-BE49-F238E27FC236}">
                <a16:creationId xmlns:a16="http://schemas.microsoft.com/office/drawing/2014/main" id="{3716D74F-35E2-45C0-9F2C-2B692D3D6444}"/>
              </a:ext>
            </a:extLst>
          </p:cNvPr>
          <p:cNvSpPr/>
          <p:nvPr/>
        </p:nvSpPr>
        <p:spPr>
          <a:xfrm>
            <a:off x="2295438" y="3062792"/>
            <a:ext cx="755374" cy="847962"/>
          </a:xfrm>
          <a:prstGeom prst="down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B9D4B01-2EE4-4341-BE72-83C00E00EE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8874" y="3056968"/>
            <a:ext cx="774259" cy="85961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083B26D-7E3E-4CA2-BD55-991499757D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3205" y="3971111"/>
            <a:ext cx="3631097" cy="277717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0382759-70C5-4A4C-BD8A-16F2F7C6C54D}"/>
              </a:ext>
            </a:extLst>
          </p:cNvPr>
          <p:cNvSpPr txBox="1"/>
          <p:nvPr/>
        </p:nvSpPr>
        <p:spPr>
          <a:xfrm>
            <a:off x="4413206" y="3959247"/>
            <a:ext cx="36310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Контрольная группа находились на высокогорье в виварии</a:t>
            </a:r>
            <a:endParaRPr lang="ru-RU" sz="200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B750876-98B1-423B-B1A0-3A873B6895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672" y="3959247"/>
            <a:ext cx="3956647" cy="278903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017DF59-4269-46E6-B633-A5B411696171}"/>
              </a:ext>
            </a:extLst>
          </p:cNvPr>
          <p:cNvSpPr txBox="1"/>
          <p:nvPr/>
        </p:nvSpPr>
        <p:spPr>
          <a:xfrm>
            <a:off x="344153" y="3865446"/>
            <a:ext cx="3956647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Животные основной группы в высокогорье (перевал Туя-Ашу, 3200 м над </a:t>
            </a:r>
            <a:r>
              <a:rPr lang="ru-RU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ур</a:t>
            </a: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моря) подвергались воздействию физических факторов ОРУ 35 кВт в течение восьми часов</a:t>
            </a:r>
          </a:p>
          <a:p>
            <a:pPr algn="ctr"/>
            <a:endParaRPr lang="ru-RU" sz="2400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C65CB69-B39A-4DA6-A9F0-07305C8C2B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64737" y="3980992"/>
            <a:ext cx="3556816" cy="276728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83352C7-7EB4-464C-BD56-2D63817AF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8870" y="3056968"/>
            <a:ext cx="774259" cy="859611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4A8D4756-E357-42B9-885D-6342218B60EF}"/>
              </a:ext>
            </a:extLst>
          </p:cNvPr>
          <p:cNvSpPr/>
          <p:nvPr/>
        </p:nvSpPr>
        <p:spPr>
          <a:xfrm>
            <a:off x="8193188" y="3928676"/>
            <a:ext cx="35283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Интактная</a:t>
            </a: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группа оставалась в условиях предгорья (г. Бишкек, 760 м над </a:t>
            </a:r>
            <a:r>
              <a:rPr lang="ru-RU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ур</a:t>
            </a: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моря) 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15B63E8-26CA-4C3C-BA24-98298BF860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6389" y="4955158"/>
            <a:ext cx="2149414" cy="1765359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60951BD-B86F-4526-9CE6-135899EE34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0447" y="5228788"/>
            <a:ext cx="1868176" cy="1567985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B09582B5-2A37-4D7F-B441-3C2E94A0ED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22477" y="5249372"/>
            <a:ext cx="1702544" cy="151212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66AFC318-FA7C-4807-9C94-5993CAF087B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91247" y="4830930"/>
            <a:ext cx="2332245" cy="188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2356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7BA6E83-5C5E-46DE-99C9-E421FC5FC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2353" y="4509553"/>
            <a:ext cx="2904368" cy="1797972"/>
          </a:xfrm>
          <a:prstGeom prst="rect">
            <a:avLst/>
          </a:prstGeom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10C2D844-A18D-4CB9-A652-1FA00CDA287B}"/>
              </a:ext>
            </a:extLst>
          </p:cNvPr>
          <p:cNvSpPr/>
          <p:nvPr/>
        </p:nvSpPr>
        <p:spPr>
          <a:xfrm>
            <a:off x="3106279" y="4553199"/>
            <a:ext cx="2706035" cy="175432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6B319B6D-7AF0-4E38-9725-1FAA66F44736}"/>
              </a:ext>
            </a:extLst>
          </p:cNvPr>
          <p:cNvSpPr/>
          <p:nvPr/>
        </p:nvSpPr>
        <p:spPr>
          <a:xfrm>
            <a:off x="2595032" y="2791818"/>
            <a:ext cx="7129670" cy="95854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E1B083D-76BB-47BA-BEE9-69A7480D4D82}"/>
              </a:ext>
            </a:extLst>
          </p:cNvPr>
          <p:cNvSpPr/>
          <p:nvPr/>
        </p:nvSpPr>
        <p:spPr>
          <a:xfrm>
            <a:off x="265044" y="623504"/>
            <a:ext cx="5592417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90000"/>
              </a:lnSpc>
              <a:spcBef>
                <a:spcPts val="1000"/>
              </a:spcBef>
            </a:pPr>
            <a:r>
              <a:rPr lang="ru-RU" b="1" dirty="0">
                <a:solidFill>
                  <a:srgbClr val="7F22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На третий день животные под общим наркозом выводились из эксперимента с соблюдением Правил проведения работ с использованием экспериментальных животных (Приказ № 742).</a:t>
            </a:r>
            <a:r>
              <a:rPr lang="en-US" b="1" dirty="0">
                <a:solidFill>
                  <a:srgbClr val="7F22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7F22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Готовили срезы 5-7 мкм, которые окрашивали гематоксилин-эозином и по Ван-</a:t>
            </a:r>
            <a:r>
              <a:rPr lang="ru-RU" b="1" dirty="0" err="1">
                <a:solidFill>
                  <a:srgbClr val="7F22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Гизон</a:t>
            </a:r>
            <a:r>
              <a:rPr lang="ru-RU" b="1" dirty="0">
                <a:solidFill>
                  <a:srgbClr val="7F22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Препараты исследовали под микроскопом </a:t>
            </a:r>
            <a:r>
              <a:rPr lang="en-US" b="1" dirty="0" err="1">
                <a:solidFill>
                  <a:srgbClr val="7F22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OlympusBx</a:t>
            </a:r>
            <a:r>
              <a:rPr lang="ru-RU" b="1" dirty="0">
                <a:solidFill>
                  <a:srgbClr val="7F22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(Япония).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62FD37B-5761-4CF7-A297-9370E2776C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7550" y="2653380"/>
            <a:ext cx="2229265" cy="1666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C31B701-E0B7-48DB-AB0C-40B85128CF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7461" y="742774"/>
            <a:ext cx="6298460" cy="165587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D71EA26-4710-476B-A61A-B54CF81901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023" y="4171522"/>
            <a:ext cx="2542252" cy="22679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F4585B3-A0F9-4868-9D8D-2973569D7C74}"/>
              </a:ext>
            </a:extLst>
          </p:cNvPr>
          <p:cNvSpPr txBox="1"/>
          <p:nvPr/>
        </p:nvSpPr>
        <p:spPr>
          <a:xfrm>
            <a:off x="2595032" y="2791818"/>
            <a:ext cx="70019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исследования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4F568C0-CC21-42CB-82E4-AC83556304B0}"/>
              </a:ext>
            </a:extLst>
          </p:cNvPr>
          <p:cNvSpPr/>
          <p:nvPr/>
        </p:nvSpPr>
        <p:spPr>
          <a:xfrm>
            <a:off x="3078454" y="4553199"/>
            <a:ext cx="279620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/>
              <a:t>Междолевые</a:t>
            </a:r>
            <a:r>
              <a:rPr lang="ru-RU" b="1" dirty="0"/>
              <a:t> артерии почек опытных крыс отличаются полнокровием и более широким просветом, чем данные в контроле, х400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4B267A5-00E0-4C41-B144-082C02936C7A}"/>
              </a:ext>
            </a:extLst>
          </p:cNvPr>
          <p:cNvSpPr/>
          <p:nvPr/>
        </p:nvSpPr>
        <p:spPr>
          <a:xfrm>
            <a:off x="9065117" y="4637898"/>
            <a:ext cx="296671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Одновременно с расщеплением внутренней эластической мембраны отмечается дилатация дуговых артерий, х400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C44FB98-A911-43A5-862D-DF763BF4E6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1899" y="4143539"/>
            <a:ext cx="2862528" cy="2482192"/>
          </a:xfrm>
          <a:prstGeom prst="rect">
            <a:avLst/>
          </a:prstGeom>
        </p:spPr>
      </p:pic>
      <p:sp>
        <p:nvSpPr>
          <p:cNvPr id="16" name="Стрелка: влево 15">
            <a:extLst>
              <a:ext uri="{FF2B5EF4-FFF2-40B4-BE49-F238E27FC236}">
                <a16:creationId xmlns:a16="http://schemas.microsoft.com/office/drawing/2014/main" id="{953BE21F-C40E-4921-BD0C-D4C556CA5D41}"/>
              </a:ext>
            </a:extLst>
          </p:cNvPr>
          <p:cNvSpPr/>
          <p:nvPr/>
        </p:nvSpPr>
        <p:spPr>
          <a:xfrm>
            <a:off x="2773926" y="5305476"/>
            <a:ext cx="242179" cy="141167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: вправо 16">
            <a:extLst>
              <a:ext uri="{FF2B5EF4-FFF2-40B4-BE49-F238E27FC236}">
                <a16:creationId xmlns:a16="http://schemas.microsoft.com/office/drawing/2014/main" id="{D53F0040-6595-48CE-BB5E-D6B2A76A21F9}"/>
              </a:ext>
            </a:extLst>
          </p:cNvPr>
          <p:cNvSpPr/>
          <p:nvPr/>
        </p:nvSpPr>
        <p:spPr>
          <a:xfrm>
            <a:off x="8781114" y="5305476"/>
            <a:ext cx="255511" cy="14116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FFC6F61-F3BA-4A03-A922-094BC571AEF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76" t="1546" r="71607" b="59291"/>
          <a:stretch/>
        </p:blipFill>
        <p:spPr>
          <a:xfrm rot="5400000">
            <a:off x="798368" y="2442162"/>
            <a:ext cx="1183835" cy="18831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843224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770EF0F-E261-42BA-BB5F-B495465858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8236" y="5567831"/>
            <a:ext cx="2853175" cy="83099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7383E24-C47B-4FF0-B615-92F85B0E86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7798" y="2739546"/>
            <a:ext cx="2834202" cy="197907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DF0EF94-7967-407C-B00F-86885A70F1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4271" y="4718624"/>
            <a:ext cx="2607384" cy="206210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B8B4190-E52D-461C-AB8E-C3EF65E2A2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7606" y="2739546"/>
            <a:ext cx="3080130" cy="230832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31555BF-D3FB-4C96-8916-3B316FA221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7101" y="2773106"/>
            <a:ext cx="3039902" cy="181588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89D496E-AC1A-4B4C-9F40-4BC0EC6F3C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619" y="2797695"/>
            <a:ext cx="2848277" cy="1077218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8248F85-2128-43F4-839E-5F48E0BDD63B}"/>
              </a:ext>
            </a:extLst>
          </p:cNvPr>
          <p:cNvSpPr/>
          <p:nvPr/>
        </p:nvSpPr>
        <p:spPr>
          <a:xfrm>
            <a:off x="37431" y="2801126"/>
            <a:ext cx="316727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/>
              <a:t>Отмечается хаотичное расположения ядер гладко-мышечной оболочки артерий, х400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3E366EC-13A7-4653-86FA-1047E405E6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592" y="175472"/>
            <a:ext cx="2658086" cy="246171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E8DB7E8-9B68-46AF-BF7D-E7F101A496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2099" y="187664"/>
            <a:ext cx="2782957" cy="2437325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6013E24-4183-4FBA-8F97-47B5D765832E}"/>
              </a:ext>
            </a:extLst>
          </p:cNvPr>
          <p:cNvSpPr/>
          <p:nvPr/>
        </p:nvSpPr>
        <p:spPr>
          <a:xfrm>
            <a:off x="3030336" y="2754625"/>
            <a:ext cx="308822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/>
              <a:t>На уровне дуговых артерий совершается постоянная регуляция кровотока по </a:t>
            </a:r>
            <a:r>
              <a:rPr lang="ru-RU" sz="1600" b="1" dirty="0" err="1"/>
              <a:t>междольковым</a:t>
            </a:r>
            <a:r>
              <a:rPr lang="ru-RU" sz="1600" b="1" dirty="0"/>
              <a:t> артериям коркового вещества почки посредством мышечно-эластических сфинктеров, х400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EC0202E-7E1E-458A-A01B-E832136E38EC}"/>
              </a:ext>
            </a:extLst>
          </p:cNvPr>
          <p:cNvSpPr/>
          <p:nvPr/>
        </p:nvSpPr>
        <p:spPr>
          <a:xfrm>
            <a:off x="6241823" y="2707032"/>
            <a:ext cx="29548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/>
              <a:t>Приносящие артериолы увеличены в диаметре, наблюдается полнокровие увеличенных сосудистых клубочков. Значительно реже встречаются мелкие, “сморщенные” клубочки, окруженные более объемным мочевым пространством, х400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2A0905D-8C7C-4353-A360-EBF2EF697C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64146" y="189510"/>
            <a:ext cx="2829390" cy="2437325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251BF89-6795-41CB-8B56-242A119C2E31}"/>
              </a:ext>
            </a:extLst>
          </p:cNvPr>
          <p:cNvSpPr/>
          <p:nvPr/>
        </p:nvSpPr>
        <p:spPr>
          <a:xfrm>
            <a:off x="3240154" y="4770435"/>
            <a:ext cx="238862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/>
              <a:t>Фрагментация сосудистого клубочка с гипертрофией париетального листка капсулы и появлением эритроцитов в мочевом пространстве, х400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F934492-CE25-4EB3-BDBC-887ED00FBA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9742" y="4494708"/>
            <a:ext cx="2623832" cy="2286019"/>
          </a:xfrm>
          <a:prstGeom prst="rect">
            <a:avLst/>
          </a:prstGeom>
        </p:spPr>
      </p:pic>
      <p:sp>
        <p:nvSpPr>
          <p:cNvPr id="16" name="Стрелка: влево 15">
            <a:extLst>
              <a:ext uri="{FF2B5EF4-FFF2-40B4-BE49-F238E27FC236}">
                <a16:creationId xmlns:a16="http://schemas.microsoft.com/office/drawing/2014/main" id="{30FC02F2-0D75-4A7D-A1B1-77BC4379214A}"/>
              </a:ext>
            </a:extLst>
          </p:cNvPr>
          <p:cNvSpPr/>
          <p:nvPr/>
        </p:nvSpPr>
        <p:spPr>
          <a:xfrm>
            <a:off x="2857159" y="5645426"/>
            <a:ext cx="229942" cy="159026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D5AF31B9-C31A-46E5-ABD0-EC88D7B7BD62}"/>
              </a:ext>
            </a:extLst>
          </p:cNvPr>
          <p:cNvSpPr/>
          <p:nvPr/>
        </p:nvSpPr>
        <p:spPr>
          <a:xfrm>
            <a:off x="9370991" y="2862656"/>
            <a:ext cx="2770804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/>
              <a:t>Отмечается гипертрофия плотного пятна, неравномерное заполнение капиллярных петель сосудистого клубочка и кровоизлияния в паренхиму почки, х400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E7DF7CA-8903-49CB-B97A-04287060E28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72627" y="204281"/>
            <a:ext cx="2770805" cy="243290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A77059C-BBAA-485D-A90C-96E27750B64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2555" y="4855884"/>
            <a:ext cx="2388627" cy="1983414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36A297EF-3DD2-40C3-804D-53A367EBDF76}"/>
              </a:ext>
            </a:extLst>
          </p:cNvPr>
          <p:cNvSpPr/>
          <p:nvPr/>
        </p:nvSpPr>
        <p:spPr>
          <a:xfrm>
            <a:off x="6444128" y="5567831"/>
            <a:ext cx="22013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/>
              <a:t>Наблюдается полнокровие дуговых вен, х400 </a:t>
            </a:r>
          </a:p>
        </p:txBody>
      </p:sp>
      <p:sp>
        <p:nvSpPr>
          <p:cNvPr id="23" name="Стрелка: вправо 22">
            <a:extLst>
              <a:ext uri="{FF2B5EF4-FFF2-40B4-BE49-F238E27FC236}">
                <a16:creationId xmlns:a16="http://schemas.microsoft.com/office/drawing/2014/main" id="{C58D6C46-55B1-4E20-8A73-628AD28748EC}"/>
              </a:ext>
            </a:extLst>
          </p:cNvPr>
          <p:cNvSpPr/>
          <p:nvPr/>
        </p:nvSpPr>
        <p:spPr>
          <a:xfrm>
            <a:off x="9082569" y="5749675"/>
            <a:ext cx="301546" cy="22108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61729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07EA133-69B9-4CD9-85E1-A1CCC1C19E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22" y="2478453"/>
            <a:ext cx="2848277" cy="93072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D598BDC-CC40-43F9-9EE8-EE094D8971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339" y="2465072"/>
            <a:ext cx="3317844" cy="175231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F487E8A-A683-40DB-BD17-92148E9058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3256" y="2589382"/>
            <a:ext cx="2605184" cy="93072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07DF881-2D67-480A-92CF-D4E82E4688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6243" y="2580570"/>
            <a:ext cx="2737341" cy="82861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E8CCC43-2035-41C0-8448-E245B09EF1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1430" y="4590233"/>
            <a:ext cx="3034175" cy="156966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7267FE8-30EE-4A03-8FB9-8A6D2121FB55}"/>
              </a:ext>
            </a:extLst>
          </p:cNvPr>
          <p:cNvSpPr/>
          <p:nvPr/>
        </p:nvSpPr>
        <p:spPr>
          <a:xfrm>
            <a:off x="185265" y="2609380"/>
            <a:ext cx="28077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/>
              <a:t>Отчетливо можно увидеть гиперемию коркового отдела, х400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E6C563B-34C4-48EB-A7D7-478556DE51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653" y="120602"/>
            <a:ext cx="2865368" cy="2249619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8947BA5-13C4-4B1B-A6EB-84CD6A5CB462}"/>
              </a:ext>
            </a:extLst>
          </p:cNvPr>
          <p:cNvSpPr/>
          <p:nvPr/>
        </p:nvSpPr>
        <p:spPr>
          <a:xfrm>
            <a:off x="3192111" y="2426093"/>
            <a:ext cx="3060457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/>
              <a:t>Заслуживают внимания расширение просвета собирательных трубочек, отечность протоков Беллини и отверстий на решетчатом поле, где открываются данные протоки, х400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0E0D1F2-18A5-4C18-A278-3F8C0922A3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9402" y="120602"/>
            <a:ext cx="2970305" cy="2249618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4F01F73-2415-41BB-976B-19FA28712CF4}"/>
              </a:ext>
            </a:extLst>
          </p:cNvPr>
          <p:cNvSpPr/>
          <p:nvPr/>
        </p:nvSpPr>
        <p:spPr>
          <a:xfrm>
            <a:off x="6453256" y="2598003"/>
            <a:ext cx="260518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/>
              <a:t>Наблюдается гиперемия на уровне протоков Беллини, х400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F723E6-1DD7-4ECF-85E0-C9A53A2586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5605" y="113000"/>
            <a:ext cx="2743438" cy="2365453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0364B03-5ADE-49F6-9755-94DA17C568A5}"/>
              </a:ext>
            </a:extLst>
          </p:cNvPr>
          <p:cNvSpPr/>
          <p:nvPr/>
        </p:nvSpPr>
        <p:spPr>
          <a:xfrm>
            <a:off x="9381019" y="2588123"/>
            <a:ext cx="26051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/>
              <a:t>Отмечаются расширенные канальцы с застоем мочи, х400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F7D9A1B-741B-4AF6-9906-3A57506A57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14941" y="103854"/>
            <a:ext cx="2737341" cy="2383743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5979904-7D4C-4AB5-A7B2-0529A77558CE}"/>
              </a:ext>
            </a:extLst>
          </p:cNvPr>
          <p:cNvSpPr/>
          <p:nvPr/>
        </p:nvSpPr>
        <p:spPr>
          <a:xfrm>
            <a:off x="3281670" y="4728073"/>
            <a:ext cx="3171586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/>
              <a:t>Происходит неравномерная гипертрофия </a:t>
            </a:r>
            <a:r>
              <a:rPr lang="ru-RU" sz="1600" b="1" dirty="0" err="1"/>
              <a:t>медии</a:t>
            </a:r>
            <a:r>
              <a:rPr lang="ru-RU" sz="1600" b="1" dirty="0"/>
              <a:t> почечной артерии с образованием сосцевидных выступов в просвет сосуда, х400 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83350DC-C164-4829-8235-4B74F8354D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5266" y="4166905"/>
            <a:ext cx="2861652" cy="2405612"/>
          </a:xfrm>
          <a:prstGeom prst="rect">
            <a:avLst/>
          </a:prstGeom>
        </p:spPr>
      </p:pic>
      <p:sp>
        <p:nvSpPr>
          <p:cNvPr id="19" name="Стрелка: влево 18">
            <a:extLst>
              <a:ext uri="{FF2B5EF4-FFF2-40B4-BE49-F238E27FC236}">
                <a16:creationId xmlns:a16="http://schemas.microsoft.com/office/drawing/2014/main" id="{637E3BCC-FE38-4742-A539-CF000ED6436B}"/>
              </a:ext>
            </a:extLst>
          </p:cNvPr>
          <p:cNvSpPr/>
          <p:nvPr/>
        </p:nvSpPr>
        <p:spPr>
          <a:xfrm>
            <a:off x="3078493" y="5235791"/>
            <a:ext cx="246803" cy="132522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0C2AD61-DD9A-4989-8DBD-45324040BE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57148" y="3590919"/>
            <a:ext cx="5549586" cy="315408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7F52925-4700-4960-9504-4266FC10DE8B}"/>
              </a:ext>
            </a:extLst>
          </p:cNvPr>
          <p:cNvSpPr txBox="1"/>
          <p:nvPr/>
        </p:nvSpPr>
        <p:spPr>
          <a:xfrm>
            <a:off x="6656433" y="3593892"/>
            <a:ext cx="514938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Вывод</a:t>
            </a:r>
          </a:p>
          <a:p>
            <a:pPr algn="just"/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  Однодневное восьмичасовое действие ОРУ в условиях высокогорья вызывает определенные структурные изменения почек крыс. Установленные отличия могут быть связаны как с влиянием электромагнитного поля и излучения ОРУ, так и с </a:t>
            </a:r>
            <a:r>
              <a:rPr lang="ru-RU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ремоделированием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 резистентности организма к этим факторам на фоне высокогорной гипоксической гипоксии.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878810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390</Words>
  <Application>Microsoft Office PowerPoint</Application>
  <PresentationFormat>Широкоэкранный</PresentationFormat>
  <Paragraphs>31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2" baseType="lpstr">
      <vt:lpstr>Arial</vt:lpstr>
      <vt:lpstr>Bahnschrift</vt:lpstr>
      <vt:lpstr>Calibri</vt:lpstr>
      <vt:lpstr>Calibri Light</vt:lpstr>
      <vt:lpstr>Times New Roman</vt:lpstr>
      <vt:lpstr>Тема Office</vt:lpstr>
      <vt:lpstr>Особенности ремоделирования почек крыс под действием открытой распределительной установки мощностью 35 кВт в условиях высокогорья</vt:lpstr>
      <vt:lpstr>Актуальность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user</dc:creator>
  <cp:lastModifiedBy> </cp:lastModifiedBy>
  <cp:revision>16</cp:revision>
  <dcterms:created xsi:type="dcterms:W3CDTF">2021-10-25T08:59:21Z</dcterms:created>
  <dcterms:modified xsi:type="dcterms:W3CDTF">2021-11-24T14:59:16Z</dcterms:modified>
</cp:coreProperties>
</file>