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dp" ContentType="image/vnd.ms-photo"/>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69" r:id="rId3"/>
    <p:sldId id="270" r:id="rId4"/>
    <p:sldId id="267" r:id="rId5"/>
    <p:sldId id="271" r:id="rId6"/>
    <p:sldId id="268" r:id="rId7"/>
  </p:sldIdLst>
  <p:sldSz cx="9144000" cy="5143500" type="screen16x9"/>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6" userDrawn="1">
          <p15:clr>
            <a:srgbClr val="A4A3A4"/>
          </p15:clr>
        </p15:guide>
        <p15:guide id="2" pos="5375" userDrawn="1">
          <p15:clr>
            <a:srgbClr val="A4A3A4"/>
          </p15:clr>
        </p15:guide>
        <p15:guide id="3" orient="horz" pos="2845" userDrawn="1">
          <p15:clr>
            <a:srgbClr val="A4A3A4"/>
          </p15:clr>
        </p15:guide>
        <p15:guide id="4" pos="43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4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249" autoAdjust="0"/>
  </p:normalViewPr>
  <p:slideViewPr>
    <p:cSldViewPr>
      <p:cViewPr>
        <p:scale>
          <a:sx n="100" d="100"/>
          <a:sy n="100" d="100"/>
        </p:scale>
        <p:origin x="516" y="-78"/>
      </p:cViewPr>
      <p:guideLst>
        <p:guide orient="horz" pos="3026"/>
        <p:guide pos="5375"/>
        <p:guide orient="horz" pos="2845"/>
        <p:guide pos="43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1050;&#1085;&#1080;&#1075;&#1072;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6750482348646815"/>
          <c:y val="0.10387272690118766"/>
          <c:w val="0.41421789991482855"/>
          <c:h val="0.70574774189402223"/>
        </c:manualLayout>
      </c:layout>
      <c:pieChart>
        <c:varyColors val="1"/>
        <c:ser>
          <c:idx val="0"/>
          <c:order val="0"/>
          <c:dPt>
            <c:idx val="0"/>
            <c:bubble3D val="0"/>
            <c:spPr>
              <a:solidFill>
                <a:schemeClr val="accent5">
                  <a:shade val="50000"/>
                </a:schemeClr>
              </a:solidFill>
              <a:ln w="19050">
                <a:solidFill>
                  <a:schemeClr val="lt1"/>
                </a:solidFill>
              </a:ln>
              <a:effectLst/>
            </c:spPr>
            <c:extLst>
              <c:ext xmlns:c16="http://schemas.microsoft.com/office/drawing/2014/chart" uri="{C3380CC4-5D6E-409C-BE32-E72D297353CC}">
                <c16:uniqueId val="{00000001-69A4-4E8B-A4FC-A6E1E254A8ED}"/>
              </c:ext>
            </c:extLst>
          </c:dPt>
          <c:dPt>
            <c:idx val="1"/>
            <c:bubble3D val="0"/>
            <c:spPr>
              <a:solidFill>
                <a:schemeClr val="accent5">
                  <a:shade val="70000"/>
                </a:schemeClr>
              </a:solidFill>
              <a:ln w="19050">
                <a:solidFill>
                  <a:schemeClr val="lt1"/>
                </a:solidFill>
              </a:ln>
              <a:effectLst/>
            </c:spPr>
            <c:extLst>
              <c:ext xmlns:c16="http://schemas.microsoft.com/office/drawing/2014/chart" uri="{C3380CC4-5D6E-409C-BE32-E72D297353CC}">
                <c16:uniqueId val="{00000003-69A4-4E8B-A4FC-A6E1E254A8ED}"/>
              </c:ext>
            </c:extLst>
          </c:dPt>
          <c:dPt>
            <c:idx val="2"/>
            <c:bubble3D val="0"/>
            <c:spPr>
              <a:solidFill>
                <a:schemeClr val="accent5">
                  <a:shade val="90000"/>
                </a:schemeClr>
              </a:solidFill>
              <a:ln w="19050">
                <a:solidFill>
                  <a:schemeClr val="lt1"/>
                </a:solidFill>
              </a:ln>
              <a:effectLst/>
            </c:spPr>
            <c:extLst>
              <c:ext xmlns:c16="http://schemas.microsoft.com/office/drawing/2014/chart" uri="{C3380CC4-5D6E-409C-BE32-E72D297353CC}">
                <c16:uniqueId val="{00000005-69A4-4E8B-A4FC-A6E1E254A8ED}"/>
              </c:ext>
            </c:extLst>
          </c:dPt>
          <c:dPt>
            <c:idx val="3"/>
            <c:bubble3D val="0"/>
            <c:spPr>
              <a:solidFill>
                <a:schemeClr val="accent5">
                  <a:tint val="90000"/>
                </a:schemeClr>
              </a:solidFill>
              <a:ln w="19050">
                <a:solidFill>
                  <a:schemeClr val="lt1"/>
                </a:solidFill>
              </a:ln>
              <a:effectLst/>
            </c:spPr>
            <c:extLst>
              <c:ext xmlns:c16="http://schemas.microsoft.com/office/drawing/2014/chart" uri="{C3380CC4-5D6E-409C-BE32-E72D297353CC}">
                <c16:uniqueId val="{00000007-69A4-4E8B-A4FC-A6E1E254A8ED}"/>
              </c:ext>
            </c:extLst>
          </c:dPt>
          <c:dPt>
            <c:idx val="4"/>
            <c:bubble3D val="0"/>
            <c:spPr>
              <a:solidFill>
                <a:schemeClr val="accent5">
                  <a:tint val="70000"/>
                </a:schemeClr>
              </a:solidFill>
              <a:ln w="19050">
                <a:solidFill>
                  <a:schemeClr val="lt1"/>
                </a:solidFill>
              </a:ln>
              <a:effectLst/>
            </c:spPr>
            <c:extLst>
              <c:ext xmlns:c16="http://schemas.microsoft.com/office/drawing/2014/chart" uri="{C3380CC4-5D6E-409C-BE32-E72D297353CC}">
                <c16:uniqueId val="{00000009-69A4-4E8B-A4FC-A6E1E254A8ED}"/>
              </c:ext>
            </c:extLst>
          </c:dPt>
          <c:dPt>
            <c:idx val="5"/>
            <c:bubble3D val="0"/>
            <c:spPr>
              <a:solidFill>
                <a:schemeClr val="accent5">
                  <a:tint val="50000"/>
                </a:schemeClr>
              </a:solidFill>
              <a:ln w="19050">
                <a:solidFill>
                  <a:schemeClr val="lt1"/>
                </a:solidFill>
              </a:ln>
              <a:effectLst/>
            </c:spPr>
            <c:extLst>
              <c:ext xmlns:c16="http://schemas.microsoft.com/office/drawing/2014/chart" uri="{C3380CC4-5D6E-409C-BE32-E72D297353CC}">
                <c16:uniqueId val="{0000000B-69A4-4E8B-A4FC-A6E1E254A8ED}"/>
              </c:ext>
            </c:extLst>
          </c:dPt>
          <c:dLbls>
            <c:dLbl>
              <c:idx val="0"/>
              <c:layout>
                <c:manualLayout>
                  <c:x val="4.4866072204550508E-2"/>
                  <c:y val="3.1073149336331998E-2"/>
                </c:manualLayout>
              </c:layout>
              <c:tx>
                <c:rich>
                  <a:bodyPr/>
                  <a:lstStyle/>
                  <a:p>
                    <a:fld id="{8C436C10-B9B1-45FB-9F91-E87299C75593}" type="CATEGORYNAME">
                      <a:rPr lang="ru-RU">
                        <a:solidFill>
                          <a:schemeClr val="tx1"/>
                        </a:solidFill>
                      </a:rPr>
                      <a:pPr/>
                      <a:t>[ИМЯ КАТЕГОРИИ]</a:t>
                    </a:fld>
                    <a:endParaRPr lang="ru-RU" baseline="0">
                      <a:solidFill>
                        <a:schemeClr val="tx1"/>
                      </a:solidFill>
                    </a:endParaRPr>
                  </a:p>
                  <a:p>
                    <a:r>
                      <a:rPr lang="ru-RU" baseline="0">
                        <a:solidFill>
                          <a:schemeClr val="tx1"/>
                        </a:solidFill>
                      </a:rPr>
                      <a:t>(</a:t>
                    </a:r>
                    <a:fld id="{B30AA610-AAD0-4CD0-B588-2E0E3E3FDA91}" type="VALUE">
                      <a:rPr lang="ru-RU" baseline="0">
                        <a:solidFill>
                          <a:schemeClr val="tx1"/>
                        </a:solidFill>
                      </a:rPr>
                      <a:pPr/>
                      <a:t>[ЗНАЧЕНИЕ]</a:t>
                    </a:fld>
                    <a:r>
                      <a:rPr lang="ru-RU" baseline="0">
                        <a:solidFill>
                          <a:schemeClr val="tx1"/>
                        </a:solidFill>
                      </a:rPr>
                      <a:t> млн)</a:t>
                    </a:r>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69A4-4E8B-A4FC-A6E1E254A8ED}"/>
                </c:ext>
              </c:extLst>
            </c:dLbl>
            <c:dLbl>
              <c:idx val="1"/>
              <c:layout>
                <c:manualLayout>
                  <c:x val="4.6894543811162676E-2"/>
                  <c:y val="-3.3562626217455253E-2"/>
                </c:manualLayout>
              </c:layout>
              <c:tx>
                <c:rich>
                  <a:bodyPr/>
                  <a:lstStyle/>
                  <a:p>
                    <a:fld id="{2BBAE6FC-F210-4497-A267-B373C1D35AB9}" type="CATEGORYNAME">
                      <a:rPr lang="ru-RU">
                        <a:solidFill>
                          <a:schemeClr val="tx1"/>
                        </a:solidFill>
                      </a:rPr>
                      <a:pPr/>
                      <a:t>[ИМЯ КАТЕГОРИИ]</a:t>
                    </a:fld>
                    <a:endParaRPr lang="ru-RU" baseline="0">
                      <a:solidFill>
                        <a:schemeClr val="tx1"/>
                      </a:solidFill>
                    </a:endParaRPr>
                  </a:p>
                  <a:p>
                    <a:r>
                      <a:rPr lang="ru-RU" baseline="0">
                        <a:solidFill>
                          <a:schemeClr val="tx1"/>
                        </a:solidFill>
                      </a:rPr>
                      <a:t>(</a:t>
                    </a:r>
                    <a:fld id="{A6425111-5ACE-4B7A-977D-B2398377521B}" type="VALUE">
                      <a:rPr lang="ru-RU" baseline="0">
                        <a:solidFill>
                          <a:schemeClr val="tx1"/>
                        </a:solidFill>
                      </a:rPr>
                      <a:pPr/>
                      <a:t>[ЗНАЧЕНИЕ]</a:t>
                    </a:fld>
                    <a:r>
                      <a:rPr lang="ru-RU" baseline="0">
                        <a:solidFill>
                          <a:schemeClr val="tx1"/>
                        </a:solidFill>
                      </a:rPr>
                      <a:t> млн)</a:t>
                    </a:r>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69A4-4E8B-A4FC-A6E1E254A8ED}"/>
                </c:ext>
              </c:extLst>
            </c:dLbl>
            <c:dLbl>
              <c:idx val="2"/>
              <c:layout>
                <c:manualLayout>
                  <c:x val="8.0409865985294801E-2"/>
                  <c:y val="6.8565749169358569E-3"/>
                </c:manualLayout>
              </c:layout>
              <c:tx>
                <c:rich>
                  <a:bodyPr/>
                  <a:lstStyle/>
                  <a:p>
                    <a:fld id="{AA470202-74A7-468B-B2B9-84D356123A17}" type="CATEGORYNAME">
                      <a:rPr lang="ru-RU">
                        <a:solidFill>
                          <a:schemeClr val="tx1"/>
                        </a:solidFill>
                      </a:rPr>
                      <a:pPr/>
                      <a:t>[ИМЯ КАТЕГОРИИ]</a:t>
                    </a:fld>
                    <a:endParaRPr lang="ru-RU">
                      <a:solidFill>
                        <a:schemeClr val="tx1"/>
                      </a:solidFill>
                    </a:endParaRPr>
                  </a:p>
                  <a:p>
                    <a:r>
                      <a:rPr lang="ru-RU">
                        <a:solidFill>
                          <a:schemeClr val="tx1"/>
                        </a:solidFill>
                      </a:rPr>
                      <a:t>(29</a:t>
                    </a:r>
                    <a:r>
                      <a:rPr lang="ru-RU" baseline="0">
                        <a:solidFill>
                          <a:schemeClr val="tx1"/>
                        </a:solidFill>
                      </a:rPr>
                      <a:t> млн)</a:t>
                    </a:r>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69A4-4E8B-A4FC-A6E1E254A8ED}"/>
                </c:ext>
              </c:extLst>
            </c:dLbl>
            <c:dLbl>
              <c:idx val="3"/>
              <c:layout>
                <c:manualLayout>
                  <c:x val="1.9867549668874173E-2"/>
                  <c:y val="4.5133984854053316E-2"/>
                </c:manualLayout>
              </c:layout>
              <c:tx>
                <c:rich>
                  <a:bodyPr/>
                  <a:lstStyle/>
                  <a:p>
                    <a:fld id="{32D3515B-00D1-4934-91D2-D494A9ABA7F3}" type="CATEGORYNAME">
                      <a:rPr lang="ru-RU">
                        <a:solidFill>
                          <a:schemeClr val="tx1"/>
                        </a:solidFill>
                      </a:rPr>
                      <a:pPr/>
                      <a:t>[ИМЯ КАТЕГОРИИ]</a:t>
                    </a:fld>
                    <a:endParaRPr lang="ru-RU" baseline="0">
                      <a:solidFill>
                        <a:schemeClr val="tx1"/>
                      </a:solidFill>
                    </a:endParaRPr>
                  </a:p>
                  <a:p>
                    <a:r>
                      <a:rPr lang="ru-RU" baseline="0">
                        <a:solidFill>
                          <a:schemeClr val="tx1"/>
                        </a:solidFill>
                      </a:rPr>
                      <a:t>(</a:t>
                    </a:r>
                    <a:fld id="{CBB40B68-5D4D-4D11-9EDD-F3720BAD2403}" type="VALUE">
                      <a:rPr lang="ru-RU" baseline="0">
                        <a:solidFill>
                          <a:schemeClr val="tx1"/>
                        </a:solidFill>
                      </a:rPr>
                      <a:pPr/>
                      <a:t>[ЗНАЧЕНИЕ]</a:t>
                    </a:fld>
                    <a:r>
                      <a:rPr lang="ru-RU" baseline="0">
                        <a:solidFill>
                          <a:schemeClr val="tx1"/>
                        </a:solidFill>
                      </a:rPr>
                      <a:t> млн)</a:t>
                    </a:r>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69A4-4E8B-A4FC-A6E1E254A8ED}"/>
                </c:ext>
              </c:extLst>
            </c:dLbl>
            <c:dLbl>
              <c:idx val="4"/>
              <c:layout>
                <c:manualLayout>
                  <c:x val="-6.266030487910873E-2"/>
                  <c:y val="3.3850488640540091E-2"/>
                </c:manualLayout>
              </c:layout>
              <c:tx>
                <c:rich>
                  <a:bodyPr/>
                  <a:lstStyle/>
                  <a:p>
                    <a:r>
                      <a:rPr lang="ru-RU" dirty="0">
                        <a:solidFill>
                          <a:schemeClr val="tx1"/>
                        </a:solidFill>
                      </a:rPr>
                      <a:t>Россия</a:t>
                    </a:r>
                  </a:p>
                  <a:p>
                    <a:r>
                      <a:rPr lang="ru-RU" dirty="0">
                        <a:solidFill>
                          <a:schemeClr val="tx1"/>
                        </a:solidFill>
                      </a:rPr>
                      <a:t>(12</a:t>
                    </a:r>
                    <a:r>
                      <a:rPr lang="ru-RU" baseline="0" dirty="0">
                        <a:solidFill>
                          <a:schemeClr val="tx1"/>
                        </a:solidFill>
                      </a:rPr>
                      <a:t> млн)</a:t>
                    </a:r>
                  </a:p>
                </c:rich>
              </c:tx>
              <c:dLblPos val="bestFit"/>
              <c:showLegendKey val="0"/>
              <c:showVal val="1"/>
              <c:showCatName val="1"/>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9-69A4-4E8B-A4FC-A6E1E254A8ED}"/>
                </c:ext>
              </c:extLst>
            </c:dLbl>
            <c:dLbl>
              <c:idx val="5"/>
              <c:layout>
                <c:manualLayout>
                  <c:x val="-1.9867549668874183E-2"/>
                  <c:y val="3.7611654045044546E-3"/>
                </c:manualLayout>
              </c:layout>
              <c:tx>
                <c:rich>
                  <a:bodyPr/>
                  <a:lstStyle/>
                  <a:p>
                    <a:fld id="{B8CA5870-1C3D-4F34-9B6F-14E42DD64C4A}" type="CATEGORYNAME">
                      <a:rPr lang="ru-RU">
                        <a:solidFill>
                          <a:schemeClr val="tx1"/>
                        </a:solidFill>
                      </a:rPr>
                      <a:pPr/>
                      <a:t>[ИМЯ КАТЕГОРИИ]</a:t>
                    </a:fld>
                    <a:endParaRPr lang="ru-RU" baseline="0">
                      <a:solidFill>
                        <a:schemeClr val="tx1"/>
                      </a:solidFill>
                    </a:endParaRPr>
                  </a:p>
                  <a:p>
                    <a:r>
                      <a:rPr lang="ru-RU" baseline="0">
                        <a:solidFill>
                          <a:schemeClr val="tx1"/>
                        </a:solidFill>
                      </a:rPr>
                      <a:t>(230 млн)</a:t>
                    </a:r>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69A4-4E8B-A4FC-A6E1E254A8ED}"/>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Лист1!$A$1:$A$6</c:f>
              <c:strCache>
                <c:ptCount val="6"/>
                <c:pt idx="0">
                  <c:v>Китай</c:v>
                </c:pt>
                <c:pt idx="1">
                  <c:v>Индия</c:v>
                </c:pt>
                <c:pt idx="2">
                  <c:v>США</c:v>
                </c:pt>
                <c:pt idx="3">
                  <c:v>Бразилия</c:v>
                </c:pt>
                <c:pt idx="4">
                  <c:v>Росиия</c:v>
                </c:pt>
                <c:pt idx="5">
                  <c:v>Остальные страны</c:v>
                </c:pt>
              </c:strCache>
            </c:strRef>
          </c:cat>
          <c:val>
            <c:numRef>
              <c:f>Лист1!$B$1:$B$6</c:f>
              <c:numCache>
                <c:formatCode>General</c:formatCode>
                <c:ptCount val="6"/>
                <c:pt idx="0">
                  <c:v>109</c:v>
                </c:pt>
                <c:pt idx="1">
                  <c:v>69</c:v>
                </c:pt>
                <c:pt idx="2">
                  <c:v>29</c:v>
                </c:pt>
                <c:pt idx="3">
                  <c:v>14</c:v>
                </c:pt>
                <c:pt idx="4">
                  <c:v>12</c:v>
                </c:pt>
                <c:pt idx="5">
                  <c:v>230</c:v>
                </c:pt>
              </c:numCache>
            </c:numRef>
          </c:val>
          <c:extLst>
            <c:ext xmlns:c16="http://schemas.microsoft.com/office/drawing/2014/chart" uri="{C3380CC4-5D6E-409C-BE32-E72D297353CC}">
              <c16:uniqueId val="{0000000C-69A4-4E8B-A4FC-A6E1E254A8ED}"/>
            </c:ext>
          </c:extLst>
        </c:ser>
        <c:dLbls>
          <c:dLblPos val="outEnd"/>
          <c:showLegendKey val="0"/>
          <c:showVal val="0"/>
          <c:showCatName val="0"/>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withinLinear" id="18">
  <a:schemeClr val="accent5"/>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71BDCD-EBE6-4678-8413-13BFAA387E1D}" type="datetimeFigureOut">
              <a:rPr lang="ru-RU" smtClean="0"/>
              <a:t>24.11.2021</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A570D4-9143-4E91-8959-8D963457B763}" type="slidenum">
              <a:rPr lang="ru-RU" smtClean="0"/>
              <a:t>‹#›</a:t>
            </a:fld>
            <a:endParaRPr lang="ru-RU"/>
          </a:p>
        </p:txBody>
      </p:sp>
    </p:spTree>
    <p:extLst>
      <p:ext uri="{BB962C8B-B14F-4D97-AF65-F5344CB8AC3E}">
        <p14:creationId xmlns:p14="http://schemas.microsoft.com/office/powerpoint/2010/main" val="12136375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7A570D4-9143-4E91-8959-8D963457B763}" type="slidenum">
              <a:rPr lang="ru-RU" smtClean="0"/>
              <a:t>1</a:t>
            </a:fld>
            <a:endParaRPr lang="ru-RU"/>
          </a:p>
        </p:txBody>
      </p:sp>
    </p:spTree>
    <p:extLst>
      <p:ext uri="{BB962C8B-B14F-4D97-AF65-F5344CB8AC3E}">
        <p14:creationId xmlns:p14="http://schemas.microsoft.com/office/powerpoint/2010/main" val="42701676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7A570D4-9143-4E91-8959-8D963457B763}" type="slidenum">
              <a:rPr lang="ru-RU" smtClean="0"/>
              <a:t>2</a:t>
            </a:fld>
            <a:endParaRPr lang="ru-RU"/>
          </a:p>
        </p:txBody>
      </p:sp>
    </p:spTree>
    <p:extLst>
      <p:ext uri="{BB962C8B-B14F-4D97-AF65-F5344CB8AC3E}">
        <p14:creationId xmlns:p14="http://schemas.microsoft.com/office/powerpoint/2010/main" val="2525101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7A570D4-9143-4E91-8959-8D963457B763}" type="slidenum">
              <a:rPr lang="ru-RU" smtClean="0"/>
              <a:t>3</a:t>
            </a:fld>
            <a:endParaRPr lang="ru-RU"/>
          </a:p>
        </p:txBody>
      </p:sp>
    </p:spTree>
    <p:extLst>
      <p:ext uri="{BB962C8B-B14F-4D97-AF65-F5344CB8AC3E}">
        <p14:creationId xmlns:p14="http://schemas.microsoft.com/office/powerpoint/2010/main" val="3957334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7A570D4-9143-4E91-8959-8D963457B763}" type="slidenum">
              <a:rPr lang="ru-RU" smtClean="0"/>
              <a:t>4</a:t>
            </a:fld>
            <a:endParaRPr lang="ru-RU"/>
          </a:p>
        </p:txBody>
      </p:sp>
    </p:spTree>
    <p:extLst>
      <p:ext uri="{BB962C8B-B14F-4D97-AF65-F5344CB8AC3E}">
        <p14:creationId xmlns:p14="http://schemas.microsoft.com/office/powerpoint/2010/main" val="2068577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7A570D4-9143-4E91-8959-8D963457B763}" type="slidenum">
              <a:rPr lang="ru-RU" smtClean="0"/>
              <a:t>5</a:t>
            </a:fld>
            <a:endParaRPr lang="ru-RU"/>
          </a:p>
        </p:txBody>
      </p:sp>
    </p:spTree>
    <p:extLst>
      <p:ext uri="{BB962C8B-B14F-4D97-AF65-F5344CB8AC3E}">
        <p14:creationId xmlns:p14="http://schemas.microsoft.com/office/powerpoint/2010/main" val="4263434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7A570D4-9143-4E91-8959-8D963457B763}" type="slidenum">
              <a:rPr lang="ru-RU" smtClean="0"/>
              <a:t>6</a:t>
            </a:fld>
            <a:endParaRPr lang="ru-RU"/>
          </a:p>
        </p:txBody>
      </p:sp>
    </p:spTree>
    <p:extLst>
      <p:ext uri="{BB962C8B-B14F-4D97-AF65-F5344CB8AC3E}">
        <p14:creationId xmlns:p14="http://schemas.microsoft.com/office/powerpoint/2010/main" val="23794477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19"/>
            <a:ext cx="7772400" cy="1102519"/>
          </a:xfrm>
        </p:spPr>
        <p:txBody>
          <a:bodyPr/>
          <a:lstStyle/>
          <a:p>
            <a:r>
              <a:rPr lang="ru-RU"/>
              <a:t>Образец заголовка</a:t>
            </a:r>
          </a:p>
        </p:txBody>
      </p:sp>
      <p:sp>
        <p:nvSpPr>
          <p:cNvPr id="3" name="Подзаголовок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B4C71EC6-210F-42DE-9C53-41977AD35B3D}" type="datetimeFigureOut">
              <a:rPr lang="ru-RU" smtClean="0"/>
              <a:t>24.11.2021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24.11.2021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05979"/>
            <a:ext cx="2057400" cy="4388644"/>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05979"/>
            <a:ext cx="6019800" cy="43886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24.11.2021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24.11.2021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6"/>
            <a:ext cx="7772400" cy="1021556"/>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24.11.2021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B4C71EC6-210F-42DE-9C53-41977AD35B3D}" type="datetimeFigureOut">
              <a:rPr lang="ru-RU" smtClean="0"/>
              <a:t>24.11.2021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4C71EC6-210F-42DE-9C53-41977AD35B3D}" type="datetimeFigureOut">
              <a:rPr lang="ru-RU" smtClean="0"/>
              <a:t>24.11.2021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4C71EC6-210F-42DE-9C53-41977AD35B3D}" type="datetimeFigureOut">
              <a:rPr lang="ru-RU" smtClean="0"/>
              <a:t>24.11.2021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24.11.2021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04787"/>
            <a:ext cx="3008313" cy="871538"/>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24.11.2021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24.11.2021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24.11.2021</a:t>
            </a:fld>
            <a:endParaRPr lang="ru-RU"/>
          </a:p>
        </p:txBody>
      </p:sp>
      <p:sp>
        <p:nvSpPr>
          <p:cNvPr id="5" name="Нижний колонтитул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6.png"/><Relationship Id="rId7"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10" Type="http://schemas.microsoft.com/office/2007/relationships/hdphoto" Target="../media/hdphoto2.wdp"/><Relationship Id="rId4" Type="http://schemas.microsoft.com/office/2007/relationships/hdphoto" Target="../media/hdphoto1.wdp"/><Relationship Id="rId9" Type="http://schemas.openxmlformats.org/officeDocument/2006/relationships/image" Target="../media/image7.png"/></Relationships>
</file>

<file path=ppt/slides/_rels/slide5.xml.rels><?xml version="1.0" encoding="UTF-8" standalone="yes"?>
<Relationships xmlns="http://schemas.openxmlformats.org/package/2006/relationships"><Relationship Id="rId8" Type="http://schemas.openxmlformats.org/officeDocument/2006/relationships/image" Target="../media/image8.wmf"/><Relationship Id="rId13" Type="http://schemas.openxmlformats.org/officeDocument/2006/relationships/oleObject" Target="../embeddings/oleObject4.bin"/><Relationship Id="rId3" Type="http://schemas.openxmlformats.org/officeDocument/2006/relationships/image" Target="../media/image2.png"/><Relationship Id="rId7" Type="http://schemas.openxmlformats.org/officeDocument/2006/relationships/oleObject" Target="../embeddings/oleObject1.bin"/><Relationship Id="rId12" Type="http://schemas.openxmlformats.org/officeDocument/2006/relationships/image" Target="../media/image10.wmf"/><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oleObject" Target="../embeddings/oleObject3.bin"/><Relationship Id="rId5" Type="http://schemas.openxmlformats.org/officeDocument/2006/relationships/image" Target="../media/image4.png"/><Relationship Id="rId10" Type="http://schemas.openxmlformats.org/officeDocument/2006/relationships/image" Target="../media/image9.wmf"/><Relationship Id="rId4" Type="http://schemas.openxmlformats.org/officeDocument/2006/relationships/image" Target="../media/image3.png"/><Relationship Id="rId9" Type="http://schemas.openxmlformats.org/officeDocument/2006/relationships/oleObject" Target="../embeddings/oleObject2.bin"/><Relationship Id="rId14" Type="http://schemas.openxmlformats.org/officeDocument/2006/relationships/image" Target="../media/image11.wmf"/></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 y="824927"/>
            <a:ext cx="3347865" cy="769250"/>
          </a:xfrm>
          <a:prstGeom prst="rect">
            <a:avLst/>
          </a:prstGeom>
          <a:gradFill flip="none" rotWithShape="1">
            <a:gsLst>
              <a:gs pos="0">
                <a:srgbClr val="00549F">
                  <a:shade val="30000"/>
                  <a:satMod val="115000"/>
                </a:srgbClr>
              </a:gs>
              <a:gs pos="50000">
                <a:srgbClr val="00549F">
                  <a:shade val="67500"/>
                  <a:satMod val="115000"/>
                </a:srgbClr>
              </a:gs>
              <a:gs pos="100000">
                <a:srgbClr val="00549F">
                  <a:shade val="100000"/>
                  <a:satMod val="115000"/>
                </a:srgbClr>
              </a:gs>
            </a:gsLst>
            <a:lin ang="810000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ru-RU"/>
          </a:p>
        </p:txBody>
      </p:sp>
      <p:sp>
        <p:nvSpPr>
          <p:cNvPr id="5" name="TextBox 4"/>
          <p:cNvSpPr txBox="1"/>
          <p:nvPr/>
        </p:nvSpPr>
        <p:spPr>
          <a:xfrm>
            <a:off x="637405" y="2156251"/>
            <a:ext cx="8204069" cy="830997"/>
          </a:xfrm>
          <a:prstGeom prst="rect">
            <a:avLst/>
          </a:prstGeom>
          <a:noFill/>
          <a:ln>
            <a:noFill/>
          </a:ln>
        </p:spPr>
        <p:txBody>
          <a:bodyPr wrap="square" rtlCol="0">
            <a:spAutoFit/>
          </a:bodyPr>
          <a:lstStyle/>
          <a:p>
            <a:pPr algn="ctr"/>
            <a:r>
              <a:rPr lang="ru-RU" sz="2400" dirty="0">
                <a:latin typeface="+mj-lt"/>
                <a:cs typeface="Times New Roman" panose="02020603050405020304" pitchFamily="18" charset="0"/>
              </a:rPr>
              <a:t>Развитие модели сахарного диабета 2 типа у мышей при использовании диет с разной калорийностью</a:t>
            </a:r>
          </a:p>
        </p:txBody>
      </p:sp>
      <p:sp>
        <p:nvSpPr>
          <p:cNvPr id="6" name="TextBox 5"/>
          <p:cNvSpPr txBox="1"/>
          <p:nvPr/>
        </p:nvSpPr>
        <p:spPr>
          <a:xfrm>
            <a:off x="7020272" y="3564869"/>
            <a:ext cx="1584176" cy="307777"/>
          </a:xfrm>
          <a:prstGeom prst="rect">
            <a:avLst/>
          </a:prstGeom>
          <a:noFill/>
        </p:spPr>
        <p:txBody>
          <a:bodyPr wrap="square" rtlCol="0">
            <a:spAutoFit/>
          </a:bodyPr>
          <a:lstStyle/>
          <a:p>
            <a:pPr algn="r"/>
            <a:r>
              <a:rPr lang="ru-RU" sz="1400" b="1" dirty="0">
                <a:solidFill>
                  <a:srgbClr val="00549F"/>
                </a:solidFill>
                <a:latin typeface="PT Sans" panose="020B0503020203020204" pitchFamily="34" charset="-52"/>
              </a:rPr>
              <a:t>Фокеева Н. О.</a:t>
            </a:r>
          </a:p>
        </p:txBody>
      </p:sp>
      <p:pic>
        <p:nvPicPr>
          <p:cNvPr id="7" name="Picture 2" descr="C:\Users\MSShafigullin\Desktop\Проекты\Брендбук\Готовый ББ\Логотипы в png\2_Logo_whit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4526" y="1061618"/>
            <a:ext cx="2198807" cy="29586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629B6EDF-0323-41EA-8D4F-A7CAE3B03999}"/>
              </a:ext>
            </a:extLst>
          </p:cNvPr>
          <p:cNvSpPr txBox="1"/>
          <p:nvPr/>
        </p:nvSpPr>
        <p:spPr>
          <a:xfrm>
            <a:off x="3387124" y="917162"/>
            <a:ext cx="5454350" cy="584775"/>
          </a:xfrm>
          <a:prstGeom prst="rect">
            <a:avLst/>
          </a:prstGeom>
          <a:noFill/>
        </p:spPr>
        <p:txBody>
          <a:bodyPr wrap="square">
            <a:spAutoFit/>
          </a:bodyPr>
          <a:lstStyle/>
          <a:p>
            <a:pPr algn="ctr"/>
            <a:r>
              <a:rPr lang="ru-RU" sz="1600" b="0" i="0" u="none" strike="noStrike" baseline="0" dirty="0">
                <a:latin typeface="PT Sans" panose="020B0503020203020204" pitchFamily="34" charset="-52"/>
              </a:rPr>
              <a:t> Казанский (Приволжский) Федеральный Университет</a:t>
            </a:r>
          </a:p>
          <a:p>
            <a:pPr algn="ctr"/>
            <a:r>
              <a:rPr lang="ru-RU" sz="1600" b="0" i="0" u="none" strike="noStrike" baseline="0" dirty="0">
                <a:latin typeface="PT Sans" panose="020B0503020203020204" pitchFamily="34" charset="-52"/>
              </a:rPr>
              <a:t>Институт фундаментальной медицины и биологии </a:t>
            </a:r>
            <a:endParaRPr lang="ru-RU" dirty="0">
              <a:latin typeface="PT Sans" panose="020B0503020203020204" pitchFamily="34" charset="-52"/>
            </a:endParaRPr>
          </a:p>
        </p:txBody>
      </p:sp>
      <p:sp>
        <p:nvSpPr>
          <p:cNvPr id="3" name="TextBox 2">
            <a:extLst>
              <a:ext uri="{FF2B5EF4-FFF2-40B4-BE49-F238E27FC236}">
                <a16:creationId xmlns:a16="http://schemas.microsoft.com/office/drawing/2014/main" id="{F89DF97E-E630-4ABD-86F4-9C411361D1B6}"/>
              </a:ext>
            </a:extLst>
          </p:cNvPr>
          <p:cNvSpPr txBox="1"/>
          <p:nvPr/>
        </p:nvSpPr>
        <p:spPr>
          <a:xfrm>
            <a:off x="3973695" y="4515966"/>
            <a:ext cx="1196610" cy="523220"/>
          </a:xfrm>
          <a:prstGeom prst="rect">
            <a:avLst/>
          </a:prstGeom>
          <a:noFill/>
        </p:spPr>
        <p:txBody>
          <a:bodyPr wrap="none" rtlCol="0">
            <a:spAutoFit/>
          </a:bodyPr>
          <a:lstStyle/>
          <a:p>
            <a:pPr algn="ctr"/>
            <a:r>
              <a:rPr lang="ru-RU" sz="1400" dirty="0">
                <a:latin typeface="PT Sans" panose="020B0503020203020204" pitchFamily="34" charset="-52"/>
              </a:rPr>
              <a:t>Казань, 2021</a:t>
            </a:r>
          </a:p>
          <a:p>
            <a:pPr algn="ctr"/>
            <a:r>
              <a:rPr lang="ru-RU" sz="1400" dirty="0">
                <a:latin typeface="PT Sans" panose="020B0503020203020204" pitchFamily="34" charset="-52"/>
              </a:rPr>
              <a:t>Россия</a:t>
            </a:r>
          </a:p>
        </p:txBody>
      </p:sp>
    </p:spTree>
    <p:extLst>
      <p:ext uri="{BB962C8B-B14F-4D97-AF65-F5344CB8AC3E}">
        <p14:creationId xmlns:p14="http://schemas.microsoft.com/office/powerpoint/2010/main" val="1677424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Прямоугольник 12">
            <a:extLst>
              <a:ext uri="{FF2B5EF4-FFF2-40B4-BE49-F238E27FC236}">
                <a16:creationId xmlns:a16="http://schemas.microsoft.com/office/drawing/2014/main" id="{5BB9586C-26F8-4556-AEB2-00531396ADAD}"/>
              </a:ext>
            </a:extLst>
          </p:cNvPr>
          <p:cNvSpPr/>
          <p:nvPr/>
        </p:nvSpPr>
        <p:spPr>
          <a:xfrm>
            <a:off x="0" y="1924"/>
            <a:ext cx="9144000" cy="832664"/>
          </a:xfrm>
          <a:prstGeom prst="rect">
            <a:avLst/>
          </a:prstGeom>
          <a:gradFill flip="none" rotWithShape="1">
            <a:gsLst>
              <a:gs pos="0">
                <a:srgbClr val="00549F">
                  <a:shade val="30000"/>
                  <a:satMod val="115000"/>
                </a:srgbClr>
              </a:gs>
              <a:gs pos="50000">
                <a:srgbClr val="00549F">
                  <a:shade val="67500"/>
                  <a:satMod val="115000"/>
                </a:srgbClr>
              </a:gs>
              <a:gs pos="100000">
                <a:srgbClr val="00549F">
                  <a:shade val="100000"/>
                  <a:satMod val="115000"/>
                </a:srgbClr>
              </a:gs>
            </a:gsLst>
            <a:lin ang="540000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ru-RU"/>
          </a:p>
        </p:txBody>
      </p:sp>
      <p:pic>
        <p:nvPicPr>
          <p:cNvPr id="6" name="Picture 2" descr="C:\Users\MSShafigullin\Desktop\2020\Презентация КФУ\kfu_logo_circle_ru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7267" y="148256"/>
            <a:ext cx="553050" cy="5400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C:\Users\MSShafigullin\Desktop\Проекты\Презентация по ДК\q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78094" y="367563"/>
            <a:ext cx="353386" cy="35338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6" descr="C:\Users\MSShafigullin\Desktop\2020\Презентация КФУ\THE.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928787" y="114719"/>
            <a:ext cx="252000" cy="25200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8279432" y="374979"/>
            <a:ext cx="659482" cy="338554"/>
          </a:xfrm>
          <a:prstGeom prst="rect">
            <a:avLst/>
          </a:prstGeom>
          <a:noFill/>
        </p:spPr>
        <p:txBody>
          <a:bodyPr wrap="square" rtlCol="0">
            <a:spAutoFit/>
          </a:bodyPr>
          <a:lstStyle>
            <a:defPPr>
              <a:defRPr lang="en-US"/>
            </a:defPPr>
            <a:lvl1pPr>
              <a:defRPr sz="2000" b="1">
                <a:solidFill>
                  <a:schemeClr val="tx1">
                    <a:lumMod val="65000"/>
                    <a:lumOff val="35000"/>
                  </a:schemeClr>
                </a:solidFill>
                <a:latin typeface="Arial" pitchFamily="34" charset="0"/>
                <a:cs typeface="Arial" pitchFamily="34" charset="0"/>
              </a:defRPr>
            </a:lvl1pPr>
          </a:lstStyle>
          <a:p>
            <a:pPr lvl="0">
              <a:defRPr/>
            </a:pPr>
            <a:r>
              <a:rPr lang="ru-RU" sz="800" b="0" dirty="0">
                <a:solidFill>
                  <a:schemeClr val="bg1"/>
                </a:solidFill>
                <a:latin typeface="PT Sans" panose="020B0503020203020204" pitchFamily="34" charset="-52"/>
              </a:rPr>
              <a:t>347</a:t>
            </a:r>
          </a:p>
          <a:p>
            <a:pPr lvl="0">
              <a:defRPr/>
            </a:pPr>
            <a:r>
              <a:rPr kumimoji="0" lang="ru-RU" sz="800" b="0" u="none" strike="noStrike" kern="0" cap="none" spc="0" normalizeH="0" baseline="0" noProof="0" dirty="0">
                <a:ln>
                  <a:noFill/>
                </a:ln>
                <a:solidFill>
                  <a:schemeClr val="bg1"/>
                </a:solidFill>
                <a:uLnTx/>
                <a:uFillTx/>
                <a:latin typeface="PT Sans" panose="020B0503020203020204" pitchFamily="34" charset="-52"/>
              </a:rPr>
              <a:t>10</a:t>
            </a:r>
            <a:endParaRPr kumimoji="0" lang="en-US" sz="800" b="0" u="none" strike="noStrike" kern="0" cap="none" spc="0" normalizeH="0" baseline="0" noProof="0" dirty="0">
              <a:ln>
                <a:noFill/>
              </a:ln>
              <a:solidFill>
                <a:schemeClr val="bg1"/>
              </a:solidFill>
              <a:uLnTx/>
              <a:uFillTx/>
              <a:latin typeface="PT Sans" panose="020B0503020203020204" pitchFamily="34" charset="-52"/>
            </a:endParaRPr>
          </a:p>
        </p:txBody>
      </p:sp>
      <p:sp>
        <p:nvSpPr>
          <p:cNvPr id="11" name="TextBox 10"/>
          <p:cNvSpPr txBox="1"/>
          <p:nvPr/>
        </p:nvSpPr>
        <p:spPr>
          <a:xfrm>
            <a:off x="8279432" y="71442"/>
            <a:ext cx="659482" cy="338554"/>
          </a:xfrm>
          <a:prstGeom prst="rect">
            <a:avLst/>
          </a:prstGeom>
          <a:noFill/>
        </p:spPr>
        <p:txBody>
          <a:bodyPr wrap="square" rtlCol="0">
            <a:spAutoFit/>
          </a:bodyPr>
          <a:lstStyle>
            <a:defPPr>
              <a:defRPr lang="en-US"/>
            </a:defPPr>
            <a:lvl1pPr>
              <a:defRPr sz="2000" b="1">
                <a:solidFill>
                  <a:schemeClr val="tx1">
                    <a:lumMod val="65000"/>
                    <a:lumOff val="35000"/>
                  </a:schemeClr>
                </a:solidFill>
                <a:latin typeface="Arial" pitchFamily="34" charset="0"/>
                <a:cs typeface="Arial"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800" b="0" dirty="0">
                <a:solidFill>
                  <a:schemeClr val="bg1"/>
                </a:solidFill>
                <a:latin typeface="PT Sans" panose="020B0503020203020204" pitchFamily="34" charset="-52"/>
              </a:rPr>
              <a:t>8</a:t>
            </a:r>
            <a:r>
              <a:rPr lang="ru-RU" sz="800" b="0" dirty="0">
                <a:solidFill>
                  <a:schemeClr val="bg1"/>
                </a:solidFill>
                <a:latin typeface="PT Sans" panose="020B0503020203020204" pitchFamily="34" charset="-52"/>
              </a:rPr>
              <a:t>01-</a:t>
            </a:r>
            <a:r>
              <a:rPr lang="en-US" sz="800" b="0" dirty="0">
                <a:solidFill>
                  <a:schemeClr val="bg1"/>
                </a:solidFill>
                <a:latin typeface="PT Sans" panose="020B0503020203020204" pitchFamily="34" charset="-52"/>
              </a:rPr>
              <a:t>10</a:t>
            </a:r>
            <a:r>
              <a:rPr lang="ru-RU" sz="800" b="0" dirty="0">
                <a:solidFill>
                  <a:schemeClr val="bg1"/>
                </a:solidFill>
                <a:latin typeface="PT Sans" panose="020B0503020203020204" pitchFamily="34" charset="-52"/>
              </a:rPr>
              <a:t>00</a:t>
            </a:r>
          </a:p>
          <a:p>
            <a:pPr marL="0" marR="0" lvl="0" indent="0" defTabSz="914400" eaLnBrk="1" fontAlgn="auto" latinLnBrk="0" hangingPunct="1">
              <a:lnSpc>
                <a:spcPct val="100000"/>
              </a:lnSpc>
              <a:spcBef>
                <a:spcPts val="0"/>
              </a:spcBef>
              <a:spcAft>
                <a:spcPts val="0"/>
              </a:spcAft>
              <a:buClrTx/>
              <a:buSzTx/>
              <a:buFontTx/>
              <a:buNone/>
              <a:tabLst/>
              <a:defRPr/>
            </a:pPr>
            <a:r>
              <a:rPr lang="ru-RU" sz="800" b="0" kern="0" dirty="0">
                <a:solidFill>
                  <a:schemeClr val="bg1"/>
                </a:solidFill>
                <a:latin typeface="PT Sans" panose="020B0503020203020204" pitchFamily="34" charset="-52"/>
              </a:rPr>
              <a:t>10</a:t>
            </a:r>
            <a:endParaRPr kumimoji="0" lang="en-US" sz="800" b="0" u="none" strike="noStrike" kern="0" cap="none" spc="0" normalizeH="0" baseline="0" noProof="0" dirty="0">
              <a:ln>
                <a:noFill/>
              </a:ln>
              <a:solidFill>
                <a:schemeClr val="bg1"/>
              </a:solidFill>
              <a:uLnTx/>
              <a:uFillTx/>
              <a:latin typeface="PT Sans" panose="020B0503020203020204" pitchFamily="34" charset="-52"/>
            </a:endParaRPr>
          </a:p>
        </p:txBody>
      </p:sp>
      <p:pic>
        <p:nvPicPr>
          <p:cNvPr id="2050" name="Picture 2" descr="C:\Users\MSShafigullin\Desktop\2020\5+\5+ (white).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732240" y="184996"/>
            <a:ext cx="989269" cy="450000"/>
          </a:xfrm>
          <a:prstGeom prst="rect">
            <a:avLst/>
          </a:prstGeom>
          <a:noFill/>
          <a:extLst>
            <a:ext uri="{909E8E84-426E-40DD-AFC4-6F175D3DCCD1}">
              <a14:hiddenFill xmlns:a14="http://schemas.microsoft.com/office/drawing/2010/main">
                <a:solidFill>
                  <a:srgbClr val="FFFFFF"/>
                </a:solidFill>
              </a14:hiddenFill>
            </a:ext>
          </a:extLst>
        </p:spPr>
      </p:pic>
      <p:sp>
        <p:nvSpPr>
          <p:cNvPr id="32" name="TextBox 31">
            <a:extLst>
              <a:ext uri="{FF2B5EF4-FFF2-40B4-BE49-F238E27FC236}">
                <a16:creationId xmlns:a16="http://schemas.microsoft.com/office/drawing/2014/main" id="{F0F2B1AA-4971-4822-A276-4737426230A3}"/>
              </a:ext>
            </a:extLst>
          </p:cNvPr>
          <p:cNvSpPr txBox="1"/>
          <p:nvPr/>
        </p:nvSpPr>
        <p:spPr>
          <a:xfrm>
            <a:off x="1630284" y="4794161"/>
            <a:ext cx="2430474" cy="246221"/>
          </a:xfrm>
          <a:prstGeom prst="rect">
            <a:avLst/>
          </a:prstGeom>
          <a:noFill/>
        </p:spPr>
        <p:txBody>
          <a:bodyPr wrap="none" rtlCol="0">
            <a:spAutoFit/>
          </a:bodyPr>
          <a:lstStyle/>
          <a:p>
            <a:r>
              <a:rPr lang="en-US" sz="1000" dirty="0">
                <a:latin typeface="PT Sans" panose="020B0503020203020204" pitchFamily="34" charset="-52"/>
              </a:rPr>
              <a:t>International Diabetic Federation</a:t>
            </a:r>
            <a:r>
              <a:rPr lang="ru-RU" sz="1000" dirty="0">
                <a:latin typeface="PT Sans" panose="020B0503020203020204" pitchFamily="34" charset="-52"/>
              </a:rPr>
              <a:t>, 2019</a:t>
            </a:r>
          </a:p>
        </p:txBody>
      </p:sp>
      <p:sp>
        <p:nvSpPr>
          <p:cNvPr id="34" name="TextBox 33">
            <a:extLst>
              <a:ext uri="{FF2B5EF4-FFF2-40B4-BE49-F238E27FC236}">
                <a16:creationId xmlns:a16="http://schemas.microsoft.com/office/drawing/2014/main" id="{A7311D0A-0C58-457D-9DD2-F30DE6C97010}"/>
              </a:ext>
            </a:extLst>
          </p:cNvPr>
          <p:cNvSpPr txBox="1"/>
          <p:nvPr/>
        </p:nvSpPr>
        <p:spPr>
          <a:xfrm>
            <a:off x="5779899" y="1115306"/>
            <a:ext cx="3144145" cy="3754874"/>
          </a:xfrm>
          <a:prstGeom prst="rect">
            <a:avLst/>
          </a:prstGeom>
          <a:noFill/>
        </p:spPr>
        <p:txBody>
          <a:bodyPr wrap="square">
            <a:spAutoFit/>
          </a:bodyPr>
          <a:lstStyle/>
          <a:p>
            <a:pPr marL="285750" indent="-285750">
              <a:buFont typeface="Arial" panose="020B0604020202020204" pitchFamily="34" charset="0"/>
              <a:buChar char="•"/>
            </a:pPr>
            <a:r>
              <a:rPr lang="ru-RU" sz="1400" dirty="0">
                <a:effectLst/>
                <a:latin typeface="PT Sans" panose="020B0503020203020204" pitchFamily="34" charset="-52"/>
                <a:ea typeface="Times New Roman" panose="02020603050405020304" pitchFamily="18" charset="0"/>
              </a:rPr>
              <a:t>Сахарный диабет представляет собой группу метаболических нарушений, характеризующихся высоким уровнем сахара в крови в течение длительного периода времени.</a:t>
            </a:r>
          </a:p>
          <a:p>
            <a:endParaRPr lang="en-US" sz="1400" dirty="0">
              <a:effectLst/>
              <a:latin typeface="PT Sans" panose="020B0503020203020204" pitchFamily="34" charset="-52"/>
              <a:ea typeface="Times New Roman" panose="02020603050405020304" pitchFamily="18" charset="0"/>
            </a:endParaRPr>
          </a:p>
          <a:p>
            <a:pPr marL="285750" indent="-285750">
              <a:buFont typeface="Arial" panose="020B0604020202020204" pitchFamily="34" charset="0"/>
              <a:buChar char="•"/>
            </a:pPr>
            <a:r>
              <a:rPr lang="ru-RU" sz="1400" dirty="0">
                <a:solidFill>
                  <a:srgbClr val="000000"/>
                </a:solidFill>
                <a:effectLst/>
                <a:latin typeface="PT Sans" panose="020B0503020203020204" pitchFamily="34" charset="-52"/>
                <a:ea typeface="Times New Roman" panose="02020603050405020304" pitchFamily="18" charset="0"/>
              </a:rPr>
              <a:t>На форму диабета 2 типа приходится до 90 % всех случаев заболевания диабетом. </a:t>
            </a:r>
          </a:p>
          <a:p>
            <a:endParaRPr lang="en-US" sz="1400" dirty="0">
              <a:solidFill>
                <a:srgbClr val="000000"/>
              </a:solidFill>
              <a:effectLst/>
              <a:latin typeface="PT Sans" panose="020B0503020203020204" pitchFamily="34" charset="-52"/>
              <a:ea typeface="Times New Roman" panose="02020603050405020304" pitchFamily="18" charset="0"/>
            </a:endParaRPr>
          </a:p>
          <a:p>
            <a:pPr marL="285750" indent="-285750">
              <a:buFont typeface="Arial" panose="020B0604020202020204" pitchFamily="34" charset="0"/>
              <a:buChar char="•"/>
            </a:pPr>
            <a:r>
              <a:rPr lang="ru-RU" sz="1400" dirty="0">
                <a:solidFill>
                  <a:srgbClr val="000000"/>
                </a:solidFill>
                <a:effectLst/>
                <a:latin typeface="PT Sans" panose="020B0503020203020204" pitchFamily="34" charset="-52"/>
                <a:ea typeface="Times New Roman" panose="02020603050405020304" pitchFamily="18" charset="0"/>
              </a:rPr>
              <a:t>Частыми причинами диабета 2 типа является сочетание избыточной массы тела, недостаточной физической нагрузки, а также генетические факторы.</a:t>
            </a:r>
            <a:endParaRPr lang="ru-RU" sz="1400" dirty="0">
              <a:latin typeface="PT Sans" panose="020B0503020203020204" pitchFamily="34" charset="-52"/>
            </a:endParaRPr>
          </a:p>
        </p:txBody>
      </p:sp>
      <p:graphicFrame>
        <p:nvGraphicFramePr>
          <p:cNvPr id="12" name="Диаграмма 11">
            <a:extLst>
              <a:ext uri="{FF2B5EF4-FFF2-40B4-BE49-F238E27FC236}">
                <a16:creationId xmlns:a16="http://schemas.microsoft.com/office/drawing/2014/main" id="{9163070C-F62A-4C39-8A9D-688C3EC5E8F3}"/>
              </a:ext>
            </a:extLst>
          </p:cNvPr>
          <p:cNvGraphicFramePr>
            <a:graphicFrameLocks/>
          </p:cNvGraphicFramePr>
          <p:nvPr>
            <p:extLst>
              <p:ext uri="{D42A27DB-BD31-4B8C-83A1-F6EECF244321}">
                <p14:modId xmlns:p14="http://schemas.microsoft.com/office/powerpoint/2010/main" val="252895731"/>
              </p:ext>
            </p:extLst>
          </p:nvPr>
        </p:nvGraphicFramePr>
        <p:xfrm>
          <a:off x="4564" y="1147364"/>
          <a:ext cx="5819775" cy="3614739"/>
        </p:xfrm>
        <a:graphic>
          <a:graphicData uri="http://schemas.openxmlformats.org/drawingml/2006/chart">
            <c:chart xmlns:c="http://schemas.openxmlformats.org/drawingml/2006/chart" xmlns:r="http://schemas.openxmlformats.org/officeDocument/2006/relationships" r:id="rId7"/>
          </a:graphicData>
        </a:graphic>
      </p:graphicFrame>
      <p:sp>
        <p:nvSpPr>
          <p:cNvPr id="15" name="TextBox 14">
            <a:extLst>
              <a:ext uri="{FF2B5EF4-FFF2-40B4-BE49-F238E27FC236}">
                <a16:creationId xmlns:a16="http://schemas.microsoft.com/office/drawing/2014/main" id="{DF1CB0E5-52E5-41BA-83BD-FD3981A4AE07}"/>
              </a:ext>
            </a:extLst>
          </p:cNvPr>
          <p:cNvSpPr txBox="1"/>
          <p:nvPr/>
        </p:nvSpPr>
        <p:spPr>
          <a:xfrm>
            <a:off x="395536" y="1008329"/>
            <a:ext cx="5040559" cy="307777"/>
          </a:xfrm>
          <a:prstGeom prst="rect">
            <a:avLst/>
          </a:prstGeom>
          <a:noFill/>
        </p:spPr>
        <p:txBody>
          <a:bodyPr wrap="square">
            <a:spAutoFit/>
          </a:bodyPr>
          <a:lstStyle/>
          <a:p>
            <a:r>
              <a:rPr lang="ru-RU" sz="1400" dirty="0">
                <a:effectLst/>
                <a:latin typeface="PT Sans" panose="020B0503020203020204" pitchFamily="34" charset="-52"/>
                <a:ea typeface="Times New Roman" panose="02020603050405020304" pitchFamily="18" charset="0"/>
              </a:rPr>
              <a:t>Рисунок 1.Распространенность сахарного диабета по странам </a:t>
            </a:r>
            <a:endParaRPr lang="ru-RU" sz="1400" dirty="0">
              <a:latin typeface="PT Sans" panose="020B0503020203020204" pitchFamily="34" charset="-52"/>
            </a:endParaRPr>
          </a:p>
        </p:txBody>
      </p:sp>
    </p:spTree>
    <p:extLst>
      <p:ext uri="{BB962C8B-B14F-4D97-AF65-F5344CB8AC3E}">
        <p14:creationId xmlns:p14="http://schemas.microsoft.com/office/powerpoint/2010/main" val="1473626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0" y="1924"/>
            <a:ext cx="9144000" cy="832664"/>
          </a:xfrm>
          <a:prstGeom prst="rect">
            <a:avLst/>
          </a:prstGeom>
          <a:gradFill flip="none" rotWithShape="1">
            <a:gsLst>
              <a:gs pos="0">
                <a:srgbClr val="00549F">
                  <a:shade val="30000"/>
                  <a:satMod val="115000"/>
                </a:srgbClr>
              </a:gs>
              <a:gs pos="50000">
                <a:srgbClr val="00549F">
                  <a:shade val="67500"/>
                  <a:satMod val="115000"/>
                </a:srgbClr>
              </a:gs>
              <a:gs pos="100000">
                <a:srgbClr val="00549F">
                  <a:shade val="100000"/>
                  <a:satMod val="115000"/>
                </a:srgbClr>
              </a:gs>
            </a:gsLst>
            <a:lin ang="540000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ru-RU"/>
          </a:p>
        </p:txBody>
      </p:sp>
      <p:pic>
        <p:nvPicPr>
          <p:cNvPr id="6" name="Picture 2" descr="C:\Users\MSShafigullin\Desktop\2020\Презентация КФУ\kfu_logo_circle_ru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7267" y="148256"/>
            <a:ext cx="553050" cy="5400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C:\Users\MSShafigullin\Desktop\Проекты\Презентация по ДК\q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78094" y="367563"/>
            <a:ext cx="353386" cy="35338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6" descr="C:\Users\MSShafigullin\Desktop\2020\Презентация КФУ\THE.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928787" y="114719"/>
            <a:ext cx="252000" cy="25200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8279432" y="374979"/>
            <a:ext cx="659482" cy="338554"/>
          </a:xfrm>
          <a:prstGeom prst="rect">
            <a:avLst/>
          </a:prstGeom>
          <a:noFill/>
        </p:spPr>
        <p:txBody>
          <a:bodyPr wrap="square" rtlCol="0">
            <a:spAutoFit/>
          </a:bodyPr>
          <a:lstStyle>
            <a:defPPr>
              <a:defRPr lang="en-US"/>
            </a:defPPr>
            <a:lvl1pPr>
              <a:defRPr sz="2000" b="1">
                <a:solidFill>
                  <a:schemeClr val="tx1">
                    <a:lumMod val="65000"/>
                    <a:lumOff val="35000"/>
                  </a:schemeClr>
                </a:solidFill>
                <a:latin typeface="Arial" pitchFamily="34" charset="0"/>
                <a:cs typeface="Arial" pitchFamily="34" charset="0"/>
              </a:defRPr>
            </a:lvl1pPr>
          </a:lstStyle>
          <a:p>
            <a:pPr lvl="0">
              <a:defRPr/>
            </a:pPr>
            <a:r>
              <a:rPr lang="ru-RU" sz="800" b="0" dirty="0">
                <a:solidFill>
                  <a:schemeClr val="bg1"/>
                </a:solidFill>
                <a:latin typeface="PT Sans" panose="020B0503020203020204" pitchFamily="34" charset="-52"/>
              </a:rPr>
              <a:t>347</a:t>
            </a:r>
          </a:p>
          <a:p>
            <a:pPr lvl="0">
              <a:defRPr/>
            </a:pPr>
            <a:r>
              <a:rPr kumimoji="0" lang="ru-RU" sz="800" b="0" u="none" strike="noStrike" kern="0" cap="none" spc="0" normalizeH="0" baseline="0" noProof="0" dirty="0">
                <a:ln>
                  <a:noFill/>
                </a:ln>
                <a:solidFill>
                  <a:schemeClr val="bg1"/>
                </a:solidFill>
                <a:uLnTx/>
                <a:uFillTx/>
                <a:latin typeface="PT Sans" panose="020B0503020203020204" pitchFamily="34" charset="-52"/>
              </a:rPr>
              <a:t>10</a:t>
            </a:r>
            <a:endParaRPr kumimoji="0" lang="en-US" sz="800" b="0" u="none" strike="noStrike" kern="0" cap="none" spc="0" normalizeH="0" baseline="0" noProof="0" dirty="0">
              <a:ln>
                <a:noFill/>
              </a:ln>
              <a:solidFill>
                <a:schemeClr val="bg1"/>
              </a:solidFill>
              <a:uLnTx/>
              <a:uFillTx/>
              <a:latin typeface="PT Sans" panose="020B0503020203020204" pitchFamily="34" charset="-52"/>
            </a:endParaRPr>
          </a:p>
        </p:txBody>
      </p:sp>
      <p:sp>
        <p:nvSpPr>
          <p:cNvPr id="11" name="TextBox 10"/>
          <p:cNvSpPr txBox="1"/>
          <p:nvPr/>
        </p:nvSpPr>
        <p:spPr>
          <a:xfrm>
            <a:off x="8279432" y="71442"/>
            <a:ext cx="659482" cy="338554"/>
          </a:xfrm>
          <a:prstGeom prst="rect">
            <a:avLst/>
          </a:prstGeom>
          <a:noFill/>
        </p:spPr>
        <p:txBody>
          <a:bodyPr wrap="square" rtlCol="0">
            <a:spAutoFit/>
          </a:bodyPr>
          <a:lstStyle>
            <a:defPPr>
              <a:defRPr lang="en-US"/>
            </a:defPPr>
            <a:lvl1pPr>
              <a:defRPr sz="2000" b="1">
                <a:solidFill>
                  <a:schemeClr val="tx1">
                    <a:lumMod val="65000"/>
                    <a:lumOff val="35000"/>
                  </a:schemeClr>
                </a:solidFill>
                <a:latin typeface="Arial" pitchFamily="34" charset="0"/>
                <a:cs typeface="Arial"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800" b="0" dirty="0">
                <a:solidFill>
                  <a:schemeClr val="bg1"/>
                </a:solidFill>
                <a:latin typeface="PT Sans" panose="020B0503020203020204" pitchFamily="34" charset="-52"/>
              </a:rPr>
              <a:t>8</a:t>
            </a:r>
            <a:r>
              <a:rPr lang="ru-RU" sz="800" b="0" dirty="0">
                <a:solidFill>
                  <a:schemeClr val="bg1"/>
                </a:solidFill>
                <a:latin typeface="PT Sans" panose="020B0503020203020204" pitchFamily="34" charset="-52"/>
              </a:rPr>
              <a:t>01-</a:t>
            </a:r>
            <a:r>
              <a:rPr lang="en-US" sz="800" b="0" dirty="0">
                <a:solidFill>
                  <a:schemeClr val="bg1"/>
                </a:solidFill>
                <a:latin typeface="PT Sans" panose="020B0503020203020204" pitchFamily="34" charset="-52"/>
              </a:rPr>
              <a:t>10</a:t>
            </a:r>
            <a:r>
              <a:rPr lang="ru-RU" sz="800" b="0" dirty="0">
                <a:solidFill>
                  <a:schemeClr val="bg1"/>
                </a:solidFill>
                <a:latin typeface="PT Sans" panose="020B0503020203020204" pitchFamily="34" charset="-52"/>
              </a:rPr>
              <a:t>00</a:t>
            </a:r>
          </a:p>
          <a:p>
            <a:pPr marL="0" marR="0" lvl="0" indent="0" defTabSz="914400" eaLnBrk="1" fontAlgn="auto" latinLnBrk="0" hangingPunct="1">
              <a:lnSpc>
                <a:spcPct val="100000"/>
              </a:lnSpc>
              <a:spcBef>
                <a:spcPts val="0"/>
              </a:spcBef>
              <a:spcAft>
                <a:spcPts val="0"/>
              </a:spcAft>
              <a:buClrTx/>
              <a:buSzTx/>
              <a:buFontTx/>
              <a:buNone/>
              <a:tabLst/>
              <a:defRPr/>
            </a:pPr>
            <a:r>
              <a:rPr lang="ru-RU" sz="800" b="0" kern="0" dirty="0">
                <a:solidFill>
                  <a:schemeClr val="bg1"/>
                </a:solidFill>
                <a:latin typeface="PT Sans" panose="020B0503020203020204" pitchFamily="34" charset="-52"/>
              </a:rPr>
              <a:t>10</a:t>
            </a:r>
            <a:endParaRPr kumimoji="0" lang="en-US" sz="800" b="0" u="none" strike="noStrike" kern="0" cap="none" spc="0" normalizeH="0" baseline="0" noProof="0" dirty="0">
              <a:ln>
                <a:noFill/>
              </a:ln>
              <a:solidFill>
                <a:schemeClr val="bg1"/>
              </a:solidFill>
              <a:uLnTx/>
              <a:uFillTx/>
              <a:latin typeface="PT Sans" panose="020B0503020203020204" pitchFamily="34" charset="-52"/>
            </a:endParaRPr>
          </a:p>
        </p:txBody>
      </p:sp>
      <p:pic>
        <p:nvPicPr>
          <p:cNvPr id="2050" name="Picture 2" descr="C:\Users\MSShafigullin\Desktop\2020\5+\5+ (white).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732240" y="184996"/>
            <a:ext cx="989269" cy="45000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DBA9C7C1-CD1C-40DA-8637-E433552E0F61}"/>
              </a:ext>
            </a:extLst>
          </p:cNvPr>
          <p:cNvSpPr txBox="1"/>
          <p:nvPr/>
        </p:nvSpPr>
        <p:spPr>
          <a:xfrm>
            <a:off x="673044" y="1227268"/>
            <a:ext cx="7797911" cy="3289170"/>
          </a:xfrm>
          <a:prstGeom prst="rect">
            <a:avLst/>
          </a:prstGeom>
          <a:noFill/>
        </p:spPr>
        <p:txBody>
          <a:bodyPr wrap="square">
            <a:spAutoFit/>
          </a:bodyPr>
          <a:lstStyle/>
          <a:p>
            <a:pPr indent="450215" algn="just">
              <a:lnSpc>
                <a:spcPct val="150000"/>
              </a:lnSpc>
            </a:pPr>
            <a:r>
              <a:rPr lang="ru-RU" sz="1400" b="1" u="sng" dirty="0">
                <a:effectLst/>
                <a:latin typeface="PT Sans" panose="020B0503020203020204" pitchFamily="34" charset="-52"/>
                <a:ea typeface="Times New Roman" panose="02020603050405020304" pitchFamily="18" charset="0"/>
              </a:rPr>
              <a:t>Цель</a:t>
            </a:r>
            <a:r>
              <a:rPr lang="ru-RU" sz="1400" dirty="0">
                <a:effectLst/>
                <a:latin typeface="PT Sans" panose="020B0503020203020204" pitchFamily="34" charset="-52"/>
                <a:ea typeface="Times New Roman" panose="02020603050405020304" pitchFamily="18" charset="0"/>
              </a:rPr>
              <a:t>: проследить развитие модели диабета 2 типа у мышей при разной калорийности рациона.</a:t>
            </a:r>
          </a:p>
          <a:p>
            <a:pPr indent="450215" algn="just">
              <a:lnSpc>
                <a:spcPct val="150000"/>
              </a:lnSpc>
            </a:pPr>
            <a:endParaRPr lang="ru-RU" sz="1400" dirty="0">
              <a:effectLst/>
              <a:latin typeface="PT Sans" panose="020B0503020203020204" pitchFamily="34" charset="-52"/>
              <a:ea typeface="Times New Roman" panose="02020603050405020304" pitchFamily="18" charset="0"/>
            </a:endParaRPr>
          </a:p>
          <a:p>
            <a:pPr indent="450215" algn="just">
              <a:lnSpc>
                <a:spcPct val="150000"/>
              </a:lnSpc>
            </a:pPr>
            <a:r>
              <a:rPr lang="ru-RU" sz="1400" b="1" u="sng" dirty="0">
                <a:effectLst/>
                <a:latin typeface="PT Sans" panose="020B0503020203020204" pitchFamily="34" charset="-52"/>
                <a:ea typeface="Times New Roman" panose="02020603050405020304" pitchFamily="18" charset="0"/>
              </a:rPr>
              <a:t>Задачи</a:t>
            </a:r>
            <a:r>
              <a:rPr lang="ru-RU" sz="1400" dirty="0">
                <a:effectLst/>
                <a:latin typeface="PT Sans" panose="020B0503020203020204" pitchFamily="34" charset="-52"/>
                <a:ea typeface="Times New Roman" panose="02020603050405020304" pitchFamily="18" charset="0"/>
              </a:rPr>
              <a:t>:</a:t>
            </a:r>
          </a:p>
          <a:p>
            <a:pPr indent="450215" algn="just">
              <a:lnSpc>
                <a:spcPct val="150000"/>
              </a:lnSpc>
            </a:pPr>
            <a:r>
              <a:rPr lang="ru-RU" sz="1400" dirty="0">
                <a:latin typeface="PT Sans" panose="020B0503020203020204" pitchFamily="34" charset="-52"/>
                <a:ea typeface="Times New Roman" panose="02020603050405020304" pitchFamily="18" charset="0"/>
              </a:rPr>
              <a:t>1</a:t>
            </a:r>
            <a:r>
              <a:rPr lang="ru-RU" sz="1400" dirty="0">
                <a:effectLst/>
                <a:latin typeface="PT Sans" panose="020B0503020203020204" pitchFamily="34" charset="-52"/>
                <a:ea typeface="Times New Roman" panose="02020603050405020304" pitchFamily="18" charset="0"/>
              </a:rPr>
              <a:t>. Рассчитать калорийность рациона мышей и подобрать высоко калорийную диету с различным содержанием основных питательных веществ.</a:t>
            </a:r>
          </a:p>
          <a:p>
            <a:pPr indent="450215" algn="just">
              <a:lnSpc>
                <a:spcPct val="150000"/>
              </a:lnSpc>
            </a:pPr>
            <a:r>
              <a:rPr lang="ru-RU" sz="1400" dirty="0">
                <a:effectLst/>
                <a:latin typeface="PT Sans" panose="020B0503020203020204" pitchFamily="34" charset="-52"/>
                <a:ea typeface="Times New Roman" panose="02020603050405020304" pitchFamily="18" charset="0"/>
              </a:rPr>
              <a:t>2. Проанализировать морфометрические и биохимические изменения у мышей за время нахождения на диете.</a:t>
            </a:r>
          </a:p>
          <a:p>
            <a:pPr indent="450215" algn="just">
              <a:lnSpc>
                <a:spcPct val="150000"/>
              </a:lnSpc>
            </a:pPr>
            <a:r>
              <a:rPr lang="ru-RU" sz="1400" dirty="0">
                <a:effectLst/>
                <a:latin typeface="PT Sans" panose="020B0503020203020204" pitchFamily="34" charset="-52"/>
                <a:ea typeface="Times New Roman" panose="02020603050405020304" pitchFamily="18" charset="0"/>
              </a:rPr>
              <a:t>3. Выявить развитие сенсорных и моторных нарушений за время нахождения мышей на калорийной диете.</a:t>
            </a:r>
            <a:endParaRPr lang="ru-RU" sz="1400" dirty="0">
              <a:latin typeface="PT Sans" panose="020B0503020203020204" pitchFamily="34" charset="-52"/>
            </a:endParaRPr>
          </a:p>
        </p:txBody>
      </p:sp>
    </p:spTree>
    <p:extLst>
      <p:ext uri="{BB962C8B-B14F-4D97-AF65-F5344CB8AC3E}">
        <p14:creationId xmlns:p14="http://schemas.microsoft.com/office/powerpoint/2010/main" val="230046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Группа 16">
            <a:extLst>
              <a:ext uri="{FF2B5EF4-FFF2-40B4-BE49-F238E27FC236}">
                <a16:creationId xmlns:a16="http://schemas.microsoft.com/office/drawing/2014/main" id="{F70F7671-E9B1-4EC1-9E26-5EC5C6C66A45}"/>
              </a:ext>
            </a:extLst>
          </p:cNvPr>
          <p:cNvGrpSpPr/>
          <p:nvPr/>
        </p:nvGrpSpPr>
        <p:grpSpPr>
          <a:xfrm>
            <a:off x="6876257" y="2167232"/>
            <a:ext cx="2207044" cy="2647762"/>
            <a:chOff x="914152" y="752983"/>
            <a:chExt cx="3101795" cy="3984612"/>
          </a:xfrm>
        </p:grpSpPr>
        <p:pic>
          <p:nvPicPr>
            <p:cNvPr id="18" name="Рисунок 17">
              <a:extLst>
                <a:ext uri="{FF2B5EF4-FFF2-40B4-BE49-F238E27FC236}">
                  <a16:creationId xmlns:a16="http://schemas.microsoft.com/office/drawing/2014/main" id="{249FD07C-360A-4F41-90E2-069393EFB66B}"/>
                </a:ext>
              </a:extLst>
            </p:cNvPr>
            <p:cNvPicPr/>
            <p:nvPr/>
          </p:nvPicPr>
          <p:blipFill rotWithShape="1">
            <a:blip r:embed="rId3">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rcRect l="13622" t="50032" r="63109" b="10808"/>
            <a:stretch/>
          </p:blipFill>
          <p:spPr bwMode="auto">
            <a:xfrm>
              <a:off x="914152" y="1361741"/>
              <a:ext cx="3101795" cy="3375854"/>
            </a:xfrm>
            <a:prstGeom prst="rect">
              <a:avLst/>
            </a:prstGeom>
            <a:noFill/>
            <a:ln>
              <a:noFill/>
            </a:ln>
          </p:spPr>
        </p:pic>
        <p:sp>
          <p:nvSpPr>
            <p:cNvPr id="19" name="Прямоугольник 18">
              <a:extLst>
                <a:ext uri="{FF2B5EF4-FFF2-40B4-BE49-F238E27FC236}">
                  <a16:creationId xmlns:a16="http://schemas.microsoft.com/office/drawing/2014/main" id="{3FD31CA8-65E8-4EC4-8647-3D75E57EB8D0}"/>
                </a:ext>
              </a:extLst>
            </p:cNvPr>
            <p:cNvSpPr/>
            <p:nvPr/>
          </p:nvSpPr>
          <p:spPr>
            <a:xfrm>
              <a:off x="1079179" y="752983"/>
              <a:ext cx="376866" cy="76689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latin typeface="Bahnschrift Light" panose="020B0502040204020203" pitchFamily="34" charset="0"/>
              </a:endParaRPr>
            </a:p>
          </p:txBody>
        </p:sp>
        <p:sp>
          <p:nvSpPr>
            <p:cNvPr id="20" name="Прямоугольник 19">
              <a:extLst>
                <a:ext uri="{FF2B5EF4-FFF2-40B4-BE49-F238E27FC236}">
                  <a16:creationId xmlns:a16="http://schemas.microsoft.com/office/drawing/2014/main" id="{7F4AC2E1-D688-4F5F-B6F8-E2CBAAEC8B2D}"/>
                </a:ext>
              </a:extLst>
            </p:cNvPr>
            <p:cNvSpPr/>
            <p:nvPr/>
          </p:nvSpPr>
          <p:spPr>
            <a:xfrm>
              <a:off x="3756454" y="752983"/>
              <a:ext cx="259492" cy="50740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latin typeface="Bahnschrift Light" panose="020B0502040204020203" pitchFamily="34" charset="0"/>
              </a:endParaRPr>
            </a:p>
          </p:txBody>
        </p:sp>
      </p:grpSp>
      <p:sp>
        <p:nvSpPr>
          <p:cNvPr id="5" name="Прямоугольник 4"/>
          <p:cNvSpPr/>
          <p:nvPr/>
        </p:nvSpPr>
        <p:spPr>
          <a:xfrm>
            <a:off x="0" y="1924"/>
            <a:ext cx="9144000" cy="832664"/>
          </a:xfrm>
          <a:prstGeom prst="rect">
            <a:avLst/>
          </a:prstGeom>
          <a:gradFill flip="none" rotWithShape="1">
            <a:gsLst>
              <a:gs pos="0">
                <a:srgbClr val="00549F">
                  <a:shade val="30000"/>
                  <a:satMod val="115000"/>
                </a:srgbClr>
              </a:gs>
              <a:gs pos="50000">
                <a:srgbClr val="00549F">
                  <a:shade val="67500"/>
                  <a:satMod val="115000"/>
                </a:srgbClr>
              </a:gs>
              <a:gs pos="100000">
                <a:srgbClr val="00549F">
                  <a:shade val="100000"/>
                  <a:satMod val="115000"/>
                </a:srgbClr>
              </a:gs>
            </a:gsLst>
            <a:lin ang="540000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ru-RU">
              <a:latin typeface="PT Sans" panose="020B0503020203020204" pitchFamily="34" charset="-52"/>
            </a:endParaRPr>
          </a:p>
        </p:txBody>
      </p:sp>
      <p:pic>
        <p:nvPicPr>
          <p:cNvPr id="6" name="Picture 2" descr="C:\Users\MSShafigullin\Desktop\2020\Презентация КФУ\kfu_logo_circle_rus.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37267" y="148256"/>
            <a:ext cx="553050" cy="5400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C:\Users\MSShafigullin\Desktop\Проекты\Презентация по ДК\qs.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878094" y="367563"/>
            <a:ext cx="353386" cy="35338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6" descr="C:\Users\MSShafigullin\Desktop\2020\Презентация КФУ\THE.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928787" y="114719"/>
            <a:ext cx="252000" cy="25200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8279432" y="374979"/>
            <a:ext cx="659482" cy="338554"/>
          </a:xfrm>
          <a:prstGeom prst="rect">
            <a:avLst/>
          </a:prstGeom>
          <a:noFill/>
        </p:spPr>
        <p:txBody>
          <a:bodyPr wrap="square" rtlCol="0">
            <a:spAutoFit/>
          </a:bodyPr>
          <a:lstStyle>
            <a:defPPr>
              <a:defRPr lang="en-US"/>
            </a:defPPr>
            <a:lvl1pPr>
              <a:defRPr sz="2000" b="1">
                <a:solidFill>
                  <a:schemeClr val="tx1">
                    <a:lumMod val="65000"/>
                    <a:lumOff val="35000"/>
                  </a:schemeClr>
                </a:solidFill>
                <a:latin typeface="Arial" pitchFamily="34" charset="0"/>
                <a:cs typeface="Arial" pitchFamily="34" charset="0"/>
              </a:defRPr>
            </a:lvl1pPr>
          </a:lstStyle>
          <a:p>
            <a:pPr lvl="0">
              <a:defRPr/>
            </a:pPr>
            <a:r>
              <a:rPr lang="ru-RU" sz="800" b="0" dirty="0">
                <a:solidFill>
                  <a:schemeClr val="bg1"/>
                </a:solidFill>
                <a:latin typeface="PT Sans" panose="020B0503020203020204" pitchFamily="34" charset="-52"/>
              </a:rPr>
              <a:t>347</a:t>
            </a:r>
          </a:p>
          <a:p>
            <a:pPr lvl="0">
              <a:defRPr/>
            </a:pPr>
            <a:r>
              <a:rPr kumimoji="0" lang="ru-RU" sz="800" b="0" u="none" strike="noStrike" kern="0" cap="none" spc="0" normalizeH="0" baseline="0" noProof="0" dirty="0">
                <a:ln>
                  <a:noFill/>
                </a:ln>
                <a:solidFill>
                  <a:schemeClr val="bg1"/>
                </a:solidFill>
                <a:uLnTx/>
                <a:uFillTx/>
                <a:latin typeface="PT Sans" panose="020B0503020203020204" pitchFamily="34" charset="-52"/>
              </a:rPr>
              <a:t>10</a:t>
            </a:r>
            <a:endParaRPr kumimoji="0" lang="en-US" sz="800" b="0" u="none" strike="noStrike" kern="0" cap="none" spc="0" normalizeH="0" baseline="0" noProof="0" dirty="0">
              <a:ln>
                <a:noFill/>
              </a:ln>
              <a:solidFill>
                <a:schemeClr val="bg1"/>
              </a:solidFill>
              <a:uLnTx/>
              <a:uFillTx/>
              <a:latin typeface="PT Sans" panose="020B0503020203020204" pitchFamily="34" charset="-52"/>
            </a:endParaRPr>
          </a:p>
        </p:txBody>
      </p:sp>
      <p:sp>
        <p:nvSpPr>
          <p:cNvPr id="11" name="TextBox 10"/>
          <p:cNvSpPr txBox="1"/>
          <p:nvPr/>
        </p:nvSpPr>
        <p:spPr>
          <a:xfrm>
            <a:off x="8279432" y="71442"/>
            <a:ext cx="659482" cy="338554"/>
          </a:xfrm>
          <a:prstGeom prst="rect">
            <a:avLst/>
          </a:prstGeom>
          <a:noFill/>
        </p:spPr>
        <p:txBody>
          <a:bodyPr wrap="square" rtlCol="0">
            <a:spAutoFit/>
          </a:bodyPr>
          <a:lstStyle>
            <a:defPPr>
              <a:defRPr lang="en-US"/>
            </a:defPPr>
            <a:lvl1pPr>
              <a:defRPr sz="2000" b="1">
                <a:solidFill>
                  <a:schemeClr val="tx1">
                    <a:lumMod val="65000"/>
                    <a:lumOff val="35000"/>
                  </a:schemeClr>
                </a:solidFill>
                <a:latin typeface="Arial" pitchFamily="34" charset="0"/>
                <a:cs typeface="Arial"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800" b="0" dirty="0">
                <a:solidFill>
                  <a:schemeClr val="bg1"/>
                </a:solidFill>
                <a:latin typeface="PT Sans" panose="020B0503020203020204" pitchFamily="34" charset="-52"/>
              </a:rPr>
              <a:t>8</a:t>
            </a:r>
            <a:r>
              <a:rPr lang="ru-RU" sz="800" b="0" dirty="0">
                <a:solidFill>
                  <a:schemeClr val="bg1"/>
                </a:solidFill>
                <a:latin typeface="PT Sans" panose="020B0503020203020204" pitchFamily="34" charset="-52"/>
              </a:rPr>
              <a:t>01-</a:t>
            </a:r>
            <a:r>
              <a:rPr lang="en-US" sz="800" b="0" dirty="0">
                <a:solidFill>
                  <a:schemeClr val="bg1"/>
                </a:solidFill>
                <a:latin typeface="PT Sans" panose="020B0503020203020204" pitchFamily="34" charset="-52"/>
              </a:rPr>
              <a:t>10</a:t>
            </a:r>
            <a:r>
              <a:rPr lang="ru-RU" sz="800" b="0" dirty="0">
                <a:solidFill>
                  <a:schemeClr val="bg1"/>
                </a:solidFill>
                <a:latin typeface="PT Sans" panose="020B0503020203020204" pitchFamily="34" charset="-52"/>
              </a:rPr>
              <a:t>00</a:t>
            </a:r>
          </a:p>
          <a:p>
            <a:pPr marL="0" marR="0" lvl="0" indent="0" defTabSz="914400" eaLnBrk="1" fontAlgn="auto" latinLnBrk="0" hangingPunct="1">
              <a:lnSpc>
                <a:spcPct val="100000"/>
              </a:lnSpc>
              <a:spcBef>
                <a:spcPts val="0"/>
              </a:spcBef>
              <a:spcAft>
                <a:spcPts val="0"/>
              </a:spcAft>
              <a:buClrTx/>
              <a:buSzTx/>
              <a:buFontTx/>
              <a:buNone/>
              <a:tabLst/>
              <a:defRPr/>
            </a:pPr>
            <a:r>
              <a:rPr lang="ru-RU" sz="800" b="0" kern="0" dirty="0">
                <a:solidFill>
                  <a:schemeClr val="bg1"/>
                </a:solidFill>
                <a:latin typeface="PT Sans" panose="020B0503020203020204" pitchFamily="34" charset="-52"/>
              </a:rPr>
              <a:t>10</a:t>
            </a:r>
            <a:endParaRPr kumimoji="0" lang="en-US" sz="800" b="0" u="none" strike="noStrike" kern="0" cap="none" spc="0" normalizeH="0" baseline="0" noProof="0" dirty="0">
              <a:ln>
                <a:noFill/>
              </a:ln>
              <a:solidFill>
                <a:schemeClr val="bg1"/>
              </a:solidFill>
              <a:uLnTx/>
              <a:uFillTx/>
              <a:latin typeface="PT Sans" panose="020B0503020203020204" pitchFamily="34" charset="-52"/>
            </a:endParaRPr>
          </a:p>
        </p:txBody>
      </p:sp>
      <p:pic>
        <p:nvPicPr>
          <p:cNvPr id="2050" name="Picture 2" descr="C:\Users\MSShafigullin\Desktop\2020\5+\5+ (white).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732240" y="184996"/>
            <a:ext cx="989269" cy="450000"/>
          </a:xfrm>
          <a:prstGeom prst="rect">
            <a:avLst/>
          </a:prstGeom>
          <a:noFill/>
          <a:extLst>
            <a:ext uri="{909E8E84-426E-40DD-AFC4-6F175D3DCCD1}">
              <a14:hiddenFill xmlns:a14="http://schemas.microsoft.com/office/drawing/2010/main">
                <a:solidFill>
                  <a:srgbClr val="FFFFFF"/>
                </a:solidFill>
              </a14:hiddenFill>
            </a:ext>
          </a:extLst>
        </p:spPr>
      </p:pic>
      <p:pic>
        <p:nvPicPr>
          <p:cNvPr id="56" name="Рисунок 55" descr="| Methods used to assess mechanically evoked pain like behaviors in rodents. (A) Manual Von Frey. Rodents are placed individually in small cages with a mesh or barred floor. Monofilaments of differing forces are applied perpendicularly to the hind paw. If the rodent withdraws, licks or shakes the paw, it is considered to have had a positive response. (B) Electronic von Frey (MouseMet, TopCat Metrology). Rodents are placed individually in a small cage with a barred floor. A single, un-bending filament is applied perpendicularly to the hind paw. The force is increased by rotation of the handheld device until paw withdrawal occurs. The force ramp and paw withdrawal force are displayed by the software post-test. (C) Randall-Selitto test (handheld device). The rodent is restrained and the hind paw (or tail) is placed between a pointed probe tip and flat surface. The pressure is increased until withdrawal or vocalization occurs. ">
            <a:extLst>
              <a:ext uri="{FF2B5EF4-FFF2-40B4-BE49-F238E27FC236}">
                <a16:creationId xmlns:a16="http://schemas.microsoft.com/office/drawing/2014/main" id="{BDAD5E69-0C63-4BE9-BD4F-0F5D66DE2EC8}"/>
              </a:ext>
            </a:extLst>
          </p:cNvPr>
          <p:cNvPicPr/>
          <p:nvPr/>
        </p:nvPicPr>
        <p:blipFill rotWithShape="1">
          <a:blip r:embed="rId9" cstate="print">
            <a:extLst>
              <a:ext uri="{BEBA8EAE-BF5A-486C-A8C5-ECC9F3942E4B}">
                <a14:imgProps xmlns:a14="http://schemas.microsoft.com/office/drawing/2010/main">
                  <a14:imgLayer r:embed="rId10">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rcRect l="31977" t="1428" r="4840" b="71632"/>
          <a:stretch/>
        </p:blipFill>
        <p:spPr bwMode="auto">
          <a:xfrm>
            <a:off x="4858812" y="1731910"/>
            <a:ext cx="1873428" cy="1775944"/>
          </a:xfrm>
          <a:prstGeom prst="rect">
            <a:avLst/>
          </a:prstGeom>
          <a:noFill/>
          <a:ln>
            <a:noFill/>
          </a:ln>
        </p:spPr>
      </p:pic>
      <p:sp>
        <p:nvSpPr>
          <p:cNvPr id="57" name="TextBox 56">
            <a:extLst>
              <a:ext uri="{FF2B5EF4-FFF2-40B4-BE49-F238E27FC236}">
                <a16:creationId xmlns:a16="http://schemas.microsoft.com/office/drawing/2014/main" id="{A8B8CBB6-4324-4BF5-8C1C-FF6643A97FE5}"/>
              </a:ext>
            </a:extLst>
          </p:cNvPr>
          <p:cNvSpPr txBox="1"/>
          <p:nvPr/>
        </p:nvSpPr>
        <p:spPr>
          <a:xfrm>
            <a:off x="5266006" y="4682287"/>
            <a:ext cx="2435282" cy="400110"/>
          </a:xfrm>
          <a:prstGeom prst="rect">
            <a:avLst/>
          </a:prstGeom>
          <a:noFill/>
        </p:spPr>
        <p:txBody>
          <a:bodyPr wrap="none" rtlCol="0">
            <a:spAutoFit/>
          </a:bodyPr>
          <a:lstStyle/>
          <a:p>
            <a:r>
              <a:rPr lang="ru-RU" sz="1000" dirty="0" err="1">
                <a:solidFill>
                  <a:srgbClr val="000000"/>
                </a:solidFill>
                <a:effectLst/>
                <a:latin typeface="PT Sans" panose="020B0503020203020204" pitchFamily="34" charset="-52"/>
                <a:ea typeface="Times New Roman" panose="02020603050405020304" pitchFamily="18" charset="0"/>
              </a:rPr>
              <a:t>Deuis</a:t>
            </a:r>
            <a:r>
              <a:rPr lang="ru-RU" sz="1000" dirty="0">
                <a:solidFill>
                  <a:srgbClr val="000000"/>
                </a:solidFill>
                <a:effectLst/>
                <a:latin typeface="PT Sans" panose="020B0503020203020204" pitchFamily="34" charset="-52"/>
                <a:ea typeface="Times New Roman" panose="02020603050405020304" pitchFamily="18" charset="0"/>
              </a:rPr>
              <a:t>, </a:t>
            </a:r>
            <a:r>
              <a:rPr lang="ru-RU" sz="1000" dirty="0" err="1">
                <a:solidFill>
                  <a:srgbClr val="000000"/>
                </a:solidFill>
                <a:effectLst/>
                <a:latin typeface="PT Sans" panose="020B0503020203020204" pitchFamily="34" charset="-52"/>
                <a:ea typeface="Times New Roman" panose="02020603050405020304" pitchFamily="18" charset="0"/>
              </a:rPr>
              <a:t>Dvorakova</a:t>
            </a:r>
            <a:r>
              <a:rPr lang="ru-RU" sz="1000" dirty="0">
                <a:solidFill>
                  <a:srgbClr val="000000"/>
                </a:solidFill>
                <a:effectLst/>
                <a:latin typeface="PT Sans" panose="020B0503020203020204" pitchFamily="34" charset="-52"/>
                <a:ea typeface="Times New Roman" panose="02020603050405020304" pitchFamily="18" charset="0"/>
              </a:rPr>
              <a:t>, 2017; </a:t>
            </a:r>
            <a:r>
              <a:rPr lang="en-US" sz="1000" b="0" i="0" dirty="0">
                <a:solidFill>
                  <a:srgbClr val="000000"/>
                </a:solidFill>
                <a:effectLst/>
                <a:latin typeface="PT Sans" panose="020B0503020203020204" pitchFamily="34" charset="-52"/>
              </a:rPr>
              <a:t>Deacon, R. 2013</a:t>
            </a:r>
            <a:endParaRPr lang="ru-RU" sz="1000" dirty="0">
              <a:latin typeface="PT Sans" panose="020B0503020203020204" pitchFamily="34" charset="-52"/>
            </a:endParaRPr>
          </a:p>
          <a:p>
            <a:endParaRPr lang="ru-RU" sz="1000" dirty="0">
              <a:latin typeface="PT Sans" panose="020B0503020203020204" pitchFamily="34" charset="-52"/>
            </a:endParaRPr>
          </a:p>
        </p:txBody>
      </p:sp>
      <p:sp>
        <p:nvSpPr>
          <p:cNvPr id="58" name="TextBox 57">
            <a:extLst>
              <a:ext uri="{FF2B5EF4-FFF2-40B4-BE49-F238E27FC236}">
                <a16:creationId xmlns:a16="http://schemas.microsoft.com/office/drawing/2014/main" id="{E30277C3-7D6B-4472-94B6-BFAD5FD984A9}"/>
              </a:ext>
            </a:extLst>
          </p:cNvPr>
          <p:cNvSpPr txBox="1"/>
          <p:nvPr/>
        </p:nvSpPr>
        <p:spPr>
          <a:xfrm>
            <a:off x="4763917" y="1038815"/>
            <a:ext cx="4380083" cy="276999"/>
          </a:xfrm>
          <a:prstGeom prst="rect">
            <a:avLst/>
          </a:prstGeom>
          <a:noFill/>
        </p:spPr>
        <p:txBody>
          <a:bodyPr wrap="square">
            <a:spAutoFit/>
          </a:bodyPr>
          <a:lstStyle/>
          <a:p>
            <a:r>
              <a:rPr lang="ru-RU" sz="1200" dirty="0">
                <a:latin typeface="PT Sans" panose="020B0503020203020204" pitchFamily="34" charset="-52"/>
              </a:rPr>
              <a:t>Рисунок 2. Схема тестов «Метод Фрея» и «Горячая площадка»</a:t>
            </a:r>
          </a:p>
        </p:txBody>
      </p:sp>
      <p:graphicFrame>
        <p:nvGraphicFramePr>
          <p:cNvPr id="60" name="Таблица 59">
            <a:extLst>
              <a:ext uri="{FF2B5EF4-FFF2-40B4-BE49-F238E27FC236}">
                <a16:creationId xmlns:a16="http://schemas.microsoft.com/office/drawing/2014/main" id="{216C9A62-4395-4E25-B0DC-08E516CB478E}"/>
              </a:ext>
            </a:extLst>
          </p:cNvPr>
          <p:cNvGraphicFramePr>
            <a:graphicFrameLocks noGrp="1"/>
          </p:cNvGraphicFramePr>
          <p:nvPr>
            <p:extLst>
              <p:ext uri="{D42A27DB-BD31-4B8C-83A1-F6EECF244321}">
                <p14:modId xmlns:p14="http://schemas.microsoft.com/office/powerpoint/2010/main" val="1955861309"/>
              </p:ext>
            </p:extLst>
          </p:nvPr>
        </p:nvGraphicFramePr>
        <p:xfrm>
          <a:off x="449288" y="1646517"/>
          <a:ext cx="3604095" cy="1547009"/>
        </p:xfrm>
        <a:graphic>
          <a:graphicData uri="http://schemas.openxmlformats.org/drawingml/2006/table">
            <a:tbl>
              <a:tblPr bandRow="1">
                <a:tableStyleId>{5C22544A-7EE6-4342-B048-85BDC9FD1C3A}</a:tableStyleId>
              </a:tblPr>
              <a:tblGrid>
                <a:gridCol w="1227834">
                  <a:extLst>
                    <a:ext uri="{9D8B030D-6E8A-4147-A177-3AD203B41FA5}">
                      <a16:colId xmlns:a16="http://schemas.microsoft.com/office/drawing/2014/main" val="4166745661"/>
                    </a:ext>
                  </a:extLst>
                </a:gridCol>
                <a:gridCol w="1512168">
                  <a:extLst>
                    <a:ext uri="{9D8B030D-6E8A-4147-A177-3AD203B41FA5}">
                      <a16:colId xmlns:a16="http://schemas.microsoft.com/office/drawing/2014/main" val="3137169100"/>
                    </a:ext>
                  </a:extLst>
                </a:gridCol>
                <a:gridCol w="864093">
                  <a:extLst>
                    <a:ext uri="{9D8B030D-6E8A-4147-A177-3AD203B41FA5}">
                      <a16:colId xmlns:a16="http://schemas.microsoft.com/office/drawing/2014/main" val="1276319482"/>
                    </a:ext>
                  </a:extLst>
                </a:gridCol>
              </a:tblGrid>
              <a:tr h="1302280">
                <a:tc>
                  <a:txBody>
                    <a:bodyPr/>
                    <a:lstStyle/>
                    <a:p>
                      <a:pPr algn="ctr">
                        <a:lnSpc>
                          <a:spcPct val="150000"/>
                        </a:lnSpc>
                      </a:pPr>
                      <a:r>
                        <a:rPr lang="ru-RU" sz="1200" b="1" dirty="0">
                          <a:effectLst/>
                          <a:latin typeface="PT Sans" panose="020B0503020203020204" pitchFamily="34" charset="-52"/>
                        </a:rPr>
                        <a:t>Базовый корм (3,5 </a:t>
                      </a:r>
                      <a:r>
                        <a:rPr lang="ru-RU" sz="1200" b="1" dirty="0" err="1">
                          <a:effectLst/>
                          <a:latin typeface="PT Sans" panose="020B0503020203020204" pitchFamily="34" charset="-52"/>
                        </a:rPr>
                        <a:t>гр</a:t>
                      </a:r>
                      <a:r>
                        <a:rPr lang="ru-RU" sz="1200" b="1" dirty="0">
                          <a:effectLst/>
                          <a:latin typeface="PT Sans" panose="020B0503020203020204" pitchFamily="34" charset="-52"/>
                        </a:rPr>
                        <a:t>), ккал</a:t>
                      </a:r>
                      <a:endParaRPr lang="ru-RU" sz="1200" b="1" dirty="0">
                        <a:effectLst/>
                        <a:latin typeface="PT Sans" panose="020B0503020203020204" pitchFamily="34" charset="-52"/>
                        <a:ea typeface="Times New Roman" panose="02020603050405020304" pitchFamily="18" charset="0"/>
                      </a:endParaRPr>
                    </a:p>
                  </a:txBody>
                  <a:tcPr marL="68580" marR="68580" marT="0" marB="0" anchor="ctr"/>
                </a:tc>
                <a:tc>
                  <a:txBody>
                    <a:bodyPr/>
                    <a:lstStyle/>
                    <a:p>
                      <a:pPr algn="ctr">
                        <a:lnSpc>
                          <a:spcPct val="150000"/>
                        </a:lnSpc>
                      </a:pPr>
                      <a:r>
                        <a:rPr lang="ru-RU" sz="1200" b="1" i="0" dirty="0">
                          <a:effectLst/>
                          <a:latin typeface="PT Sans" panose="020B0503020203020204" pitchFamily="34" charset="-52"/>
                        </a:rPr>
                        <a:t>Высококалорийная добавка</a:t>
                      </a:r>
                    </a:p>
                    <a:p>
                      <a:pPr algn="ctr">
                        <a:lnSpc>
                          <a:spcPct val="150000"/>
                        </a:lnSpc>
                      </a:pPr>
                      <a:r>
                        <a:rPr lang="ru-RU" sz="1200" b="1" i="0" dirty="0">
                          <a:effectLst/>
                          <a:latin typeface="PT Sans" panose="020B0503020203020204" pitchFamily="34" charset="-52"/>
                        </a:rPr>
                        <a:t>(5,5 </a:t>
                      </a:r>
                      <a:r>
                        <a:rPr lang="ru-RU" sz="1200" b="1" i="0" dirty="0" err="1">
                          <a:effectLst/>
                          <a:latin typeface="PT Sans" panose="020B0503020203020204" pitchFamily="34" charset="-52"/>
                        </a:rPr>
                        <a:t>гр</a:t>
                      </a:r>
                      <a:r>
                        <a:rPr lang="ru-RU" sz="1200" b="1" i="0" dirty="0">
                          <a:effectLst/>
                          <a:latin typeface="PT Sans" panose="020B0503020203020204" pitchFamily="34" charset="-52"/>
                        </a:rPr>
                        <a:t>), ккал</a:t>
                      </a:r>
                      <a:endParaRPr lang="ru-RU" sz="1200" b="1" i="0" dirty="0">
                        <a:effectLst/>
                        <a:latin typeface="PT Sans" panose="020B0503020203020204" pitchFamily="34" charset="-52"/>
                        <a:ea typeface="Times New Roman" panose="02020603050405020304" pitchFamily="18" charset="0"/>
                      </a:endParaRPr>
                    </a:p>
                  </a:txBody>
                  <a:tcPr marL="68580" marR="68580" marT="0" marB="0" anchor="ctr"/>
                </a:tc>
                <a:tc>
                  <a:txBody>
                    <a:bodyPr/>
                    <a:lstStyle/>
                    <a:p>
                      <a:pPr algn="ctr">
                        <a:lnSpc>
                          <a:spcPct val="150000"/>
                        </a:lnSpc>
                      </a:pPr>
                      <a:r>
                        <a:rPr lang="ru-RU" sz="1200" dirty="0">
                          <a:effectLst/>
                          <a:latin typeface="PT Sans" panose="020B0503020203020204" pitchFamily="34" charset="-52"/>
                        </a:rPr>
                        <a:t>Ккал/день</a:t>
                      </a:r>
                      <a:endParaRPr lang="ru-RU" sz="1200" dirty="0">
                        <a:effectLst/>
                        <a:latin typeface="PT Sans" panose="020B0503020203020204" pitchFamily="34" charset="-52"/>
                        <a:ea typeface="Times New Roman" panose="02020603050405020304" pitchFamily="18" charset="0"/>
                      </a:endParaRPr>
                    </a:p>
                  </a:txBody>
                  <a:tcPr marL="68580" marR="68580" marT="0" marB="0" anchor="ctr"/>
                </a:tc>
                <a:extLst>
                  <a:ext uri="{0D108BD9-81ED-4DB2-BD59-A6C34878D82A}">
                    <a16:rowId xmlns:a16="http://schemas.microsoft.com/office/drawing/2014/main" val="666925817"/>
                  </a:ext>
                </a:extLst>
              </a:tr>
              <a:tr h="237518">
                <a:tc>
                  <a:txBody>
                    <a:bodyPr/>
                    <a:lstStyle/>
                    <a:p>
                      <a:pPr algn="ctr">
                        <a:lnSpc>
                          <a:spcPct val="150000"/>
                        </a:lnSpc>
                      </a:pPr>
                      <a:r>
                        <a:rPr lang="ru-RU" sz="1200" i="0">
                          <a:effectLst/>
                          <a:latin typeface="PT Sans" panose="020B0503020203020204" pitchFamily="34" charset="-52"/>
                        </a:rPr>
                        <a:t>10,50</a:t>
                      </a:r>
                      <a:endParaRPr lang="ru-RU" sz="1200" i="0">
                        <a:effectLst/>
                        <a:latin typeface="PT Sans" panose="020B0503020203020204" pitchFamily="34" charset="-52"/>
                        <a:ea typeface="Times New Roman" panose="02020603050405020304" pitchFamily="18" charset="0"/>
                      </a:endParaRPr>
                    </a:p>
                  </a:txBody>
                  <a:tcPr marL="68580" marR="68580" marT="0" marB="0" anchor="ctr"/>
                </a:tc>
                <a:tc>
                  <a:txBody>
                    <a:bodyPr/>
                    <a:lstStyle/>
                    <a:p>
                      <a:pPr algn="ctr">
                        <a:lnSpc>
                          <a:spcPct val="150000"/>
                        </a:lnSpc>
                      </a:pPr>
                      <a:r>
                        <a:rPr lang="ru-RU" sz="1200" i="0" dirty="0">
                          <a:effectLst/>
                          <a:latin typeface="PT Sans" panose="020B0503020203020204" pitchFamily="34" charset="-52"/>
                        </a:rPr>
                        <a:t>40,91</a:t>
                      </a:r>
                      <a:endParaRPr lang="ru-RU" sz="1200" i="0" dirty="0">
                        <a:effectLst/>
                        <a:latin typeface="PT Sans" panose="020B0503020203020204" pitchFamily="34" charset="-52"/>
                        <a:ea typeface="Times New Roman" panose="02020603050405020304" pitchFamily="18" charset="0"/>
                      </a:endParaRPr>
                    </a:p>
                  </a:txBody>
                  <a:tcPr marL="68580" marR="68580" marT="0" marB="0" anchor="ctr"/>
                </a:tc>
                <a:tc>
                  <a:txBody>
                    <a:bodyPr/>
                    <a:lstStyle/>
                    <a:p>
                      <a:pPr algn="ctr">
                        <a:lnSpc>
                          <a:spcPct val="150000"/>
                        </a:lnSpc>
                      </a:pPr>
                      <a:r>
                        <a:rPr lang="ru-RU" sz="1200" b="1" kern="1200" dirty="0">
                          <a:solidFill>
                            <a:schemeClr val="dk1"/>
                          </a:solidFill>
                          <a:effectLst/>
                          <a:latin typeface="PT Sans" panose="020B0503020203020204" pitchFamily="34" charset="-52"/>
                          <a:ea typeface="+mn-ea"/>
                          <a:cs typeface="+mn-cs"/>
                        </a:rPr>
                        <a:t>51,41</a:t>
                      </a:r>
                      <a:endParaRPr lang="ru-RU" sz="1200" b="1" dirty="0">
                        <a:effectLst/>
                        <a:latin typeface="PT Sans" panose="020B0503020203020204" pitchFamily="34" charset="-52"/>
                        <a:ea typeface="Times New Roman" panose="02020603050405020304" pitchFamily="18" charset="0"/>
                      </a:endParaRPr>
                    </a:p>
                  </a:txBody>
                  <a:tcPr marL="68580" marR="68580" marT="0" marB="0" anchor="ctr"/>
                </a:tc>
                <a:extLst>
                  <a:ext uri="{0D108BD9-81ED-4DB2-BD59-A6C34878D82A}">
                    <a16:rowId xmlns:a16="http://schemas.microsoft.com/office/drawing/2014/main" val="2692792671"/>
                  </a:ext>
                </a:extLst>
              </a:tr>
            </a:tbl>
          </a:graphicData>
        </a:graphic>
      </p:graphicFrame>
      <p:sp>
        <p:nvSpPr>
          <p:cNvPr id="66" name="TextBox 65">
            <a:extLst>
              <a:ext uri="{FF2B5EF4-FFF2-40B4-BE49-F238E27FC236}">
                <a16:creationId xmlns:a16="http://schemas.microsoft.com/office/drawing/2014/main" id="{40E5A747-4AB5-486A-A92D-540FA9F4BA65}"/>
              </a:ext>
            </a:extLst>
          </p:cNvPr>
          <p:cNvSpPr txBox="1"/>
          <p:nvPr/>
        </p:nvSpPr>
        <p:spPr>
          <a:xfrm>
            <a:off x="444342" y="1038520"/>
            <a:ext cx="3604095" cy="461665"/>
          </a:xfrm>
          <a:prstGeom prst="rect">
            <a:avLst/>
          </a:prstGeom>
          <a:noFill/>
        </p:spPr>
        <p:txBody>
          <a:bodyPr wrap="square">
            <a:spAutoFit/>
          </a:bodyPr>
          <a:lstStyle/>
          <a:p>
            <a:pPr algn="ctr"/>
            <a:r>
              <a:rPr lang="ru-RU" sz="1200" dirty="0">
                <a:latin typeface="PT Sans" panose="020B0503020203020204" pitchFamily="34" charset="-52"/>
              </a:rPr>
              <a:t>Таблица 1. Калорийность суточного рациона мышей экспериментальной группы </a:t>
            </a:r>
          </a:p>
        </p:txBody>
      </p:sp>
      <p:sp>
        <p:nvSpPr>
          <p:cNvPr id="68" name="TextBox 67">
            <a:extLst>
              <a:ext uri="{FF2B5EF4-FFF2-40B4-BE49-F238E27FC236}">
                <a16:creationId xmlns:a16="http://schemas.microsoft.com/office/drawing/2014/main" id="{AB35B201-8FE5-4790-9E5B-70D726FEA420}"/>
              </a:ext>
            </a:extLst>
          </p:cNvPr>
          <p:cNvSpPr txBox="1"/>
          <p:nvPr/>
        </p:nvSpPr>
        <p:spPr>
          <a:xfrm>
            <a:off x="444341" y="4057556"/>
            <a:ext cx="3604096" cy="830997"/>
          </a:xfrm>
          <a:prstGeom prst="rect">
            <a:avLst/>
          </a:prstGeom>
          <a:noFill/>
        </p:spPr>
        <p:txBody>
          <a:bodyPr wrap="square">
            <a:spAutoFit/>
          </a:bodyPr>
          <a:lstStyle/>
          <a:p>
            <a:r>
              <a:rPr lang="ru-RU" sz="1200" dirty="0">
                <a:latin typeface="PT Sans" panose="020B0503020203020204" pitchFamily="34" charset="-52"/>
              </a:rPr>
              <a:t>Калорийность суточного рациона контрольной группы: </a:t>
            </a:r>
            <a:r>
              <a:rPr lang="ru-RU" sz="1200" b="1" dirty="0">
                <a:latin typeface="PT Sans" panose="020B0503020203020204" pitchFamily="34" charset="-52"/>
              </a:rPr>
              <a:t>24 ккал </a:t>
            </a:r>
          </a:p>
          <a:p>
            <a:endParaRPr lang="ru-RU" sz="1200" b="1" dirty="0">
              <a:latin typeface="PT Sans" panose="020B0503020203020204" pitchFamily="34" charset="-52"/>
            </a:endParaRPr>
          </a:p>
          <a:p>
            <a:r>
              <a:rPr lang="ru-RU" sz="1200" dirty="0">
                <a:latin typeface="PT Sans" panose="020B0503020203020204" pitchFamily="34" charset="-52"/>
              </a:rPr>
              <a:t>Процентное соотношение БЖУ: </a:t>
            </a:r>
            <a:r>
              <a:rPr lang="ru-RU" sz="1200" b="1" dirty="0">
                <a:latin typeface="PT Sans" panose="020B0503020203020204" pitchFamily="34" charset="-52"/>
              </a:rPr>
              <a:t>26/63/11</a:t>
            </a:r>
          </a:p>
        </p:txBody>
      </p:sp>
      <p:sp>
        <p:nvSpPr>
          <p:cNvPr id="69" name="TextBox 68">
            <a:extLst>
              <a:ext uri="{FF2B5EF4-FFF2-40B4-BE49-F238E27FC236}">
                <a16:creationId xmlns:a16="http://schemas.microsoft.com/office/drawing/2014/main" id="{19BFD236-FB3E-4DB7-991B-9F6369779CEC}"/>
              </a:ext>
            </a:extLst>
          </p:cNvPr>
          <p:cNvSpPr txBox="1"/>
          <p:nvPr/>
        </p:nvSpPr>
        <p:spPr>
          <a:xfrm>
            <a:off x="413792" y="3358484"/>
            <a:ext cx="3639591" cy="276999"/>
          </a:xfrm>
          <a:prstGeom prst="rect">
            <a:avLst/>
          </a:prstGeom>
          <a:noFill/>
        </p:spPr>
        <p:txBody>
          <a:bodyPr wrap="square">
            <a:spAutoFit/>
          </a:bodyPr>
          <a:lstStyle/>
          <a:p>
            <a:r>
              <a:rPr lang="ru-RU" sz="1200" dirty="0">
                <a:latin typeface="PT Sans" panose="020B0503020203020204" pitchFamily="34" charset="-52"/>
              </a:rPr>
              <a:t>Процентное соотношение БЖУ: </a:t>
            </a:r>
            <a:r>
              <a:rPr lang="ru-RU" sz="1200" b="1" dirty="0">
                <a:latin typeface="PT Sans" panose="020B0503020203020204" pitchFamily="34" charset="-52"/>
              </a:rPr>
              <a:t>16/50/34</a:t>
            </a:r>
          </a:p>
        </p:txBody>
      </p:sp>
      <p:sp>
        <p:nvSpPr>
          <p:cNvPr id="70" name="TextBox 69">
            <a:extLst>
              <a:ext uri="{FF2B5EF4-FFF2-40B4-BE49-F238E27FC236}">
                <a16:creationId xmlns:a16="http://schemas.microsoft.com/office/drawing/2014/main" id="{76B67AC2-9F87-4FAD-A400-F97155C4A329}"/>
              </a:ext>
            </a:extLst>
          </p:cNvPr>
          <p:cNvSpPr txBox="1"/>
          <p:nvPr/>
        </p:nvSpPr>
        <p:spPr>
          <a:xfrm>
            <a:off x="814709" y="233590"/>
            <a:ext cx="5849955" cy="369332"/>
          </a:xfrm>
          <a:prstGeom prst="rect">
            <a:avLst/>
          </a:prstGeom>
          <a:noFill/>
        </p:spPr>
        <p:txBody>
          <a:bodyPr wrap="square" rtlCol="0">
            <a:spAutoFit/>
          </a:bodyPr>
          <a:lstStyle/>
          <a:p>
            <a:pPr algn="ctr"/>
            <a:r>
              <a:rPr lang="ru-RU" b="1" dirty="0">
                <a:solidFill>
                  <a:schemeClr val="bg1"/>
                </a:solidFill>
                <a:latin typeface="PT Sans" panose="020B0503020203020204" pitchFamily="34" charset="-52"/>
              </a:rPr>
              <a:t>Методы</a:t>
            </a:r>
          </a:p>
        </p:txBody>
      </p:sp>
    </p:spTree>
    <p:extLst>
      <p:ext uri="{BB962C8B-B14F-4D97-AF65-F5344CB8AC3E}">
        <p14:creationId xmlns:p14="http://schemas.microsoft.com/office/powerpoint/2010/main" val="3237324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0" y="1924"/>
            <a:ext cx="9144000" cy="832664"/>
          </a:xfrm>
          <a:prstGeom prst="rect">
            <a:avLst/>
          </a:prstGeom>
          <a:gradFill flip="none" rotWithShape="1">
            <a:gsLst>
              <a:gs pos="0">
                <a:srgbClr val="00549F">
                  <a:shade val="30000"/>
                  <a:satMod val="115000"/>
                </a:srgbClr>
              </a:gs>
              <a:gs pos="50000">
                <a:srgbClr val="00549F">
                  <a:shade val="67500"/>
                  <a:satMod val="115000"/>
                </a:srgbClr>
              </a:gs>
              <a:gs pos="100000">
                <a:srgbClr val="00549F">
                  <a:shade val="100000"/>
                  <a:satMod val="115000"/>
                </a:srgbClr>
              </a:gs>
            </a:gsLst>
            <a:lin ang="540000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ru-RU"/>
          </a:p>
        </p:txBody>
      </p:sp>
      <p:pic>
        <p:nvPicPr>
          <p:cNvPr id="6" name="Picture 2" descr="C:\Users\MSShafigullin\Desktop\2020\Презентация КФУ\kfu_logo_circle_ru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7267" y="148256"/>
            <a:ext cx="553050" cy="5400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C:\Users\MSShafigullin\Desktop\Проекты\Презентация по ДК\q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78094" y="367563"/>
            <a:ext cx="353386" cy="35338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6" descr="C:\Users\MSShafigullin\Desktop\2020\Презентация КФУ\THE.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928787" y="114719"/>
            <a:ext cx="252000" cy="25200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8279432" y="374979"/>
            <a:ext cx="659482" cy="338554"/>
          </a:xfrm>
          <a:prstGeom prst="rect">
            <a:avLst/>
          </a:prstGeom>
          <a:noFill/>
        </p:spPr>
        <p:txBody>
          <a:bodyPr wrap="square" rtlCol="0">
            <a:spAutoFit/>
          </a:bodyPr>
          <a:lstStyle>
            <a:defPPr>
              <a:defRPr lang="en-US"/>
            </a:defPPr>
            <a:lvl1pPr>
              <a:defRPr sz="2000" b="1">
                <a:solidFill>
                  <a:schemeClr val="tx1">
                    <a:lumMod val="65000"/>
                    <a:lumOff val="35000"/>
                  </a:schemeClr>
                </a:solidFill>
                <a:latin typeface="Arial" pitchFamily="34" charset="0"/>
                <a:cs typeface="Arial" pitchFamily="34" charset="0"/>
              </a:defRPr>
            </a:lvl1pPr>
          </a:lstStyle>
          <a:p>
            <a:pPr lvl="0">
              <a:defRPr/>
            </a:pPr>
            <a:r>
              <a:rPr lang="ru-RU" sz="800" b="0" dirty="0">
                <a:solidFill>
                  <a:schemeClr val="bg1"/>
                </a:solidFill>
                <a:latin typeface="PT Sans" panose="020B0503020203020204" pitchFamily="34" charset="-52"/>
              </a:rPr>
              <a:t>347</a:t>
            </a:r>
          </a:p>
          <a:p>
            <a:pPr lvl="0">
              <a:defRPr/>
            </a:pPr>
            <a:r>
              <a:rPr kumimoji="0" lang="ru-RU" sz="800" b="0" u="none" strike="noStrike" kern="0" cap="none" spc="0" normalizeH="0" baseline="0" noProof="0" dirty="0">
                <a:ln>
                  <a:noFill/>
                </a:ln>
                <a:solidFill>
                  <a:schemeClr val="bg1"/>
                </a:solidFill>
                <a:uLnTx/>
                <a:uFillTx/>
                <a:latin typeface="PT Sans" panose="020B0503020203020204" pitchFamily="34" charset="-52"/>
              </a:rPr>
              <a:t>10</a:t>
            </a:r>
            <a:endParaRPr kumimoji="0" lang="en-US" sz="800" b="0" u="none" strike="noStrike" kern="0" cap="none" spc="0" normalizeH="0" baseline="0" noProof="0" dirty="0">
              <a:ln>
                <a:noFill/>
              </a:ln>
              <a:solidFill>
                <a:schemeClr val="bg1"/>
              </a:solidFill>
              <a:uLnTx/>
              <a:uFillTx/>
              <a:latin typeface="PT Sans" panose="020B0503020203020204" pitchFamily="34" charset="-52"/>
            </a:endParaRPr>
          </a:p>
        </p:txBody>
      </p:sp>
      <p:sp>
        <p:nvSpPr>
          <p:cNvPr id="11" name="TextBox 10"/>
          <p:cNvSpPr txBox="1"/>
          <p:nvPr/>
        </p:nvSpPr>
        <p:spPr>
          <a:xfrm>
            <a:off x="8279432" y="71442"/>
            <a:ext cx="659482" cy="338554"/>
          </a:xfrm>
          <a:prstGeom prst="rect">
            <a:avLst/>
          </a:prstGeom>
          <a:noFill/>
        </p:spPr>
        <p:txBody>
          <a:bodyPr wrap="square" rtlCol="0">
            <a:spAutoFit/>
          </a:bodyPr>
          <a:lstStyle>
            <a:defPPr>
              <a:defRPr lang="en-US"/>
            </a:defPPr>
            <a:lvl1pPr>
              <a:defRPr sz="2000" b="1">
                <a:solidFill>
                  <a:schemeClr val="tx1">
                    <a:lumMod val="65000"/>
                    <a:lumOff val="35000"/>
                  </a:schemeClr>
                </a:solidFill>
                <a:latin typeface="Arial" pitchFamily="34" charset="0"/>
                <a:cs typeface="Arial"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800" b="0" dirty="0">
                <a:solidFill>
                  <a:schemeClr val="bg1"/>
                </a:solidFill>
                <a:latin typeface="PT Sans" panose="020B0503020203020204" pitchFamily="34" charset="-52"/>
              </a:rPr>
              <a:t>8</a:t>
            </a:r>
            <a:r>
              <a:rPr lang="ru-RU" sz="800" b="0" dirty="0">
                <a:solidFill>
                  <a:schemeClr val="bg1"/>
                </a:solidFill>
                <a:latin typeface="PT Sans" panose="020B0503020203020204" pitchFamily="34" charset="-52"/>
              </a:rPr>
              <a:t>01-</a:t>
            </a:r>
            <a:r>
              <a:rPr lang="en-US" sz="800" b="0" dirty="0">
                <a:solidFill>
                  <a:schemeClr val="bg1"/>
                </a:solidFill>
                <a:latin typeface="PT Sans" panose="020B0503020203020204" pitchFamily="34" charset="-52"/>
              </a:rPr>
              <a:t>10</a:t>
            </a:r>
            <a:r>
              <a:rPr lang="ru-RU" sz="800" b="0" dirty="0">
                <a:solidFill>
                  <a:schemeClr val="bg1"/>
                </a:solidFill>
                <a:latin typeface="PT Sans" panose="020B0503020203020204" pitchFamily="34" charset="-52"/>
              </a:rPr>
              <a:t>00</a:t>
            </a:r>
          </a:p>
          <a:p>
            <a:pPr marL="0" marR="0" lvl="0" indent="0" defTabSz="914400" eaLnBrk="1" fontAlgn="auto" latinLnBrk="0" hangingPunct="1">
              <a:lnSpc>
                <a:spcPct val="100000"/>
              </a:lnSpc>
              <a:spcBef>
                <a:spcPts val="0"/>
              </a:spcBef>
              <a:spcAft>
                <a:spcPts val="0"/>
              </a:spcAft>
              <a:buClrTx/>
              <a:buSzTx/>
              <a:buFontTx/>
              <a:buNone/>
              <a:tabLst/>
              <a:defRPr/>
            </a:pPr>
            <a:r>
              <a:rPr lang="ru-RU" sz="800" b="0" kern="0" dirty="0">
                <a:solidFill>
                  <a:schemeClr val="bg1"/>
                </a:solidFill>
                <a:latin typeface="PT Sans" panose="020B0503020203020204" pitchFamily="34" charset="-52"/>
              </a:rPr>
              <a:t>10</a:t>
            </a:r>
            <a:endParaRPr kumimoji="0" lang="en-US" sz="800" b="0" u="none" strike="noStrike" kern="0" cap="none" spc="0" normalizeH="0" baseline="0" noProof="0" dirty="0">
              <a:ln>
                <a:noFill/>
              </a:ln>
              <a:solidFill>
                <a:schemeClr val="bg1"/>
              </a:solidFill>
              <a:uLnTx/>
              <a:uFillTx/>
              <a:latin typeface="PT Sans" panose="020B0503020203020204" pitchFamily="34" charset="-52"/>
            </a:endParaRPr>
          </a:p>
        </p:txBody>
      </p:sp>
      <p:pic>
        <p:nvPicPr>
          <p:cNvPr id="2050" name="Picture 2" descr="C:\Users\MSShafigullin\Desktop\2020\5+\5+ (white).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732240" y="184996"/>
            <a:ext cx="989269" cy="450000"/>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E4AFE85C-9C0F-45E2-BB52-1DE242811B44}"/>
              </a:ext>
            </a:extLst>
          </p:cNvPr>
          <p:cNvSpPr txBox="1"/>
          <p:nvPr/>
        </p:nvSpPr>
        <p:spPr>
          <a:xfrm>
            <a:off x="803992" y="98346"/>
            <a:ext cx="5849955" cy="646331"/>
          </a:xfrm>
          <a:prstGeom prst="rect">
            <a:avLst/>
          </a:prstGeom>
          <a:noFill/>
        </p:spPr>
        <p:txBody>
          <a:bodyPr wrap="square" rtlCol="0">
            <a:spAutoFit/>
          </a:bodyPr>
          <a:lstStyle/>
          <a:p>
            <a:pPr algn="ctr"/>
            <a:r>
              <a:rPr lang="ru-RU" b="1" dirty="0">
                <a:solidFill>
                  <a:schemeClr val="bg1"/>
                </a:solidFill>
                <a:latin typeface="PT Sans" panose="020B0503020203020204" pitchFamily="34" charset="-52"/>
              </a:rPr>
              <a:t>Анализ морфометрических показателей и сенсорных нарушений </a:t>
            </a:r>
          </a:p>
        </p:txBody>
      </p:sp>
      <p:graphicFrame>
        <p:nvGraphicFramePr>
          <p:cNvPr id="15" name="Объект 14">
            <a:extLst>
              <a:ext uri="{FF2B5EF4-FFF2-40B4-BE49-F238E27FC236}">
                <a16:creationId xmlns:a16="http://schemas.microsoft.com/office/drawing/2014/main" id="{3C67251B-788A-476D-8632-79532D374515}"/>
              </a:ext>
            </a:extLst>
          </p:cNvPr>
          <p:cNvGraphicFramePr>
            <a:graphicFrameLocks noChangeAspect="1"/>
          </p:cNvGraphicFramePr>
          <p:nvPr>
            <p:extLst>
              <p:ext uri="{D42A27DB-BD31-4B8C-83A1-F6EECF244321}">
                <p14:modId xmlns:p14="http://schemas.microsoft.com/office/powerpoint/2010/main" val="24891984"/>
              </p:ext>
            </p:extLst>
          </p:nvPr>
        </p:nvGraphicFramePr>
        <p:xfrm>
          <a:off x="-32997" y="655476"/>
          <a:ext cx="3020821" cy="2305362"/>
        </p:xfrm>
        <a:graphic>
          <a:graphicData uri="http://schemas.openxmlformats.org/presentationml/2006/ole">
            <mc:AlternateContent xmlns:mc="http://schemas.openxmlformats.org/markup-compatibility/2006">
              <mc:Choice xmlns:v="urn:schemas-microsoft-com:vml" Requires="v">
                <p:oleObj name="Graph" r:id="rId7" imgW="3920760" imgH="3000960" progId="Origin95.Graph">
                  <p:embed/>
                </p:oleObj>
              </mc:Choice>
              <mc:Fallback>
                <p:oleObj name="Graph" r:id="rId7" imgW="3920760" imgH="3000960" progId="Origin95.Graph">
                  <p:embed/>
                  <p:pic>
                    <p:nvPicPr>
                      <p:cNvPr id="15" name="Объект 14">
                        <a:extLst>
                          <a:ext uri="{FF2B5EF4-FFF2-40B4-BE49-F238E27FC236}">
                            <a16:creationId xmlns:a16="http://schemas.microsoft.com/office/drawing/2014/main" id="{3C67251B-788A-476D-8632-79532D374515}"/>
                          </a:ext>
                        </a:extLst>
                      </p:cNvPr>
                      <p:cNvPicPr>
                        <a:picLocks noChangeAspect="1" noChangeArrowheads="1"/>
                      </p:cNvPicPr>
                      <p:nvPr/>
                    </p:nvPicPr>
                    <p:blipFill>
                      <a:blip r:embed="rId8"/>
                      <a:srcRect/>
                      <a:stretch>
                        <a:fillRect/>
                      </a:stretch>
                    </p:blipFill>
                    <p:spPr bwMode="auto">
                      <a:xfrm>
                        <a:off x="-32997" y="655476"/>
                        <a:ext cx="3020821" cy="2305362"/>
                      </a:xfrm>
                      <a:prstGeom prst="rect">
                        <a:avLst/>
                      </a:prstGeom>
                      <a:noFill/>
                    </p:spPr>
                  </p:pic>
                </p:oleObj>
              </mc:Fallback>
            </mc:AlternateContent>
          </a:graphicData>
        </a:graphic>
      </p:graphicFrame>
      <p:graphicFrame>
        <p:nvGraphicFramePr>
          <p:cNvPr id="16" name="Объект 15">
            <a:extLst>
              <a:ext uri="{FF2B5EF4-FFF2-40B4-BE49-F238E27FC236}">
                <a16:creationId xmlns:a16="http://schemas.microsoft.com/office/drawing/2014/main" id="{6BAD60B5-4CD6-4846-985E-F7848F9911F8}"/>
              </a:ext>
            </a:extLst>
          </p:cNvPr>
          <p:cNvGraphicFramePr>
            <a:graphicFrameLocks noChangeAspect="1"/>
          </p:cNvGraphicFramePr>
          <p:nvPr>
            <p:extLst>
              <p:ext uri="{D42A27DB-BD31-4B8C-83A1-F6EECF244321}">
                <p14:modId xmlns:p14="http://schemas.microsoft.com/office/powerpoint/2010/main" val="3923439573"/>
              </p:ext>
            </p:extLst>
          </p:nvPr>
        </p:nvGraphicFramePr>
        <p:xfrm>
          <a:off x="4266742" y="733562"/>
          <a:ext cx="2895741" cy="2210791"/>
        </p:xfrm>
        <a:graphic>
          <a:graphicData uri="http://schemas.openxmlformats.org/presentationml/2006/ole">
            <mc:AlternateContent xmlns:mc="http://schemas.openxmlformats.org/markup-compatibility/2006">
              <mc:Choice xmlns:v="urn:schemas-microsoft-com:vml" Requires="v">
                <p:oleObj name="Graph" r:id="rId9" imgW="3920760" imgH="3000960" progId="Origin95.Graph">
                  <p:embed/>
                </p:oleObj>
              </mc:Choice>
              <mc:Fallback>
                <p:oleObj name="Graph" r:id="rId9" imgW="3920760" imgH="3000960" progId="Origin95.Graph">
                  <p:embed/>
                  <p:pic>
                    <p:nvPicPr>
                      <p:cNvPr id="16" name="Объект 15">
                        <a:extLst>
                          <a:ext uri="{FF2B5EF4-FFF2-40B4-BE49-F238E27FC236}">
                            <a16:creationId xmlns:a16="http://schemas.microsoft.com/office/drawing/2014/main" id="{6BAD60B5-4CD6-4846-985E-F7848F9911F8}"/>
                          </a:ext>
                        </a:extLst>
                      </p:cNvPr>
                      <p:cNvPicPr>
                        <a:picLocks noChangeAspect="1" noChangeArrowheads="1"/>
                      </p:cNvPicPr>
                      <p:nvPr/>
                    </p:nvPicPr>
                    <p:blipFill>
                      <a:blip r:embed="rId10"/>
                      <a:srcRect/>
                      <a:stretch>
                        <a:fillRect/>
                      </a:stretch>
                    </p:blipFill>
                    <p:spPr bwMode="auto">
                      <a:xfrm>
                        <a:off x="4266742" y="733562"/>
                        <a:ext cx="2895741" cy="2210791"/>
                      </a:xfrm>
                      <a:prstGeom prst="rect">
                        <a:avLst/>
                      </a:prstGeom>
                      <a:noFill/>
                    </p:spPr>
                  </p:pic>
                </p:oleObj>
              </mc:Fallback>
            </mc:AlternateContent>
          </a:graphicData>
        </a:graphic>
      </p:graphicFrame>
      <p:sp>
        <p:nvSpPr>
          <p:cNvPr id="18" name="TextBox 17">
            <a:extLst>
              <a:ext uri="{FF2B5EF4-FFF2-40B4-BE49-F238E27FC236}">
                <a16:creationId xmlns:a16="http://schemas.microsoft.com/office/drawing/2014/main" id="{4591075E-D135-4318-8006-6610E83F6B23}"/>
              </a:ext>
            </a:extLst>
          </p:cNvPr>
          <p:cNvSpPr txBox="1"/>
          <p:nvPr/>
        </p:nvSpPr>
        <p:spPr>
          <a:xfrm>
            <a:off x="4868156" y="746827"/>
            <a:ext cx="2903900" cy="334707"/>
          </a:xfrm>
          <a:prstGeom prst="rect">
            <a:avLst/>
          </a:prstGeom>
          <a:noFill/>
        </p:spPr>
        <p:txBody>
          <a:bodyPr wrap="square">
            <a:spAutoFit/>
          </a:bodyPr>
          <a:lstStyle/>
          <a:p>
            <a:pPr>
              <a:lnSpc>
                <a:spcPct val="150000"/>
              </a:lnSpc>
            </a:pPr>
            <a:r>
              <a:rPr lang="ru-RU" sz="1050" b="1" dirty="0">
                <a:effectLst/>
                <a:latin typeface="PT Sans" panose="020B0503020203020204" pitchFamily="34" charset="-52"/>
                <a:ea typeface="Times New Roman" panose="02020603050405020304" pitchFamily="18" charset="0"/>
              </a:rPr>
              <a:t>Анализ уровня сахара в крови мышей</a:t>
            </a:r>
          </a:p>
        </p:txBody>
      </p:sp>
      <p:sp>
        <p:nvSpPr>
          <p:cNvPr id="19" name="TextBox 18">
            <a:extLst>
              <a:ext uri="{FF2B5EF4-FFF2-40B4-BE49-F238E27FC236}">
                <a16:creationId xmlns:a16="http://schemas.microsoft.com/office/drawing/2014/main" id="{A939E727-CE75-47A2-8A71-0905198DD7C9}"/>
              </a:ext>
            </a:extLst>
          </p:cNvPr>
          <p:cNvSpPr txBox="1"/>
          <p:nvPr/>
        </p:nvSpPr>
        <p:spPr>
          <a:xfrm>
            <a:off x="0" y="4042456"/>
            <a:ext cx="1895798" cy="1108701"/>
          </a:xfrm>
          <a:prstGeom prst="rect">
            <a:avLst/>
          </a:prstGeom>
          <a:noFill/>
        </p:spPr>
        <p:txBody>
          <a:bodyPr wrap="square">
            <a:spAutoFit/>
          </a:bodyPr>
          <a:lstStyle/>
          <a:p>
            <a:pPr>
              <a:lnSpc>
                <a:spcPct val="150000"/>
              </a:lnSpc>
            </a:pPr>
            <a:r>
              <a:rPr lang="ru-RU" sz="900" dirty="0">
                <a:latin typeface="PT Sans" panose="020B0503020203020204" pitchFamily="34" charset="-52"/>
                <a:ea typeface="Times New Roman" panose="02020603050405020304" pitchFamily="18" charset="0"/>
              </a:rPr>
              <a:t>р</a:t>
            </a:r>
            <a:r>
              <a:rPr lang="en-US" sz="900" dirty="0">
                <a:latin typeface="PT Sans" panose="020B0503020203020204" pitchFamily="34" charset="-52"/>
                <a:ea typeface="Times New Roman" panose="02020603050405020304" pitchFamily="18" charset="0"/>
              </a:rPr>
              <a:t>&lt;0,05 </a:t>
            </a:r>
            <a:r>
              <a:rPr lang="ru-RU" sz="900" dirty="0">
                <a:latin typeface="PT Sans" panose="020B0503020203020204" pitchFamily="34" charset="-52"/>
                <a:ea typeface="Times New Roman" panose="02020603050405020304" pitchFamily="18" charset="0"/>
              </a:rPr>
              <a:t>*относительно начальных значений,</a:t>
            </a:r>
          </a:p>
          <a:p>
            <a:pPr>
              <a:lnSpc>
                <a:spcPct val="150000"/>
              </a:lnSpc>
            </a:pPr>
            <a:r>
              <a:rPr lang="ru-RU" sz="900" dirty="0">
                <a:latin typeface="PT Sans" panose="020B0503020203020204" pitchFamily="34" charset="-52"/>
                <a:ea typeface="Times New Roman" panose="02020603050405020304" pitchFamily="18" charset="0"/>
              </a:rPr>
              <a:t> </a:t>
            </a:r>
            <a:r>
              <a:rPr lang="en-US" sz="900" dirty="0">
                <a:latin typeface="PT Sans" panose="020B0503020203020204" pitchFamily="34" charset="-52"/>
                <a:ea typeface="Times New Roman" panose="02020603050405020304" pitchFamily="18" charset="0"/>
              </a:rPr>
              <a:t>#</a:t>
            </a:r>
            <a:r>
              <a:rPr lang="ru-RU" sz="900" dirty="0">
                <a:latin typeface="PT Sans" panose="020B0503020203020204" pitchFamily="34" charset="-52"/>
                <a:ea typeface="Times New Roman" panose="02020603050405020304" pitchFamily="18" charset="0"/>
              </a:rPr>
              <a:t> относительно контрольной группы,                    </a:t>
            </a:r>
            <a:endParaRPr lang="ru-RU" sz="900" dirty="0">
              <a:solidFill>
                <a:srgbClr val="FF0000"/>
              </a:solidFill>
              <a:effectLst/>
              <a:latin typeface="PT Sans" panose="020B0503020203020204" pitchFamily="34" charset="-52"/>
              <a:ea typeface="Times New Roman" panose="02020603050405020304" pitchFamily="18" charset="0"/>
            </a:endParaRPr>
          </a:p>
          <a:p>
            <a:pPr>
              <a:lnSpc>
                <a:spcPct val="150000"/>
              </a:lnSpc>
            </a:pPr>
            <a:r>
              <a:rPr lang="ru-RU" sz="900" dirty="0">
                <a:latin typeface="PT Sans" panose="020B0503020203020204" pitchFamily="34" charset="-52"/>
                <a:ea typeface="Times New Roman" panose="02020603050405020304" pitchFamily="18" charset="0"/>
              </a:rPr>
              <a:t>К</a:t>
            </a:r>
            <a:r>
              <a:rPr lang="ru-RU" sz="900" dirty="0">
                <a:effectLst/>
                <a:latin typeface="PT Sans" panose="020B0503020203020204" pitchFamily="34" charset="-52"/>
                <a:ea typeface="Times New Roman" panose="02020603050405020304" pitchFamily="18" charset="0"/>
              </a:rPr>
              <a:t> – контрольная группа</a:t>
            </a:r>
            <a:endParaRPr lang="ru-RU" sz="900" dirty="0">
              <a:solidFill>
                <a:srgbClr val="FF0000"/>
              </a:solidFill>
              <a:effectLst/>
              <a:latin typeface="PT Sans" panose="020B0503020203020204" pitchFamily="34" charset="-52"/>
              <a:ea typeface="Times New Roman" panose="02020603050405020304" pitchFamily="18" charset="0"/>
            </a:endParaRPr>
          </a:p>
        </p:txBody>
      </p:sp>
      <p:sp>
        <p:nvSpPr>
          <p:cNvPr id="42" name="Прямоугольник 41">
            <a:extLst>
              <a:ext uri="{FF2B5EF4-FFF2-40B4-BE49-F238E27FC236}">
                <a16:creationId xmlns:a16="http://schemas.microsoft.com/office/drawing/2014/main" id="{5F5C5308-E2E3-4C78-B03C-42D01F7F71C4}"/>
              </a:ext>
            </a:extLst>
          </p:cNvPr>
          <p:cNvSpPr/>
          <p:nvPr/>
        </p:nvSpPr>
        <p:spPr>
          <a:xfrm>
            <a:off x="7266951" y="1227438"/>
            <a:ext cx="181305" cy="1246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3" name="Прямоугольник 42">
            <a:extLst>
              <a:ext uri="{FF2B5EF4-FFF2-40B4-BE49-F238E27FC236}">
                <a16:creationId xmlns:a16="http://schemas.microsoft.com/office/drawing/2014/main" id="{C0126759-EAC9-4EC1-9A09-18DAD4F41519}"/>
              </a:ext>
            </a:extLst>
          </p:cNvPr>
          <p:cNvSpPr/>
          <p:nvPr/>
        </p:nvSpPr>
        <p:spPr>
          <a:xfrm>
            <a:off x="7286647" y="1510775"/>
            <a:ext cx="161609" cy="1246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4" name="TextBox 53">
            <a:extLst>
              <a:ext uri="{FF2B5EF4-FFF2-40B4-BE49-F238E27FC236}">
                <a16:creationId xmlns:a16="http://schemas.microsoft.com/office/drawing/2014/main" id="{84D11CBB-418D-47B5-9997-F66C1FD201E7}"/>
              </a:ext>
            </a:extLst>
          </p:cNvPr>
          <p:cNvSpPr txBox="1"/>
          <p:nvPr/>
        </p:nvSpPr>
        <p:spPr>
          <a:xfrm>
            <a:off x="615095" y="751662"/>
            <a:ext cx="2232248" cy="334707"/>
          </a:xfrm>
          <a:prstGeom prst="rect">
            <a:avLst/>
          </a:prstGeom>
          <a:noFill/>
        </p:spPr>
        <p:txBody>
          <a:bodyPr wrap="square">
            <a:spAutoFit/>
          </a:bodyPr>
          <a:lstStyle/>
          <a:p>
            <a:pPr>
              <a:lnSpc>
                <a:spcPct val="150000"/>
              </a:lnSpc>
            </a:pPr>
            <a:r>
              <a:rPr lang="ru-RU" sz="1050" b="1" dirty="0">
                <a:effectLst/>
                <a:latin typeface="PT Sans" panose="020B0503020203020204" pitchFamily="34" charset="-52"/>
                <a:ea typeface="Times New Roman" panose="02020603050405020304" pitchFamily="18" charset="0"/>
              </a:rPr>
              <a:t> Анализ веса мышей</a:t>
            </a:r>
          </a:p>
        </p:txBody>
      </p:sp>
      <p:sp>
        <p:nvSpPr>
          <p:cNvPr id="34" name="TextBox 33">
            <a:extLst>
              <a:ext uri="{FF2B5EF4-FFF2-40B4-BE49-F238E27FC236}">
                <a16:creationId xmlns:a16="http://schemas.microsoft.com/office/drawing/2014/main" id="{128EE3D4-27BA-4E66-8023-B91E325662B4}"/>
              </a:ext>
            </a:extLst>
          </p:cNvPr>
          <p:cNvSpPr txBox="1"/>
          <p:nvPr/>
        </p:nvSpPr>
        <p:spPr>
          <a:xfrm>
            <a:off x="2751889" y="2755695"/>
            <a:ext cx="2757369" cy="261610"/>
          </a:xfrm>
          <a:prstGeom prst="rect">
            <a:avLst/>
          </a:prstGeom>
          <a:noFill/>
        </p:spPr>
        <p:txBody>
          <a:bodyPr wrap="square" rtlCol="0">
            <a:spAutoFit/>
          </a:bodyPr>
          <a:lstStyle/>
          <a:p>
            <a:r>
              <a:rPr lang="ru-RU" sz="1050" b="1" dirty="0">
                <a:latin typeface="PT Sans" panose="020B0503020203020204" pitchFamily="34" charset="-52"/>
              </a:rPr>
              <a:t>Анализ теста «Горячая площадка»</a:t>
            </a:r>
          </a:p>
        </p:txBody>
      </p:sp>
      <p:graphicFrame>
        <p:nvGraphicFramePr>
          <p:cNvPr id="35" name="Объект 34">
            <a:extLst>
              <a:ext uri="{FF2B5EF4-FFF2-40B4-BE49-F238E27FC236}">
                <a16:creationId xmlns:a16="http://schemas.microsoft.com/office/drawing/2014/main" id="{DB644BE7-1BA3-45C1-AF50-790A8F5335F3}"/>
              </a:ext>
            </a:extLst>
          </p:cNvPr>
          <p:cNvGraphicFramePr>
            <a:graphicFrameLocks noChangeAspect="1"/>
          </p:cNvGraphicFramePr>
          <p:nvPr>
            <p:extLst>
              <p:ext uri="{D42A27DB-BD31-4B8C-83A1-F6EECF244321}">
                <p14:modId xmlns:p14="http://schemas.microsoft.com/office/powerpoint/2010/main" val="2808789233"/>
              </p:ext>
            </p:extLst>
          </p:nvPr>
        </p:nvGraphicFramePr>
        <p:xfrm>
          <a:off x="2298213" y="2787774"/>
          <a:ext cx="3162847" cy="2417546"/>
        </p:xfrm>
        <a:graphic>
          <a:graphicData uri="http://schemas.openxmlformats.org/presentationml/2006/ole">
            <mc:AlternateContent xmlns:mc="http://schemas.openxmlformats.org/markup-compatibility/2006">
              <mc:Choice xmlns:v="urn:schemas-microsoft-com:vml" Requires="v">
                <p:oleObj name="Graph" r:id="rId11" imgW="3920760" imgH="3000960" progId="Origin95.Graph">
                  <p:embed/>
                </p:oleObj>
              </mc:Choice>
              <mc:Fallback>
                <p:oleObj name="Graph" r:id="rId11" imgW="3920760" imgH="3000960" progId="Origin95.Graph">
                  <p:embed/>
                  <p:pic>
                    <p:nvPicPr>
                      <p:cNvPr id="35" name="Объект 34">
                        <a:extLst>
                          <a:ext uri="{FF2B5EF4-FFF2-40B4-BE49-F238E27FC236}">
                            <a16:creationId xmlns:a16="http://schemas.microsoft.com/office/drawing/2014/main" id="{DB644BE7-1BA3-45C1-AF50-790A8F5335F3}"/>
                          </a:ext>
                        </a:extLst>
                      </p:cNvPr>
                      <p:cNvPicPr>
                        <a:picLocks noChangeAspect="1" noChangeArrowheads="1"/>
                      </p:cNvPicPr>
                      <p:nvPr/>
                    </p:nvPicPr>
                    <p:blipFill>
                      <a:blip r:embed="rId12"/>
                      <a:srcRect/>
                      <a:stretch>
                        <a:fillRect/>
                      </a:stretch>
                    </p:blipFill>
                    <p:spPr bwMode="auto">
                      <a:xfrm>
                        <a:off x="2298213" y="2787774"/>
                        <a:ext cx="3162847" cy="2417546"/>
                      </a:xfrm>
                      <a:prstGeom prst="rect">
                        <a:avLst/>
                      </a:prstGeom>
                      <a:noFill/>
                    </p:spPr>
                  </p:pic>
                </p:oleObj>
              </mc:Fallback>
            </mc:AlternateContent>
          </a:graphicData>
        </a:graphic>
      </p:graphicFrame>
      <p:sp>
        <p:nvSpPr>
          <p:cNvPr id="2" name="TextBox 1">
            <a:extLst>
              <a:ext uri="{FF2B5EF4-FFF2-40B4-BE49-F238E27FC236}">
                <a16:creationId xmlns:a16="http://schemas.microsoft.com/office/drawing/2014/main" id="{22A1CEE9-7F0B-4DBD-BBBA-328265E9AF0B}"/>
              </a:ext>
            </a:extLst>
          </p:cNvPr>
          <p:cNvSpPr txBox="1"/>
          <p:nvPr/>
        </p:nvSpPr>
        <p:spPr>
          <a:xfrm>
            <a:off x="2415275" y="1620969"/>
            <a:ext cx="245580" cy="246221"/>
          </a:xfrm>
          <a:prstGeom prst="rect">
            <a:avLst/>
          </a:prstGeom>
          <a:noFill/>
        </p:spPr>
        <p:txBody>
          <a:bodyPr wrap="none" rtlCol="0">
            <a:spAutoFit/>
          </a:bodyPr>
          <a:lstStyle/>
          <a:p>
            <a:r>
              <a:rPr lang="ru-RU" sz="1000" b="1" dirty="0">
                <a:solidFill>
                  <a:srgbClr val="00549F"/>
                </a:solidFill>
                <a:latin typeface="PT Sans" panose="020B0503020203020204" pitchFamily="34" charset="-52"/>
              </a:rPr>
              <a:t>к</a:t>
            </a:r>
          </a:p>
        </p:txBody>
      </p:sp>
      <p:sp>
        <p:nvSpPr>
          <p:cNvPr id="41" name="TextBox 40">
            <a:extLst>
              <a:ext uri="{FF2B5EF4-FFF2-40B4-BE49-F238E27FC236}">
                <a16:creationId xmlns:a16="http://schemas.microsoft.com/office/drawing/2014/main" id="{AD19D7A3-D77A-455B-A2C4-4A63DC11048F}"/>
              </a:ext>
            </a:extLst>
          </p:cNvPr>
          <p:cNvSpPr txBox="1"/>
          <p:nvPr/>
        </p:nvSpPr>
        <p:spPr>
          <a:xfrm>
            <a:off x="6600810" y="2029263"/>
            <a:ext cx="245580" cy="246221"/>
          </a:xfrm>
          <a:prstGeom prst="rect">
            <a:avLst/>
          </a:prstGeom>
          <a:noFill/>
        </p:spPr>
        <p:txBody>
          <a:bodyPr wrap="none" rtlCol="0">
            <a:spAutoFit/>
          </a:bodyPr>
          <a:lstStyle/>
          <a:p>
            <a:r>
              <a:rPr lang="ru-RU" sz="1000" b="1" dirty="0">
                <a:solidFill>
                  <a:srgbClr val="00549F"/>
                </a:solidFill>
                <a:latin typeface="PT Sans" panose="020B0503020203020204" pitchFamily="34" charset="-52"/>
              </a:rPr>
              <a:t>к</a:t>
            </a:r>
          </a:p>
        </p:txBody>
      </p:sp>
      <p:sp>
        <p:nvSpPr>
          <p:cNvPr id="17" name="TextBox 16">
            <a:extLst>
              <a:ext uri="{FF2B5EF4-FFF2-40B4-BE49-F238E27FC236}">
                <a16:creationId xmlns:a16="http://schemas.microsoft.com/office/drawing/2014/main" id="{42D0FDBC-FC05-48AE-BCDC-D71E56570EE6}"/>
              </a:ext>
            </a:extLst>
          </p:cNvPr>
          <p:cNvSpPr txBox="1"/>
          <p:nvPr/>
        </p:nvSpPr>
        <p:spPr>
          <a:xfrm>
            <a:off x="6739945" y="2737441"/>
            <a:ext cx="2529999" cy="334707"/>
          </a:xfrm>
          <a:prstGeom prst="rect">
            <a:avLst/>
          </a:prstGeom>
          <a:noFill/>
        </p:spPr>
        <p:txBody>
          <a:bodyPr wrap="square">
            <a:spAutoFit/>
          </a:bodyPr>
          <a:lstStyle/>
          <a:p>
            <a:pPr>
              <a:lnSpc>
                <a:spcPct val="150000"/>
              </a:lnSpc>
            </a:pPr>
            <a:r>
              <a:rPr lang="ru-RU" sz="1050" b="1" dirty="0">
                <a:effectLst/>
                <a:latin typeface="PT Sans" panose="020B0503020203020204" pitchFamily="34" charset="-52"/>
                <a:ea typeface="Times New Roman" panose="02020603050405020304" pitchFamily="18" charset="0"/>
              </a:rPr>
              <a:t> Анализ теста «Метод Фрея»</a:t>
            </a:r>
          </a:p>
        </p:txBody>
      </p:sp>
      <p:graphicFrame>
        <p:nvGraphicFramePr>
          <p:cNvPr id="38" name="Объект 37">
            <a:extLst>
              <a:ext uri="{FF2B5EF4-FFF2-40B4-BE49-F238E27FC236}">
                <a16:creationId xmlns:a16="http://schemas.microsoft.com/office/drawing/2014/main" id="{C66DEBBB-8D4E-4CB7-9F2B-8FB2785C207F}"/>
              </a:ext>
            </a:extLst>
          </p:cNvPr>
          <p:cNvGraphicFramePr>
            <a:graphicFrameLocks noChangeAspect="1"/>
          </p:cNvGraphicFramePr>
          <p:nvPr>
            <p:extLst>
              <p:ext uri="{D42A27DB-BD31-4B8C-83A1-F6EECF244321}">
                <p14:modId xmlns:p14="http://schemas.microsoft.com/office/powerpoint/2010/main" val="3686385963"/>
              </p:ext>
            </p:extLst>
          </p:nvPr>
        </p:nvGraphicFramePr>
        <p:xfrm>
          <a:off x="6154773" y="3022027"/>
          <a:ext cx="2987824" cy="2160846"/>
        </p:xfrm>
        <a:graphic>
          <a:graphicData uri="http://schemas.openxmlformats.org/presentationml/2006/ole">
            <mc:AlternateContent xmlns:mc="http://schemas.openxmlformats.org/markup-compatibility/2006">
              <mc:Choice xmlns:v="urn:schemas-microsoft-com:vml" Requires="v">
                <p:oleObj name="Graph" r:id="rId13" imgW="3920760" imgH="3000960" progId="Origin95.Graph">
                  <p:embed/>
                </p:oleObj>
              </mc:Choice>
              <mc:Fallback>
                <p:oleObj name="Graph" r:id="rId13" imgW="3920760" imgH="3000960" progId="Origin95.Graph">
                  <p:embed/>
                  <p:pic>
                    <p:nvPicPr>
                      <p:cNvPr id="38" name="Объект 37">
                        <a:extLst>
                          <a:ext uri="{FF2B5EF4-FFF2-40B4-BE49-F238E27FC236}">
                            <a16:creationId xmlns:a16="http://schemas.microsoft.com/office/drawing/2014/main" id="{C66DEBBB-8D4E-4CB7-9F2B-8FB2785C207F}"/>
                          </a:ext>
                        </a:extLst>
                      </p:cNvPr>
                      <p:cNvPicPr>
                        <a:picLocks noChangeAspect="1" noChangeArrowheads="1"/>
                      </p:cNvPicPr>
                      <p:nvPr/>
                    </p:nvPicPr>
                    <p:blipFill>
                      <a:blip r:embed="rId14"/>
                      <a:srcRect/>
                      <a:stretch>
                        <a:fillRect/>
                      </a:stretch>
                    </p:blipFill>
                    <p:spPr bwMode="auto">
                      <a:xfrm>
                        <a:off x="6154773" y="3022027"/>
                        <a:ext cx="2987824" cy="2160846"/>
                      </a:xfrm>
                      <a:prstGeom prst="rect">
                        <a:avLst/>
                      </a:prstGeom>
                      <a:noFill/>
                    </p:spPr>
                  </p:pic>
                </p:oleObj>
              </mc:Fallback>
            </mc:AlternateContent>
          </a:graphicData>
        </a:graphic>
      </p:graphicFrame>
      <p:sp>
        <p:nvSpPr>
          <p:cNvPr id="55" name="TextBox 54">
            <a:extLst>
              <a:ext uri="{FF2B5EF4-FFF2-40B4-BE49-F238E27FC236}">
                <a16:creationId xmlns:a16="http://schemas.microsoft.com/office/drawing/2014/main" id="{BFF1241A-4053-43A8-8D39-49CE908F2152}"/>
              </a:ext>
            </a:extLst>
          </p:cNvPr>
          <p:cNvSpPr txBox="1"/>
          <p:nvPr/>
        </p:nvSpPr>
        <p:spPr>
          <a:xfrm>
            <a:off x="8609173" y="4032944"/>
            <a:ext cx="245580" cy="246221"/>
          </a:xfrm>
          <a:prstGeom prst="rect">
            <a:avLst/>
          </a:prstGeom>
          <a:noFill/>
        </p:spPr>
        <p:txBody>
          <a:bodyPr wrap="none" rtlCol="0">
            <a:spAutoFit/>
          </a:bodyPr>
          <a:lstStyle/>
          <a:p>
            <a:r>
              <a:rPr lang="ru-RU" sz="1000" b="1" dirty="0">
                <a:solidFill>
                  <a:srgbClr val="00549F"/>
                </a:solidFill>
                <a:latin typeface="PT Sans" panose="020B0503020203020204" pitchFamily="34" charset="-52"/>
              </a:rPr>
              <a:t>к</a:t>
            </a:r>
          </a:p>
        </p:txBody>
      </p:sp>
      <p:sp>
        <p:nvSpPr>
          <p:cNvPr id="3" name="Прямоугольник 2">
            <a:extLst>
              <a:ext uri="{FF2B5EF4-FFF2-40B4-BE49-F238E27FC236}">
                <a16:creationId xmlns:a16="http://schemas.microsoft.com/office/drawing/2014/main" id="{CC8B685E-F19D-47CC-882E-66637DC961F4}"/>
              </a:ext>
            </a:extLst>
          </p:cNvPr>
          <p:cNvSpPr/>
          <p:nvPr/>
        </p:nvSpPr>
        <p:spPr>
          <a:xfrm rot="5400000">
            <a:off x="6444208" y="4731990"/>
            <a:ext cx="209739" cy="1440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9" name="Прямоугольник 38">
            <a:extLst>
              <a:ext uri="{FF2B5EF4-FFF2-40B4-BE49-F238E27FC236}">
                <a16:creationId xmlns:a16="http://schemas.microsoft.com/office/drawing/2014/main" id="{D811D586-FEF4-45EA-A9F9-780DAD4F91A6}"/>
              </a:ext>
            </a:extLst>
          </p:cNvPr>
          <p:cNvSpPr/>
          <p:nvPr/>
        </p:nvSpPr>
        <p:spPr>
          <a:xfrm rot="5400000">
            <a:off x="6463781" y="4385239"/>
            <a:ext cx="209739" cy="1831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0" name="Прямоугольник 39">
            <a:extLst>
              <a:ext uri="{FF2B5EF4-FFF2-40B4-BE49-F238E27FC236}">
                <a16:creationId xmlns:a16="http://schemas.microsoft.com/office/drawing/2014/main" id="{93D16E76-BCB9-49E1-BFE6-B809C787DED8}"/>
              </a:ext>
            </a:extLst>
          </p:cNvPr>
          <p:cNvSpPr/>
          <p:nvPr/>
        </p:nvSpPr>
        <p:spPr>
          <a:xfrm rot="5400000">
            <a:off x="6447349" y="4113637"/>
            <a:ext cx="209739" cy="15030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7" name="Прямоугольник 56">
            <a:extLst>
              <a:ext uri="{FF2B5EF4-FFF2-40B4-BE49-F238E27FC236}">
                <a16:creationId xmlns:a16="http://schemas.microsoft.com/office/drawing/2014/main" id="{F93562BB-B428-40AF-904D-248239599CF8}"/>
              </a:ext>
            </a:extLst>
          </p:cNvPr>
          <p:cNvSpPr/>
          <p:nvPr/>
        </p:nvSpPr>
        <p:spPr>
          <a:xfrm rot="5400000">
            <a:off x="6447348" y="3825605"/>
            <a:ext cx="209739" cy="15030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8" name="Прямоугольник 57">
            <a:extLst>
              <a:ext uri="{FF2B5EF4-FFF2-40B4-BE49-F238E27FC236}">
                <a16:creationId xmlns:a16="http://schemas.microsoft.com/office/drawing/2014/main" id="{FBD60616-C652-4F69-9B93-872355CEE68D}"/>
              </a:ext>
            </a:extLst>
          </p:cNvPr>
          <p:cNvSpPr/>
          <p:nvPr/>
        </p:nvSpPr>
        <p:spPr>
          <a:xfrm rot="5400000">
            <a:off x="6463780" y="3471207"/>
            <a:ext cx="209739" cy="15030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9" name="Прямоугольник 58">
            <a:extLst>
              <a:ext uri="{FF2B5EF4-FFF2-40B4-BE49-F238E27FC236}">
                <a16:creationId xmlns:a16="http://schemas.microsoft.com/office/drawing/2014/main" id="{716765B1-8834-496D-8455-04F9DB88E239}"/>
              </a:ext>
            </a:extLst>
          </p:cNvPr>
          <p:cNvSpPr/>
          <p:nvPr/>
        </p:nvSpPr>
        <p:spPr>
          <a:xfrm rot="5400000">
            <a:off x="6473926" y="3124067"/>
            <a:ext cx="209739" cy="15030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a:extLst>
              <a:ext uri="{FF2B5EF4-FFF2-40B4-BE49-F238E27FC236}">
                <a16:creationId xmlns:a16="http://schemas.microsoft.com/office/drawing/2014/main" id="{40351A6A-2A8F-44F7-9E29-C29BCB3ECA89}"/>
              </a:ext>
            </a:extLst>
          </p:cNvPr>
          <p:cNvSpPr txBox="1"/>
          <p:nvPr/>
        </p:nvSpPr>
        <p:spPr>
          <a:xfrm>
            <a:off x="6470945" y="4708813"/>
            <a:ext cx="234360" cy="200055"/>
          </a:xfrm>
          <a:prstGeom prst="rect">
            <a:avLst/>
          </a:prstGeom>
          <a:noFill/>
        </p:spPr>
        <p:txBody>
          <a:bodyPr wrap="none" rtlCol="0">
            <a:spAutoFit/>
          </a:bodyPr>
          <a:lstStyle/>
          <a:p>
            <a:r>
              <a:rPr lang="ru-RU" sz="700" b="1" dirty="0">
                <a:latin typeface="Arial" panose="020B0604020202020204" pitchFamily="34" charset="0"/>
                <a:cs typeface="Arial" panose="020B0604020202020204" pitchFamily="34" charset="0"/>
              </a:rPr>
              <a:t>0</a:t>
            </a:r>
          </a:p>
        </p:txBody>
      </p:sp>
      <p:sp>
        <p:nvSpPr>
          <p:cNvPr id="60" name="TextBox 59">
            <a:extLst>
              <a:ext uri="{FF2B5EF4-FFF2-40B4-BE49-F238E27FC236}">
                <a16:creationId xmlns:a16="http://schemas.microsoft.com/office/drawing/2014/main" id="{B092C7F3-CBF7-4F31-9E86-4F78470E7D86}"/>
              </a:ext>
            </a:extLst>
          </p:cNvPr>
          <p:cNvSpPr txBox="1"/>
          <p:nvPr/>
        </p:nvSpPr>
        <p:spPr>
          <a:xfrm>
            <a:off x="6470945" y="4391320"/>
            <a:ext cx="234360" cy="200055"/>
          </a:xfrm>
          <a:prstGeom prst="rect">
            <a:avLst/>
          </a:prstGeom>
          <a:noFill/>
        </p:spPr>
        <p:txBody>
          <a:bodyPr wrap="none" rtlCol="0">
            <a:spAutoFit/>
          </a:bodyPr>
          <a:lstStyle/>
          <a:p>
            <a:r>
              <a:rPr lang="ru-RU" sz="700" b="1" dirty="0">
                <a:latin typeface="Arial" panose="020B0604020202020204" pitchFamily="34" charset="0"/>
                <a:cs typeface="Arial" panose="020B0604020202020204" pitchFamily="34" charset="0"/>
              </a:rPr>
              <a:t>4</a:t>
            </a:r>
          </a:p>
        </p:txBody>
      </p:sp>
      <p:sp>
        <p:nvSpPr>
          <p:cNvPr id="61" name="TextBox 60">
            <a:extLst>
              <a:ext uri="{FF2B5EF4-FFF2-40B4-BE49-F238E27FC236}">
                <a16:creationId xmlns:a16="http://schemas.microsoft.com/office/drawing/2014/main" id="{2563BFBA-0A3E-412F-B241-4B1F718F6077}"/>
              </a:ext>
            </a:extLst>
          </p:cNvPr>
          <p:cNvSpPr txBox="1"/>
          <p:nvPr/>
        </p:nvSpPr>
        <p:spPr>
          <a:xfrm>
            <a:off x="6470945" y="4095311"/>
            <a:ext cx="234360" cy="200055"/>
          </a:xfrm>
          <a:prstGeom prst="rect">
            <a:avLst/>
          </a:prstGeom>
          <a:noFill/>
        </p:spPr>
        <p:txBody>
          <a:bodyPr wrap="none" rtlCol="0">
            <a:spAutoFit/>
          </a:bodyPr>
          <a:lstStyle/>
          <a:p>
            <a:r>
              <a:rPr lang="ru-RU" sz="700" b="1" dirty="0">
                <a:latin typeface="Arial" panose="020B0604020202020204" pitchFamily="34" charset="0"/>
                <a:cs typeface="Arial" panose="020B0604020202020204" pitchFamily="34" charset="0"/>
              </a:rPr>
              <a:t>8</a:t>
            </a:r>
          </a:p>
        </p:txBody>
      </p:sp>
      <p:sp>
        <p:nvSpPr>
          <p:cNvPr id="62" name="TextBox 61">
            <a:extLst>
              <a:ext uri="{FF2B5EF4-FFF2-40B4-BE49-F238E27FC236}">
                <a16:creationId xmlns:a16="http://schemas.microsoft.com/office/drawing/2014/main" id="{F7815E80-FBF5-45C7-BD35-194999E7B187}"/>
              </a:ext>
            </a:extLst>
          </p:cNvPr>
          <p:cNvSpPr txBox="1"/>
          <p:nvPr/>
        </p:nvSpPr>
        <p:spPr>
          <a:xfrm>
            <a:off x="6449230" y="3800728"/>
            <a:ext cx="284052" cy="200055"/>
          </a:xfrm>
          <a:prstGeom prst="rect">
            <a:avLst/>
          </a:prstGeom>
          <a:noFill/>
        </p:spPr>
        <p:txBody>
          <a:bodyPr wrap="none" rtlCol="0">
            <a:spAutoFit/>
          </a:bodyPr>
          <a:lstStyle/>
          <a:p>
            <a:r>
              <a:rPr lang="ru-RU" sz="700" b="1" dirty="0">
                <a:latin typeface="Arial" panose="020B0604020202020204" pitchFamily="34" charset="0"/>
                <a:cs typeface="Arial" panose="020B0604020202020204" pitchFamily="34" charset="0"/>
              </a:rPr>
              <a:t>12</a:t>
            </a:r>
          </a:p>
        </p:txBody>
      </p:sp>
      <p:sp>
        <p:nvSpPr>
          <p:cNvPr id="64" name="TextBox 63">
            <a:extLst>
              <a:ext uri="{FF2B5EF4-FFF2-40B4-BE49-F238E27FC236}">
                <a16:creationId xmlns:a16="http://schemas.microsoft.com/office/drawing/2014/main" id="{A26C80DA-65FE-4827-9DE2-24A251A0EB15}"/>
              </a:ext>
            </a:extLst>
          </p:cNvPr>
          <p:cNvSpPr txBox="1"/>
          <p:nvPr/>
        </p:nvSpPr>
        <p:spPr>
          <a:xfrm>
            <a:off x="6449230" y="3509945"/>
            <a:ext cx="302935" cy="200055"/>
          </a:xfrm>
          <a:prstGeom prst="rect">
            <a:avLst/>
          </a:prstGeom>
          <a:noFill/>
        </p:spPr>
        <p:txBody>
          <a:bodyPr wrap="square" rtlCol="0">
            <a:spAutoFit/>
          </a:bodyPr>
          <a:lstStyle/>
          <a:p>
            <a:r>
              <a:rPr lang="ru-RU" sz="700" b="1" dirty="0">
                <a:latin typeface="Arial" panose="020B0604020202020204" pitchFamily="34" charset="0"/>
                <a:cs typeface="Arial" panose="020B0604020202020204" pitchFamily="34" charset="0"/>
              </a:rPr>
              <a:t>16</a:t>
            </a:r>
          </a:p>
        </p:txBody>
      </p:sp>
      <p:sp>
        <p:nvSpPr>
          <p:cNvPr id="65" name="TextBox 64">
            <a:extLst>
              <a:ext uri="{FF2B5EF4-FFF2-40B4-BE49-F238E27FC236}">
                <a16:creationId xmlns:a16="http://schemas.microsoft.com/office/drawing/2014/main" id="{997210EF-3C39-4DA8-947C-803753FDAE86}"/>
              </a:ext>
            </a:extLst>
          </p:cNvPr>
          <p:cNvSpPr txBox="1"/>
          <p:nvPr/>
        </p:nvSpPr>
        <p:spPr>
          <a:xfrm>
            <a:off x="6440216" y="3171432"/>
            <a:ext cx="295818" cy="200055"/>
          </a:xfrm>
          <a:prstGeom prst="rect">
            <a:avLst/>
          </a:prstGeom>
          <a:noFill/>
        </p:spPr>
        <p:txBody>
          <a:bodyPr wrap="square" rtlCol="0">
            <a:spAutoFit/>
          </a:bodyPr>
          <a:lstStyle/>
          <a:p>
            <a:r>
              <a:rPr lang="ru-RU" sz="700" b="1" dirty="0">
                <a:latin typeface="Arial" panose="020B0604020202020204" pitchFamily="34" charset="0"/>
                <a:cs typeface="Arial" panose="020B0604020202020204" pitchFamily="34" charset="0"/>
              </a:rPr>
              <a:t>20</a:t>
            </a:r>
          </a:p>
        </p:txBody>
      </p:sp>
      <p:sp>
        <p:nvSpPr>
          <p:cNvPr id="66" name="TextBox 65">
            <a:extLst>
              <a:ext uri="{FF2B5EF4-FFF2-40B4-BE49-F238E27FC236}">
                <a16:creationId xmlns:a16="http://schemas.microsoft.com/office/drawing/2014/main" id="{E59C9DB9-6B6B-46C5-93BD-2817BED20AD8}"/>
              </a:ext>
            </a:extLst>
          </p:cNvPr>
          <p:cNvSpPr txBox="1"/>
          <p:nvPr/>
        </p:nvSpPr>
        <p:spPr>
          <a:xfrm>
            <a:off x="4868189" y="3876663"/>
            <a:ext cx="245580" cy="246221"/>
          </a:xfrm>
          <a:prstGeom prst="rect">
            <a:avLst/>
          </a:prstGeom>
          <a:noFill/>
        </p:spPr>
        <p:txBody>
          <a:bodyPr wrap="none" rtlCol="0">
            <a:spAutoFit/>
          </a:bodyPr>
          <a:lstStyle/>
          <a:p>
            <a:r>
              <a:rPr lang="ru-RU" sz="1000" b="1" dirty="0">
                <a:solidFill>
                  <a:srgbClr val="00549F"/>
                </a:solidFill>
                <a:latin typeface="PT Sans" panose="020B0503020203020204" pitchFamily="34" charset="-52"/>
              </a:rPr>
              <a:t>к</a:t>
            </a:r>
          </a:p>
        </p:txBody>
      </p:sp>
    </p:spTree>
    <p:extLst>
      <p:ext uri="{BB962C8B-B14F-4D97-AF65-F5344CB8AC3E}">
        <p14:creationId xmlns:p14="http://schemas.microsoft.com/office/powerpoint/2010/main" val="3409388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0" y="1924"/>
            <a:ext cx="9144000" cy="832664"/>
          </a:xfrm>
          <a:prstGeom prst="rect">
            <a:avLst/>
          </a:prstGeom>
          <a:gradFill flip="none" rotWithShape="1">
            <a:gsLst>
              <a:gs pos="0">
                <a:srgbClr val="00549F">
                  <a:shade val="30000"/>
                  <a:satMod val="115000"/>
                </a:srgbClr>
              </a:gs>
              <a:gs pos="50000">
                <a:srgbClr val="00549F">
                  <a:shade val="67500"/>
                  <a:satMod val="115000"/>
                </a:srgbClr>
              </a:gs>
              <a:gs pos="100000">
                <a:srgbClr val="00549F">
                  <a:shade val="100000"/>
                  <a:satMod val="115000"/>
                </a:srgbClr>
              </a:gs>
            </a:gsLst>
            <a:lin ang="540000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ru-RU"/>
          </a:p>
        </p:txBody>
      </p:sp>
      <p:pic>
        <p:nvPicPr>
          <p:cNvPr id="6" name="Picture 2" descr="C:\Users\MSShafigullin\Desktop\2020\Презентация КФУ\kfu_logo_circle_ru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7267" y="148256"/>
            <a:ext cx="553050" cy="5400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C:\Users\MSShafigullin\Desktop\Проекты\Презентация по ДК\q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78094" y="367563"/>
            <a:ext cx="353386" cy="35338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6" descr="C:\Users\MSShafigullin\Desktop\2020\Презентация КФУ\THE.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928787" y="114719"/>
            <a:ext cx="252000" cy="25200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8279432" y="374979"/>
            <a:ext cx="659482" cy="338554"/>
          </a:xfrm>
          <a:prstGeom prst="rect">
            <a:avLst/>
          </a:prstGeom>
          <a:noFill/>
        </p:spPr>
        <p:txBody>
          <a:bodyPr wrap="square" rtlCol="0">
            <a:spAutoFit/>
          </a:bodyPr>
          <a:lstStyle>
            <a:defPPr>
              <a:defRPr lang="en-US"/>
            </a:defPPr>
            <a:lvl1pPr>
              <a:defRPr sz="2000" b="1">
                <a:solidFill>
                  <a:schemeClr val="tx1">
                    <a:lumMod val="65000"/>
                    <a:lumOff val="35000"/>
                  </a:schemeClr>
                </a:solidFill>
                <a:latin typeface="Arial" pitchFamily="34" charset="0"/>
                <a:cs typeface="Arial" pitchFamily="34" charset="0"/>
              </a:defRPr>
            </a:lvl1pPr>
          </a:lstStyle>
          <a:p>
            <a:pPr lvl="0">
              <a:defRPr/>
            </a:pPr>
            <a:r>
              <a:rPr lang="ru-RU" sz="800" b="0" dirty="0">
                <a:solidFill>
                  <a:schemeClr val="bg1"/>
                </a:solidFill>
                <a:latin typeface="PT Sans" panose="020B0503020203020204" pitchFamily="34" charset="-52"/>
              </a:rPr>
              <a:t>347</a:t>
            </a:r>
          </a:p>
          <a:p>
            <a:pPr lvl="0">
              <a:defRPr/>
            </a:pPr>
            <a:r>
              <a:rPr kumimoji="0" lang="ru-RU" sz="800" b="0" u="none" strike="noStrike" kern="0" cap="none" spc="0" normalizeH="0" baseline="0" noProof="0" dirty="0">
                <a:ln>
                  <a:noFill/>
                </a:ln>
                <a:solidFill>
                  <a:schemeClr val="bg1"/>
                </a:solidFill>
                <a:uLnTx/>
                <a:uFillTx/>
                <a:latin typeface="PT Sans" panose="020B0503020203020204" pitchFamily="34" charset="-52"/>
              </a:rPr>
              <a:t>10</a:t>
            </a:r>
            <a:endParaRPr kumimoji="0" lang="en-US" sz="800" b="0" u="none" strike="noStrike" kern="0" cap="none" spc="0" normalizeH="0" baseline="0" noProof="0" dirty="0">
              <a:ln>
                <a:noFill/>
              </a:ln>
              <a:solidFill>
                <a:schemeClr val="bg1"/>
              </a:solidFill>
              <a:uLnTx/>
              <a:uFillTx/>
              <a:latin typeface="PT Sans" panose="020B0503020203020204" pitchFamily="34" charset="-52"/>
            </a:endParaRPr>
          </a:p>
        </p:txBody>
      </p:sp>
      <p:sp>
        <p:nvSpPr>
          <p:cNvPr id="11" name="TextBox 10"/>
          <p:cNvSpPr txBox="1"/>
          <p:nvPr/>
        </p:nvSpPr>
        <p:spPr>
          <a:xfrm>
            <a:off x="8279432" y="71442"/>
            <a:ext cx="659482" cy="338554"/>
          </a:xfrm>
          <a:prstGeom prst="rect">
            <a:avLst/>
          </a:prstGeom>
          <a:noFill/>
        </p:spPr>
        <p:txBody>
          <a:bodyPr wrap="square" rtlCol="0">
            <a:spAutoFit/>
          </a:bodyPr>
          <a:lstStyle>
            <a:defPPr>
              <a:defRPr lang="en-US"/>
            </a:defPPr>
            <a:lvl1pPr>
              <a:defRPr sz="2000" b="1">
                <a:solidFill>
                  <a:schemeClr val="tx1">
                    <a:lumMod val="65000"/>
                    <a:lumOff val="35000"/>
                  </a:schemeClr>
                </a:solidFill>
                <a:latin typeface="Arial" pitchFamily="34" charset="0"/>
                <a:cs typeface="Arial"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800" b="0" dirty="0">
                <a:solidFill>
                  <a:schemeClr val="bg1"/>
                </a:solidFill>
                <a:latin typeface="PT Sans" panose="020B0503020203020204" pitchFamily="34" charset="-52"/>
              </a:rPr>
              <a:t>8</a:t>
            </a:r>
            <a:r>
              <a:rPr lang="ru-RU" sz="800" b="0" dirty="0">
                <a:solidFill>
                  <a:schemeClr val="bg1"/>
                </a:solidFill>
                <a:latin typeface="PT Sans" panose="020B0503020203020204" pitchFamily="34" charset="-52"/>
              </a:rPr>
              <a:t>01-</a:t>
            </a:r>
            <a:r>
              <a:rPr lang="en-US" sz="800" b="0" dirty="0">
                <a:solidFill>
                  <a:schemeClr val="bg1"/>
                </a:solidFill>
                <a:latin typeface="PT Sans" panose="020B0503020203020204" pitchFamily="34" charset="-52"/>
              </a:rPr>
              <a:t>10</a:t>
            </a:r>
            <a:r>
              <a:rPr lang="ru-RU" sz="800" b="0" dirty="0">
                <a:solidFill>
                  <a:schemeClr val="bg1"/>
                </a:solidFill>
                <a:latin typeface="PT Sans" panose="020B0503020203020204" pitchFamily="34" charset="-52"/>
              </a:rPr>
              <a:t>00</a:t>
            </a:r>
          </a:p>
          <a:p>
            <a:pPr marL="0" marR="0" lvl="0" indent="0" defTabSz="914400" eaLnBrk="1" fontAlgn="auto" latinLnBrk="0" hangingPunct="1">
              <a:lnSpc>
                <a:spcPct val="100000"/>
              </a:lnSpc>
              <a:spcBef>
                <a:spcPts val="0"/>
              </a:spcBef>
              <a:spcAft>
                <a:spcPts val="0"/>
              </a:spcAft>
              <a:buClrTx/>
              <a:buSzTx/>
              <a:buFontTx/>
              <a:buNone/>
              <a:tabLst/>
              <a:defRPr/>
            </a:pPr>
            <a:r>
              <a:rPr lang="ru-RU" sz="800" b="0" kern="0" dirty="0">
                <a:solidFill>
                  <a:schemeClr val="bg1"/>
                </a:solidFill>
                <a:latin typeface="PT Sans" panose="020B0503020203020204" pitchFamily="34" charset="-52"/>
              </a:rPr>
              <a:t>10</a:t>
            </a:r>
            <a:endParaRPr kumimoji="0" lang="en-US" sz="800" b="0" u="none" strike="noStrike" kern="0" cap="none" spc="0" normalizeH="0" baseline="0" noProof="0" dirty="0">
              <a:ln>
                <a:noFill/>
              </a:ln>
              <a:solidFill>
                <a:schemeClr val="bg1"/>
              </a:solidFill>
              <a:uLnTx/>
              <a:uFillTx/>
              <a:latin typeface="PT Sans" panose="020B0503020203020204" pitchFamily="34" charset="-52"/>
            </a:endParaRPr>
          </a:p>
        </p:txBody>
      </p:sp>
      <p:pic>
        <p:nvPicPr>
          <p:cNvPr id="2050" name="Picture 2" descr="C:\Users\MSShafigullin\Desktop\2020\5+\5+ (white).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732240" y="184996"/>
            <a:ext cx="989269" cy="450000"/>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BD604D79-6854-4ED9-8F65-AA77ECBCD993}"/>
              </a:ext>
            </a:extLst>
          </p:cNvPr>
          <p:cNvSpPr txBox="1"/>
          <p:nvPr/>
        </p:nvSpPr>
        <p:spPr>
          <a:xfrm>
            <a:off x="709762" y="1779662"/>
            <a:ext cx="7842497" cy="1996509"/>
          </a:xfrm>
          <a:prstGeom prst="rect">
            <a:avLst/>
          </a:prstGeom>
          <a:noFill/>
        </p:spPr>
        <p:txBody>
          <a:bodyPr wrap="square">
            <a:spAutoFit/>
          </a:bodyPr>
          <a:lstStyle/>
          <a:p>
            <a:pPr marL="342900" lvl="0" indent="-342900" algn="just">
              <a:lnSpc>
                <a:spcPct val="150000"/>
              </a:lnSpc>
              <a:buFont typeface="+mj-lt"/>
              <a:buAutoNum type="arabicPeriod"/>
            </a:pPr>
            <a:r>
              <a:rPr lang="ru-RU" sz="1400" dirty="0">
                <a:effectLst/>
                <a:latin typeface="PT Sans" panose="020B0503020203020204" pitchFamily="34" charset="-52"/>
                <a:ea typeface="Calibri" panose="020F0502020204030204" pitchFamily="34" charset="0"/>
                <a:cs typeface="Times New Roman" panose="02020603050405020304" pitchFamily="18" charset="0"/>
              </a:rPr>
              <a:t>Был</a:t>
            </a:r>
            <a:r>
              <a:rPr lang="ru-RU" sz="1400" dirty="0">
                <a:latin typeface="PT Sans" panose="020B0503020203020204" pitchFamily="34" charset="-52"/>
                <a:ea typeface="Calibri" panose="020F0502020204030204" pitchFamily="34" charset="0"/>
                <a:cs typeface="Times New Roman" panose="02020603050405020304" pitchFamily="18" charset="0"/>
              </a:rPr>
              <a:t>а</a:t>
            </a:r>
            <a:r>
              <a:rPr lang="ru-RU" sz="1400" dirty="0">
                <a:effectLst/>
                <a:latin typeface="PT Sans" panose="020B0503020203020204" pitchFamily="34" charset="-52"/>
                <a:ea typeface="Calibri" panose="020F0502020204030204" pitchFamily="34" charset="0"/>
                <a:cs typeface="Times New Roman" panose="02020603050405020304" pitchFamily="18" charset="0"/>
              </a:rPr>
              <a:t> подобрана высококалорийная диета, просчитана её калорийность и суточное потребление белков, жиров, углеводов. </a:t>
            </a:r>
            <a:endParaRPr lang="en-US" sz="1400" dirty="0">
              <a:effectLst/>
              <a:latin typeface="PT Sans" panose="020B0503020203020204" pitchFamily="34" charset="-52"/>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a:pPr>
            <a:r>
              <a:rPr lang="ru-RU" sz="1400" dirty="0">
                <a:effectLst/>
                <a:latin typeface="PT Sans" panose="020B0503020203020204" pitchFamily="34" charset="-52"/>
                <a:ea typeface="Times New Roman" panose="02020603050405020304" pitchFamily="18" charset="0"/>
              </a:rPr>
              <a:t>Животные, находившиеся на высококалорийной диете, показали заметную прибавку в весе </a:t>
            </a:r>
            <a:r>
              <a:rPr lang="ru-RU" sz="1400" dirty="0">
                <a:latin typeface="PT Sans" panose="020B0503020203020204" pitchFamily="34" charset="-52"/>
                <a:ea typeface="Times New Roman" panose="02020603050405020304" pitchFamily="18" charset="0"/>
              </a:rPr>
              <a:t>и повышение концентрации глюкозы в крови относительно </a:t>
            </a:r>
            <a:r>
              <a:rPr lang="ru-RU" sz="1400" dirty="0">
                <a:effectLst/>
                <a:latin typeface="PT Sans" panose="020B0503020203020204" pitchFamily="34" charset="-52"/>
                <a:ea typeface="Times New Roman" panose="02020603050405020304" pitchFamily="18" charset="0"/>
              </a:rPr>
              <a:t>контрольной группы. </a:t>
            </a:r>
          </a:p>
          <a:p>
            <a:pPr marL="342900" indent="-342900" algn="just">
              <a:lnSpc>
                <a:spcPct val="150000"/>
              </a:lnSpc>
              <a:buFont typeface="+mj-lt"/>
              <a:buAutoNum type="arabicPeriod"/>
            </a:pPr>
            <a:r>
              <a:rPr lang="ru-RU" sz="1400" dirty="0">
                <a:latin typeface="PT Sans" panose="020B0503020203020204" pitchFamily="34" charset="-52"/>
              </a:rPr>
              <a:t>Выявлено снижение порогов тактильной чувствительности, что может быть связано с нарушением питания нервов за время нахождения мышей на калорийной диете. </a:t>
            </a:r>
            <a:endParaRPr lang="ru-RU" sz="1400" dirty="0">
              <a:effectLst/>
              <a:latin typeface="PT Sans" panose="020B0503020203020204" pitchFamily="34" charset="-52"/>
              <a:ea typeface="Calibri" panose="020F0502020204030204" pitchFamily="34" charset="0"/>
              <a:cs typeface="Times New Roman" panose="02020603050405020304" pitchFamily="18" charset="0"/>
            </a:endParaRPr>
          </a:p>
        </p:txBody>
      </p:sp>
      <p:sp>
        <p:nvSpPr>
          <p:cNvPr id="14" name="TextBox 13">
            <a:extLst>
              <a:ext uri="{FF2B5EF4-FFF2-40B4-BE49-F238E27FC236}">
                <a16:creationId xmlns:a16="http://schemas.microsoft.com/office/drawing/2014/main" id="{B9AE104E-3B31-48BD-8EF0-4E1BC3AF731F}"/>
              </a:ext>
            </a:extLst>
          </p:cNvPr>
          <p:cNvSpPr txBox="1"/>
          <p:nvPr/>
        </p:nvSpPr>
        <p:spPr>
          <a:xfrm>
            <a:off x="816668" y="225330"/>
            <a:ext cx="5849955" cy="369332"/>
          </a:xfrm>
          <a:prstGeom prst="rect">
            <a:avLst/>
          </a:prstGeom>
          <a:noFill/>
        </p:spPr>
        <p:txBody>
          <a:bodyPr wrap="square" rtlCol="0">
            <a:spAutoFit/>
          </a:bodyPr>
          <a:lstStyle/>
          <a:p>
            <a:pPr algn="ctr"/>
            <a:r>
              <a:rPr lang="ru-RU" b="1" dirty="0">
                <a:solidFill>
                  <a:schemeClr val="bg1"/>
                </a:solidFill>
                <a:latin typeface="PT Sans" panose="020B0503020203020204" pitchFamily="34" charset="-52"/>
              </a:rPr>
              <a:t>Выводы</a:t>
            </a:r>
          </a:p>
        </p:txBody>
      </p:sp>
    </p:spTree>
    <p:extLst>
      <p:ext uri="{BB962C8B-B14F-4D97-AF65-F5344CB8AC3E}">
        <p14:creationId xmlns:p14="http://schemas.microsoft.com/office/powerpoint/2010/main" val="37387668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1434</TotalTime>
  <Words>431</Words>
  <Application>Microsoft Office PowerPoint</Application>
  <PresentationFormat>Экран (16:9)</PresentationFormat>
  <Paragraphs>94</Paragraphs>
  <Slides>6</Slides>
  <Notes>6</Notes>
  <HiddenSlides>0</HiddenSlides>
  <MMClips>0</MMClips>
  <ScaleCrop>false</ScaleCrop>
  <HeadingPairs>
    <vt:vector size="8" baseType="variant">
      <vt:variant>
        <vt:lpstr>Использованные шрифты</vt:lpstr>
      </vt:variant>
      <vt:variant>
        <vt:i4>4</vt:i4>
      </vt:variant>
      <vt:variant>
        <vt:lpstr>Тема</vt:lpstr>
      </vt:variant>
      <vt:variant>
        <vt:i4>1</vt:i4>
      </vt:variant>
      <vt:variant>
        <vt:lpstr>Внедренные серверы OLE</vt:lpstr>
      </vt:variant>
      <vt:variant>
        <vt:i4>1</vt:i4>
      </vt:variant>
      <vt:variant>
        <vt:lpstr>Заголовки слайдов</vt:lpstr>
      </vt:variant>
      <vt:variant>
        <vt:i4>6</vt:i4>
      </vt:variant>
    </vt:vector>
  </HeadingPairs>
  <TitlesOfParts>
    <vt:vector size="12" baseType="lpstr">
      <vt:lpstr>Arial</vt:lpstr>
      <vt:lpstr>Bahnschrift Light</vt:lpstr>
      <vt:lpstr>Calibri</vt:lpstr>
      <vt:lpstr>PT Sans</vt:lpstr>
      <vt:lpstr>Тема Office</vt:lpstr>
      <vt:lpstr>Graph</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Шафигуллин Марат Шарифуллович</dc:creator>
  <cp:lastModifiedBy>Наталия Фокеева</cp:lastModifiedBy>
  <cp:revision>62</cp:revision>
  <dcterms:created xsi:type="dcterms:W3CDTF">2020-07-15T10:53:07Z</dcterms:created>
  <dcterms:modified xsi:type="dcterms:W3CDTF">2021-11-24T15:31:03Z</dcterms:modified>
</cp:coreProperties>
</file>