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-46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81F2-E935-4728-A3A5-7F57D8E896BF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996EC-2159-4B75-BCF4-A376C1A2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03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81F2-E935-4728-A3A5-7F57D8E896BF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996EC-2159-4B75-BCF4-A376C1A2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81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81F2-E935-4728-A3A5-7F57D8E896BF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996EC-2159-4B75-BCF4-A376C1A2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90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81F2-E935-4728-A3A5-7F57D8E896BF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996EC-2159-4B75-BCF4-A376C1A2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749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81F2-E935-4728-A3A5-7F57D8E896BF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996EC-2159-4B75-BCF4-A376C1A2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309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81F2-E935-4728-A3A5-7F57D8E896BF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996EC-2159-4B75-BCF4-A376C1A2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96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81F2-E935-4728-A3A5-7F57D8E896BF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996EC-2159-4B75-BCF4-A376C1A2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70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81F2-E935-4728-A3A5-7F57D8E896BF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996EC-2159-4B75-BCF4-A376C1A2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982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81F2-E935-4728-A3A5-7F57D8E896BF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996EC-2159-4B75-BCF4-A376C1A2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48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81F2-E935-4728-A3A5-7F57D8E896BF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996EC-2159-4B75-BCF4-A376C1A2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478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81F2-E935-4728-A3A5-7F57D8E896BF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996EC-2159-4B75-BCF4-A376C1A2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739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381F2-E935-4728-A3A5-7F57D8E896BF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996EC-2159-4B75-BCF4-A376C1A286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680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1453" y="2145820"/>
            <a:ext cx="10855354" cy="2387600"/>
          </a:xfrm>
          <a:solidFill>
            <a:schemeClr val="tx1">
              <a:alpha val="25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Экологический мониторинг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патогеннонарушенных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порослевых дубрав Ульяновской области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5266" y="5265126"/>
            <a:ext cx="6607728" cy="1592874"/>
          </a:xfrm>
          <a:solidFill>
            <a:schemeClr val="tx1">
              <a:alpha val="25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Чураков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Р. А.,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Чураков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Б. П. 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«Ульяновский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университет»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Ульяновск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762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418" y="365125"/>
            <a:ext cx="6682059" cy="1177925"/>
          </a:xfrm>
        </p:spPr>
        <p:txBody>
          <a:bodyPr/>
          <a:lstStyle/>
          <a:p>
            <a:pPr algn="ctr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7418" y="1690688"/>
            <a:ext cx="6682059" cy="4692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жизнеспособности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порослевых древостоев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дуба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черешчатого является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дифференциации деревьев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категориям состояния. Чем больше в древостое появляется деревьев в различной степени ослабления, тем выше становится вероятность деградации и распада таких насаждений.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949476" y="365125"/>
            <a:ext cx="48863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465733" y="1838326"/>
            <a:ext cx="4886325" cy="42964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949477" y="1838326"/>
            <a:ext cx="4886325" cy="42964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дифференциацию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порослевых дубовых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древостоев по категориям состояния.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анализ выявленных патогенов приводящих к деградации и распаду насаждений.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137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61608"/>
            <a:ext cx="10515600" cy="1325563"/>
          </a:xfrm>
        </p:spPr>
        <p:txBody>
          <a:bodyPr>
            <a:normAutofit/>
          </a:bodyPr>
          <a:lstStyle/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изучения распределения порослевых дубовых древостоев по категориям состояния.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88627" y="1835640"/>
                <a:ext cx="11014746" cy="4654060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ru-RU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Закладывали </a:t>
                </a:r>
                <a:r>
                  <a:rPr lang="ru-RU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пробные площади с учётом теоретических положений лесной таксации согласно ОСТу 56-69-83. «Пробные площади лесоустроительные. Методы закладки». Классификацию типов леса </a:t>
                </a:r>
                <a:r>
                  <a:rPr lang="ru-RU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проводил </a:t>
                </a:r>
                <a:r>
                  <a:rPr lang="ru-RU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системе, предложенной В. П. Сукачевым (1972</a:t>
                </a:r>
                <a:r>
                  <a:rPr lang="ru-RU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  <a:p>
                <a:pPr marL="0" indent="0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ru-RU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ru-RU" sz="2200" dirty="0">
                    <a:latin typeface="Times New Roman" pitchFamily="18" charset="0"/>
                    <a:ea typeface="Calibri"/>
                    <a:cs typeface="Times New Roman" pitchFamily="18" charset="0"/>
                  </a:rPr>
                  <a:t>Средневзвешенная категория состояния </a:t>
                </a:r>
                <a:r>
                  <a:rPr lang="ru-RU" sz="2200" dirty="0" err="1">
                    <a:latin typeface="Times New Roman" pitchFamily="18" charset="0"/>
                    <a:ea typeface="Calibri"/>
                    <a:cs typeface="Times New Roman" pitchFamily="18" charset="0"/>
                  </a:rPr>
                  <a:t>К</a:t>
                </a:r>
                <a:r>
                  <a:rPr lang="ru-RU" sz="2200" baseline="-25000" dirty="0" err="1">
                    <a:effectLst/>
                    <a:latin typeface="Times New Roman" pitchFamily="18" charset="0"/>
                    <a:ea typeface="Calibri"/>
                    <a:cs typeface="Times New Roman" pitchFamily="18" charset="0"/>
                  </a:rPr>
                  <a:t>ср</a:t>
                </a:r>
                <a:r>
                  <a:rPr lang="ru-RU" sz="2200" baseline="-25000" dirty="0" smtClean="0">
                    <a:effectLst/>
                    <a:latin typeface="Times New Roman" pitchFamily="18" charset="0"/>
                    <a:ea typeface="Calibri"/>
                    <a:cs typeface="Times New Roman" pitchFamily="18" charset="0"/>
                  </a:rPr>
                  <a:t>.</a:t>
                </a:r>
                <a:r>
                  <a:rPr lang="ru-RU" sz="2200" dirty="0" smtClean="0">
                    <a:effectLst/>
                    <a:latin typeface="Times New Roman" pitchFamily="18" charset="0"/>
                    <a:ea typeface="Calibri"/>
                    <a:cs typeface="Times New Roman" pitchFamily="18" charset="0"/>
                  </a:rPr>
                  <a:t>:</a:t>
                </a:r>
              </a:p>
              <a:p>
                <a:pPr marL="0" indent="0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ru-RU" sz="1000" dirty="0" smtClean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ru-RU" sz="2200" dirty="0" smtClean="0">
                    <a:effectLst/>
                    <a:latin typeface="Times New Roman" pitchFamily="18" charset="0"/>
                    <a:ea typeface="Calibri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200" i="1"/>
                        </m:ctrlPr>
                      </m:sSubPr>
                      <m:e>
                        <m:r>
                          <a:rPr lang="ru-RU" sz="2200" i="1"/>
                          <m:t>К</m:t>
                        </m:r>
                      </m:e>
                      <m:sub>
                        <m:r>
                          <a:rPr lang="ru-RU" sz="2200" i="1"/>
                          <m:t>ср.</m:t>
                        </m:r>
                      </m:sub>
                    </m:sSub>
                    <m:r>
                      <a:rPr lang="ru-RU" sz="2200" i="1"/>
                      <m:t>=</m:t>
                    </m:r>
                    <m:f>
                      <m:fPr>
                        <m:ctrlPr>
                          <a:rPr lang="ru-RU" sz="2200" i="1"/>
                        </m:ctrlPr>
                      </m:fPr>
                      <m:num>
                        <m:sSub>
                          <m:sSubPr>
                            <m:ctrlPr>
                              <a:rPr lang="ru-RU" sz="2200" i="1"/>
                            </m:ctrlPr>
                          </m:sSubPr>
                          <m:e>
                            <m:r>
                              <a:rPr lang="ru-RU" sz="2200" i="1"/>
                              <m:t>Р</m:t>
                            </m:r>
                          </m:e>
                          <m:sub>
                            <m:r>
                              <a:rPr lang="ru-RU" sz="2200" i="1"/>
                              <m:t>1</m:t>
                            </m:r>
                          </m:sub>
                        </m:sSub>
                        <m:r>
                          <a:rPr lang="ru-RU" sz="2200" i="1"/>
                          <m:t>×</m:t>
                        </m:r>
                        <m:sSub>
                          <m:sSubPr>
                            <m:ctrlPr>
                              <a:rPr lang="ru-RU" sz="2200" i="1"/>
                            </m:ctrlPr>
                          </m:sSubPr>
                          <m:e>
                            <m:r>
                              <a:rPr lang="ru-RU" sz="2200" i="1"/>
                              <m:t>К</m:t>
                            </m:r>
                          </m:e>
                          <m:sub>
                            <m:r>
                              <a:rPr lang="ru-RU" sz="2200" i="1"/>
                              <m:t>1</m:t>
                            </m:r>
                          </m:sub>
                        </m:sSub>
                        <m:r>
                          <a:rPr lang="ru-RU" sz="2200" i="1"/>
                          <m:t>+</m:t>
                        </m:r>
                        <m:sSub>
                          <m:sSubPr>
                            <m:ctrlPr>
                              <a:rPr lang="ru-RU" sz="2200" i="1"/>
                            </m:ctrlPr>
                          </m:sSubPr>
                          <m:e>
                            <m:r>
                              <a:rPr lang="ru-RU" sz="2200" i="1"/>
                              <m:t>Р</m:t>
                            </m:r>
                          </m:e>
                          <m:sub>
                            <m:r>
                              <a:rPr lang="ru-RU" sz="2200" i="1"/>
                              <m:t>2</m:t>
                            </m:r>
                          </m:sub>
                        </m:sSub>
                        <m:r>
                          <a:rPr lang="ru-RU" sz="2200" i="1"/>
                          <m:t>×</m:t>
                        </m:r>
                        <m:sSub>
                          <m:sSubPr>
                            <m:ctrlPr>
                              <a:rPr lang="ru-RU" sz="2200" i="1"/>
                            </m:ctrlPr>
                          </m:sSubPr>
                          <m:e>
                            <m:r>
                              <a:rPr lang="ru-RU" sz="2200" i="1"/>
                              <m:t>К</m:t>
                            </m:r>
                          </m:e>
                          <m:sub>
                            <m:r>
                              <a:rPr lang="ru-RU" sz="2200" i="1"/>
                              <m:t>2</m:t>
                            </m:r>
                          </m:sub>
                        </m:sSub>
                        <m:r>
                          <a:rPr lang="ru-RU" sz="2200" i="1"/>
                          <m:t>+</m:t>
                        </m:r>
                        <m:sSub>
                          <m:sSubPr>
                            <m:ctrlPr>
                              <a:rPr lang="ru-RU" sz="2200" i="1"/>
                            </m:ctrlPr>
                          </m:sSubPr>
                          <m:e>
                            <m:r>
                              <a:rPr lang="ru-RU" sz="2200" i="1"/>
                              <m:t>Р</m:t>
                            </m:r>
                          </m:e>
                          <m:sub>
                            <m:r>
                              <a:rPr lang="ru-RU" sz="2200" i="1"/>
                              <m:t>3</m:t>
                            </m:r>
                          </m:sub>
                        </m:sSub>
                        <m:r>
                          <a:rPr lang="ru-RU" sz="2200" i="1"/>
                          <m:t>×</m:t>
                        </m:r>
                        <m:sSub>
                          <m:sSubPr>
                            <m:ctrlPr>
                              <a:rPr lang="ru-RU" sz="2200" i="1"/>
                            </m:ctrlPr>
                          </m:sSubPr>
                          <m:e>
                            <m:r>
                              <a:rPr lang="ru-RU" sz="2200" i="1"/>
                              <m:t>К</m:t>
                            </m:r>
                          </m:e>
                          <m:sub>
                            <m:r>
                              <a:rPr lang="ru-RU" sz="2200" i="1"/>
                              <m:t>3</m:t>
                            </m:r>
                          </m:sub>
                        </m:sSub>
                        <m:r>
                          <a:rPr lang="ru-RU" sz="2200" i="1"/>
                          <m:t>+</m:t>
                        </m:r>
                        <m:sSub>
                          <m:sSubPr>
                            <m:ctrlPr>
                              <a:rPr lang="ru-RU" sz="2200" i="1"/>
                            </m:ctrlPr>
                          </m:sSubPr>
                          <m:e>
                            <m:r>
                              <a:rPr lang="ru-RU" sz="2200" i="1"/>
                              <m:t>Р</m:t>
                            </m:r>
                          </m:e>
                          <m:sub>
                            <m:r>
                              <a:rPr lang="ru-RU" sz="2200" i="1"/>
                              <m:t>4</m:t>
                            </m:r>
                          </m:sub>
                        </m:sSub>
                        <m:r>
                          <a:rPr lang="ru-RU" sz="2200" i="1"/>
                          <m:t>×</m:t>
                        </m:r>
                        <m:sSub>
                          <m:sSubPr>
                            <m:ctrlPr>
                              <a:rPr lang="ru-RU" sz="2200" i="1"/>
                            </m:ctrlPr>
                          </m:sSubPr>
                          <m:e>
                            <m:r>
                              <a:rPr lang="ru-RU" sz="2200" i="1"/>
                              <m:t>К</m:t>
                            </m:r>
                          </m:e>
                          <m:sub>
                            <m:r>
                              <a:rPr lang="ru-RU" sz="2200" i="1"/>
                              <m:t>4</m:t>
                            </m:r>
                          </m:sub>
                        </m:sSub>
                        <m:r>
                          <a:rPr lang="ru-RU" sz="2200" i="1"/>
                          <m:t>+</m:t>
                        </m:r>
                        <m:sSub>
                          <m:sSubPr>
                            <m:ctrlPr>
                              <a:rPr lang="ru-RU" sz="2200" i="1"/>
                            </m:ctrlPr>
                          </m:sSubPr>
                          <m:e>
                            <m:r>
                              <a:rPr lang="ru-RU" sz="2200" i="1"/>
                              <m:t>Р</m:t>
                            </m:r>
                          </m:e>
                          <m:sub>
                            <m:r>
                              <a:rPr lang="ru-RU" sz="2200" i="1"/>
                              <m:t>5</m:t>
                            </m:r>
                          </m:sub>
                        </m:sSub>
                        <m:r>
                          <a:rPr lang="ru-RU" sz="2200" i="1"/>
                          <m:t>×</m:t>
                        </m:r>
                        <m:sSub>
                          <m:sSubPr>
                            <m:ctrlPr>
                              <a:rPr lang="ru-RU" sz="2200" i="1"/>
                            </m:ctrlPr>
                          </m:sSubPr>
                          <m:e>
                            <m:r>
                              <a:rPr lang="ru-RU" sz="2200" i="1"/>
                              <m:t>К</m:t>
                            </m:r>
                          </m:e>
                          <m:sub>
                            <m:r>
                              <a:rPr lang="ru-RU" sz="2200" i="1"/>
                              <m:t>5</m:t>
                            </m:r>
                          </m:sub>
                        </m:sSub>
                      </m:num>
                      <m:den>
                        <m:r>
                          <a:rPr lang="ru-RU" sz="2200" i="1"/>
                          <m:t>100</m:t>
                        </m:r>
                      </m:den>
                    </m:f>
                  </m:oMath>
                </a14:m>
                <a:endParaRPr lang="ru-RU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u-RU" sz="1000" dirty="0" smtClean="0"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 indent="0" algn="just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-RU" sz="2200" dirty="0" smtClean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где </a:t>
                </a:r>
                <a:r>
                  <a:rPr lang="ru-RU" sz="2200" dirty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Р</a:t>
                </a:r>
                <a:r>
                  <a:rPr lang="en-US" sz="2200" baseline="-25000" dirty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i</a:t>
                </a:r>
                <a:r>
                  <a:rPr lang="ru-RU" sz="2200" dirty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 – доля каждой категории состояния в %, К</a:t>
                </a:r>
                <a:r>
                  <a:rPr lang="en-US" sz="2200" baseline="-25000" dirty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i</a:t>
                </a:r>
                <a:r>
                  <a:rPr lang="ru-RU" sz="2200" dirty="0">
                    <a:latin typeface="Times New Roman" pitchFamily="18" charset="0"/>
                    <a:ea typeface="Times New Roman"/>
                    <a:cs typeface="Times New Roman" pitchFamily="18" charset="0"/>
                  </a:rPr>
                  <a:t> – индекс категории состояния дерева (1 – здоровое дерево, 2 – ослабленное, 3 – сильно ослабленное, 4 – усыхающее, 5 – свежий и старый сухостой). </a:t>
                </a:r>
                <a:r>
                  <a:rPr lang="ru-RU" sz="2200" dirty="0">
                    <a:latin typeface="Times New Roman" pitchFamily="18" charset="0"/>
                    <a:ea typeface="Calibri"/>
                    <a:cs typeface="Times New Roman" pitchFamily="18" charset="0"/>
                  </a:rPr>
                  <a:t>Если значение средневзвешенной величины не превышает 1,5 - насаждение относят к здоровым; 2,5 - к ослабленным; 3,5 - к сильно ослабленным; 4,5 - к усыхающим; более 4,5 – к погибшим</a:t>
                </a:r>
                <a:r>
                  <a:rPr lang="ru-RU" sz="2200" dirty="0" smtClean="0">
                    <a:latin typeface="Times New Roman" pitchFamily="18" charset="0"/>
                    <a:ea typeface="Calibri"/>
                    <a:cs typeface="Times New Roman" pitchFamily="18" charset="0"/>
                  </a:rPr>
                  <a:t>.</a:t>
                </a:r>
                <a:endParaRPr lang="ru-RU" sz="2200" dirty="0">
                  <a:latin typeface="Times New Roman" pitchFamily="18" charset="0"/>
                  <a:ea typeface="Calibri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8627" y="1835640"/>
                <a:ext cx="11014746" cy="4654060"/>
              </a:xfrm>
              <a:blipFill rotWithShape="1">
                <a:blip r:embed="rId2"/>
                <a:stretch>
                  <a:fillRect l="-720" t="-654" r="-775" b="-18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110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6" y="107351"/>
            <a:ext cx="11553166" cy="652792"/>
          </a:xfrm>
        </p:spPr>
        <p:txBody>
          <a:bodyPr>
            <a:noAutofit/>
          </a:bodyPr>
          <a:lstStyle/>
          <a:p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деревьев дуба по категориям состояния в хвойно-широколиственной зоне в зависимости от типов леса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39351279"/>
                  </p:ext>
                </p:extLst>
              </p:nvPr>
            </p:nvGraphicFramePr>
            <p:xfrm>
              <a:off x="281318" y="790261"/>
              <a:ext cx="11506200" cy="420039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775872"/>
                    <a:gridCol w="1292721"/>
                    <a:gridCol w="1470491"/>
                    <a:gridCol w="1470491"/>
                    <a:gridCol w="1484301"/>
                    <a:gridCol w="1557941"/>
                    <a:gridCol w="1454383"/>
                  </a:tblGrid>
                  <a:tr h="0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Года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6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Распределения деревьев по категориям состояния, шт.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0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I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II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III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IV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V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VI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 gridSpan="7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Снытьево – </a:t>
                          </a:r>
                          <a:r>
                            <a:rPr lang="ru-RU" sz="1400" b="1" dirty="0" err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крупнотравный</a:t>
                          </a: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 тип леса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2019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6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1,7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21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1,4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34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1,6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24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1,5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5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1,2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10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1,4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447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2020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1,1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19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1,4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38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1,9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25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1,4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5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1,1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9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1,8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032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среднее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5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20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36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25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5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10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11166">
                    <a:tc gridSpan="7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Бруснично – </a:t>
                          </a:r>
                          <a:r>
                            <a:rPr lang="ru-RU" sz="1400" b="1" dirty="0" err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зеленомошниковый</a:t>
                          </a: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 тип леса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6831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2019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1,9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24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1,2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34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1,5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20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1,7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1,4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6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1,6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2020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6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1,3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21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1,5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35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1,4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24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1,1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7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1,8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7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1,5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среднее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7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23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35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22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8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7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 gridSpan="7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Осоково-</a:t>
                          </a:r>
                          <a:r>
                            <a:rPr lang="ru-RU" sz="1400" b="1" dirty="0" err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мелкотравный</a:t>
                          </a: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 тип леса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4929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2019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11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1,4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34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1,2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28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1,6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10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1,5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1,7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9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1,2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2020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10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1,3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35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1,7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26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1,3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11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1,1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10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1,3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1,1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среднее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11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35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27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11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9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9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среднее по трем типам леса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8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26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33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19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7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8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среднее за 2019 г.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8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26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32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18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7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8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среднее за 2020 г.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7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25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33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20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7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8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среднее за два года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8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26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33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19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7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8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39351279"/>
                  </p:ext>
                </p:extLst>
              </p:nvPr>
            </p:nvGraphicFramePr>
            <p:xfrm>
              <a:off x="281318" y="790261"/>
              <a:ext cx="11506200" cy="420039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775872"/>
                    <a:gridCol w="1292721"/>
                    <a:gridCol w="1470491"/>
                    <a:gridCol w="1470491"/>
                    <a:gridCol w="1484301"/>
                    <a:gridCol w="1557941"/>
                    <a:gridCol w="1454383"/>
                  </a:tblGrid>
                  <a:tr h="23335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Года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6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Распределения деревьев по категориям состояния, шт.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233355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I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II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III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IV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V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VI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33355">
                    <a:tc gridSpan="7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Снытьево – </a:t>
                          </a:r>
                          <a:r>
                            <a:rPr lang="ru-RU" sz="1400" b="1" dirty="0" err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крупнотравный</a:t>
                          </a: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 тип леса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23335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2019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213615" t="-318421" r="-572770" b="-145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277178" t="-318421" r="-406224" b="-145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77178" t="-318421" r="-306224" b="-145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71311" t="-318421" r="-202459" b="-145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46667" t="-318421" r="-93725" b="-145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689958" t="-318421" b="-1455263"/>
                          </a:stretch>
                        </a:blipFill>
                      </a:tcPr>
                    </a:tc>
                  </a:tr>
                  <a:tr h="23335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2020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213615" t="-418421" r="-572770" b="-135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277178" t="-418421" r="-406224" b="-135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77178" t="-418421" r="-306224" b="-135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71311" t="-418421" r="-202459" b="-135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46667" t="-418421" r="-93725" b="-135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689958" t="-418421" b="-1355263"/>
                          </a:stretch>
                        </a:blipFill>
                      </a:tcPr>
                    </a:tc>
                  </a:tr>
                  <a:tr h="23335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среднее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5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20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36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25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5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10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33355">
                    <a:tc gridSpan="7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Бруснично – </a:t>
                          </a:r>
                          <a:r>
                            <a:rPr lang="ru-RU" sz="1400" b="1" dirty="0" err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зеленомошниковый</a:t>
                          </a: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 тип леса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23335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2019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213615" t="-721053" r="-572770" b="-10526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277178" t="-721053" r="-406224" b="-10526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77178" t="-721053" r="-306224" b="-10526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71311" t="-721053" r="-202459" b="-10526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46667" t="-721053" r="-93725" b="-10526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689958" t="-721053" b="-1052632"/>
                          </a:stretch>
                        </a:blipFill>
                      </a:tcPr>
                    </a:tc>
                  </a:tr>
                  <a:tr h="23335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2020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213615" t="-800000" r="-572770" b="-9256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277178" t="-800000" r="-406224" b="-9256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77178" t="-800000" r="-306224" b="-9256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71311" t="-800000" r="-202459" b="-9256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46667" t="-800000" r="-93725" b="-9256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689958" t="-800000" b="-925641"/>
                          </a:stretch>
                        </a:blipFill>
                      </a:tcPr>
                    </a:tc>
                  </a:tr>
                  <a:tr h="23335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среднее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7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23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35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22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8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7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33355">
                    <a:tc gridSpan="7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Осоково-</a:t>
                          </a:r>
                          <a:r>
                            <a:rPr lang="ru-RU" sz="1400" b="1" dirty="0" err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мелкотравный</a:t>
                          </a: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 тип леса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23335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2019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213615" t="-1123684" r="-572770" b="-6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277178" t="-1123684" r="-406224" b="-6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77178" t="-1123684" r="-306224" b="-6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71311" t="-1123684" r="-202459" b="-6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46667" t="-1123684" r="-93725" b="-6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689958" t="-1123684" b="-650000"/>
                          </a:stretch>
                        </a:blipFill>
                      </a:tcPr>
                    </a:tc>
                  </a:tr>
                  <a:tr h="23335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2020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213615" t="-1192308" r="-572770" b="-5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277178" t="-1192308" r="-406224" b="-5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77178" t="-1192308" r="-306224" b="-5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71311" t="-1192308" r="-202459" b="-5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46667" t="-1192308" r="-93725" b="-5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689958" t="-1192308" b="-533333"/>
                          </a:stretch>
                        </a:blipFill>
                      </a:tcPr>
                    </a:tc>
                  </a:tr>
                  <a:tr h="23335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среднее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11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35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27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11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9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9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3335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среднее по трем типам леса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8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26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33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19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7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8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3335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среднее за 2019 г.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8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26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32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18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7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8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3335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среднее за 2020 г.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7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25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33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20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7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8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3335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среднее за два года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8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26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33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19</a:t>
                          </a:r>
                          <a:endParaRPr lang="ru-RU" sz="140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7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effectLst/>
                              <a:latin typeface="Times New Roman" pitchFamily="18" charset="0"/>
                              <a:ea typeface="Calibri"/>
                              <a:cs typeface="Times New Roman" pitchFamily="18" charset="0"/>
                            </a:rPr>
                            <a:t>8</a:t>
                          </a:r>
                          <a:endParaRPr lang="ru-RU" sz="1400" dirty="0">
                            <a:effectLst/>
                            <a:latin typeface="Times New Roman" pitchFamily="18" charset="0"/>
                            <a:ea typeface="Calibri"/>
                            <a:cs typeface="Times New Roman" pitchFamily="18" charset="0"/>
                          </a:endParaRPr>
                        </a:p>
                      </a:txBody>
                      <a:tcPr marL="50744" marR="50744" marT="7612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Заголовок 1"/>
          <p:cNvSpPr txBox="1">
            <a:spLocks/>
          </p:cNvSpPr>
          <p:nvPr/>
        </p:nvSpPr>
        <p:spPr>
          <a:xfrm>
            <a:off x="257835" y="5016500"/>
            <a:ext cx="11553166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аспределение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деревьев в пробных площадях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категориям состояния в 2019 г. и 2020 г. показывает, что в 2019 г. к первым двум (I и II) категориям относится 34 дерева, в следующем году их количество уменьшилось и составило 32 дерева. В связи с уменьшение деревьев в I и II категории, происходит перераспределение деревьев дуба последующие категории состояния III, IV, V и VI, т. е. в 2016 году количество составило 65 шт., 2017 г. – 68 деревьев соответственно. Анализ данных результатов показывает, что дифференциация насаждения с каждым годом ухудшается, в связи с ослаблением дубовых древостоев от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патогенных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факторов.</a:t>
            </a:r>
          </a:p>
        </p:txBody>
      </p:sp>
    </p:spTree>
    <p:extLst>
      <p:ext uri="{BB962C8B-B14F-4D97-AF65-F5344CB8AC3E}">
        <p14:creationId xmlns:p14="http://schemas.microsoft.com/office/powerpoint/2010/main" val="4101358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987" y="125323"/>
            <a:ext cx="11654524" cy="700177"/>
          </a:xfrm>
        </p:spPr>
        <p:txBody>
          <a:bodyPr>
            <a:normAutofit fontScale="90000"/>
          </a:bodyPr>
          <a:lstStyle/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Встречаемость ложного дубового трутовика на деревьях дуба в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хвойно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широколиственной зоне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разных категорий состояния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172499490"/>
                  </p:ext>
                </p:extLst>
              </p:nvPr>
            </p:nvGraphicFramePr>
            <p:xfrm>
              <a:off x="236987" y="828946"/>
              <a:ext cx="11653863" cy="3833622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3007450"/>
                    <a:gridCol w="950202"/>
                    <a:gridCol w="1235310"/>
                    <a:gridCol w="1235310"/>
                    <a:gridCol w="1235310"/>
                    <a:gridCol w="1566278"/>
                    <a:gridCol w="1566278"/>
                    <a:gridCol w="857725"/>
                  </a:tblGrid>
                  <a:tr h="65896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Года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6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Встречаемость ложного дубового трутовика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Σ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91296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II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III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IV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V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VI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0">
                    <a:tc gridSpan="8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 err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Снытьево</a:t>
                          </a: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 – </a:t>
                          </a:r>
                          <a:r>
                            <a:rPr lang="ru-RU" sz="1400" b="1" dirty="0" err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крупнотравный</a:t>
                          </a: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 тип леса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2019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3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0,5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0,7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1,1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3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0,9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1,1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19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2020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0,8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0,9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6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1,3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3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0,8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1,2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21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Среднее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20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 gridSpan="8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 err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Бруснично</a:t>
                          </a: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 – </a:t>
                          </a:r>
                          <a:r>
                            <a:rPr lang="ru-RU" sz="1400" b="1" dirty="0" err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зеленомошниковый</a:t>
                          </a: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 тип леса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2019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0,3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3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0,4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0,8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0,6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6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1,3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19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2020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3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0,8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0,6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0,8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0,9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7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1,2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24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Среднее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22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 gridSpan="8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Осоково-</a:t>
                          </a:r>
                          <a:r>
                            <a:rPr lang="ru-RU" sz="1400" b="1" dirty="0" err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мелкотравный</a:t>
                          </a: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 тип леса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4430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2019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0,6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3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0,7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0,9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1,2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0,9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21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452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2020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0,8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1,1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6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0,8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7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0,9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14:m>
                            <m:oMath xmlns:m="http://schemas.openxmlformats.org/officeDocument/2006/math">
                              <m:r>
                                <a:rPr lang="ru-RU" sz="1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±</m:t>
                              </m:r>
                            </m:oMath>
                          </a14:m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1,2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26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Среднее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24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Среднее по трем типам леса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22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Среднее </a:t>
                          </a:r>
                          <a:r>
                            <a:rPr lang="ru-RU" sz="1400" b="1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2019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20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Среднее </a:t>
                          </a:r>
                          <a:r>
                            <a:rPr lang="ru-RU" sz="1400" b="1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2020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24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Среднее за два года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22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6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172499490"/>
                  </p:ext>
                </p:extLst>
              </p:nvPr>
            </p:nvGraphicFramePr>
            <p:xfrm>
              <a:off x="236987" y="828946"/>
              <a:ext cx="11653863" cy="3833622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3007450"/>
                    <a:gridCol w="950202"/>
                    <a:gridCol w="1235310"/>
                    <a:gridCol w="1235310"/>
                    <a:gridCol w="1235310"/>
                    <a:gridCol w="1566278"/>
                    <a:gridCol w="1566278"/>
                    <a:gridCol w="857725"/>
                  </a:tblGrid>
                  <a:tr h="212979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Года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6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Встречаемость ложного дубового трутовика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Σ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2979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II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III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IV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V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VI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212979">
                    <a:tc gridSpan="8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 err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Снытьево</a:t>
                          </a: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 – </a:t>
                          </a:r>
                          <a:r>
                            <a:rPr lang="ru-RU" sz="1400" b="1" dirty="0" err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крупнотравный</a:t>
                          </a: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 тип леса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2129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2019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20197" t="-325714" r="-522167" b="-14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20197" t="-325714" r="-422167" b="-14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22772" t="-325714" r="-324257" b="-14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89494" t="-325714" r="-154864" b="-14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89494" t="-325714" r="-54864" b="-14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19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29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2020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20197" t="-425714" r="-522167" b="-13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20197" t="-425714" r="-422167" b="-13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22772" t="-425714" r="-324257" b="-13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89494" t="-425714" r="-154864" b="-13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89494" t="-425714" r="-54864" b="-13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21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29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Среднее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20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2979">
                    <a:tc gridSpan="8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 err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Бруснично</a:t>
                          </a: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 – </a:t>
                          </a:r>
                          <a:r>
                            <a:rPr lang="ru-RU" sz="1400" b="1" dirty="0" err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зеленомошниковый</a:t>
                          </a: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 тип леса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2129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2019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20197" t="-725714" r="-522167" b="-10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20197" t="-725714" r="-422167" b="-10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22772" t="-725714" r="-324257" b="-10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89494" t="-725714" r="-154864" b="-10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89494" t="-725714" r="-54864" b="-10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19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29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2020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20197" t="-825714" r="-522167" b="-9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20197" t="-825714" r="-422167" b="-9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22772" t="-825714" r="-324257" b="-9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89494" t="-825714" r="-154864" b="-9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89494" t="-825714" r="-54864" b="-9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24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29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Среднее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22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2979">
                    <a:tc gridSpan="8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Осоково-</a:t>
                          </a:r>
                          <a:r>
                            <a:rPr lang="ru-RU" sz="1400" b="1" dirty="0" err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мелкотравный</a:t>
                          </a: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 тип леса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2129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2019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20197" t="-1122857" r="-522167" b="-64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20197" t="-1122857" r="-422167" b="-64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22772" t="-1122857" r="-324257" b="-64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89494" t="-1122857" r="-154864" b="-64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89494" t="-1122857" r="-54864" b="-64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21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29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2020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20197" t="-1222857" r="-522167" b="-54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20197" t="-1222857" r="-422167" b="-54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22772" t="-1222857" r="-324257" b="-54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89494" t="-1222857" r="-154864" b="-54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89494" t="-1222857" r="-54864" b="-54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26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29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Среднее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24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29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Среднее по трем типам леса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22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29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Среднее </a:t>
                          </a:r>
                          <a:r>
                            <a:rPr lang="ru-RU" sz="1400" b="1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2019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20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29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Среднее </a:t>
                          </a:r>
                          <a:r>
                            <a:rPr lang="ru-RU" sz="1400" b="1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2020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24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29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Среднее за два года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ru-RU" sz="1400" b="1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/>
                              <a:cs typeface="Times New Roman" panose="02020603050405020304" pitchFamily="18" charset="0"/>
                            </a:rPr>
                            <a:t>22</a:t>
                          </a:r>
                          <a:endParaRPr lang="ru-RU" sz="1400" b="1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Заголовок 1"/>
          <p:cNvSpPr txBox="1">
            <a:spLocks/>
          </p:cNvSpPr>
          <p:nvPr/>
        </p:nvSpPr>
        <p:spPr>
          <a:xfrm>
            <a:off x="211586" y="4735423"/>
            <a:ext cx="11751813" cy="19828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войно-широколиственной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зоне начиная со II категории состояния (ослабленные деревья) наблюдается увеличение встречаемости трутовиков на деревьях дуба и продолжает увеличиваться до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состояния (сильно ослабленные). За два года встречаемость грибов на деревьях дуба в среднем увеличилась с 3 шт. до 4 шт. При этом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II-й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состояния встречаемость трутовиков составило с 3 шт. до 4 шт.; в III-й с 3 шт. до 4 шт. Далее с IV-й категории состояния (усыхающие) по VI (старый сухостой) - встречаемость грибов в дубовых насаждениях в среднем с 5 шт. до 6 шт.</a:t>
            </a:r>
          </a:p>
        </p:txBody>
      </p:sp>
    </p:spTree>
    <p:extLst>
      <p:ext uri="{BB962C8B-B14F-4D97-AF65-F5344CB8AC3E}">
        <p14:creationId xmlns:p14="http://schemas.microsoft.com/office/powerpoint/2010/main" val="2606255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7345"/>
            <a:ext cx="10515600" cy="851279"/>
          </a:xfrm>
        </p:spPr>
        <p:txBody>
          <a:bodyPr/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Выводы: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000" y="1054100"/>
            <a:ext cx="11137900" cy="2997200"/>
          </a:xfrm>
        </p:spPr>
        <p:txBody>
          <a:bodyPr>
            <a:normAutofit/>
          </a:bodyPr>
          <a:lstStyle/>
          <a:p>
            <a:pPr algn="just">
              <a:spcAft>
                <a:spcPts val="1800"/>
              </a:spcAf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хвойно-широколиственной зоне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средневзвешенная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 состояния составляет 3,09,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дубовые насаждения относятся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сильно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ослабленным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дифференциацию порослевых дубовых насаждений влияет патогенный фактор – ложный дубовый трутовик.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3113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820</Words>
  <Application>Microsoft Office PowerPoint</Application>
  <PresentationFormat>Произвольный</PresentationFormat>
  <Paragraphs>243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Экологический мониторинг патогеннонарушенных порослевых дубрав Ульяновской области</vt:lpstr>
      <vt:lpstr>Введение</vt:lpstr>
      <vt:lpstr>Методика изучения распределения порослевых дубовых древостоев по категориям состояния.</vt:lpstr>
      <vt:lpstr>Распределение деревьев дуба по категориям состояния в хвойно-широколиственной зоне в зависимости от типов леса</vt:lpstr>
      <vt:lpstr>Встречаемость ложного дубового трутовика на деревьях дуба в  хвойно-широколиственной зоне разных категорий состояния</vt:lpstr>
      <vt:lpstr>Выводы: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Экологический мониторинг патогеннонарушенных порослевых дубрав Ульяновской области</dc:title>
  <dc:creator>User</dc:creator>
  <cp:lastModifiedBy>Галина Чуракова</cp:lastModifiedBy>
  <cp:revision>36</cp:revision>
  <dcterms:created xsi:type="dcterms:W3CDTF">2021-11-23T07:45:41Z</dcterms:created>
  <dcterms:modified xsi:type="dcterms:W3CDTF">2021-11-24T16:53:57Z</dcterms:modified>
</cp:coreProperties>
</file>