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9"/>
  </p:notesMasterIdLst>
  <p:sldIdLst>
    <p:sldId id="259" r:id="rId3"/>
    <p:sldId id="272" r:id="rId4"/>
    <p:sldId id="280" r:id="rId5"/>
    <p:sldId id="279" r:id="rId6"/>
    <p:sldId id="282" r:id="rId7"/>
    <p:sldId id="28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5894"/>
    <a:srgbClr val="5A88B2"/>
    <a:srgbClr val="005CA1"/>
    <a:srgbClr val="095996"/>
    <a:srgbClr val="5391C2"/>
    <a:srgbClr val="0033CC"/>
    <a:srgbClr val="CC00CC"/>
    <a:srgbClr val="FF00FF"/>
    <a:srgbClr val="00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3E92C-D341-405A-96A9-4BA602BC41B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F20-0B2A-412C-9FB6-A9234619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4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4F20-0B2A-412C-9FB6-A923461976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8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4F20-0B2A-412C-9FB6-A923461976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8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4F20-0B2A-412C-9FB6-A923461976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4F20-0B2A-412C-9FB6-A923461976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4F20-0B2A-412C-9FB6-A923461976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E395-3375-4DE3-8CD6-43897EEBFE25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285D-A722-4A6F-8B19-FBE2BD9B6A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2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DD3E-D3EA-4AF7-B563-861025486780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6A263-3C9F-414B-8077-9701819669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8284-20F9-4DE1-BEFC-C6ED97F93F06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36F5-8200-4F01-9A5D-105B94A070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95C8-B71B-422F-8797-6CBC6884B6A0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CD75-1403-48E1-B723-8DCF674F5F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8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2B09-552D-4162-A8A4-CB06D51BCBDA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0B286-2659-4CC4-B87C-4DD807F665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5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3923-476F-4412-952E-241E9B9C2984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C5AA-0C5F-4195-8BBF-3EC99ABEB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8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07F1-D59A-47E1-BAF3-3FBE04A3D18D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C7DDF-F547-4709-8674-86BA1997FE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8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D312-A323-4896-B568-49843A0A6DCC}" type="datetime1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3C49B-50FA-4975-98BF-96B2A0C1F1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4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6E78-AE88-442D-9B30-551EFA0FE4C9}" type="datetime1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AD011-3A03-4B7D-A21C-A2F33E8AF6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63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8F4D-C6AA-4F10-A017-770FC5A04ED3}" type="datetime1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01AF-29E0-4400-A8CC-A69AE99F05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8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1DA5-7D29-43ED-8262-5DA993F5ADDD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DF6DE-5A2B-4847-8ADA-05EFFD7173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1B4ED-6FDB-4E10-B625-3D878C094047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35E11-E664-4055-9C26-E6BEF56FBE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F42C-D040-40A5-B349-54DE1A78551E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3CED-CD1F-4221-BDA7-23E59CF264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15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DFCB-F285-4E3D-BF5F-280BACD0D184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347CF-74AA-4B5C-BEC8-B98E6F5A4B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9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D5FC-C1E0-4561-959B-A0A17EBF234D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0AB3A-FCDA-4D44-A35A-3073ABE87D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9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0992-F12B-4FB0-BA3F-6E90D51B1F6E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525A2-3DBC-4A3E-BA7B-79EA7F08B3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8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B859-EF11-46ED-9C66-0E58626D684E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673A3-C886-40D1-B134-23DAD97FFB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3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E573-6F14-401B-8E0C-65BA51F9D647}" type="datetime1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0A49-2BC0-4127-83EC-58718B174E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95D02-CBAB-4C82-9DC6-15DCFDF4079B}" type="datetime1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F8E75-49D6-43BB-9D4A-7812486284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3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06B2-E814-4481-8D28-28E28D64BCDF}" type="datetime1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1364A-5E84-4FD8-A2D1-E70B116E90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5104-EDD2-4210-ADA9-2D5E773E4014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D469-E4F5-42AA-BC8E-B0B81E8847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F853-F352-4ECB-9799-117CDB18CFAE}" type="datetime1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8DFA0-B11F-45FE-9CC8-5CB83E5219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66567-26F5-4C66-8870-95139A6CE777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D90BC67-25AA-42A0-B68E-28A9A8BEDB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060BE-F01A-4114-B39B-C4447DC53D1B}" type="datetime1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53B2AF-C588-43BE-8693-DB47321A046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868" y="2492896"/>
            <a:ext cx="9144000" cy="2160240"/>
          </a:xfrm>
          <a:gradFill flip="none" rotWithShape="1">
            <a:gsLst>
              <a:gs pos="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  <a:alpha val="50000"/>
                </a:schemeClr>
              </a:gs>
              <a:gs pos="100000">
                <a:schemeClr val="accent1">
                  <a:shade val="100000"/>
                  <a:satMod val="115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3200" b="1" dirty="0"/>
              <a:t>ВЛИЯНИЕ ТЕМПЕРАТУРЫ НА АКТИВНОСТЬ ТРИГЕМИНАЛЬНОГО НЕРВА В МЕНИНГЕАЛЬНОЙ ОБОЛОЧКЕ КРЫСЫ</a:t>
            </a:r>
            <a:endParaRPr lang="ru-RU" alt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7020272" cy="720080"/>
          </a:xfrm>
          <a:gradFill flip="none" rotWithShape="1">
            <a:gsLst>
              <a:gs pos="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  <a:alpha val="50000"/>
                </a:schemeClr>
              </a:gs>
              <a:gs pos="100000">
                <a:schemeClr val="accent1">
                  <a:shade val="100000"/>
                  <a:satMod val="115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sz="2400" b="1" i="1" dirty="0">
                <a:solidFill>
                  <a:schemeClr val="bg1"/>
                </a:solidFill>
              </a:rPr>
              <a:t>Федорина А.И., Гафуров О.Ш.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 eaLnBrk="1" hangingPunct="1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22140" y="404664"/>
            <a:ext cx="2123728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  <a:alpha val="50000"/>
                </a:schemeClr>
              </a:gs>
              <a:gs pos="100000">
                <a:schemeClr val="accent1">
                  <a:shade val="100000"/>
                  <a:satMod val="11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104344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ФГАОУ ВО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45806" y="6191336"/>
            <a:ext cx="175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Казань, Россия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392488" cy="114300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176464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изнурительное неврологическое расстройство, которое затрагивает примерно 1 миллиард человек в мире. Известно, что мигрень связана с активностью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тригеминального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связи с этим исследования, направленные на изучение изменения активности нервных волокон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менингеальных оболочек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актуальны на сегодняшний день.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воспалительные процессы, сопровождающиеся повышением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сопровождаются головными болями. Поэтому мы провели исследование влияния повышения температуры на активность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тройничного нерва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002916"/>
            <a:ext cx="3024336" cy="1814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2708920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влияние изменения температуры менингеальной области на частоту возникновения ПД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тригеминальном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нерве. 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Осуществить эксперименты с повышением температуры;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кластерный анализ и установить связь с условиями эксперимента.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5E11-E664-4055-9C26-E6BEF56FBE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2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908720"/>
            <a:ext cx="8229600" cy="648072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77" y="1530826"/>
            <a:ext cx="8433928" cy="24050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Исследование проводилось на крысах самцах линии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Вистар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группы контроля и возраста P36 при комнатной температуре (23–24 °C) с последующим повышением температуры на 10 °C.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5E11-E664-4055-9C26-E6BEF56FBEF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35B861-5CB9-4D4A-A833-A00FC0ED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61" y="2528900"/>
            <a:ext cx="3230884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80BF-9A4F-422B-8D6E-B9973245F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13" y="4469401"/>
            <a:ext cx="3067333" cy="210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2F0639-2B8A-40B7-BAED-49C263A0E0CE}"/>
              </a:ext>
            </a:extLst>
          </p:cNvPr>
          <p:cNvSpPr txBox="1"/>
          <p:nvPr/>
        </p:nvSpPr>
        <p:spPr>
          <a:xfrm>
            <a:off x="618614" y="4383262"/>
            <a:ext cx="280980" cy="37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4311CE-5EA4-4730-A72D-C6649E576A57}"/>
              </a:ext>
            </a:extLst>
          </p:cNvPr>
          <p:cNvSpPr txBox="1"/>
          <p:nvPr/>
        </p:nvSpPr>
        <p:spPr>
          <a:xfrm>
            <a:off x="4600575" y="4692275"/>
            <a:ext cx="403728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А – схема регистрации ПД Тройничного нерва в менингеальной оболочке крысы.</a:t>
            </a:r>
          </a:p>
          <a:p>
            <a:pPr indent="4572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Б – фото регистрации ПД Тройничного нерва в менингеальной оболочке крысы.</a:t>
            </a:r>
          </a:p>
          <a:p>
            <a:pPr indent="4572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В – схема расчета амплитудно-временных параметров регистрируемых ПД.</a:t>
            </a:r>
          </a:p>
          <a:p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2A5AD6-BEA0-4535-B4F2-F1092AA64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2316011"/>
            <a:ext cx="3466599" cy="222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511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36004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активности возникновения потенциалов действия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5E11-E664-4055-9C26-E6BEF56FBEF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E1DBF-517C-43BA-8DBB-258F0B659BE8}"/>
              </a:ext>
            </a:extLst>
          </p:cNvPr>
          <p:cNvSpPr txBox="1"/>
          <p:nvPr/>
        </p:nvSpPr>
        <p:spPr>
          <a:xfrm>
            <a:off x="395536" y="5949280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А – частота возникновения потенциалов действия в ходе экспериментов.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Б – процентное соотношение возникших потенциалов действия за каждые 5 мин.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43372"/>
            <a:ext cx="73914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2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5E11-E664-4055-9C26-E6BEF56FBEF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5373216"/>
            <a:ext cx="8496944" cy="165618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А – распределение потенциалов действия по амплитудам в контроле.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Б – распределение потенциалов действия по амплитудам при повышении температуры. Потенциалы действия представлены в пространстве амплитуд положительной и отрицательной фаз.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В – частота возникновения потенциалов действия для отдельных кластеров (цветные линии), рассчитанная с помощью кластеризации из частоты возникновения потенциалов действия в ходе эксперимента (черная линия). Цветные потенциалы действия - средний потенциал действия для кластера.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7910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Кластерный анализ потенциалов действия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4033"/>
            <a:ext cx="6048672" cy="408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1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00" y="908720"/>
            <a:ext cx="8229600" cy="648072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212976"/>
            <a:ext cx="6980120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5E11-E664-4055-9C26-E6BEF56FBEF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012250" y="1628800"/>
            <a:ext cx="70567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проведенного нами исследования повышение температуры приводило к достоверному увеличению частоты возникновения потенциалов действия в нервных волокнах тройничного нерва тригеминальной области крысы.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Кластерный анализ позволяет предположить, что увеличение температуры приводит к увеличению активности возникновения потенциалов действия в большом количестве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нервных волокон.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Возможной причиной такого результата может быть как увеличение скорости биохимических реакций, так и активация температурных рецепторов расположенных в нервных волокнах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1389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1661</TotalTime>
  <Words>407</Words>
  <Application>Microsoft Office PowerPoint</Application>
  <PresentationFormat>Экран (4:3)</PresentationFormat>
  <Paragraphs>41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Презентация1</vt:lpstr>
      <vt:lpstr>2_Презентация1</vt:lpstr>
      <vt:lpstr>ВЛИЯНИЕ ТЕМПЕРАТУРЫ НА АКТИВНОСТЬ ТРИГЕМИНАЛЬНОГО НЕРВА В МЕНИНГЕАЛЬНОЙ ОБОЛОЧКЕ КРЫСЫ</vt:lpstr>
      <vt:lpstr>Введение</vt:lpstr>
      <vt:lpstr>Методы и материалы</vt:lpstr>
      <vt:lpstr>Анализ активности возникновения потенциалов действия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Кошелева Тамара</dc:creator>
  <cp:lastModifiedBy>USER</cp:lastModifiedBy>
  <cp:revision>95</cp:revision>
  <dcterms:created xsi:type="dcterms:W3CDTF">2012-02-24T04:41:03Z</dcterms:created>
  <dcterms:modified xsi:type="dcterms:W3CDTF">2021-11-25T14:20:28Z</dcterms:modified>
</cp:coreProperties>
</file>