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8" r:id="rId5"/>
    <p:sldId id="283" r:id="rId6"/>
    <p:sldId id="284" r:id="rId7"/>
    <p:sldId id="279" r:id="rId8"/>
    <p:sldId id="280" r:id="rId9"/>
    <p:sldId id="281" r:id="rId10"/>
    <p:sldId id="282" r:id="rId11"/>
    <p:sldId id="259" r:id="rId12"/>
    <p:sldId id="258" r:id="rId13"/>
    <p:sldId id="267" r:id="rId14"/>
    <p:sldId id="261" r:id="rId15"/>
    <p:sldId id="268" r:id="rId16"/>
    <p:sldId id="270" r:id="rId17"/>
    <p:sldId id="269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0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B6A211-213E-4B35-894C-F07195EFFBBF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7BFFE9-A8CF-414B-BB7D-6827FC5AD6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kna.73@mail.r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428736"/>
            <a:ext cx="7406640" cy="32119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Обучение по </a:t>
            </a:r>
            <a:r>
              <a:rPr lang="ru-RU" dirty="0" smtClean="0"/>
              <a:t>программам </a:t>
            </a:r>
            <a:r>
              <a:rPr lang="ru-RU" dirty="0" smtClean="0"/>
              <a:t>подготовки </a:t>
            </a:r>
            <a:r>
              <a:rPr lang="ru-RU" dirty="0" smtClean="0"/>
              <a:t>научных и научно-педагогических </a:t>
            </a:r>
            <a:r>
              <a:rPr lang="ru-RU" dirty="0" smtClean="0"/>
              <a:t>кадров в аспирантуре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5143512"/>
            <a:ext cx="3429024" cy="57150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20</a:t>
            </a:r>
            <a:r>
              <a:rPr lang="en-US" dirty="0" smtClean="0"/>
              <a:t>2</a:t>
            </a:r>
            <a:r>
              <a:rPr lang="ru-RU" dirty="0" smtClean="0"/>
              <a:t>2/20</a:t>
            </a:r>
            <a:r>
              <a:rPr lang="en-US" dirty="0" smtClean="0"/>
              <a:t>2</a:t>
            </a:r>
            <a:r>
              <a:rPr lang="ru-RU" dirty="0" smtClean="0"/>
              <a:t>3 </a:t>
            </a:r>
            <a:r>
              <a:rPr lang="ru-RU" dirty="0" smtClean="0"/>
              <a:t>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Итоговая аттестация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53344"/>
            <a:ext cx="7498080" cy="5904656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Итоговая аттестация по программам аспирантуры (адъюнктуры) проводится в форме оценки диссертации на предмет ее соответствия критериям, установленным в соответствии с Федеральным законом "О науке и государственной научно-технической политике".</a:t>
            </a:r>
          </a:p>
          <a:p>
            <a:pPr lvl="0"/>
            <a:r>
              <a:rPr lang="ru-RU" dirty="0"/>
              <a:t>К итоговой аттестации допускается аспирант (адъюнкт), полностью выполнивший индивидуальный план работы, в том числе подготовивший диссертацию к защите.</a:t>
            </a:r>
          </a:p>
          <a:p>
            <a:pPr lvl="0"/>
            <a:r>
              <a:rPr lang="ru-RU" dirty="0"/>
              <a:t>Итоговая аттестация является обязательной.</a:t>
            </a:r>
          </a:p>
          <a:p>
            <a:pPr lvl="0"/>
            <a:r>
              <a:rPr lang="ru-RU" dirty="0"/>
              <a:t>Организация дает заключение о соответствии диссертации критериям, установленным в соответствии с Федеральным законом "О науке и государственной научно-технической политике" (далее - заключение), которое подписывается руководителем или по его поручению заместителем руководителя организации.</a:t>
            </a:r>
          </a:p>
          <a:p>
            <a:r>
              <a:rPr lang="ru-RU" dirty="0"/>
              <a:t>Аспиранту (адъюнкту), успешно прошедшему итоговую аттестацию по программе аспирантуры (адъюнктуры) (далее - выпускник), не позднее 30 календарных дней с даты проведения итоговой аттестации выдается заключение и свидетельство об окончании аспирантуры (адъюнктуры)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764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800" b="1" dirty="0" smtClean="0"/>
              <a:t>Нормативный </a:t>
            </a:r>
            <a:r>
              <a:rPr lang="ru-RU" sz="3800" b="1" dirty="0" smtClean="0"/>
              <a:t>срок обучения </a:t>
            </a:r>
            <a:r>
              <a:rPr lang="ru-RU" sz="3800" b="1" dirty="0" smtClean="0"/>
              <a:t>3 </a:t>
            </a:r>
            <a:r>
              <a:rPr lang="ru-RU" sz="3800" b="1" dirty="0" smtClean="0"/>
              <a:t>года – 180 зачетных единиц   (60  зачетных единиц в год</a:t>
            </a:r>
            <a:r>
              <a:rPr lang="ru-RU" sz="3800" b="1" dirty="0" smtClean="0"/>
              <a:t>)</a:t>
            </a:r>
          </a:p>
          <a:p>
            <a:pPr>
              <a:buNone/>
            </a:pPr>
            <a:endParaRPr lang="ru-RU" sz="3800" b="1" dirty="0" smtClean="0"/>
          </a:p>
          <a:p>
            <a:pPr marL="596646" indent="-514350">
              <a:buNone/>
            </a:pPr>
            <a:r>
              <a:rPr lang="ru-RU" sz="4000" b="1" dirty="0"/>
              <a:t>Нормативный срок обучения (очная форма) 4 года  - 240 зачетных единиц (60 зачетных единиц в год)</a:t>
            </a:r>
          </a:p>
          <a:p>
            <a:pPr marL="596646" indent="-514350">
              <a:buNone/>
            </a:pPr>
            <a:endParaRPr lang="ru-RU" sz="3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 учебного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 </a:t>
            </a:r>
            <a:r>
              <a:rPr lang="ru-RU" b="1" dirty="0" smtClean="0"/>
              <a:t>семестр</a:t>
            </a:r>
          </a:p>
          <a:p>
            <a:r>
              <a:rPr lang="ru-RU" sz="2600" dirty="0" smtClean="0"/>
              <a:t>1</a:t>
            </a:r>
            <a:r>
              <a:rPr lang="en-US" sz="2600" dirty="0" smtClean="0"/>
              <a:t>5</a:t>
            </a:r>
            <a:r>
              <a:rPr lang="ru-RU" sz="2600" dirty="0" smtClean="0"/>
              <a:t> октября 20</a:t>
            </a:r>
            <a:r>
              <a:rPr lang="en-US" sz="2600" dirty="0" smtClean="0"/>
              <a:t>2</a:t>
            </a:r>
            <a:r>
              <a:rPr lang="ru-RU" sz="2600" dirty="0" smtClean="0"/>
              <a:t>2  </a:t>
            </a:r>
            <a:r>
              <a:rPr lang="ru-RU" sz="2600" dirty="0" smtClean="0"/>
              <a:t>– </a:t>
            </a:r>
            <a:r>
              <a:rPr lang="en-US" sz="2600" dirty="0" smtClean="0"/>
              <a:t>2</a:t>
            </a:r>
            <a:r>
              <a:rPr lang="ru-RU" sz="2600" dirty="0" smtClean="0"/>
              <a:t>6 </a:t>
            </a:r>
            <a:r>
              <a:rPr lang="ru-RU" sz="2600" dirty="0" smtClean="0"/>
              <a:t>марта 20</a:t>
            </a:r>
            <a:r>
              <a:rPr lang="en-US" sz="2600" dirty="0" smtClean="0"/>
              <a:t>2</a:t>
            </a:r>
            <a:r>
              <a:rPr lang="ru-RU" sz="2600" dirty="0" smtClean="0"/>
              <a:t>3 </a:t>
            </a:r>
            <a:endParaRPr lang="ru-RU" sz="2600" dirty="0" smtClean="0"/>
          </a:p>
          <a:p>
            <a:r>
              <a:rPr lang="ru-RU" sz="2600" b="1" dirty="0" smtClean="0"/>
              <a:t>Сессия</a:t>
            </a:r>
            <a:r>
              <a:rPr lang="ru-RU" sz="2600" dirty="0" smtClean="0"/>
              <a:t>  - </a:t>
            </a:r>
            <a:r>
              <a:rPr lang="en-US" sz="2600" dirty="0" smtClean="0"/>
              <a:t>2</a:t>
            </a:r>
            <a:r>
              <a:rPr lang="ru-RU" sz="2600" dirty="0" smtClean="0"/>
              <a:t>7 </a:t>
            </a:r>
            <a:r>
              <a:rPr lang="ru-RU" sz="2600" dirty="0" smtClean="0"/>
              <a:t>февраля 20</a:t>
            </a:r>
            <a:r>
              <a:rPr lang="en-US" sz="2600" dirty="0" smtClean="0"/>
              <a:t>2</a:t>
            </a:r>
            <a:r>
              <a:rPr lang="ru-RU" sz="2600" dirty="0" smtClean="0"/>
              <a:t>3 </a:t>
            </a:r>
            <a:r>
              <a:rPr lang="ru-RU" sz="2600" dirty="0" smtClean="0"/>
              <a:t>- </a:t>
            </a:r>
            <a:r>
              <a:rPr lang="ru-RU" sz="2600" dirty="0" smtClean="0"/>
              <a:t>12 </a:t>
            </a:r>
            <a:r>
              <a:rPr lang="ru-RU" sz="2600" dirty="0" smtClean="0"/>
              <a:t>марта 20</a:t>
            </a:r>
            <a:r>
              <a:rPr lang="en-US" sz="2600" dirty="0" smtClean="0"/>
              <a:t>2</a:t>
            </a:r>
            <a:r>
              <a:rPr lang="ru-RU" sz="2600" dirty="0" smtClean="0"/>
              <a:t>3</a:t>
            </a:r>
            <a:endParaRPr lang="ru-RU" sz="2600" dirty="0" smtClean="0"/>
          </a:p>
          <a:p>
            <a:r>
              <a:rPr lang="ru-RU" sz="2600" b="1" dirty="0" smtClean="0"/>
              <a:t>(промежуточная  аттестация)</a:t>
            </a:r>
          </a:p>
          <a:p>
            <a:r>
              <a:rPr lang="ru-RU" sz="2600" b="1" dirty="0" smtClean="0"/>
              <a:t>Каникулы </a:t>
            </a:r>
            <a:r>
              <a:rPr lang="ru-RU" sz="2600" dirty="0" smtClean="0"/>
              <a:t>13.03.20</a:t>
            </a:r>
            <a:r>
              <a:rPr lang="en-US" sz="2600" dirty="0" smtClean="0"/>
              <a:t>2</a:t>
            </a:r>
            <a:r>
              <a:rPr lang="ru-RU" sz="2600" dirty="0" smtClean="0"/>
              <a:t>3 </a:t>
            </a:r>
            <a:r>
              <a:rPr lang="ru-RU" sz="2600" dirty="0" smtClean="0"/>
              <a:t>– </a:t>
            </a:r>
            <a:r>
              <a:rPr lang="en-US" sz="2600" dirty="0" smtClean="0"/>
              <a:t>2</a:t>
            </a:r>
            <a:r>
              <a:rPr lang="ru-RU" sz="2600" dirty="0" smtClean="0"/>
              <a:t>6.0</a:t>
            </a:r>
            <a:r>
              <a:rPr lang="en-US" sz="2600" dirty="0" smtClean="0"/>
              <a:t>3</a:t>
            </a:r>
            <a:r>
              <a:rPr lang="ru-RU" sz="2600" dirty="0" smtClean="0"/>
              <a:t>.20</a:t>
            </a:r>
            <a:r>
              <a:rPr lang="en-US" sz="2600" dirty="0" smtClean="0"/>
              <a:t>2</a:t>
            </a:r>
            <a:r>
              <a:rPr lang="ru-RU" sz="2600" dirty="0" smtClean="0"/>
              <a:t>3</a:t>
            </a:r>
            <a:endParaRPr lang="ru-RU" sz="2600" dirty="0" smtClean="0"/>
          </a:p>
          <a:p>
            <a:r>
              <a:rPr lang="en-US" b="1" dirty="0" smtClean="0"/>
              <a:t>II</a:t>
            </a:r>
            <a:r>
              <a:rPr lang="ru-RU" b="1" dirty="0" smtClean="0"/>
              <a:t> семестр</a:t>
            </a:r>
          </a:p>
          <a:p>
            <a:r>
              <a:rPr lang="en-US" sz="2600" dirty="0" smtClean="0"/>
              <a:t>2</a:t>
            </a:r>
            <a:r>
              <a:rPr lang="ru-RU" sz="2600" dirty="0" smtClean="0"/>
              <a:t>7.0</a:t>
            </a:r>
            <a:r>
              <a:rPr lang="en-US" sz="2600" dirty="0" smtClean="0"/>
              <a:t>3</a:t>
            </a:r>
            <a:r>
              <a:rPr lang="ru-RU" sz="2600" dirty="0" smtClean="0"/>
              <a:t>.20</a:t>
            </a:r>
            <a:r>
              <a:rPr lang="en-US" sz="2600" dirty="0" smtClean="0"/>
              <a:t>2</a:t>
            </a:r>
            <a:r>
              <a:rPr lang="ru-RU" sz="2600" dirty="0" smtClean="0"/>
              <a:t>3  </a:t>
            </a:r>
            <a:r>
              <a:rPr lang="ru-RU" sz="2600" dirty="0" smtClean="0"/>
              <a:t>– </a:t>
            </a:r>
            <a:r>
              <a:rPr lang="ru-RU" sz="2600" dirty="0" smtClean="0"/>
              <a:t>15.</a:t>
            </a:r>
            <a:r>
              <a:rPr lang="en-US" sz="2600" dirty="0" smtClean="0"/>
              <a:t>10</a:t>
            </a:r>
            <a:r>
              <a:rPr lang="ru-RU" sz="2600" dirty="0" smtClean="0"/>
              <a:t>.20</a:t>
            </a:r>
            <a:r>
              <a:rPr lang="en-US" sz="2600" dirty="0" smtClean="0"/>
              <a:t>2</a:t>
            </a:r>
            <a:r>
              <a:rPr lang="ru-RU" sz="2600" dirty="0" smtClean="0"/>
              <a:t>3</a:t>
            </a:r>
            <a:endParaRPr lang="ru-RU" sz="2600" dirty="0" smtClean="0"/>
          </a:p>
          <a:p>
            <a:r>
              <a:rPr lang="ru-RU" sz="2600" b="1" dirty="0" smtClean="0"/>
              <a:t>Сессия</a:t>
            </a:r>
            <a:r>
              <a:rPr lang="ru-RU" sz="2600" dirty="0" smtClean="0"/>
              <a:t> – </a:t>
            </a:r>
            <a:r>
              <a:rPr lang="ru-RU" sz="2600" dirty="0" smtClean="0"/>
              <a:t>18.09.20</a:t>
            </a:r>
            <a:r>
              <a:rPr lang="en-US" sz="2600" dirty="0" smtClean="0"/>
              <a:t>2</a:t>
            </a:r>
            <a:r>
              <a:rPr lang="ru-RU" sz="2600" dirty="0" smtClean="0"/>
              <a:t>3- 01.10.20</a:t>
            </a:r>
            <a:r>
              <a:rPr lang="en-US" sz="2600" dirty="0" smtClean="0"/>
              <a:t>2</a:t>
            </a:r>
            <a:r>
              <a:rPr lang="ru-RU" sz="2600" dirty="0" smtClean="0"/>
              <a:t>3</a:t>
            </a:r>
            <a:endParaRPr lang="ru-RU" sz="2600" dirty="0" smtClean="0"/>
          </a:p>
          <a:p>
            <a:r>
              <a:rPr lang="ru-RU" sz="2600" b="1" dirty="0" smtClean="0"/>
              <a:t>(промежуточная аттестация)</a:t>
            </a:r>
          </a:p>
          <a:p>
            <a:r>
              <a:rPr lang="ru-RU" sz="2600" b="1" dirty="0" smtClean="0"/>
              <a:t>Каникулы</a:t>
            </a:r>
            <a:r>
              <a:rPr lang="ru-RU" sz="2600" dirty="0" smtClean="0"/>
              <a:t> </a:t>
            </a:r>
            <a:r>
              <a:rPr lang="ru-RU" sz="2600" dirty="0" smtClean="0"/>
              <a:t>07.08.20</a:t>
            </a:r>
            <a:r>
              <a:rPr lang="en-US" sz="2600" dirty="0" smtClean="0"/>
              <a:t>2</a:t>
            </a:r>
            <a:r>
              <a:rPr lang="ru-RU" sz="2600" dirty="0" smtClean="0"/>
              <a:t>3-20.08.20</a:t>
            </a:r>
            <a:r>
              <a:rPr lang="en-US" sz="2600" dirty="0" smtClean="0"/>
              <a:t>2</a:t>
            </a:r>
            <a:r>
              <a:rPr lang="ru-RU" sz="2600" dirty="0" smtClean="0"/>
              <a:t>3 </a:t>
            </a:r>
            <a:r>
              <a:rPr lang="ru-RU" sz="2600" dirty="0" smtClean="0"/>
              <a:t>и </a:t>
            </a:r>
            <a:r>
              <a:rPr lang="ru-RU" sz="2600" dirty="0" smtClean="0"/>
              <a:t>02.10.20</a:t>
            </a:r>
            <a:r>
              <a:rPr lang="en-US" sz="2600" dirty="0" smtClean="0"/>
              <a:t>2</a:t>
            </a:r>
            <a:r>
              <a:rPr lang="ru-RU" sz="2600" dirty="0" smtClean="0"/>
              <a:t>3– </a:t>
            </a:r>
            <a:r>
              <a:rPr lang="en-US" sz="2600" dirty="0" smtClean="0"/>
              <a:t>1</a:t>
            </a:r>
            <a:r>
              <a:rPr lang="ru-RU" sz="2600" dirty="0" smtClean="0"/>
              <a:t>5.10.20</a:t>
            </a:r>
            <a:r>
              <a:rPr lang="en-US" sz="2600" dirty="0" smtClean="0"/>
              <a:t>2</a:t>
            </a:r>
            <a:r>
              <a:rPr lang="ru-RU" sz="2600" dirty="0" smtClean="0"/>
              <a:t>3</a:t>
            </a:r>
            <a:endParaRPr lang="ru-RU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Структура </a:t>
            </a:r>
            <a:r>
              <a:rPr lang="ru-RU" sz="2400" dirty="0" smtClean="0"/>
              <a:t>программы аспирантуры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4800600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ru-RU" dirty="0" smtClean="0"/>
              <a:t>Блок 1. </a:t>
            </a:r>
            <a:r>
              <a:rPr lang="ru-RU" dirty="0" smtClean="0"/>
              <a:t>Научный компонент</a:t>
            </a:r>
          </a:p>
          <a:p>
            <a:r>
              <a:rPr lang="ru-RU" dirty="0" smtClean="0"/>
              <a:t>Научная деятельность, направленную на подготовку диссертации к защите </a:t>
            </a:r>
          </a:p>
          <a:p>
            <a:r>
              <a:rPr lang="ru-RU" dirty="0" smtClean="0"/>
              <a:t>Подготовка </a:t>
            </a:r>
            <a:r>
              <a:rPr lang="ru-RU" dirty="0"/>
              <a:t>публикаций и (или) результатов интеллектуальной </a:t>
            </a:r>
            <a:r>
              <a:rPr lang="ru-RU" dirty="0" smtClean="0"/>
              <a:t>деятельности</a:t>
            </a:r>
          </a:p>
          <a:p>
            <a:r>
              <a:rPr lang="ru-RU" dirty="0"/>
              <a:t>Зачет с оценкой  по научной деятельности, направленной на подготовку диссертации к </a:t>
            </a:r>
            <a:r>
              <a:rPr lang="ru-RU" dirty="0" smtClean="0"/>
              <a:t>защите</a:t>
            </a:r>
          </a:p>
          <a:p>
            <a:pPr marL="82296" indent="0">
              <a:buNone/>
            </a:pPr>
            <a:r>
              <a:rPr lang="ru-RU" dirty="0" smtClean="0"/>
              <a:t>Блок </a:t>
            </a:r>
            <a:r>
              <a:rPr lang="ru-RU" dirty="0" smtClean="0"/>
              <a:t>2. Образовательный компонент</a:t>
            </a:r>
          </a:p>
          <a:p>
            <a:r>
              <a:rPr lang="ru-RU" dirty="0" smtClean="0"/>
              <a:t>Дисциплины (модули) </a:t>
            </a:r>
            <a:endParaRPr lang="ru-RU" dirty="0" smtClean="0"/>
          </a:p>
          <a:p>
            <a:r>
              <a:rPr lang="ru-RU" dirty="0"/>
              <a:t>Практика (Педагогическая / научно-исследовательская / </a:t>
            </a:r>
            <a:r>
              <a:rPr lang="ru-RU" dirty="0" smtClean="0"/>
              <a:t>производственная)</a:t>
            </a:r>
          </a:p>
          <a:p>
            <a:r>
              <a:rPr lang="ru-RU" dirty="0" smtClean="0"/>
              <a:t>Промежуточная аттестация по дисциплинам 9модулям и практике)</a:t>
            </a:r>
          </a:p>
          <a:p>
            <a:pPr marL="82296" indent="0">
              <a:buNone/>
            </a:pPr>
            <a:r>
              <a:rPr lang="ru-RU" dirty="0" smtClean="0"/>
              <a:t>Блок 3. Итоговая аттестация</a:t>
            </a:r>
          </a:p>
          <a:p>
            <a:r>
              <a:rPr lang="ru-RU" dirty="0"/>
              <a:t>Оценка диссертации на предмет  ее соответствия установленным требованиям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5825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Освоение дисциплин учебного плана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36903"/>
              </p:ext>
            </p:extLst>
          </p:nvPr>
        </p:nvGraphicFramePr>
        <p:xfrm>
          <a:off x="1421092" y="476672"/>
          <a:ext cx="7480636" cy="662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5164"/>
                <a:gridCol w="2025472"/>
              </a:tblGrid>
              <a:tr h="48444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дисциплины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Форма отчетности</a:t>
                      </a:r>
                    </a:p>
                  </a:txBody>
                  <a:tcPr marL="68580" marR="68580" marT="0" marB="0"/>
                </a:tc>
              </a:tr>
              <a:tr h="30136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и философия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реферат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65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</a:p>
                  </a:txBody>
                  <a:tcPr marL="68580" marR="68580" marT="0" marB="0"/>
                </a:tc>
              </a:tr>
              <a:tr h="29750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 и философия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Кандидатский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447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Кандидатский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592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Дисциплины (модули)  по выбору 1 (ДВ.1)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507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Педагогика высшей школы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222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Методология научного исследования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</a:p>
                  </a:txBody>
                  <a:tcPr marL="68580" marR="68580" marT="0" marB="0"/>
                </a:tc>
              </a:tr>
              <a:tr h="27475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Дисциплина по теме диссертации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222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Дисциплины (модули) по выбору 2 (ДВ.2)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475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Академическое письмо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4347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Интеллектуальная собственность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9222"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Этика научного исследования и правила оформления текста диссертации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434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Дисциплины (модули) по выбору 3 (ДВ.3)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434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Методы статистического анализа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444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Большие данные и методы машинного обучения в исследованиях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631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Дисциплина из другой образовательной программы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36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Педагогическая / научно-исследовательская / производственная практика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с оценкой</a:t>
                      </a: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736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Дисциплина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специальности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Кандидатский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Образовательный портал ЭИОС</a:t>
            </a:r>
            <a:br>
              <a:rPr lang="ru-RU" dirty="0" smtClean="0"/>
            </a:br>
            <a:r>
              <a:rPr lang="ru-RU" dirty="0" smtClean="0"/>
              <a:t>личный кабинет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Выполнение заданий по дисциплинам</a:t>
            </a:r>
          </a:p>
          <a:p>
            <a:pPr>
              <a:buNone/>
            </a:pPr>
            <a:r>
              <a:rPr lang="ru-RU" dirty="0" smtClean="0"/>
              <a:t>2. Наполнение </a:t>
            </a:r>
            <a:r>
              <a:rPr lang="ru-RU" dirty="0" err="1" smtClean="0"/>
              <a:t>портфолио</a:t>
            </a:r>
            <a:endParaRPr lang="ru-RU" dirty="0" smtClean="0"/>
          </a:p>
          <a:p>
            <a:r>
              <a:rPr lang="ru-RU" sz="2200" dirty="0" smtClean="0"/>
              <a:t>реферат по философии науки</a:t>
            </a:r>
          </a:p>
          <a:p>
            <a:r>
              <a:rPr lang="ru-RU" sz="2200" dirty="0" smtClean="0"/>
              <a:t>рецензия преподавателя на реферат по философии</a:t>
            </a:r>
          </a:p>
          <a:p>
            <a:r>
              <a:rPr lang="ru-RU" sz="2200" dirty="0" smtClean="0"/>
              <a:t>отчет по научной работе за каждый семестр</a:t>
            </a:r>
          </a:p>
          <a:p>
            <a:r>
              <a:rPr lang="ru-RU" sz="2200" dirty="0" smtClean="0"/>
              <a:t>публикации, статьи</a:t>
            </a:r>
          </a:p>
          <a:p>
            <a:r>
              <a:rPr lang="ru-RU" sz="2200" dirty="0" smtClean="0"/>
              <a:t>дипломы участника конференции, сертификаты</a:t>
            </a:r>
          </a:p>
          <a:p>
            <a:r>
              <a:rPr lang="ru-RU" sz="2200" dirty="0" smtClean="0"/>
              <a:t>патенты, свидетельства на программу и т.п.</a:t>
            </a:r>
          </a:p>
          <a:p>
            <a:r>
              <a:rPr lang="ru-RU" sz="2200" dirty="0" smtClean="0"/>
              <a:t>отчет по педагогической практике</a:t>
            </a:r>
          </a:p>
          <a:p>
            <a:r>
              <a:rPr lang="ru-RU" sz="2200" dirty="0" smtClean="0"/>
              <a:t>отчет по научно-исследовательской практике 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Контакты и объявления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4800600"/>
          </a:xfrm>
        </p:spPr>
        <p:txBody>
          <a:bodyPr/>
          <a:lstStyle/>
          <a:p>
            <a:r>
              <a:rPr lang="ru-RU" dirty="0" smtClean="0"/>
              <a:t>группа в </a:t>
            </a:r>
            <a:r>
              <a:rPr lang="en-US" dirty="0" err="1" smtClean="0"/>
              <a:t>Whats</a:t>
            </a:r>
            <a:r>
              <a:rPr lang="en-US" dirty="0" smtClean="0"/>
              <a:t> App</a:t>
            </a:r>
          </a:p>
          <a:p>
            <a:r>
              <a:rPr lang="ru-RU" dirty="0" smtClean="0"/>
              <a:t>группа </a:t>
            </a:r>
            <a:r>
              <a:rPr lang="en-US" dirty="0" smtClean="0"/>
              <a:t>V</a:t>
            </a:r>
            <a:r>
              <a:rPr lang="ru-RU" dirty="0" smtClean="0"/>
              <a:t>контакте</a:t>
            </a:r>
            <a:endParaRPr lang="en-US" dirty="0" smtClean="0"/>
          </a:p>
          <a:p>
            <a:r>
              <a:rPr lang="ru-RU" dirty="0" smtClean="0"/>
              <a:t>сайт Университета </a:t>
            </a:r>
            <a:r>
              <a:rPr lang="en-US" dirty="0" smtClean="0"/>
              <a:t>ulsu.ru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Аспирантура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Работа отдела с аспирантами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/>
          <a:lstStyle/>
          <a:p>
            <a:r>
              <a:rPr lang="ru-RU" dirty="0" smtClean="0"/>
              <a:t>Все действия с аспирантами осуществляются только с подачи им </a:t>
            </a:r>
            <a:r>
              <a:rPr lang="ru-RU" b="1" dirty="0" smtClean="0"/>
              <a:t>заявления </a:t>
            </a:r>
            <a:r>
              <a:rPr lang="ru-RU" dirty="0" smtClean="0"/>
              <a:t>(формы заявления размещены на сайте)</a:t>
            </a:r>
          </a:p>
          <a:p>
            <a:pPr>
              <a:buNone/>
            </a:pPr>
            <a:endParaRPr lang="en-US" dirty="0" smtClean="0"/>
          </a:p>
          <a:p>
            <a:r>
              <a:rPr lang="ru-RU" dirty="0" smtClean="0"/>
              <a:t>Работа с аспирантами отдела</a:t>
            </a:r>
          </a:p>
          <a:p>
            <a:pPr>
              <a:buNone/>
            </a:pPr>
            <a:r>
              <a:rPr lang="ru-RU" dirty="0" smtClean="0"/>
              <a:t>вторник, четверг с 15 -00 до 17-00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Преподаватель</a:t>
            </a:r>
            <a:r>
              <a:rPr lang="ru-RU" dirty="0" smtClean="0"/>
              <a:t>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Крашенинникова Наталья Александровна</a:t>
            </a:r>
            <a:r>
              <a:rPr lang="ru-RU" dirty="0" smtClean="0"/>
              <a:t>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зав.каф. английского языка для профессиональной деятельности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hlinkClick r:id="rId2"/>
              </a:rPr>
              <a:t>kna.73@mail.ru</a:t>
            </a:r>
            <a:endParaRPr lang="ru-RU" sz="2400" dirty="0" smtClean="0"/>
          </a:p>
          <a:p>
            <a:pPr eaLnBrk="1" hangingPunct="1">
              <a:defRPr/>
            </a:pPr>
            <a:r>
              <a:rPr lang="ru-RU" altLang="ru-RU" dirty="0" smtClean="0"/>
              <a:t>Набережная реки </a:t>
            </a:r>
            <a:r>
              <a:rPr lang="ru-RU" altLang="ru-RU" dirty="0" err="1" smtClean="0"/>
              <a:t>Свияги</a:t>
            </a:r>
            <a:r>
              <a:rPr lang="ru-RU" altLang="ru-RU" dirty="0" smtClean="0"/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dirty="0" smtClean="0"/>
              <a:t>3 корпус, аудитория 3/212</a:t>
            </a:r>
          </a:p>
          <a:p>
            <a:pPr eaLnBrk="1" hangingPunct="1">
              <a:defRPr/>
            </a:pPr>
            <a:r>
              <a:rPr lang="ru-RU" altLang="ru-RU" dirty="0" smtClean="0"/>
              <a:t>тел.37-24-69 (доп.1)</a:t>
            </a:r>
            <a:endParaRPr lang="en-US" alt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404813"/>
            <a:ext cx="7313613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Занятия проводятся в форме индивидуальных консультаций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Время консультации обговаривается с ведущим преподавателем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время консультации аспирант отчитывается по прочитанному тексту: чтение, перевод, пересказ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Аспирант сам рассчитывает свои возможности при сдаче устного перевода (объем прочитанного может варьироваться)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сдаче устного перевода желательно иметь при себе постраничный словарь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9808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Основные документы, регламентирующие </a:t>
            </a:r>
            <a:r>
              <a:rPr lang="ru-RU" sz="2800" b="1" dirty="0" smtClean="0"/>
              <a:t>подготовку по программам аспирантуры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142984"/>
            <a:ext cx="7498080" cy="5429288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Федеральные государственные требования к структуре программ подготовки научных и научно-педагогических кадров в аспирантуре 9адъюнктуре), условиям их реализации, срокам освоения этих программ с учетом различных форм обучения, образовательных технологий и особенностей отдельных категорий аспирантов (адъюнктов), утвержденные приказом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РФ от 20.10.2021г. №951</a:t>
            </a:r>
          </a:p>
          <a:p>
            <a:r>
              <a:rPr lang="ru-RU" sz="2000" dirty="0" smtClean="0"/>
              <a:t>ПОЛОЖЕНИЕ о </a:t>
            </a:r>
            <a:r>
              <a:rPr lang="ru-RU" sz="2000" dirty="0"/>
              <a:t>подготовке научных и научно-педагогических кадров</a:t>
            </a:r>
            <a:br>
              <a:rPr lang="ru-RU" sz="2000" dirty="0"/>
            </a:br>
            <a:r>
              <a:rPr lang="ru-RU" sz="2000" dirty="0"/>
              <a:t>в аспирантуре (адъюнктуре</a:t>
            </a:r>
            <a:r>
              <a:rPr lang="ru-RU" sz="2000" dirty="0" smtClean="0"/>
              <a:t>), утвержденное </a:t>
            </a:r>
            <a:r>
              <a:rPr lang="ru-RU" sz="2100" dirty="0"/>
              <a:t>постановлением </a:t>
            </a:r>
            <a:r>
              <a:rPr lang="ru-RU" sz="2100" dirty="0" smtClean="0"/>
              <a:t>Правительства РФ от </a:t>
            </a:r>
            <a:r>
              <a:rPr lang="ru-RU" sz="2100" dirty="0"/>
              <a:t>30 ноября 2021 г. № 2122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ДП-2-01-15  </a:t>
            </a:r>
            <a:r>
              <a:rPr lang="ru-RU" sz="2000" dirty="0" smtClean="0">
                <a:solidFill>
                  <a:srgbClr val="FF0000"/>
                </a:solidFill>
              </a:rPr>
              <a:t>«Организация обучения по программам подготовки кадров высшей квалификации», утвержденная решением Ученого совета </a:t>
            </a:r>
            <a:r>
              <a:rPr lang="ru-RU" sz="2000" dirty="0" err="1" smtClean="0">
                <a:solidFill>
                  <a:srgbClr val="FF0000"/>
                </a:solidFill>
              </a:rPr>
              <a:t>УлГУ</a:t>
            </a:r>
            <a:r>
              <a:rPr lang="ru-RU" sz="2000" dirty="0" smtClean="0">
                <a:solidFill>
                  <a:srgbClr val="FF0000"/>
                </a:solidFill>
              </a:rPr>
              <a:t> (протокол №7/218 от </a:t>
            </a:r>
            <a:r>
              <a:rPr lang="ru-RU" sz="2000" dirty="0" smtClean="0">
                <a:solidFill>
                  <a:srgbClr val="FF0000"/>
                </a:solidFill>
              </a:rPr>
              <a:t>28.12.2021 г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000" dirty="0" smtClean="0"/>
              <a:t>ДП -2-03-15 «Промежуточная аттестация аспирантов и лиц, прикрепленных для выполнения работы над диссертацией на соискание ученой степени кандидата наук», утвержденная решением Ученого совета (протокол № 3/236 от 25.10.2016г.)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ДП-2-03-16 «О </a:t>
            </a:r>
            <a:r>
              <a:rPr lang="ru-RU" sz="2000" dirty="0" smtClean="0">
                <a:solidFill>
                  <a:srgbClr val="FF0000"/>
                </a:solidFill>
              </a:rPr>
              <a:t>практике аспиранта», </a:t>
            </a:r>
            <a:r>
              <a:rPr lang="ru-RU" sz="2000" dirty="0" smtClean="0">
                <a:solidFill>
                  <a:srgbClr val="FF0000"/>
                </a:solidFill>
              </a:rPr>
              <a:t>утвержденная решением Ученого совета (протокол № </a:t>
            </a:r>
            <a:r>
              <a:rPr lang="ru-RU" sz="2000" dirty="0" smtClean="0">
                <a:solidFill>
                  <a:srgbClr val="FF0000"/>
                </a:solidFill>
              </a:rPr>
              <a:t>2/315 </a:t>
            </a:r>
            <a:r>
              <a:rPr lang="ru-RU" sz="2000" dirty="0" smtClean="0">
                <a:solidFill>
                  <a:srgbClr val="FF0000"/>
                </a:solidFill>
              </a:rPr>
              <a:t>от </a:t>
            </a:r>
            <a:r>
              <a:rPr lang="ru-RU" sz="2000" dirty="0" smtClean="0">
                <a:solidFill>
                  <a:srgbClr val="FF0000"/>
                </a:solidFill>
              </a:rPr>
              <a:t>27.09.2022г</a:t>
            </a:r>
            <a:r>
              <a:rPr lang="ru-RU" sz="2000" dirty="0" smtClean="0">
                <a:solidFill>
                  <a:srgbClr val="FF0000"/>
                </a:solidFill>
              </a:rPr>
              <a:t>.)</a:t>
            </a:r>
          </a:p>
          <a:p>
            <a:r>
              <a:rPr lang="ru-RU" sz="2000" dirty="0" smtClean="0"/>
              <a:t>Положение о научных исследованиях обучающихся, осваивающих образовательные программы подготовки научно-педагогических кадров в аспирантуре», утвержденное решением Ученого совета (протокол № 10/232 от 24.05.2016г.)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Основные положения обучения в аспирантуре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Программа аспирантуры (адъюнктуры) включает в себя научный компонент, образовательный компонент, а также итоговую </a:t>
            </a:r>
            <a:r>
              <a:rPr lang="ru-RU" sz="2000" dirty="0" smtClean="0"/>
              <a:t>аттестацию.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рамках освоения программ аспирантуры (адъюнктуры) аспирант (адъюнкт) под руководством научного руководителя осуществляет научную (научно-исследовательскую) деятельность с целью подготовки диссертации к защите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Подготовка диссертации к защите включает в себя выполнение индивидуального плана научной деятельности, написание, оформление и представление диссертации для </a:t>
            </a:r>
            <a:r>
              <a:rPr lang="ru-RU" sz="2000" dirty="0" smtClean="0"/>
              <a:t>прохождения </a:t>
            </a:r>
            <a:r>
              <a:rPr lang="ru-RU" sz="2000" dirty="0"/>
              <a:t>итоговой аттестации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Не позднее 30 календарных дней с даты начала освоения программы </a:t>
            </a:r>
            <a:r>
              <a:rPr lang="ru-RU" sz="2000" dirty="0" smtClean="0"/>
              <a:t>аспирантуры </a:t>
            </a:r>
            <a:r>
              <a:rPr lang="ru-RU" sz="2000" dirty="0"/>
              <a:t>назначается научный руководитель, утверждается индивидуальный план работы, включающий индивидуальный план научной деятельности и индивидуальный учебный план (далее - индивидуальный план работы), а также тема диссертации в рамках программы </a:t>
            </a:r>
            <a:r>
              <a:rPr lang="ru-RU" sz="2000" dirty="0" smtClean="0"/>
              <a:t>аспирантуры.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9826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104456"/>
          </a:xfrm>
        </p:spPr>
        <p:txBody>
          <a:bodyPr>
            <a:normAutofit/>
          </a:bodyPr>
          <a:lstStyle/>
          <a:p>
            <a:r>
              <a:rPr lang="ru-RU" sz="2200" dirty="0"/>
              <a:t>Индивидуальный план научной деятельности формируется аспирантом </a:t>
            </a:r>
            <a:r>
              <a:rPr lang="ru-RU" sz="2200" dirty="0" smtClean="0"/>
              <a:t>совместно </a:t>
            </a:r>
            <a:r>
              <a:rPr lang="ru-RU" sz="2200" dirty="0"/>
              <a:t>с научным руководителем.</a:t>
            </a:r>
          </a:p>
          <a:p>
            <a:r>
              <a:rPr lang="ru-RU" sz="2200" dirty="0"/>
              <a:t>Индивидуальный учебный план предусматривает освоение образовательного компонента программы аспирантуры </a:t>
            </a:r>
            <a:r>
              <a:rPr lang="ru-RU" sz="2200" dirty="0" smtClean="0"/>
              <a:t>на </a:t>
            </a:r>
            <a:r>
              <a:rPr lang="ru-RU" sz="2200" dirty="0"/>
              <a:t>основе индивидуализации его содержания с учетом особенностей и образовательных потребностей конкретного </a:t>
            </a:r>
            <a:r>
              <a:rPr lang="ru-RU" sz="2200" dirty="0" smtClean="0"/>
              <a:t>аспиранта.</a:t>
            </a:r>
            <a:endParaRPr lang="ru-RU" sz="2200" dirty="0"/>
          </a:p>
          <a:p>
            <a:r>
              <a:rPr lang="ru-RU" sz="2200" b="1" dirty="0"/>
              <a:t>Аспирант </a:t>
            </a:r>
            <a:r>
              <a:rPr lang="ru-RU" sz="2200" b="1" dirty="0" smtClean="0"/>
              <a:t>обязан </a:t>
            </a:r>
            <a:r>
              <a:rPr lang="ru-RU" sz="2200" b="1" dirty="0"/>
              <a:t>добросовестно осваивать программу </a:t>
            </a:r>
            <a:r>
              <a:rPr lang="ru-RU" sz="2200" b="1" dirty="0" smtClean="0"/>
              <a:t>аспирантуры, </a:t>
            </a:r>
            <a:r>
              <a:rPr lang="ru-RU" sz="2200" b="1" dirty="0"/>
              <a:t>выполнять индивидуальный план работы</a:t>
            </a:r>
            <a:r>
              <a:rPr lang="ru-RU" sz="2200" b="1" dirty="0" smtClean="0"/>
              <a:t>.</a:t>
            </a:r>
          </a:p>
          <a:p>
            <a:endParaRPr lang="ru-RU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93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effectLst/>
              </a:rPr>
              <a:t>Порядок осуществления аспирантами научной (научно-исследовательской) </a:t>
            </a:r>
            <a:r>
              <a:rPr lang="ru-RU" sz="2400" b="1" dirty="0" smtClean="0">
                <a:effectLst/>
              </a:rPr>
              <a:t>деятельности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726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План научной деятельности включает в себя примерный план выполнения научного исследования, план подготовки диссертации и публикаций, в которых излагаются основные научные результаты диссертации, в рецензируемых научных изданиях, в приравненных к ним научных изданиях</a:t>
            </a:r>
            <a:r>
              <a:rPr lang="ru-RU" dirty="0" smtClean="0"/>
              <a:t>,</a:t>
            </a:r>
            <a:r>
              <a:rPr lang="ru-RU" dirty="0"/>
              <a:t> и (или) заявок на патенты на изобретения, полезные модели, промышленные образцы, селекционные достижения, свидетельства о государственной регистрации программа для электронных вычислительных машин, баз данных, топологий интегральных микросхем, а также промежуточную аттестацию по этапам выполнения научного </a:t>
            </a:r>
            <a:r>
              <a:rPr lang="ru-RU" dirty="0" smtClean="0"/>
              <a:t>исследования.</a:t>
            </a:r>
          </a:p>
          <a:p>
            <a:pPr lvl="0"/>
            <a:r>
              <a:rPr lang="ru-RU" dirty="0"/>
              <a:t>Научный руководитель вместе с аспирантом после утверждения темы диссертации разрабатывают на основе примерный план выполнения научного исследования индивидуальный план научной деятельности аспиранта, в котором указывают перечень этапов освоения научного компонента программы аспирантуры, распределение указанных этапов по времени.</a:t>
            </a:r>
          </a:p>
          <a:p>
            <a:pPr lvl="0"/>
            <a:r>
              <a:rPr lang="ru-RU" dirty="0"/>
              <a:t>Этапы освоения научного компонента программы аспирантуры должны включать план подготовки диссертации и публикаций, в которых излагаются основные научные результаты диссертации. Каждый этап должен быть ограничен по времени и содержать конкретные сроки его завершения с перечнем предоставляемых отчетных материалов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67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effectLst/>
              </a:rPr>
              <a:t>Порядок освоения дисциплин учебного плана и подготовки к сдаче кандидатских экзаменов, прохождения </a:t>
            </a:r>
            <a:r>
              <a:rPr lang="ru-RU" sz="2700" b="1" dirty="0" smtClean="0">
                <a:effectLst/>
              </a:rPr>
              <a:t>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Индивидуальный учебный план предусматривает освоение образовательного компонента программы аспирантуры на основе индивидуализации его содержания с учетом особенностей и образовательных потребностей конкретного аспиранта.</a:t>
            </a:r>
          </a:p>
          <a:p>
            <a:pPr lvl="0"/>
            <a:r>
              <a:rPr lang="ru-RU" dirty="0"/>
              <a:t>Образовательный компонент программы аспирантуры включает дисциплины (модули) и практику, а также промежуточную аттестацию по указанным дисциплинам (модулям) и практике.</a:t>
            </a:r>
          </a:p>
          <a:p>
            <a:pPr lvl="0"/>
            <a:r>
              <a:rPr lang="ru-RU" dirty="0"/>
              <a:t>Перечень этапов освоения образовательного компонента программы аспирантуры, распределение курсов дисциплин (модулей) и практики определяются учебным планом.</a:t>
            </a:r>
          </a:p>
          <a:p>
            <a:pPr lvl="0"/>
            <a:r>
              <a:rPr lang="ru-RU" dirty="0"/>
              <a:t>Научный руководитель вместе с аспирантом, используя утвержденный учебный план программы аспирантуры, разрабатывают индивидуальный учебный план аспиранта, в котором указывают выбранные аспирантом элективные дисциплины (модули), необходимые для обязательного освоения и факультативные дисциплины.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61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Контроль качества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5425" y="1052736"/>
            <a:ext cx="7498080" cy="48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Контроль качества освоения программ аспирантуры включает в себя текущий контроль успеваемости, промежуточную аттестацию аспирантов и итоговую аттестацию аспирантов.</a:t>
            </a:r>
          </a:p>
          <a:p>
            <a:pPr lvl="0"/>
            <a:r>
              <a:rPr lang="ru-RU" dirty="0"/>
              <a:t>Текущий контроль успеваемости обеспечивает оценку хода этапов проведения научных исследований, освоения дисциплин (модулей), прохождения практики в соответствии с индивидуальным планом научной деятельности и индивидуальным учебным планом.</a:t>
            </a:r>
          </a:p>
          <a:p>
            <a:r>
              <a:rPr lang="ru-RU" dirty="0"/>
              <a:t>Текущий контроль успеваемости по этапам осуществления научной деятельности аспиранта </a:t>
            </a:r>
            <a:r>
              <a:rPr lang="ru-RU" dirty="0" smtClean="0"/>
              <a:t>проводится </a:t>
            </a:r>
            <a:r>
              <a:rPr lang="ru-RU" dirty="0"/>
              <a:t>с участием научного руководителя.</a:t>
            </a:r>
          </a:p>
          <a:p>
            <a:r>
              <a:rPr lang="ru-RU" dirty="0"/>
              <a:t>Научный руководитель обеспечивает контроль за своевременным выполнением аспирантом </a:t>
            </a:r>
            <a:r>
              <a:rPr lang="ru-RU" dirty="0" smtClean="0"/>
              <a:t>индивидуального </a:t>
            </a:r>
            <a:r>
              <a:rPr lang="ru-RU" dirty="0"/>
              <a:t>плана научной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875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</a:rPr>
              <a:t>Промежуточная аттестация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94928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Промежуточная аттестация аспирантов </a:t>
            </a:r>
            <a:r>
              <a:rPr lang="ru-RU" dirty="0" smtClean="0"/>
              <a:t>обеспечивает </a:t>
            </a:r>
            <a:r>
              <a:rPr lang="ru-RU" dirty="0"/>
              <a:t>оценку результатов осуществления этапов научной (научно-исследовательской) деятельности, результатов освоения дисциплин (модулей), прохождения практики в соответствии с индивидуальным планом научной деятельности и индивидуальным учебным планом.</a:t>
            </a:r>
          </a:p>
          <a:p>
            <a:r>
              <a:rPr lang="ru-RU" dirty="0"/>
              <a:t>Сдача аспирантом </a:t>
            </a:r>
            <a:r>
              <a:rPr lang="ru-RU" dirty="0" smtClean="0"/>
              <a:t>кандидатских </a:t>
            </a:r>
            <a:r>
              <a:rPr lang="ru-RU" dirty="0"/>
              <a:t>экзаменов относится к оценке результатов освоения дисциплин (модулей), осуществляемой в рамках промежуточной аттестации</a:t>
            </a:r>
            <a:r>
              <a:rPr lang="ru-RU" dirty="0" smtClean="0"/>
              <a:t>.</a:t>
            </a:r>
          </a:p>
          <a:p>
            <a:r>
              <a:rPr lang="ru-RU" dirty="0"/>
              <a:t>Научный руководитель представляет в период проведения промежуточной аттестации отзыв о качестве, своевременности и успешности проведения аспирантом </a:t>
            </a:r>
            <a:r>
              <a:rPr lang="ru-RU" dirty="0" smtClean="0"/>
              <a:t>этапов </a:t>
            </a:r>
            <a:r>
              <a:rPr lang="ru-RU" dirty="0"/>
              <a:t>научной (научно-исследовательской) деятельности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445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Невыполнение учебного плана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Невыполнение аспирантом индивидуального плана научной деятельности, установленное во время промежуточной аттестации, признается недобросовестным выполнением аспирантом обязанностей по освоению программы аспирантуры и является основанием для отчисления аспиранта из организации.</a:t>
            </a:r>
          </a:p>
          <a:p>
            <a:r>
              <a:rPr lang="ru-RU" dirty="0" smtClean="0"/>
              <a:t>Неудовлетворительные </a:t>
            </a:r>
            <a:r>
              <a:rPr lang="ru-RU" dirty="0"/>
              <a:t>результаты промежуточной аттестации по одной или нескольким дисциплинам (модулям) образовательного компонента программы аспирантуры </a:t>
            </a:r>
            <a:r>
              <a:rPr lang="ru-RU" dirty="0" smtClean="0"/>
              <a:t>или </a:t>
            </a:r>
            <a:r>
              <a:rPr lang="ru-RU" dirty="0" err="1"/>
              <a:t>непрохождение</a:t>
            </a:r>
            <a:r>
              <a:rPr lang="ru-RU" dirty="0"/>
              <a:t> такой промежуточной аттестации при отсутствии уважительных причин признаются академической задолженностью.</a:t>
            </a:r>
          </a:p>
          <a:p>
            <a:r>
              <a:rPr lang="ru-RU" dirty="0" smtClean="0"/>
              <a:t>Аспирант, </a:t>
            </a:r>
            <a:r>
              <a:rPr lang="ru-RU" dirty="0"/>
              <a:t>не ликвидировавший в установленный срок академическую задолженность, отчисляется из организации как не выполнивший обязанность по добросовестному освоению образовательной программы и выполнению индивидуального учебного плана.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68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457</TotalTime>
  <Words>1435</Words>
  <Application>Microsoft Office PowerPoint</Application>
  <PresentationFormat>Экран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Обучение по программам подготовки научных и научно-педагогических кадров в аспирантуре</vt:lpstr>
      <vt:lpstr>Основные документы, регламентирующие подготовку по программам аспирантуры</vt:lpstr>
      <vt:lpstr>Основные положения обучения в аспирантуре</vt:lpstr>
      <vt:lpstr>Презентация PowerPoint</vt:lpstr>
      <vt:lpstr>Порядок осуществления аспирантами научной (научно-исследовательской) деятельности </vt:lpstr>
      <vt:lpstr>Порядок освоения дисциплин учебного плана и подготовки к сдаче кандидатских экзаменов, прохождения практики</vt:lpstr>
      <vt:lpstr>Контроль качества</vt:lpstr>
      <vt:lpstr>Промежуточная аттестация</vt:lpstr>
      <vt:lpstr>Невыполнение учебного плана</vt:lpstr>
      <vt:lpstr>Итоговая аттестация</vt:lpstr>
      <vt:lpstr>Презентация PowerPoint</vt:lpstr>
      <vt:lpstr>График учебного процесса</vt:lpstr>
      <vt:lpstr>Структура программы аспирантуры</vt:lpstr>
      <vt:lpstr>Освоение дисциплин учебного плана</vt:lpstr>
      <vt:lpstr>Образовательный портал ЭИОС личный кабинет</vt:lpstr>
      <vt:lpstr>Контакты и объявления</vt:lpstr>
      <vt:lpstr>Работа отдела с аспирантами </vt:lpstr>
      <vt:lpstr>Преподаватель:</vt:lpstr>
      <vt:lpstr>Занятия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по образовательным программам высшего образования – программам подготовки научно-педагогических кадров в аспирантуре</dc:title>
  <dc:creator>user</dc:creator>
  <cp:lastModifiedBy>Пользователь</cp:lastModifiedBy>
  <cp:revision>34</cp:revision>
  <dcterms:created xsi:type="dcterms:W3CDTF">2016-10-17T08:36:08Z</dcterms:created>
  <dcterms:modified xsi:type="dcterms:W3CDTF">2022-10-13T10:49:46Z</dcterms:modified>
</cp:coreProperties>
</file>