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25.xml" ContentType="application/vnd.openxmlformats-officedocument.presentationml.notesSlide+xml"/>
  <Override PartName="/ppt/notesSlides/_rels/notesSlide2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14.wmf" ContentType="image/x-wmf"/>
  <Override PartName="/ppt/media/image3.png" ContentType="image/png"/>
  <Override PartName="/ppt/media/image28.png" ContentType="image/png"/>
  <Override PartName="/ppt/media/image1.jpeg" ContentType="image/jpeg"/>
  <Override PartName="/ppt/media/image2.png" ContentType="image/png"/>
  <Override PartName="/ppt/media/image4.png" ContentType="image/png"/>
  <Override PartName="/ppt/media/image5.png" ContentType="image/png"/>
  <Override PartName="/ppt/media/image6.wmf" ContentType="image/x-wmf"/>
  <Override PartName="/ppt/media/image8.png" ContentType="image/png"/>
  <Override PartName="/ppt/media/image7.wmf" ContentType="image/x-wmf"/>
  <Override PartName="/ppt/media/image9.png" ContentType="image/png"/>
  <Override PartName="/ppt/media/image10.png" ContentType="image/png"/>
  <Override PartName="/ppt/media/image11.png" ContentType="image/png"/>
  <Override PartName="/ppt/media/image24.wmf" ContentType="image/x-wmf"/>
  <Override PartName="/ppt/media/image12.png" ContentType="image/png"/>
  <Override PartName="/ppt/media/image25.wmf" ContentType="image/x-wmf"/>
  <Override PartName="/ppt/media/image13.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media/image32.jpeg" ContentType="image/jpeg"/>
  <Override PartName="/ppt/media/image33.png" ContentType="image/png"/>
  <Override PartName="/ppt/media/image34.png" ContentType="image/png"/>
  <Override PartName="/ppt/media/image35.png" ContentType="image/png"/>
  <Override PartName="/ppt/media/image3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
</Relationships>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sldImg"/>
          </p:nvPr>
        </p:nvSpPr>
        <p:spPr>
          <a:xfrm>
            <a:off x="216000" y="812520"/>
            <a:ext cx="7127280" cy="4008960"/>
          </a:xfrm>
          <a:prstGeom prst="rect">
            <a:avLst/>
          </a:prstGeom>
        </p:spPr>
        <p:txBody>
          <a:bodyPr lIns="0" rIns="0" tIns="0" bIns="0" anchor="ctr"/>
          <a:p>
            <a:r>
              <a:rPr b="0" lang="ru-RU" sz="4400" spc="-1" strike="noStrike">
                <a:solidFill>
                  <a:srgbClr val="000000"/>
                </a:solidFill>
                <a:latin typeface="Arial"/>
              </a:rPr>
              <a:t>Для перемещения страницы щёлкните мышью</a:t>
            </a:r>
            <a:endParaRPr b="0" lang="ru-RU" sz="4400" spc="-1" strike="noStrike">
              <a:solidFill>
                <a:srgbClr val="000000"/>
              </a:solidFill>
              <a:latin typeface="Arial"/>
            </a:endParaRPr>
          </a:p>
        </p:txBody>
      </p:sp>
      <p:sp>
        <p:nvSpPr>
          <p:cNvPr id="295" name="PlaceHolder 2"/>
          <p:cNvSpPr>
            <a:spLocks noGrp="1"/>
          </p:cNvSpPr>
          <p:nvPr>
            <p:ph type="body"/>
          </p:nvPr>
        </p:nvSpPr>
        <p:spPr>
          <a:xfrm>
            <a:off x="756000" y="5078520"/>
            <a:ext cx="6047640" cy="4811040"/>
          </a:xfrm>
          <a:prstGeom prst="rect">
            <a:avLst/>
          </a:prstGeom>
        </p:spPr>
        <p:txBody>
          <a:bodyPr lIns="0" rIns="0" tIns="0" bIns="0"/>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296" name="PlaceHolder 3"/>
          <p:cNvSpPr>
            <a:spLocks noGrp="1"/>
          </p:cNvSpPr>
          <p:nvPr>
            <p:ph type="hdr"/>
          </p:nvPr>
        </p:nvSpPr>
        <p:spPr>
          <a:xfrm>
            <a:off x="0" y="0"/>
            <a:ext cx="3280680" cy="534240"/>
          </a:xfrm>
          <a:prstGeom prst="rect">
            <a:avLst/>
          </a:prstGeom>
        </p:spPr>
        <p:txBody>
          <a:bodyPr lIns="0" rIns="0" tIns="0" bIns="0"/>
          <a:p>
            <a:r>
              <a:rPr b="0" lang="ru-RU" sz="1400" spc="-1" strike="noStrike">
                <a:latin typeface="Times New Roman"/>
              </a:rPr>
              <a:t> </a:t>
            </a:r>
            <a:endParaRPr b="0" lang="ru-RU" sz="1400" spc="-1" strike="noStrike">
              <a:latin typeface="Times New Roman"/>
            </a:endParaRPr>
          </a:p>
        </p:txBody>
      </p:sp>
      <p:sp>
        <p:nvSpPr>
          <p:cNvPr id="297" name="PlaceHolder 4"/>
          <p:cNvSpPr>
            <a:spLocks noGrp="1"/>
          </p:cNvSpPr>
          <p:nvPr>
            <p:ph type="dt"/>
          </p:nvPr>
        </p:nvSpPr>
        <p:spPr>
          <a:xfrm>
            <a:off x="4278960" y="0"/>
            <a:ext cx="3280680" cy="534240"/>
          </a:xfrm>
          <a:prstGeom prst="rect">
            <a:avLst/>
          </a:prstGeom>
        </p:spPr>
        <p:txBody>
          <a:bodyPr lIns="0" rIns="0" tIns="0" bIns="0"/>
          <a:p>
            <a:pPr algn="r"/>
            <a:r>
              <a:rPr b="0" lang="ru-RU" sz="1400" spc="-1" strike="noStrike">
                <a:latin typeface="Times New Roman"/>
              </a:rPr>
              <a:t> </a:t>
            </a:r>
            <a:endParaRPr b="0" lang="ru-RU" sz="1400" spc="-1" strike="noStrike">
              <a:latin typeface="Times New Roman"/>
            </a:endParaRPr>
          </a:p>
        </p:txBody>
      </p:sp>
      <p:sp>
        <p:nvSpPr>
          <p:cNvPr id="298" name="PlaceHolder 5"/>
          <p:cNvSpPr>
            <a:spLocks noGrp="1"/>
          </p:cNvSpPr>
          <p:nvPr>
            <p:ph type="ftr"/>
          </p:nvPr>
        </p:nvSpPr>
        <p:spPr>
          <a:xfrm>
            <a:off x="0" y="10157400"/>
            <a:ext cx="3280680" cy="534240"/>
          </a:xfrm>
          <a:prstGeom prst="rect">
            <a:avLst/>
          </a:prstGeom>
        </p:spPr>
        <p:txBody>
          <a:bodyPr lIns="0" rIns="0" tIns="0" bIns="0" anchor="b"/>
          <a:p>
            <a:r>
              <a:rPr b="0" lang="ru-RU" sz="1400" spc="-1" strike="noStrike">
                <a:latin typeface="Times New Roman"/>
              </a:rPr>
              <a:t> </a:t>
            </a:r>
            <a:endParaRPr b="0" lang="ru-RU" sz="1400" spc="-1" strike="noStrike">
              <a:latin typeface="Times New Roman"/>
            </a:endParaRPr>
          </a:p>
        </p:txBody>
      </p:sp>
      <p:sp>
        <p:nvSpPr>
          <p:cNvPr id="299" name="PlaceHolder 6"/>
          <p:cNvSpPr>
            <a:spLocks noGrp="1"/>
          </p:cNvSpPr>
          <p:nvPr>
            <p:ph type="sldNum"/>
          </p:nvPr>
        </p:nvSpPr>
        <p:spPr>
          <a:xfrm>
            <a:off x="4278960" y="10157400"/>
            <a:ext cx="3280680" cy="534240"/>
          </a:xfrm>
          <a:prstGeom prst="rect">
            <a:avLst/>
          </a:prstGeom>
        </p:spPr>
        <p:txBody>
          <a:bodyPr lIns="0" rIns="0" tIns="0" bIns="0" anchor="b"/>
          <a:p>
            <a:pPr algn="r"/>
            <a:fld id="{C13EC60B-6C94-49BA-8622-341A18B99F28}" type="slidenum">
              <a:rPr b="0" lang="ru-RU" sz="1400" spc="-1" strike="noStrike">
                <a:latin typeface="Times New Roman"/>
              </a:rPr>
              <a:t>1</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PlaceHolder 1"/>
          <p:cNvSpPr>
            <a:spLocks noGrp="1"/>
          </p:cNvSpPr>
          <p:nvPr>
            <p:ph type="sldImg"/>
          </p:nvPr>
        </p:nvSpPr>
        <p:spPr>
          <a:xfrm>
            <a:off x="1143000" y="685800"/>
            <a:ext cx="4571640" cy="3428640"/>
          </a:xfrm>
          <a:prstGeom prst="rect">
            <a:avLst/>
          </a:prstGeom>
        </p:spPr>
      </p:sp>
      <p:sp>
        <p:nvSpPr>
          <p:cNvPr id="431" name="PlaceHolder 2"/>
          <p:cNvSpPr>
            <a:spLocks noGrp="1"/>
          </p:cNvSpPr>
          <p:nvPr>
            <p:ph type="body"/>
          </p:nvPr>
        </p:nvSpPr>
        <p:spPr>
          <a:xfrm>
            <a:off x="685800" y="4343400"/>
            <a:ext cx="5486040" cy="4114440"/>
          </a:xfrm>
          <a:prstGeom prst="rect">
            <a:avLst/>
          </a:prstGeom>
        </p:spPr>
        <p:txBody>
          <a:bodyPr/>
          <a:p>
            <a:endParaRPr b="0" lang="ru-RU" sz="2000" spc="-1" strike="noStrike">
              <a:latin typeface="Arial"/>
            </a:endParaRPr>
          </a:p>
        </p:txBody>
      </p:sp>
      <p:sp>
        <p:nvSpPr>
          <p:cNvPr id="432" name="TextShape 3"/>
          <p:cNvSpPr txBox="1"/>
          <p:nvPr/>
        </p:nvSpPr>
        <p:spPr>
          <a:xfrm>
            <a:off x="3884760" y="8685360"/>
            <a:ext cx="2971440" cy="456840"/>
          </a:xfrm>
          <a:prstGeom prst="rect">
            <a:avLst/>
          </a:prstGeom>
          <a:noFill/>
          <a:ln w="9360">
            <a:noFill/>
          </a:ln>
        </p:spPr>
        <p:txBody>
          <a:bodyPr anchor="b"/>
          <a:p>
            <a:pPr algn="r">
              <a:lnSpc>
                <a:spcPct val="100000"/>
              </a:lnSpc>
            </a:pPr>
            <a:fld id="{AAE6B977-CF01-40D8-8459-7A5093C66704}" type="slidenum">
              <a:rPr b="0" lang="ru-RU" sz="1200" spc="-1" strike="noStrike">
                <a:latin typeface="Arial"/>
              </a:rPr>
              <a:t>&lt;номер&gt;</a:t>
            </a:fld>
            <a:endParaRPr b="0" lang="ru-RU"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7" name="PlaceHolder 2"/>
          <p:cNvSpPr>
            <a:spLocks noGrp="1"/>
          </p:cNvSpPr>
          <p:nvPr>
            <p:ph type="body"/>
          </p:nvPr>
        </p:nvSpPr>
        <p:spPr>
          <a:xfrm>
            <a:off x="457200" y="160020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8" name="PlaceHolder 3"/>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30"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31"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32"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33" name="PlaceHolder 5"/>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35" name="PlaceHolder 2"/>
          <p:cNvSpPr>
            <a:spLocks noGrp="1"/>
          </p:cNvSpPr>
          <p:nvPr>
            <p:ph type="body"/>
          </p:nvPr>
        </p:nvSpPr>
        <p:spPr>
          <a:xfrm>
            <a:off x="4572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36" name="PlaceHolder 3"/>
          <p:cNvSpPr>
            <a:spLocks noGrp="1"/>
          </p:cNvSpPr>
          <p:nvPr>
            <p:ph type="body"/>
          </p:nvPr>
        </p:nvSpPr>
        <p:spPr>
          <a:xfrm>
            <a:off x="182268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37" name="PlaceHolder 4"/>
          <p:cNvSpPr>
            <a:spLocks noGrp="1"/>
          </p:cNvSpPr>
          <p:nvPr>
            <p:ph type="body"/>
          </p:nvPr>
        </p:nvSpPr>
        <p:spPr>
          <a:xfrm>
            <a:off x="31878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38" name="PlaceHolder 5"/>
          <p:cNvSpPr>
            <a:spLocks noGrp="1"/>
          </p:cNvSpPr>
          <p:nvPr>
            <p:ph type="body"/>
          </p:nvPr>
        </p:nvSpPr>
        <p:spPr>
          <a:xfrm>
            <a:off x="4572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39" name="PlaceHolder 6"/>
          <p:cNvSpPr>
            <a:spLocks noGrp="1"/>
          </p:cNvSpPr>
          <p:nvPr>
            <p:ph type="body"/>
          </p:nvPr>
        </p:nvSpPr>
        <p:spPr>
          <a:xfrm>
            <a:off x="182268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40" name="PlaceHolder 7"/>
          <p:cNvSpPr>
            <a:spLocks noGrp="1"/>
          </p:cNvSpPr>
          <p:nvPr>
            <p:ph type="body"/>
          </p:nvPr>
        </p:nvSpPr>
        <p:spPr>
          <a:xfrm>
            <a:off x="31878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47" name="PlaceHolder 2"/>
          <p:cNvSpPr>
            <a:spLocks noGrp="1"/>
          </p:cNvSpPr>
          <p:nvPr>
            <p:ph type="subTitle"/>
          </p:nvPr>
        </p:nvSpPr>
        <p:spPr>
          <a:xfrm>
            <a:off x="457200" y="1600200"/>
            <a:ext cx="4038120" cy="45255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49" name="PlaceHolder 2"/>
          <p:cNvSpPr>
            <a:spLocks noGrp="1"/>
          </p:cNvSpPr>
          <p:nvPr>
            <p:ph type="body"/>
          </p:nvPr>
        </p:nvSpPr>
        <p:spPr>
          <a:xfrm>
            <a:off x="457200" y="1600200"/>
            <a:ext cx="403812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51"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52"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56"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57"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58"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6" name="PlaceHolder 2"/>
          <p:cNvSpPr>
            <a:spLocks noGrp="1"/>
          </p:cNvSpPr>
          <p:nvPr>
            <p:ph type="subTitle"/>
          </p:nvPr>
        </p:nvSpPr>
        <p:spPr>
          <a:xfrm>
            <a:off x="457200" y="1600200"/>
            <a:ext cx="4038120" cy="45255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60"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61"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62" name="PlaceHolder 4"/>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64"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65"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66" name="PlaceHolder 4"/>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68" name="PlaceHolder 2"/>
          <p:cNvSpPr>
            <a:spLocks noGrp="1"/>
          </p:cNvSpPr>
          <p:nvPr>
            <p:ph type="body"/>
          </p:nvPr>
        </p:nvSpPr>
        <p:spPr>
          <a:xfrm>
            <a:off x="457200" y="160020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69" name="PlaceHolder 3"/>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71"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72"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73"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74" name="PlaceHolder 5"/>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76" name="PlaceHolder 2"/>
          <p:cNvSpPr>
            <a:spLocks noGrp="1"/>
          </p:cNvSpPr>
          <p:nvPr>
            <p:ph type="body"/>
          </p:nvPr>
        </p:nvSpPr>
        <p:spPr>
          <a:xfrm>
            <a:off x="4572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77" name="PlaceHolder 3"/>
          <p:cNvSpPr>
            <a:spLocks noGrp="1"/>
          </p:cNvSpPr>
          <p:nvPr>
            <p:ph type="body"/>
          </p:nvPr>
        </p:nvSpPr>
        <p:spPr>
          <a:xfrm>
            <a:off x="182268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78" name="PlaceHolder 4"/>
          <p:cNvSpPr>
            <a:spLocks noGrp="1"/>
          </p:cNvSpPr>
          <p:nvPr>
            <p:ph type="body"/>
          </p:nvPr>
        </p:nvSpPr>
        <p:spPr>
          <a:xfrm>
            <a:off x="31878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79" name="PlaceHolder 5"/>
          <p:cNvSpPr>
            <a:spLocks noGrp="1"/>
          </p:cNvSpPr>
          <p:nvPr>
            <p:ph type="body"/>
          </p:nvPr>
        </p:nvSpPr>
        <p:spPr>
          <a:xfrm>
            <a:off x="4572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80" name="PlaceHolder 6"/>
          <p:cNvSpPr>
            <a:spLocks noGrp="1"/>
          </p:cNvSpPr>
          <p:nvPr>
            <p:ph type="body"/>
          </p:nvPr>
        </p:nvSpPr>
        <p:spPr>
          <a:xfrm>
            <a:off x="182268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81" name="PlaceHolder 7"/>
          <p:cNvSpPr>
            <a:spLocks noGrp="1"/>
          </p:cNvSpPr>
          <p:nvPr>
            <p:ph type="body"/>
          </p:nvPr>
        </p:nvSpPr>
        <p:spPr>
          <a:xfrm>
            <a:off x="31878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89" name="PlaceHolder 2"/>
          <p:cNvSpPr>
            <a:spLocks noGrp="1"/>
          </p:cNvSpPr>
          <p:nvPr>
            <p:ph type="subTitle"/>
          </p:nvPr>
        </p:nvSpPr>
        <p:spPr>
          <a:xfrm>
            <a:off x="457200" y="1600200"/>
            <a:ext cx="4038120" cy="45255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91" name="PlaceHolder 2"/>
          <p:cNvSpPr>
            <a:spLocks noGrp="1"/>
          </p:cNvSpPr>
          <p:nvPr>
            <p:ph type="body"/>
          </p:nvPr>
        </p:nvSpPr>
        <p:spPr>
          <a:xfrm>
            <a:off x="457200" y="1600200"/>
            <a:ext cx="403812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93"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94"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8" name="PlaceHolder 2"/>
          <p:cNvSpPr>
            <a:spLocks noGrp="1"/>
          </p:cNvSpPr>
          <p:nvPr>
            <p:ph type="body"/>
          </p:nvPr>
        </p:nvSpPr>
        <p:spPr>
          <a:xfrm>
            <a:off x="457200" y="1600200"/>
            <a:ext cx="403812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98"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99"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00"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02"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03"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04" name="PlaceHolder 4"/>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06"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07"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08" name="PlaceHolder 4"/>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10" name="PlaceHolder 2"/>
          <p:cNvSpPr>
            <a:spLocks noGrp="1"/>
          </p:cNvSpPr>
          <p:nvPr>
            <p:ph type="body"/>
          </p:nvPr>
        </p:nvSpPr>
        <p:spPr>
          <a:xfrm>
            <a:off x="457200" y="160020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11" name="PlaceHolder 3"/>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13"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14"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15"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16" name="PlaceHolder 5"/>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18" name="PlaceHolder 2"/>
          <p:cNvSpPr>
            <a:spLocks noGrp="1"/>
          </p:cNvSpPr>
          <p:nvPr>
            <p:ph type="body"/>
          </p:nvPr>
        </p:nvSpPr>
        <p:spPr>
          <a:xfrm>
            <a:off x="4572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19" name="PlaceHolder 3"/>
          <p:cNvSpPr>
            <a:spLocks noGrp="1"/>
          </p:cNvSpPr>
          <p:nvPr>
            <p:ph type="body"/>
          </p:nvPr>
        </p:nvSpPr>
        <p:spPr>
          <a:xfrm>
            <a:off x="182268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20" name="PlaceHolder 4"/>
          <p:cNvSpPr>
            <a:spLocks noGrp="1"/>
          </p:cNvSpPr>
          <p:nvPr>
            <p:ph type="body"/>
          </p:nvPr>
        </p:nvSpPr>
        <p:spPr>
          <a:xfrm>
            <a:off x="31878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21" name="PlaceHolder 5"/>
          <p:cNvSpPr>
            <a:spLocks noGrp="1"/>
          </p:cNvSpPr>
          <p:nvPr>
            <p:ph type="body"/>
          </p:nvPr>
        </p:nvSpPr>
        <p:spPr>
          <a:xfrm>
            <a:off x="4572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22" name="PlaceHolder 6"/>
          <p:cNvSpPr>
            <a:spLocks noGrp="1"/>
          </p:cNvSpPr>
          <p:nvPr>
            <p:ph type="body"/>
          </p:nvPr>
        </p:nvSpPr>
        <p:spPr>
          <a:xfrm>
            <a:off x="182268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23" name="PlaceHolder 7"/>
          <p:cNvSpPr>
            <a:spLocks noGrp="1"/>
          </p:cNvSpPr>
          <p:nvPr>
            <p:ph type="body"/>
          </p:nvPr>
        </p:nvSpPr>
        <p:spPr>
          <a:xfrm>
            <a:off x="31878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32" name="PlaceHolder 2"/>
          <p:cNvSpPr>
            <a:spLocks noGrp="1"/>
          </p:cNvSpPr>
          <p:nvPr>
            <p:ph type="subTitle"/>
          </p:nvPr>
        </p:nvSpPr>
        <p:spPr>
          <a:xfrm>
            <a:off x="457200" y="1600200"/>
            <a:ext cx="4038120" cy="45255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34" name="PlaceHolder 2"/>
          <p:cNvSpPr>
            <a:spLocks noGrp="1"/>
          </p:cNvSpPr>
          <p:nvPr>
            <p:ph type="body"/>
          </p:nvPr>
        </p:nvSpPr>
        <p:spPr>
          <a:xfrm>
            <a:off x="457200" y="1600200"/>
            <a:ext cx="403812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0"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1"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36"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37"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41"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42"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43"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45"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46"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47" name="PlaceHolder 4"/>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49"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50"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51" name="PlaceHolder 4"/>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53" name="PlaceHolder 2"/>
          <p:cNvSpPr>
            <a:spLocks noGrp="1"/>
          </p:cNvSpPr>
          <p:nvPr>
            <p:ph type="body"/>
          </p:nvPr>
        </p:nvSpPr>
        <p:spPr>
          <a:xfrm>
            <a:off x="457200" y="160020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54" name="PlaceHolder 3"/>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56"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57"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58"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59" name="PlaceHolder 5"/>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61" name="PlaceHolder 2"/>
          <p:cNvSpPr>
            <a:spLocks noGrp="1"/>
          </p:cNvSpPr>
          <p:nvPr>
            <p:ph type="body"/>
          </p:nvPr>
        </p:nvSpPr>
        <p:spPr>
          <a:xfrm>
            <a:off x="4572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62" name="PlaceHolder 3"/>
          <p:cNvSpPr>
            <a:spLocks noGrp="1"/>
          </p:cNvSpPr>
          <p:nvPr>
            <p:ph type="body"/>
          </p:nvPr>
        </p:nvSpPr>
        <p:spPr>
          <a:xfrm>
            <a:off x="182268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63" name="PlaceHolder 4"/>
          <p:cNvSpPr>
            <a:spLocks noGrp="1"/>
          </p:cNvSpPr>
          <p:nvPr>
            <p:ph type="body"/>
          </p:nvPr>
        </p:nvSpPr>
        <p:spPr>
          <a:xfrm>
            <a:off x="31878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64" name="PlaceHolder 5"/>
          <p:cNvSpPr>
            <a:spLocks noGrp="1"/>
          </p:cNvSpPr>
          <p:nvPr>
            <p:ph type="body"/>
          </p:nvPr>
        </p:nvSpPr>
        <p:spPr>
          <a:xfrm>
            <a:off x="4572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65" name="PlaceHolder 6"/>
          <p:cNvSpPr>
            <a:spLocks noGrp="1"/>
          </p:cNvSpPr>
          <p:nvPr>
            <p:ph type="body"/>
          </p:nvPr>
        </p:nvSpPr>
        <p:spPr>
          <a:xfrm>
            <a:off x="182268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66" name="PlaceHolder 7"/>
          <p:cNvSpPr>
            <a:spLocks noGrp="1"/>
          </p:cNvSpPr>
          <p:nvPr>
            <p:ph type="body"/>
          </p:nvPr>
        </p:nvSpPr>
        <p:spPr>
          <a:xfrm>
            <a:off x="31878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76" name="PlaceHolder 2"/>
          <p:cNvSpPr>
            <a:spLocks noGrp="1"/>
          </p:cNvSpPr>
          <p:nvPr>
            <p:ph type="subTitle"/>
          </p:nvPr>
        </p:nvSpPr>
        <p:spPr>
          <a:xfrm>
            <a:off x="457200" y="1600200"/>
            <a:ext cx="4038120" cy="45255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78" name="PlaceHolder 2"/>
          <p:cNvSpPr>
            <a:spLocks noGrp="1"/>
          </p:cNvSpPr>
          <p:nvPr>
            <p:ph type="body"/>
          </p:nvPr>
        </p:nvSpPr>
        <p:spPr>
          <a:xfrm>
            <a:off x="457200" y="1600200"/>
            <a:ext cx="403812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80"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81"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85"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86"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87"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89"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90"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91" name="PlaceHolder 4"/>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93"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94"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95" name="PlaceHolder 4"/>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97" name="PlaceHolder 2"/>
          <p:cNvSpPr>
            <a:spLocks noGrp="1"/>
          </p:cNvSpPr>
          <p:nvPr>
            <p:ph type="body"/>
          </p:nvPr>
        </p:nvSpPr>
        <p:spPr>
          <a:xfrm>
            <a:off x="457200" y="160020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98" name="PlaceHolder 3"/>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00"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01"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02"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03" name="PlaceHolder 5"/>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05" name="PlaceHolder 2"/>
          <p:cNvSpPr>
            <a:spLocks noGrp="1"/>
          </p:cNvSpPr>
          <p:nvPr>
            <p:ph type="body"/>
          </p:nvPr>
        </p:nvSpPr>
        <p:spPr>
          <a:xfrm>
            <a:off x="4572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06" name="PlaceHolder 3"/>
          <p:cNvSpPr>
            <a:spLocks noGrp="1"/>
          </p:cNvSpPr>
          <p:nvPr>
            <p:ph type="body"/>
          </p:nvPr>
        </p:nvSpPr>
        <p:spPr>
          <a:xfrm>
            <a:off x="182268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07" name="PlaceHolder 4"/>
          <p:cNvSpPr>
            <a:spLocks noGrp="1"/>
          </p:cNvSpPr>
          <p:nvPr>
            <p:ph type="body"/>
          </p:nvPr>
        </p:nvSpPr>
        <p:spPr>
          <a:xfrm>
            <a:off x="31878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08" name="PlaceHolder 5"/>
          <p:cNvSpPr>
            <a:spLocks noGrp="1"/>
          </p:cNvSpPr>
          <p:nvPr>
            <p:ph type="body"/>
          </p:nvPr>
        </p:nvSpPr>
        <p:spPr>
          <a:xfrm>
            <a:off x="4572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09" name="PlaceHolder 6"/>
          <p:cNvSpPr>
            <a:spLocks noGrp="1"/>
          </p:cNvSpPr>
          <p:nvPr>
            <p:ph type="body"/>
          </p:nvPr>
        </p:nvSpPr>
        <p:spPr>
          <a:xfrm>
            <a:off x="182268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10" name="PlaceHolder 7"/>
          <p:cNvSpPr>
            <a:spLocks noGrp="1"/>
          </p:cNvSpPr>
          <p:nvPr>
            <p:ph type="body"/>
          </p:nvPr>
        </p:nvSpPr>
        <p:spPr>
          <a:xfrm>
            <a:off x="31878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17" name="PlaceHolder 2"/>
          <p:cNvSpPr>
            <a:spLocks noGrp="1"/>
          </p:cNvSpPr>
          <p:nvPr>
            <p:ph type="subTitle"/>
          </p:nvPr>
        </p:nvSpPr>
        <p:spPr>
          <a:xfrm>
            <a:off x="457200" y="1600200"/>
            <a:ext cx="4038120" cy="45255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19" name="PlaceHolder 2"/>
          <p:cNvSpPr>
            <a:spLocks noGrp="1"/>
          </p:cNvSpPr>
          <p:nvPr>
            <p:ph type="body"/>
          </p:nvPr>
        </p:nvSpPr>
        <p:spPr>
          <a:xfrm>
            <a:off x="457200" y="1600200"/>
            <a:ext cx="403812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21"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22"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26"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27"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28"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30"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31"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32" name="PlaceHolder 4"/>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34"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35"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36" name="PlaceHolder 4"/>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5"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6"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17"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38" name="PlaceHolder 2"/>
          <p:cNvSpPr>
            <a:spLocks noGrp="1"/>
          </p:cNvSpPr>
          <p:nvPr>
            <p:ph type="body"/>
          </p:nvPr>
        </p:nvSpPr>
        <p:spPr>
          <a:xfrm>
            <a:off x="457200" y="160020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39" name="PlaceHolder 3"/>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41"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42"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43"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44" name="PlaceHolder 5"/>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46" name="PlaceHolder 2"/>
          <p:cNvSpPr>
            <a:spLocks noGrp="1"/>
          </p:cNvSpPr>
          <p:nvPr>
            <p:ph type="body"/>
          </p:nvPr>
        </p:nvSpPr>
        <p:spPr>
          <a:xfrm>
            <a:off x="4572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47" name="PlaceHolder 3"/>
          <p:cNvSpPr>
            <a:spLocks noGrp="1"/>
          </p:cNvSpPr>
          <p:nvPr>
            <p:ph type="body"/>
          </p:nvPr>
        </p:nvSpPr>
        <p:spPr>
          <a:xfrm>
            <a:off x="182268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48" name="PlaceHolder 4"/>
          <p:cNvSpPr>
            <a:spLocks noGrp="1"/>
          </p:cNvSpPr>
          <p:nvPr>
            <p:ph type="body"/>
          </p:nvPr>
        </p:nvSpPr>
        <p:spPr>
          <a:xfrm>
            <a:off x="31878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49" name="PlaceHolder 5"/>
          <p:cNvSpPr>
            <a:spLocks noGrp="1"/>
          </p:cNvSpPr>
          <p:nvPr>
            <p:ph type="body"/>
          </p:nvPr>
        </p:nvSpPr>
        <p:spPr>
          <a:xfrm>
            <a:off x="4572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50" name="PlaceHolder 6"/>
          <p:cNvSpPr>
            <a:spLocks noGrp="1"/>
          </p:cNvSpPr>
          <p:nvPr>
            <p:ph type="body"/>
          </p:nvPr>
        </p:nvSpPr>
        <p:spPr>
          <a:xfrm>
            <a:off x="182268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51" name="PlaceHolder 7"/>
          <p:cNvSpPr>
            <a:spLocks noGrp="1"/>
          </p:cNvSpPr>
          <p:nvPr>
            <p:ph type="body"/>
          </p:nvPr>
        </p:nvSpPr>
        <p:spPr>
          <a:xfrm>
            <a:off x="31878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59" name="PlaceHolder 2"/>
          <p:cNvSpPr>
            <a:spLocks noGrp="1"/>
          </p:cNvSpPr>
          <p:nvPr>
            <p:ph type="subTitle"/>
          </p:nvPr>
        </p:nvSpPr>
        <p:spPr>
          <a:xfrm>
            <a:off x="457200" y="1600200"/>
            <a:ext cx="4038120" cy="45255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61" name="PlaceHolder 2"/>
          <p:cNvSpPr>
            <a:spLocks noGrp="1"/>
          </p:cNvSpPr>
          <p:nvPr>
            <p:ph type="body"/>
          </p:nvPr>
        </p:nvSpPr>
        <p:spPr>
          <a:xfrm>
            <a:off x="457200" y="1600200"/>
            <a:ext cx="403812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63"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64"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6"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68"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69" name="PlaceHolder 3"/>
          <p:cNvSpPr>
            <a:spLocks noGrp="1"/>
          </p:cNvSpPr>
          <p:nvPr>
            <p:ph type="body"/>
          </p:nvPr>
        </p:nvSpPr>
        <p:spPr>
          <a:xfrm>
            <a:off x="252648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70"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19"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0"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1" name="PlaceHolder 4"/>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72" name="PlaceHolder 2"/>
          <p:cNvSpPr>
            <a:spLocks noGrp="1"/>
          </p:cNvSpPr>
          <p:nvPr>
            <p:ph type="body"/>
          </p:nvPr>
        </p:nvSpPr>
        <p:spPr>
          <a:xfrm>
            <a:off x="457200" y="1600200"/>
            <a:ext cx="1970280" cy="4525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73"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74" name="PlaceHolder 4"/>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76"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77"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78" name="PlaceHolder 4"/>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80" name="PlaceHolder 2"/>
          <p:cNvSpPr>
            <a:spLocks noGrp="1"/>
          </p:cNvSpPr>
          <p:nvPr>
            <p:ph type="body"/>
          </p:nvPr>
        </p:nvSpPr>
        <p:spPr>
          <a:xfrm>
            <a:off x="457200" y="160020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81" name="PlaceHolder 3"/>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83"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84"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85" name="PlaceHolder 4"/>
          <p:cNvSpPr>
            <a:spLocks noGrp="1"/>
          </p:cNvSpPr>
          <p:nvPr>
            <p:ph type="body"/>
          </p:nvPr>
        </p:nvSpPr>
        <p:spPr>
          <a:xfrm>
            <a:off x="45720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86" name="PlaceHolder 5"/>
          <p:cNvSpPr>
            <a:spLocks noGrp="1"/>
          </p:cNvSpPr>
          <p:nvPr>
            <p:ph type="body"/>
          </p:nvPr>
        </p:nvSpPr>
        <p:spPr>
          <a:xfrm>
            <a:off x="2526480" y="396432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88" name="PlaceHolder 2"/>
          <p:cNvSpPr>
            <a:spLocks noGrp="1"/>
          </p:cNvSpPr>
          <p:nvPr>
            <p:ph type="body"/>
          </p:nvPr>
        </p:nvSpPr>
        <p:spPr>
          <a:xfrm>
            <a:off x="4572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89" name="PlaceHolder 3"/>
          <p:cNvSpPr>
            <a:spLocks noGrp="1"/>
          </p:cNvSpPr>
          <p:nvPr>
            <p:ph type="body"/>
          </p:nvPr>
        </p:nvSpPr>
        <p:spPr>
          <a:xfrm>
            <a:off x="182268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90" name="PlaceHolder 4"/>
          <p:cNvSpPr>
            <a:spLocks noGrp="1"/>
          </p:cNvSpPr>
          <p:nvPr>
            <p:ph type="body"/>
          </p:nvPr>
        </p:nvSpPr>
        <p:spPr>
          <a:xfrm>
            <a:off x="3187800" y="160020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91" name="PlaceHolder 5"/>
          <p:cNvSpPr>
            <a:spLocks noGrp="1"/>
          </p:cNvSpPr>
          <p:nvPr>
            <p:ph type="body"/>
          </p:nvPr>
        </p:nvSpPr>
        <p:spPr>
          <a:xfrm>
            <a:off x="4572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92" name="PlaceHolder 6"/>
          <p:cNvSpPr>
            <a:spLocks noGrp="1"/>
          </p:cNvSpPr>
          <p:nvPr>
            <p:ph type="body"/>
          </p:nvPr>
        </p:nvSpPr>
        <p:spPr>
          <a:xfrm>
            <a:off x="182268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93" name="PlaceHolder 7"/>
          <p:cNvSpPr>
            <a:spLocks noGrp="1"/>
          </p:cNvSpPr>
          <p:nvPr>
            <p:ph type="body"/>
          </p:nvPr>
        </p:nvSpPr>
        <p:spPr>
          <a:xfrm>
            <a:off x="3187800" y="3964320"/>
            <a:ext cx="129996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21040"/>
            <a:ext cx="8229240" cy="1250280"/>
          </a:xfrm>
          <a:prstGeom prst="rect">
            <a:avLst/>
          </a:prstGeom>
        </p:spPr>
        <p:txBody>
          <a:bodyPr lIns="0" rIns="0" tIns="0" bIns="0" anchor="ctr"/>
          <a:p>
            <a:endParaRPr b="0" lang="ru-RU" sz="4400" spc="-1" strike="noStrike">
              <a:solidFill>
                <a:srgbClr val="000000"/>
              </a:solidFill>
              <a:latin typeface="Arial"/>
            </a:endParaRPr>
          </a:p>
        </p:txBody>
      </p:sp>
      <p:sp>
        <p:nvSpPr>
          <p:cNvPr id="23" name="PlaceHolder 2"/>
          <p:cNvSpPr>
            <a:spLocks noGrp="1"/>
          </p:cNvSpPr>
          <p:nvPr>
            <p:ph type="body"/>
          </p:nvPr>
        </p:nvSpPr>
        <p:spPr>
          <a:xfrm>
            <a:off x="45720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4" name="PlaceHolder 3"/>
          <p:cNvSpPr>
            <a:spLocks noGrp="1"/>
          </p:cNvSpPr>
          <p:nvPr>
            <p:ph type="body"/>
          </p:nvPr>
        </p:nvSpPr>
        <p:spPr>
          <a:xfrm>
            <a:off x="2526480" y="1600200"/>
            <a:ext cx="1970280" cy="2158560"/>
          </a:xfrm>
          <a:prstGeom prst="rect">
            <a:avLst/>
          </a:prstGeom>
        </p:spPr>
        <p:txBody>
          <a:bodyPr lIns="0" rIns="0" tIns="0" bIns="0">
            <a:normAutofit/>
          </a:bodyPr>
          <a:p>
            <a:endParaRPr b="0" lang="ru-RU" sz="3200" spc="-1" strike="noStrike">
              <a:solidFill>
                <a:srgbClr val="000000"/>
              </a:solidFill>
              <a:latin typeface="Calibri"/>
            </a:endParaRPr>
          </a:p>
        </p:txBody>
      </p:sp>
      <p:sp>
        <p:nvSpPr>
          <p:cNvPr id="25" name="PlaceHolder 4"/>
          <p:cNvSpPr>
            <a:spLocks noGrp="1"/>
          </p:cNvSpPr>
          <p:nvPr>
            <p:ph type="body"/>
          </p:nvPr>
        </p:nvSpPr>
        <p:spPr>
          <a:xfrm>
            <a:off x="457200" y="3964320"/>
            <a:ext cx="4038120" cy="21585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ru-RU" sz="4400" spc="-1" strike="noStrike">
                <a:solidFill>
                  <a:srgbClr val="000000"/>
                </a:solidFill>
                <a:latin typeface="Calibri"/>
              </a:rPr>
              <a:t>Образец заголовка</a:t>
            </a:r>
            <a:endParaRPr b="0" lang="ru-RU" sz="4400" spc="-1" strike="noStrike">
              <a:solidFill>
                <a:srgbClr val="000000"/>
              </a:solidFill>
              <a:latin typeface="Arial"/>
            </a:endParaRPr>
          </a:p>
        </p:txBody>
      </p:sp>
      <p:sp>
        <p:nvSpPr>
          <p:cNvPr id="1" name="PlaceHolder 2"/>
          <p:cNvSpPr>
            <a:spLocks noGrp="1"/>
          </p:cNvSpPr>
          <p:nvPr>
            <p:ph type="dt"/>
          </p:nvPr>
        </p:nvSpPr>
        <p:spPr>
          <a:xfrm>
            <a:off x="457200" y="6356520"/>
            <a:ext cx="2133360" cy="364680"/>
          </a:xfrm>
          <a:prstGeom prst="rect">
            <a:avLst/>
          </a:prstGeom>
        </p:spPr>
        <p:txBody>
          <a:bodyPr anchor="ctr"/>
          <a:p>
            <a:endParaRPr b="0" lang="ru-RU" sz="24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3DB6FBFF-1916-4984-B951-E377E464D3BE}" type="slidenum">
              <a:rPr b="0" lang="ru-RU" sz="1200" spc="-1" strike="noStrike">
                <a:solidFill>
                  <a:srgbClr val="8b8b8b"/>
                </a:solidFill>
                <a:latin typeface="Arial"/>
              </a:rPr>
              <a:t>&lt;номер&gt;</a:t>
            </a:fld>
            <a:endParaRPr b="0" lang="ru-RU"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Calibri"/>
              </a:rPr>
              <a:t>Для правки структуры щёлкните мышью</a:t>
            </a:r>
            <a:endParaRPr b="0" lang="ru-RU"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2400" spc="-1" strike="noStrike">
                <a:solidFill>
                  <a:srgbClr val="000000"/>
                </a:solidFill>
                <a:latin typeface="Calibri"/>
              </a:rPr>
              <a:t>Второй уровень структуры</a:t>
            </a:r>
            <a:endParaRPr b="0" lang="ru-RU"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2000" spc="-1" strike="noStrike">
                <a:solidFill>
                  <a:srgbClr val="000000"/>
                </a:solidFill>
                <a:latin typeface="Calibri"/>
              </a:rPr>
              <a:t>Третий уровень структуры</a:t>
            </a:r>
            <a:endParaRPr b="0" lang="ru-RU"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Calibri"/>
              </a:rPr>
              <a:t>Четвёртый уровень структуры</a:t>
            </a:r>
            <a:endParaRPr b="0" lang="ru-RU"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Пятый уровень структуры</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Шестой уровень структуры</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Седьмой уровень структуры</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ru-RU" sz="4400" spc="-1" strike="noStrike">
                <a:solidFill>
                  <a:srgbClr val="000000"/>
                </a:solidFill>
                <a:latin typeface="Calibri"/>
              </a:rPr>
              <a:t>Образец заголовка</a:t>
            </a:r>
            <a:endParaRPr b="0" lang="ru-RU" sz="4400" spc="-1" strike="noStrike">
              <a:solidFill>
                <a:srgbClr val="000000"/>
              </a:solidFill>
              <a:latin typeface="Arial"/>
            </a:endParaRPr>
          </a:p>
        </p:txBody>
      </p:sp>
      <p:sp>
        <p:nvSpPr>
          <p:cNvPr id="42" name="PlaceHolder 2"/>
          <p:cNvSpPr>
            <a:spLocks noGrp="1"/>
          </p:cNvSpPr>
          <p:nvPr>
            <p:ph type="body"/>
          </p:nvPr>
        </p:nvSpPr>
        <p:spPr>
          <a:xfrm>
            <a:off x="457200" y="1600200"/>
            <a:ext cx="8229240" cy="4525560"/>
          </a:xfrm>
          <a:prstGeom prst="rect">
            <a:avLst/>
          </a:prstGeom>
        </p:spPr>
        <p:txBody>
          <a:bodyPr/>
          <a:p>
            <a:pPr marL="343080" indent="-342720">
              <a:lnSpc>
                <a:spcPct val="100000"/>
              </a:lnSpc>
              <a:spcBef>
                <a:spcPts val="641"/>
              </a:spcBef>
              <a:buClr>
                <a:srgbClr val="000000"/>
              </a:buClr>
              <a:buFont typeface="Arial"/>
              <a:buChar char="•"/>
            </a:pPr>
            <a:r>
              <a:rPr b="0" lang="ru-RU" sz="3200" spc="-1" strike="noStrike">
                <a:solidFill>
                  <a:srgbClr val="000000"/>
                </a:solidFill>
                <a:latin typeface="Calibri"/>
              </a:rPr>
              <a:t>Образец текста</a:t>
            </a:r>
            <a:endParaRPr b="0" lang="ru-RU"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ru-RU" sz="2800" spc="-1" strike="noStrike">
                <a:solidFill>
                  <a:srgbClr val="000000"/>
                </a:solidFill>
                <a:latin typeface="Calibri"/>
              </a:rPr>
              <a:t>Второй уровень</a:t>
            </a:r>
            <a:endParaRPr b="0" lang="ru-RU"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ru-RU" sz="2400" spc="-1" strike="noStrike">
                <a:solidFill>
                  <a:srgbClr val="000000"/>
                </a:solidFill>
                <a:latin typeface="Calibri"/>
              </a:rPr>
              <a:t>Третий уровень</a:t>
            </a:r>
            <a:endParaRPr b="0" lang="ru-RU"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ru-RU" sz="2000" spc="-1" strike="noStrike">
                <a:solidFill>
                  <a:srgbClr val="000000"/>
                </a:solidFill>
                <a:latin typeface="Calibri"/>
              </a:rPr>
              <a:t>Четвертый уровень</a:t>
            </a:r>
            <a:endParaRPr b="0" lang="ru-RU"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ru-RU" sz="2000" spc="-1" strike="noStrike">
                <a:solidFill>
                  <a:srgbClr val="000000"/>
                </a:solidFill>
                <a:latin typeface="Calibri"/>
              </a:rPr>
              <a:t>Пятый уровень</a:t>
            </a:r>
            <a:endParaRPr b="0" lang="ru-RU" sz="2000" spc="-1" strike="noStrike">
              <a:solidFill>
                <a:srgbClr val="000000"/>
              </a:solid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p>
            <a:endParaRPr b="0" lang="ru-RU" sz="2400" spc="-1" strike="noStrike">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9875C226-AF3E-4676-892E-3D25FA44CFC7}" type="slidenum">
              <a:rPr b="0" lang="ru-RU" sz="1200" spc="-1" strike="noStrike">
                <a:solidFill>
                  <a:srgbClr val="8b8b8b"/>
                </a:solidFill>
                <a:latin typeface="Arial"/>
              </a:rPr>
              <a:t>1</a:t>
            </a:fld>
            <a:endParaRPr b="0" lang="ru-RU"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ru-RU" sz="4400" spc="-1" strike="noStrike">
                <a:solidFill>
                  <a:srgbClr val="000000"/>
                </a:solidFill>
                <a:latin typeface="Calibri"/>
              </a:rPr>
              <a:t>Образец заголовка</a:t>
            </a:r>
            <a:endParaRPr b="0" lang="ru-RU" sz="4400" spc="-1" strike="noStrike">
              <a:solidFill>
                <a:srgbClr val="000000"/>
              </a:solidFill>
              <a:latin typeface="Arial"/>
            </a:endParaRPr>
          </a:p>
        </p:txBody>
      </p:sp>
      <p:sp>
        <p:nvSpPr>
          <p:cNvPr id="83" name="PlaceHolder 2"/>
          <p:cNvSpPr>
            <a:spLocks noGrp="1"/>
          </p:cNvSpPr>
          <p:nvPr>
            <p:ph type="body"/>
          </p:nvPr>
        </p:nvSpPr>
        <p:spPr>
          <a:xfrm>
            <a:off x="457200" y="1600200"/>
            <a:ext cx="4038120" cy="4525560"/>
          </a:xfrm>
          <a:prstGeom prst="rect">
            <a:avLst/>
          </a:prstGeom>
        </p:spPr>
        <p:txBody>
          <a:bodyPr/>
          <a:p>
            <a:pPr marL="343080" indent="-342720">
              <a:lnSpc>
                <a:spcPct val="100000"/>
              </a:lnSpc>
              <a:spcBef>
                <a:spcPts val="641"/>
              </a:spcBef>
              <a:buClr>
                <a:srgbClr val="000000"/>
              </a:buClr>
              <a:buFont typeface="Arial"/>
              <a:buChar char="•"/>
            </a:pPr>
            <a:r>
              <a:rPr b="0" lang="ru-RU" sz="3200" spc="-1" strike="noStrike">
                <a:solidFill>
                  <a:srgbClr val="000000"/>
                </a:solidFill>
                <a:latin typeface="Calibri"/>
              </a:rPr>
              <a:t>Образец текста</a:t>
            </a:r>
            <a:endParaRPr b="0" lang="ru-RU"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ru-RU" sz="2800" spc="-1" strike="noStrike">
                <a:solidFill>
                  <a:srgbClr val="000000"/>
                </a:solidFill>
                <a:latin typeface="Calibri"/>
              </a:rPr>
              <a:t>Второй уровень</a:t>
            </a:r>
            <a:endParaRPr b="0" lang="ru-RU"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ru-RU" sz="2400" spc="-1" strike="noStrike">
                <a:solidFill>
                  <a:srgbClr val="000000"/>
                </a:solidFill>
                <a:latin typeface="Calibri"/>
              </a:rPr>
              <a:t>Третий уровень</a:t>
            </a:r>
            <a:endParaRPr b="0" lang="ru-RU"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ru-RU" sz="2000" spc="-1" strike="noStrike">
                <a:solidFill>
                  <a:srgbClr val="000000"/>
                </a:solidFill>
                <a:latin typeface="Calibri"/>
              </a:rPr>
              <a:t>Четвертый уровень</a:t>
            </a:r>
            <a:endParaRPr b="0" lang="ru-RU"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ru-RU" sz="2000" spc="-1" strike="noStrike">
                <a:solidFill>
                  <a:srgbClr val="000000"/>
                </a:solidFill>
                <a:latin typeface="Calibri"/>
              </a:rPr>
              <a:t>Пятый уровень</a:t>
            </a:r>
            <a:endParaRPr b="0" lang="ru-RU" sz="2000" spc="-1" strike="noStrike">
              <a:solidFill>
                <a:srgbClr val="000000"/>
              </a:solidFill>
              <a:latin typeface="Calibri"/>
            </a:endParaRPr>
          </a:p>
        </p:txBody>
      </p:sp>
      <p:sp>
        <p:nvSpPr>
          <p:cNvPr id="84" name="PlaceHolder 3"/>
          <p:cNvSpPr>
            <a:spLocks noGrp="1"/>
          </p:cNvSpPr>
          <p:nvPr>
            <p:ph type="body"/>
          </p:nvPr>
        </p:nvSpPr>
        <p:spPr>
          <a:xfrm>
            <a:off x="4648320" y="1600200"/>
            <a:ext cx="4038120" cy="4525560"/>
          </a:xfrm>
          <a:prstGeom prst="rect">
            <a:avLst/>
          </a:prstGeom>
        </p:spPr>
        <p:txBody>
          <a:bodyPr/>
          <a:p>
            <a:pPr marL="343080" indent="-342720">
              <a:lnSpc>
                <a:spcPct val="100000"/>
              </a:lnSpc>
              <a:spcBef>
                <a:spcPts val="641"/>
              </a:spcBef>
              <a:buClr>
                <a:srgbClr val="000000"/>
              </a:buClr>
              <a:buFont typeface="Arial"/>
              <a:buChar char="•"/>
            </a:pPr>
            <a:r>
              <a:rPr b="0" lang="ru-RU" sz="3200" spc="-1" strike="noStrike">
                <a:solidFill>
                  <a:srgbClr val="000000"/>
                </a:solidFill>
                <a:latin typeface="Calibri"/>
              </a:rPr>
              <a:t>Образец текста</a:t>
            </a:r>
            <a:endParaRPr b="0" lang="ru-RU"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ru-RU" sz="2800" spc="-1" strike="noStrike">
                <a:solidFill>
                  <a:srgbClr val="000000"/>
                </a:solidFill>
                <a:latin typeface="Calibri"/>
              </a:rPr>
              <a:t>Второй уровень</a:t>
            </a:r>
            <a:endParaRPr b="0" lang="ru-RU"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ru-RU" sz="2400" spc="-1" strike="noStrike">
                <a:solidFill>
                  <a:srgbClr val="000000"/>
                </a:solidFill>
                <a:latin typeface="Calibri"/>
              </a:rPr>
              <a:t>Третий уровень</a:t>
            </a:r>
            <a:endParaRPr b="0" lang="ru-RU"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ru-RU" sz="2000" spc="-1" strike="noStrike">
                <a:solidFill>
                  <a:srgbClr val="000000"/>
                </a:solidFill>
                <a:latin typeface="Calibri"/>
              </a:rPr>
              <a:t>Четвертый уровень</a:t>
            </a:r>
            <a:endParaRPr b="0" lang="ru-RU"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ru-RU" sz="2000" spc="-1" strike="noStrike">
                <a:solidFill>
                  <a:srgbClr val="000000"/>
                </a:solidFill>
                <a:latin typeface="Calibri"/>
              </a:rPr>
              <a:t>Пятый уровень</a:t>
            </a:r>
            <a:endParaRPr b="0" lang="ru-RU" sz="2000" spc="-1" strike="noStrike">
              <a:solidFill>
                <a:srgbClr val="000000"/>
              </a:solidFill>
              <a:latin typeface="Calibri"/>
            </a:endParaRPr>
          </a:p>
        </p:txBody>
      </p:sp>
      <p:sp>
        <p:nvSpPr>
          <p:cNvPr id="85" name="PlaceHolder 4"/>
          <p:cNvSpPr>
            <a:spLocks noGrp="1"/>
          </p:cNvSpPr>
          <p:nvPr>
            <p:ph type="dt"/>
          </p:nvPr>
        </p:nvSpPr>
        <p:spPr>
          <a:xfrm>
            <a:off x="457200" y="6356520"/>
            <a:ext cx="2133360" cy="364680"/>
          </a:xfrm>
          <a:prstGeom prst="rect">
            <a:avLst/>
          </a:prstGeom>
        </p:spPr>
        <p:txBody>
          <a:bodyPr anchor="ctr"/>
          <a:p>
            <a:endParaRPr b="0" lang="ru-RU" sz="2400" spc="-1" strike="noStrike">
              <a:latin typeface="Times New Roman"/>
            </a:endParaRPr>
          </a:p>
        </p:txBody>
      </p:sp>
      <p:sp>
        <p:nvSpPr>
          <p:cNvPr id="86" name="PlaceHolder 5"/>
          <p:cNvSpPr>
            <a:spLocks noGrp="1"/>
          </p:cNvSpPr>
          <p:nvPr>
            <p:ph type="ftr"/>
          </p:nvPr>
        </p:nvSpPr>
        <p:spPr>
          <a:xfrm>
            <a:off x="3124080" y="6356520"/>
            <a:ext cx="2895120" cy="364680"/>
          </a:xfrm>
          <a:prstGeom prst="rect">
            <a:avLst/>
          </a:prstGeom>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
        <p:nvSpPr>
          <p:cNvPr id="87" name="PlaceHolder 6"/>
          <p:cNvSpPr>
            <a:spLocks noGrp="1"/>
          </p:cNvSpPr>
          <p:nvPr>
            <p:ph type="sldNum"/>
          </p:nvPr>
        </p:nvSpPr>
        <p:spPr>
          <a:xfrm>
            <a:off x="6553080" y="6356520"/>
            <a:ext cx="2133360" cy="364680"/>
          </a:xfrm>
          <a:prstGeom prst="rect">
            <a:avLst/>
          </a:prstGeom>
        </p:spPr>
        <p:txBody>
          <a:bodyPr anchor="ctr"/>
          <a:p>
            <a:pPr algn="r">
              <a:lnSpc>
                <a:spcPct val="100000"/>
              </a:lnSpc>
            </a:pPr>
            <a:fld id="{A6F45610-B965-4E92-B5B6-B7623BDEDA51}" type="slidenum">
              <a:rPr b="0" lang="ru-RU" sz="1200" spc="-1" strike="noStrike">
                <a:solidFill>
                  <a:srgbClr val="8b8b8b"/>
                </a:solidFill>
                <a:latin typeface="Arial"/>
              </a:rPr>
              <a:t>1</a:t>
            </a:fld>
            <a:endParaRPr b="0" lang="ru-RU"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ru-RU" sz="4400" spc="-1" strike="noStrike">
                <a:solidFill>
                  <a:srgbClr val="000000"/>
                </a:solidFill>
                <a:latin typeface="Calibri"/>
              </a:rPr>
              <a:t>Образец заголовка</a:t>
            </a:r>
            <a:endParaRPr b="0" lang="ru-RU" sz="4400" spc="-1" strike="noStrike">
              <a:solidFill>
                <a:srgbClr val="000000"/>
              </a:solidFill>
              <a:latin typeface="Arial"/>
            </a:endParaRPr>
          </a:p>
        </p:txBody>
      </p:sp>
      <p:sp>
        <p:nvSpPr>
          <p:cNvPr id="125" name="PlaceHolder 2"/>
          <p:cNvSpPr>
            <a:spLocks noGrp="1"/>
          </p:cNvSpPr>
          <p:nvPr>
            <p:ph type="body"/>
          </p:nvPr>
        </p:nvSpPr>
        <p:spPr>
          <a:xfrm>
            <a:off x="457200" y="1600200"/>
            <a:ext cx="4038120" cy="2185560"/>
          </a:xfrm>
          <a:prstGeom prst="rect">
            <a:avLst/>
          </a:prstGeom>
        </p:spPr>
        <p:txBody>
          <a:bodyPr/>
          <a:p>
            <a:pPr marL="343080" indent="-342720">
              <a:lnSpc>
                <a:spcPct val="100000"/>
              </a:lnSpc>
              <a:spcBef>
                <a:spcPts val="641"/>
              </a:spcBef>
              <a:buClr>
                <a:srgbClr val="000000"/>
              </a:buClr>
              <a:buFont typeface="Arial"/>
              <a:buChar char="•"/>
            </a:pPr>
            <a:r>
              <a:rPr b="0" lang="ru-RU" sz="3200" spc="-1" strike="noStrike">
                <a:solidFill>
                  <a:srgbClr val="000000"/>
                </a:solidFill>
                <a:latin typeface="Calibri"/>
              </a:rPr>
              <a:t>Образец текста</a:t>
            </a:r>
            <a:endParaRPr b="0" lang="ru-RU"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ru-RU" sz="2800" spc="-1" strike="noStrike">
                <a:solidFill>
                  <a:srgbClr val="000000"/>
                </a:solidFill>
                <a:latin typeface="Calibri"/>
              </a:rPr>
              <a:t>Второй уровень</a:t>
            </a:r>
            <a:endParaRPr b="0" lang="ru-RU"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ru-RU" sz="2400" spc="-1" strike="noStrike">
                <a:solidFill>
                  <a:srgbClr val="000000"/>
                </a:solidFill>
                <a:latin typeface="Calibri"/>
              </a:rPr>
              <a:t>Третий уровень</a:t>
            </a:r>
            <a:endParaRPr b="0" lang="ru-RU"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ru-RU" sz="2000" spc="-1" strike="noStrike">
                <a:solidFill>
                  <a:srgbClr val="000000"/>
                </a:solidFill>
                <a:latin typeface="Calibri"/>
              </a:rPr>
              <a:t>Четвертый уровень</a:t>
            </a:r>
            <a:endParaRPr b="0" lang="ru-RU"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ru-RU" sz="2000" spc="-1" strike="noStrike">
                <a:solidFill>
                  <a:srgbClr val="000000"/>
                </a:solidFill>
                <a:latin typeface="Calibri"/>
              </a:rPr>
              <a:t>Пятый уровень</a:t>
            </a:r>
            <a:endParaRPr b="0" lang="ru-RU" sz="2000" spc="-1" strike="noStrike">
              <a:solidFill>
                <a:srgbClr val="000000"/>
              </a:solidFill>
              <a:latin typeface="Calibri"/>
            </a:endParaRPr>
          </a:p>
        </p:txBody>
      </p:sp>
      <p:sp>
        <p:nvSpPr>
          <p:cNvPr id="126" name="PlaceHolder 3"/>
          <p:cNvSpPr>
            <a:spLocks noGrp="1"/>
          </p:cNvSpPr>
          <p:nvPr>
            <p:ph type="body"/>
          </p:nvPr>
        </p:nvSpPr>
        <p:spPr>
          <a:xfrm>
            <a:off x="457200" y="3938760"/>
            <a:ext cx="4038120" cy="2187360"/>
          </a:xfrm>
          <a:prstGeom prst="rect">
            <a:avLst/>
          </a:prstGeom>
        </p:spPr>
        <p:txBody>
          <a:bodyPr/>
          <a:p>
            <a:pPr marL="343080" indent="-342720">
              <a:lnSpc>
                <a:spcPct val="100000"/>
              </a:lnSpc>
              <a:spcBef>
                <a:spcPts val="641"/>
              </a:spcBef>
              <a:buClr>
                <a:srgbClr val="000000"/>
              </a:buClr>
              <a:buFont typeface="Arial"/>
              <a:buChar char="•"/>
            </a:pPr>
            <a:r>
              <a:rPr b="0" lang="ru-RU" sz="3200" spc="-1" strike="noStrike">
                <a:solidFill>
                  <a:srgbClr val="000000"/>
                </a:solidFill>
                <a:latin typeface="Calibri"/>
              </a:rPr>
              <a:t>Образец текста</a:t>
            </a:r>
            <a:endParaRPr b="0" lang="ru-RU"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ru-RU" sz="2800" spc="-1" strike="noStrike">
                <a:solidFill>
                  <a:srgbClr val="000000"/>
                </a:solidFill>
                <a:latin typeface="Calibri"/>
              </a:rPr>
              <a:t>Второй уровень</a:t>
            </a:r>
            <a:endParaRPr b="0" lang="ru-RU"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ru-RU" sz="2400" spc="-1" strike="noStrike">
                <a:solidFill>
                  <a:srgbClr val="000000"/>
                </a:solidFill>
                <a:latin typeface="Calibri"/>
              </a:rPr>
              <a:t>Третий уровень</a:t>
            </a:r>
            <a:endParaRPr b="0" lang="ru-RU"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ru-RU" sz="2000" spc="-1" strike="noStrike">
                <a:solidFill>
                  <a:srgbClr val="000000"/>
                </a:solidFill>
                <a:latin typeface="Calibri"/>
              </a:rPr>
              <a:t>Четвертый уровень</a:t>
            </a:r>
            <a:endParaRPr b="0" lang="ru-RU"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ru-RU" sz="2000" spc="-1" strike="noStrike">
                <a:solidFill>
                  <a:srgbClr val="000000"/>
                </a:solidFill>
                <a:latin typeface="Calibri"/>
              </a:rPr>
              <a:t>Пятый уровень</a:t>
            </a:r>
            <a:endParaRPr b="0" lang="ru-RU" sz="2000" spc="-1" strike="noStrike">
              <a:solidFill>
                <a:srgbClr val="000000"/>
              </a:solidFill>
              <a:latin typeface="Calibri"/>
            </a:endParaRPr>
          </a:p>
        </p:txBody>
      </p:sp>
      <p:sp>
        <p:nvSpPr>
          <p:cNvPr id="127" name="PlaceHolder 4"/>
          <p:cNvSpPr>
            <a:spLocks noGrp="1"/>
          </p:cNvSpPr>
          <p:nvPr>
            <p:ph type="body"/>
          </p:nvPr>
        </p:nvSpPr>
        <p:spPr>
          <a:xfrm>
            <a:off x="4648320" y="1600200"/>
            <a:ext cx="4038120" cy="4525560"/>
          </a:xfrm>
          <a:prstGeom prst="rect">
            <a:avLst/>
          </a:prstGeom>
        </p:spPr>
        <p:txBody>
          <a:bodyPr/>
          <a:p>
            <a:pPr marL="343080" indent="-342720">
              <a:lnSpc>
                <a:spcPct val="100000"/>
              </a:lnSpc>
              <a:spcBef>
                <a:spcPts val="641"/>
              </a:spcBef>
              <a:buClr>
                <a:srgbClr val="000000"/>
              </a:buClr>
              <a:buFont typeface="Arial"/>
              <a:buChar char="•"/>
            </a:pPr>
            <a:r>
              <a:rPr b="0" lang="ru-RU" sz="3200" spc="-1" strike="noStrike">
                <a:solidFill>
                  <a:srgbClr val="000000"/>
                </a:solidFill>
                <a:latin typeface="Calibri"/>
              </a:rPr>
              <a:t>Образец текста</a:t>
            </a:r>
            <a:endParaRPr b="0" lang="ru-RU"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ru-RU" sz="2800" spc="-1" strike="noStrike">
                <a:solidFill>
                  <a:srgbClr val="000000"/>
                </a:solidFill>
                <a:latin typeface="Calibri"/>
              </a:rPr>
              <a:t>Второй уровень</a:t>
            </a:r>
            <a:endParaRPr b="0" lang="ru-RU"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ru-RU" sz="2400" spc="-1" strike="noStrike">
                <a:solidFill>
                  <a:srgbClr val="000000"/>
                </a:solidFill>
                <a:latin typeface="Calibri"/>
              </a:rPr>
              <a:t>Третий уровень</a:t>
            </a:r>
            <a:endParaRPr b="0" lang="ru-RU"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ru-RU" sz="2000" spc="-1" strike="noStrike">
                <a:solidFill>
                  <a:srgbClr val="000000"/>
                </a:solidFill>
                <a:latin typeface="Calibri"/>
              </a:rPr>
              <a:t>Четвертый уровень</a:t>
            </a:r>
            <a:endParaRPr b="0" lang="ru-RU"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ru-RU" sz="2000" spc="-1" strike="noStrike">
                <a:solidFill>
                  <a:srgbClr val="000000"/>
                </a:solidFill>
                <a:latin typeface="Calibri"/>
              </a:rPr>
              <a:t>Пятый уровень</a:t>
            </a:r>
            <a:endParaRPr b="0" lang="ru-RU" sz="2000" spc="-1" strike="noStrike">
              <a:solidFill>
                <a:srgbClr val="000000"/>
              </a:solidFill>
              <a:latin typeface="Calibri"/>
            </a:endParaRPr>
          </a:p>
        </p:txBody>
      </p:sp>
      <p:sp>
        <p:nvSpPr>
          <p:cNvPr id="128" name="PlaceHolder 5"/>
          <p:cNvSpPr>
            <a:spLocks noGrp="1"/>
          </p:cNvSpPr>
          <p:nvPr>
            <p:ph type="dt"/>
          </p:nvPr>
        </p:nvSpPr>
        <p:spPr>
          <a:xfrm>
            <a:off x="457200" y="6356520"/>
            <a:ext cx="2133360" cy="364680"/>
          </a:xfrm>
          <a:prstGeom prst="rect">
            <a:avLst/>
          </a:prstGeom>
        </p:spPr>
        <p:txBody>
          <a:bodyPr anchor="ctr"/>
          <a:p>
            <a:endParaRPr b="0" lang="ru-RU" sz="2400" spc="-1" strike="noStrike">
              <a:latin typeface="Times New Roman"/>
            </a:endParaRPr>
          </a:p>
        </p:txBody>
      </p:sp>
      <p:sp>
        <p:nvSpPr>
          <p:cNvPr id="129" name="PlaceHolder 6"/>
          <p:cNvSpPr>
            <a:spLocks noGrp="1"/>
          </p:cNvSpPr>
          <p:nvPr>
            <p:ph type="ftr"/>
          </p:nvPr>
        </p:nvSpPr>
        <p:spPr>
          <a:xfrm>
            <a:off x="3124080" y="6356520"/>
            <a:ext cx="2895120" cy="364680"/>
          </a:xfrm>
          <a:prstGeom prst="rect">
            <a:avLst/>
          </a:prstGeom>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
        <p:nvSpPr>
          <p:cNvPr id="130" name="PlaceHolder 7"/>
          <p:cNvSpPr>
            <a:spLocks noGrp="1"/>
          </p:cNvSpPr>
          <p:nvPr>
            <p:ph type="sldNum"/>
          </p:nvPr>
        </p:nvSpPr>
        <p:spPr>
          <a:xfrm>
            <a:off x="6553080" y="6356520"/>
            <a:ext cx="2133360" cy="364680"/>
          </a:xfrm>
          <a:prstGeom prst="rect">
            <a:avLst/>
          </a:prstGeom>
        </p:spPr>
        <p:txBody>
          <a:bodyPr anchor="ctr"/>
          <a:p>
            <a:pPr algn="r">
              <a:lnSpc>
                <a:spcPct val="100000"/>
              </a:lnSpc>
            </a:pPr>
            <a:fld id="{C414C5AD-DBB8-4F49-A90E-43BED75E8F94}" type="slidenum">
              <a:rPr b="0" lang="ru-RU" sz="1200" spc="-1" strike="noStrike">
                <a:solidFill>
                  <a:srgbClr val="8b8b8b"/>
                </a:solidFill>
                <a:latin typeface="Arial"/>
              </a:rPr>
              <a:t>1</a:t>
            </a:fld>
            <a:endParaRPr b="0" lang="ru-RU"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ru-RU" sz="4400" spc="-1" strike="noStrike">
                <a:solidFill>
                  <a:srgbClr val="000000"/>
                </a:solidFill>
                <a:latin typeface="Calibri"/>
              </a:rPr>
              <a:t>Образец заголовка</a:t>
            </a:r>
            <a:endParaRPr b="0" lang="ru-RU" sz="4400" spc="-1" strike="noStrike">
              <a:solidFill>
                <a:srgbClr val="000000"/>
              </a:solidFill>
              <a:latin typeface="Arial"/>
            </a:endParaRPr>
          </a:p>
        </p:txBody>
      </p:sp>
      <p:sp>
        <p:nvSpPr>
          <p:cNvPr id="168" name="PlaceHolder 2"/>
          <p:cNvSpPr>
            <a:spLocks noGrp="1"/>
          </p:cNvSpPr>
          <p:nvPr>
            <p:ph type="body"/>
          </p:nvPr>
        </p:nvSpPr>
        <p:spPr>
          <a:xfrm>
            <a:off x="457200" y="1535040"/>
            <a:ext cx="4039920" cy="639360"/>
          </a:xfrm>
          <a:prstGeom prst="rect">
            <a:avLst/>
          </a:prstGeom>
        </p:spPr>
        <p:txBody>
          <a:bodyPr anchor="b"/>
          <a:p>
            <a:pPr>
              <a:lnSpc>
                <a:spcPct val="100000"/>
              </a:lnSpc>
              <a:spcBef>
                <a:spcPts val="479"/>
              </a:spcBef>
            </a:pPr>
            <a:r>
              <a:rPr b="1" lang="ru-RU" sz="2400" spc="-1" strike="noStrike">
                <a:solidFill>
                  <a:srgbClr val="000000"/>
                </a:solidFill>
                <a:latin typeface="Calibri"/>
              </a:rPr>
              <a:t>Образец текста</a:t>
            </a:r>
            <a:endParaRPr b="0" lang="ru-RU" sz="2400" spc="-1" strike="noStrike">
              <a:solidFill>
                <a:srgbClr val="000000"/>
              </a:solidFill>
              <a:latin typeface="Calibri"/>
            </a:endParaRPr>
          </a:p>
        </p:txBody>
      </p:sp>
      <p:sp>
        <p:nvSpPr>
          <p:cNvPr id="169" name="PlaceHolder 3"/>
          <p:cNvSpPr>
            <a:spLocks noGrp="1"/>
          </p:cNvSpPr>
          <p:nvPr>
            <p:ph type="body"/>
          </p:nvPr>
        </p:nvSpPr>
        <p:spPr>
          <a:xfrm>
            <a:off x="457200" y="2174760"/>
            <a:ext cx="4039920" cy="3951000"/>
          </a:xfrm>
          <a:prstGeom prst="rect">
            <a:avLst/>
          </a:prstGeom>
        </p:spPr>
        <p:txBody>
          <a:bodyPr/>
          <a:p>
            <a:pPr marL="343080" indent="-342720">
              <a:lnSpc>
                <a:spcPct val="100000"/>
              </a:lnSpc>
              <a:spcBef>
                <a:spcPts val="479"/>
              </a:spcBef>
              <a:buClr>
                <a:srgbClr val="000000"/>
              </a:buClr>
              <a:buFont typeface="Arial"/>
              <a:buChar char="•"/>
            </a:pPr>
            <a:r>
              <a:rPr b="0" lang="ru-RU" sz="2400" spc="-1" strike="noStrike">
                <a:solidFill>
                  <a:srgbClr val="000000"/>
                </a:solidFill>
                <a:latin typeface="Calibri"/>
              </a:rPr>
              <a:t>Образец текста</a:t>
            </a:r>
            <a:endParaRPr b="0" lang="ru-RU" sz="24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ru-RU" sz="2000" spc="-1" strike="noStrike">
                <a:solidFill>
                  <a:srgbClr val="000000"/>
                </a:solidFill>
                <a:latin typeface="Calibri"/>
              </a:rPr>
              <a:t>Второй уровень</a:t>
            </a:r>
            <a:endParaRPr b="0" lang="ru-RU" sz="2000" spc="-1" strike="noStrike">
              <a:solidFill>
                <a:srgbClr val="000000"/>
              </a:solidFill>
              <a:latin typeface="Calibri"/>
            </a:endParaRPr>
          </a:p>
          <a:p>
            <a:pPr lvl="2" marL="1143000" indent="-228240">
              <a:lnSpc>
                <a:spcPct val="100000"/>
              </a:lnSpc>
              <a:spcBef>
                <a:spcPts val="360"/>
              </a:spcBef>
              <a:buClr>
                <a:srgbClr val="000000"/>
              </a:buClr>
              <a:buFont typeface="Arial"/>
              <a:buChar char="•"/>
            </a:pPr>
            <a:r>
              <a:rPr b="0" lang="ru-RU" sz="1800" spc="-1" strike="noStrike">
                <a:solidFill>
                  <a:srgbClr val="000000"/>
                </a:solidFill>
                <a:latin typeface="Calibri"/>
              </a:rPr>
              <a:t>Третий уровень</a:t>
            </a:r>
            <a:endParaRPr b="0" lang="ru-RU" sz="1800" spc="-1" strike="noStrike">
              <a:solidFill>
                <a:srgbClr val="000000"/>
              </a:solidFill>
              <a:latin typeface="Calibri"/>
            </a:endParaRPr>
          </a:p>
          <a:p>
            <a:pPr lvl="3" marL="1600200" indent="-228240">
              <a:lnSpc>
                <a:spcPct val="100000"/>
              </a:lnSpc>
              <a:spcBef>
                <a:spcPts val="320"/>
              </a:spcBef>
              <a:buClr>
                <a:srgbClr val="000000"/>
              </a:buClr>
              <a:buFont typeface="Arial"/>
              <a:buChar char="–"/>
            </a:pPr>
            <a:r>
              <a:rPr b="0" lang="ru-RU" sz="1600" spc="-1" strike="noStrike">
                <a:solidFill>
                  <a:srgbClr val="000000"/>
                </a:solidFill>
                <a:latin typeface="Calibri"/>
              </a:rPr>
              <a:t>Четвертый уровень</a:t>
            </a:r>
            <a:endParaRPr b="0" lang="ru-RU" sz="1600" spc="-1" strike="noStrike">
              <a:solidFill>
                <a:srgbClr val="000000"/>
              </a:solidFill>
              <a:latin typeface="Calibri"/>
            </a:endParaRPr>
          </a:p>
          <a:p>
            <a:pPr lvl="4" marL="2057400" indent="-228240">
              <a:lnSpc>
                <a:spcPct val="100000"/>
              </a:lnSpc>
              <a:spcBef>
                <a:spcPts val="320"/>
              </a:spcBef>
              <a:buClr>
                <a:srgbClr val="000000"/>
              </a:buClr>
              <a:buFont typeface="Arial"/>
              <a:buChar char="»"/>
            </a:pPr>
            <a:r>
              <a:rPr b="0" lang="ru-RU" sz="1600" spc="-1" strike="noStrike">
                <a:solidFill>
                  <a:srgbClr val="000000"/>
                </a:solidFill>
                <a:latin typeface="Calibri"/>
              </a:rPr>
              <a:t>Пятый уровень</a:t>
            </a:r>
            <a:endParaRPr b="0" lang="ru-RU" sz="1600" spc="-1" strike="noStrike">
              <a:solidFill>
                <a:srgbClr val="000000"/>
              </a:solidFill>
              <a:latin typeface="Calibri"/>
            </a:endParaRPr>
          </a:p>
        </p:txBody>
      </p:sp>
      <p:sp>
        <p:nvSpPr>
          <p:cNvPr id="170" name="PlaceHolder 4"/>
          <p:cNvSpPr>
            <a:spLocks noGrp="1"/>
          </p:cNvSpPr>
          <p:nvPr>
            <p:ph type="body"/>
          </p:nvPr>
        </p:nvSpPr>
        <p:spPr>
          <a:xfrm>
            <a:off x="4645080" y="1535040"/>
            <a:ext cx="4041360" cy="639360"/>
          </a:xfrm>
          <a:prstGeom prst="rect">
            <a:avLst/>
          </a:prstGeom>
        </p:spPr>
        <p:txBody>
          <a:bodyPr anchor="b"/>
          <a:p>
            <a:pPr>
              <a:lnSpc>
                <a:spcPct val="100000"/>
              </a:lnSpc>
              <a:spcBef>
                <a:spcPts val="479"/>
              </a:spcBef>
            </a:pPr>
            <a:r>
              <a:rPr b="1" lang="ru-RU" sz="2400" spc="-1" strike="noStrike">
                <a:solidFill>
                  <a:srgbClr val="000000"/>
                </a:solidFill>
                <a:latin typeface="Calibri"/>
              </a:rPr>
              <a:t>Образец текста</a:t>
            </a:r>
            <a:endParaRPr b="0" lang="ru-RU" sz="2400" spc="-1" strike="noStrike">
              <a:solidFill>
                <a:srgbClr val="000000"/>
              </a:solidFill>
              <a:latin typeface="Calibri"/>
            </a:endParaRPr>
          </a:p>
        </p:txBody>
      </p:sp>
      <p:sp>
        <p:nvSpPr>
          <p:cNvPr id="171" name="PlaceHolder 5"/>
          <p:cNvSpPr>
            <a:spLocks noGrp="1"/>
          </p:cNvSpPr>
          <p:nvPr>
            <p:ph type="body"/>
          </p:nvPr>
        </p:nvSpPr>
        <p:spPr>
          <a:xfrm>
            <a:off x="4645080" y="2174760"/>
            <a:ext cx="4041360" cy="3951000"/>
          </a:xfrm>
          <a:prstGeom prst="rect">
            <a:avLst/>
          </a:prstGeom>
        </p:spPr>
        <p:txBody>
          <a:bodyPr/>
          <a:p>
            <a:pPr marL="343080" indent="-342720">
              <a:lnSpc>
                <a:spcPct val="100000"/>
              </a:lnSpc>
              <a:spcBef>
                <a:spcPts val="479"/>
              </a:spcBef>
              <a:buClr>
                <a:srgbClr val="000000"/>
              </a:buClr>
              <a:buFont typeface="Arial"/>
              <a:buChar char="•"/>
            </a:pPr>
            <a:r>
              <a:rPr b="0" lang="ru-RU" sz="2400" spc="-1" strike="noStrike">
                <a:solidFill>
                  <a:srgbClr val="000000"/>
                </a:solidFill>
                <a:latin typeface="Calibri"/>
              </a:rPr>
              <a:t>Образец текста</a:t>
            </a:r>
            <a:endParaRPr b="0" lang="ru-RU" sz="24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ru-RU" sz="2000" spc="-1" strike="noStrike">
                <a:solidFill>
                  <a:srgbClr val="000000"/>
                </a:solidFill>
                <a:latin typeface="Calibri"/>
              </a:rPr>
              <a:t>Второй уровень</a:t>
            </a:r>
            <a:endParaRPr b="0" lang="ru-RU" sz="2000" spc="-1" strike="noStrike">
              <a:solidFill>
                <a:srgbClr val="000000"/>
              </a:solidFill>
              <a:latin typeface="Calibri"/>
            </a:endParaRPr>
          </a:p>
          <a:p>
            <a:pPr lvl="2" marL="1143000" indent="-228240">
              <a:lnSpc>
                <a:spcPct val="100000"/>
              </a:lnSpc>
              <a:spcBef>
                <a:spcPts val="360"/>
              </a:spcBef>
              <a:buClr>
                <a:srgbClr val="000000"/>
              </a:buClr>
              <a:buFont typeface="Arial"/>
              <a:buChar char="•"/>
            </a:pPr>
            <a:r>
              <a:rPr b="0" lang="ru-RU" sz="1800" spc="-1" strike="noStrike">
                <a:solidFill>
                  <a:srgbClr val="000000"/>
                </a:solidFill>
                <a:latin typeface="Calibri"/>
              </a:rPr>
              <a:t>Третий уровень</a:t>
            </a:r>
            <a:endParaRPr b="0" lang="ru-RU" sz="1800" spc="-1" strike="noStrike">
              <a:solidFill>
                <a:srgbClr val="000000"/>
              </a:solidFill>
              <a:latin typeface="Calibri"/>
            </a:endParaRPr>
          </a:p>
          <a:p>
            <a:pPr lvl="3" marL="1600200" indent="-228240">
              <a:lnSpc>
                <a:spcPct val="100000"/>
              </a:lnSpc>
              <a:spcBef>
                <a:spcPts val="320"/>
              </a:spcBef>
              <a:buClr>
                <a:srgbClr val="000000"/>
              </a:buClr>
              <a:buFont typeface="Arial"/>
              <a:buChar char="–"/>
            </a:pPr>
            <a:r>
              <a:rPr b="0" lang="ru-RU" sz="1600" spc="-1" strike="noStrike">
                <a:solidFill>
                  <a:srgbClr val="000000"/>
                </a:solidFill>
                <a:latin typeface="Calibri"/>
              </a:rPr>
              <a:t>Четвертый уровень</a:t>
            </a:r>
            <a:endParaRPr b="0" lang="ru-RU" sz="1600" spc="-1" strike="noStrike">
              <a:solidFill>
                <a:srgbClr val="000000"/>
              </a:solidFill>
              <a:latin typeface="Calibri"/>
            </a:endParaRPr>
          </a:p>
          <a:p>
            <a:pPr lvl="4" marL="2057400" indent="-228240">
              <a:lnSpc>
                <a:spcPct val="100000"/>
              </a:lnSpc>
              <a:spcBef>
                <a:spcPts val="320"/>
              </a:spcBef>
              <a:buClr>
                <a:srgbClr val="000000"/>
              </a:buClr>
              <a:buFont typeface="Arial"/>
              <a:buChar char="»"/>
            </a:pPr>
            <a:r>
              <a:rPr b="0" lang="ru-RU" sz="1600" spc="-1" strike="noStrike">
                <a:solidFill>
                  <a:srgbClr val="000000"/>
                </a:solidFill>
                <a:latin typeface="Calibri"/>
              </a:rPr>
              <a:t>Пятый уровень</a:t>
            </a:r>
            <a:endParaRPr b="0" lang="ru-RU" sz="1600" spc="-1" strike="noStrike">
              <a:solidFill>
                <a:srgbClr val="000000"/>
              </a:solidFill>
              <a:latin typeface="Calibri"/>
            </a:endParaRPr>
          </a:p>
        </p:txBody>
      </p:sp>
      <p:sp>
        <p:nvSpPr>
          <p:cNvPr id="172" name="PlaceHolder 6"/>
          <p:cNvSpPr>
            <a:spLocks noGrp="1"/>
          </p:cNvSpPr>
          <p:nvPr>
            <p:ph type="dt"/>
          </p:nvPr>
        </p:nvSpPr>
        <p:spPr>
          <a:xfrm>
            <a:off x="457200" y="6356520"/>
            <a:ext cx="2133360" cy="364680"/>
          </a:xfrm>
          <a:prstGeom prst="rect">
            <a:avLst/>
          </a:prstGeom>
        </p:spPr>
        <p:txBody>
          <a:bodyPr anchor="ctr"/>
          <a:p>
            <a:endParaRPr b="0" lang="ru-RU" sz="2400" spc="-1" strike="noStrike">
              <a:latin typeface="Times New Roman"/>
            </a:endParaRPr>
          </a:p>
        </p:txBody>
      </p:sp>
      <p:sp>
        <p:nvSpPr>
          <p:cNvPr id="173" name="PlaceHolder 7"/>
          <p:cNvSpPr>
            <a:spLocks noGrp="1"/>
          </p:cNvSpPr>
          <p:nvPr>
            <p:ph type="ftr"/>
          </p:nvPr>
        </p:nvSpPr>
        <p:spPr>
          <a:xfrm>
            <a:off x="3124080" y="6356520"/>
            <a:ext cx="2895120" cy="364680"/>
          </a:xfrm>
          <a:prstGeom prst="rect">
            <a:avLst/>
          </a:prstGeom>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
        <p:nvSpPr>
          <p:cNvPr id="174" name="PlaceHolder 8"/>
          <p:cNvSpPr>
            <a:spLocks noGrp="1"/>
          </p:cNvSpPr>
          <p:nvPr>
            <p:ph type="sldNum"/>
          </p:nvPr>
        </p:nvSpPr>
        <p:spPr>
          <a:xfrm>
            <a:off x="6553080" y="6356520"/>
            <a:ext cx="2133360" cy="364680"/>
          </a:xfrm>
          <a:prstGeom prst="rect">
            <a:avLst/>
          </a:prstGeom>
        </p:spPr>
        <p:txBody>
          <a:bodyPr anchor="ctr"/>
          <a:p>
            <a:pPr algn="r">
              <a:lnSpc>
                <a:spcPct val="100000"/>
              </a:lnSpc>
            </a:pPr>
            <a:fld id="{C82D262D-9E64-4331-ACDC-478CB16D87DD}" type="slidenum">
              <a:rPr b="0" lang="ru-RU" sz="1200" spc="-1" strike="noStrike">
                <a:solidFill>
                  <a:srgbClr val="8b8b8b"/>
                </a:solidFill>
                <a:latin typeface="Arial"/>
              </a:rPr>
              <a:t>1</a:t>
            </a:fld>
            <a:endParaRPr b="0" lang="ru-RU"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1" name="PlaceHolder 1"/>
          <p:cNvSpPr>
            <a:spLocks noGrp="1"/>
          </p:cNvSpPr>
          <p:nvPr>
            <p:ph type="dt"/>
          </p:nvPr>
        </p:nvSpPr>
        <p:spPr>
          <a:xfrm>
            <a:off x="457200" y="6356520"/>
            <a:ext cx="2133360" cy="364680"/>
          </a:xfrm>
          <a:prstGeom prst="rect">
            <a:avLst/>
          </a:prstGeom>
        </p:spPr>
        <p:txBody>
          <a:bodyPr anchor="ctr"/>
          <a:p>
            <a:endParaRPr b="0" lang="ru-RU" sz="2400" spc="-1" strike="noStrike">
              <a:latin typeface="Times New Roman"/>
            </a:endParaRPr>
          </a:p>
        </p:txBody>
      </p:sp>
      <p:sp>
        <p:nvSpPr>
          <p:cNvPr id="212" name="PlaceHolder 2"/>
          <p:cNvSpPr>
            <a:spLocks noGrp="1"/>
          </p:cNvSpPr>
          <p:nvPr>
            <p:ph type="ftr"/>
          </p:nvPr>
        </p:nvSpPr>
        <p:spPr>
          <a:xfrm>
            <a:off x="3124080" y="6356520"/>
            <a:ext cx="2895120" cy="364680"/>
          </a:xfrm>
          <a:prstGeom prst="rect">
            <a:avLst/>
          </a:prstGeom>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
        <p:nvSpPr>
          <p:cNvPr id="213" name="PlaceHolder 3"/>
          <p:cNvSpPr>
            <a:spLocks noGrp="1"/>
          </p:cNvSpPr>
          <p:nvPr>
            <p:ph type="sldNum"/>
          </p:nvPr>
        </p:nvSpPr>
        <p:spPr>
          <a:xfrm>
            <a:off x="6553080" y="6356520"/>
            <a:ext cx="2133360" cy="364680"/>
          </a:xfrm>
          <a:prstGeom prst="rect">
            <a:avLst/>
          </a:prstGeom>
        </p:spPr>
        <p:txBody>
          <a:bodyPr anchor="ctr"/>
          <a:p>
            <a:pPr algn="r">
              <a:lnSpc>
                <a:spcPct val="100000"/>
              </a:lnSpc>
            </a:pPr>
            <a:fld id="{52A07BE9-8B4D-4A1D-BB0B-C7B00AF9924E}" type="slidenum">
              <a:rPr b="0" lang="ru-RU" sz="1200" spc="-1" strike="noStrike">
                <a:solidFill>
                  <a:srgbClr val="8b8b8b"/>
                </a:solidFill>
                <a:latin typeface="Arial"/>
              </a:rPr>
              <a:t>1</a:t>
            </a:fld>
            <a:endParaRPr b="0" lang="ru-RU" sz="1200" spc="-1" strike="noStrike">
              <a:latin typeface="Times New Roman"/>
            </a:endParaRPr>
          </a:p>
        </p:txBody>
      </p:sp>
      <p:sp>
        <p:nvSpPr>
          <p:cNvPr id="214" name="PlaceHolder 4"/>
          <p:cNvSpPr>
            <a:spLocks noGrp="1"/>
          </p:cNvSpPr>
          <p:nvPr>
            <p:ph type="title"/>
          </p:nvPr>
        </p:nvSpPr>
        <p:spPr>
          <a:xfrm>
            <a:off x="457200" y="273600"/>
            <a:ext cx="8229240" cy="1144800"/>
          </a:xfrm>
          <a:prstGeom prst="rect">
            <a:avLst/>
          </a:prstGeom>
        </p:spPr>
        <p:txBody>
          <a:bodyPr lIns="0" rIns="0" tIns="0" bIns="0" anchor="ctr"/>
          <a:p>
            <a:r>
              <a:rPr b="0" lang="ru-RU" sz="4400" spc="-1" strike="noStrike">
                <a:solidFill>
                  <a:srgbClr val="000000"/>
                </a:solidFill>
                <a:latin typeface="Arial"/>
              </a:rPr>
              <a:t>Для правки текста заглавия щёлкните мышью</a:t>
            </a:r>
            <a:endParaRPr b="0" lang="ru-RU" sz="4400" spc="-1" strike="noStrike">
              <a:solidFill>
                <a:srgbClr val="000000"/>
              </a:solidFill>
              <a:latin typeface="Arial"/>
            </a:endParaRPr>
          </a:p>
        </p:txBody>
      </p:sp>
      <p:sp>
        <p:nvSpPr>
          <p:cNvPr id="21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Calibri"/>
              </a:rPr>
              <a:t>Для правки структуры щёлкните мышью</a:t>
            </a:r>
            <a:endParaRPr b="0" lang="ru-RU"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2400" spc="-1" strike="noStrike">
                <a:solidFill>
                  <a:srgbClr val="000000"/>
                </a:solidFill>
                <a:latin typeface="Calibri"/>
              </a:rPr>
              <a:t>Второй уровень структуры</a:t>
            </a:r>
            <a:endParaRPr b="0" lang="ru-RU"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2000" spc="-1" strike="noStrike">
                <a:solidFill>
                  <a:srgbClr val="000000"/>
                </a:solidFill>
                <a:latin typeface="Calibri"/>
              </a:rPr>
              <a:t>Третий уровень структуры</a:t>
            </a:r>
            <a:endParaRPr b="0" lang="ru-RU"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Calibri"/>
              </a:rPr>
              <a:t>Четвёртый уровень структуры</a:t>
            </a:r>
            <a:endParaRPr b="0" lang="ru-RU"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Пятый уровень структуры</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Шестой уровень структуры</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Седьмой уровень структуры</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ru-RU" sz="4400" spc="-1" strike="noStrike">
                <a:solidFill>
                  <a:srgbClr val="000000"/>
                </a:solidFill>
                <a:latin typeface="Calibri"/>
              </a:rPr>
              <a:t>Образец заголовка</a:t>
            </a:r>
            <a:endParaRPr b="0" lang="ru-RU" sz="4400" spc="-1" strike="noStrike">
              <a:solidFill>
                <a:srgbClr val="000000"/>
              </a:solidFill>
              <a:latin typeface="Arial"/>
            </a:endParaRPr>
          </a:p>
        </p:txBody>
      </p:sp>
      <p:sp>
        <p:nvSpPr>
          <p:cNvPr id="253" name="PlaceHolder 2"/>
          <p:cNvSpPr>
            <a:spLocks noGrp="1"/>
          </p:cNvSpPr>
          <p:nvPr>
            <p:ph type="body"/>
          </p:nvPr>
        </p:nvSpPr>
        <p:spPr>
          <a:xfrm>
            <a:off x="457200" y="1600200"/>
            <a:ext cx="4038120" cy="4525560"/>
          </a:xfrm>
          <a:prstGeom prst="rect">
            <a:avLst/>
          </a:prstGeom>
        </p:spPr>
        <p:txBody>
          <a:bodyPr/>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Образец текста</a:t>
            </a:r>
            <a:endParaRPr b="0" lang="ru-RU"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ru-RU" sz="2400" spc="-1" strike="noStrike">
                <a:solidFill>
                  <a:srgbClr val="000000"/>
                </a:solidFill>
                <a:latin typeface="Calibri"/>
              </a:rPr>
              <a:t>Второй уровень</a:t>
            </a:r>
            <a:endParaRPr b="0" lang="ru-RU"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ru-RU" sz="2000" spc="-1" strike="noStrike">
                <a:solidFill>
                  <a:srgbClr val="000000"/>
                </a:solidFill>
                <a:latin typeface="Calibri"/>
              </a:rPr>
              <a:t>Третий уровень</a:t>
            </a:r>
            <a:endParaRPr b="0" lang="ru-RU" sz="2000" spc="-1" strike="noStrike">
              <a:solidFill>
                <a:srgbClr val="000000"/>
              </a:solidFill>
              <a:latin typeface="Calibri"/>
            </a:endParaRPr>
          </a:p>
          <a:p>
            <a:pPr lvl="3" marL="1600200" indent="-228240">
              <a:lnSpc>
                <a:spcPct val="100000"/>
              </a:lnSpc>
              <a:spcBef>
                <a:spcPts val="360"/>
              </a:spcBef>
              <a:buClr>
                <a:srgbClr val="000000"/>
              </a:buClr>
              <a:buFont typeface="Arial"/>
              <a:buChar char="–"/>
            </a:pPr>
            <a:r>
              <a:rPr b="0" lang="ru-RU" sz="1800" spc="-1" strike="noStrike">
                <a:solidFill>
                  <a:srgbClr val="000000"/>
                </a:solidFill>
                <a:latin typeface="Calibri"/>
              </a:rPr>
              <a:t>Четвертый уровень</a:t>
            </a:r>
            <a:endParaRPr b="0" lang="ru-RU" sz="1800" spc="-1" strike="noStrike">
              <a:solidFill>
                <a:srgbClr val="000000"/>
              </a:solidFill>
              <a:latin typeface="Calibri"/>
            </a:endParaRPr>
          </a:p>
          <a:p>
            <a:pPr lvl="4" marL="2057400" indent="-228240">
              <a:lnSpc>
                <a:spcPct val="100000"/>
              </a:lnSpc>
              <a:spcBef>
                <a:spcPts val="360"/>
              </a:spcBef>
              <a:buClr>
                <a:srgbClr val="000000"/>
              </a:buClr>
              <a:buFont typeface="Arial"/>
              <a:buChar char="»"/>
            </a:pPr>
            <a:r>
              <a:rPr b="0" lang="ru-RU" sz="1800" spc="-1" strike="noStrike">
                <a:solidFill>
                  <a:srgbClr val="000000"/>
                </a:solidFill>
                <a:latin typeface="Calibri"/>
              </a:rPr>
              <a:t>Пятый уровень</a:t>
            </a:r>
            <a:endParaRPr b="0" lang="ru-RU" sz="1800" spc="-1" strike="noStrike">
              <a:solidFill>
                <a:srgbClr val="000000"/>
              </a:solidFill>
              <a:latin typeface="Calibri"/>
            </a:endParaRPr>
          </a:p>
        </p:txBody>
      </p:sp>
      <p:sp>
        <p:nvSpPr>
          <p:cNvPr id="254" name="PlaceHolder 3"/>
          <p:cNvSpPr>
            <a:spLocks noGrp="1"/>
          </p:cNvSpPr>
          <p:nvPr>
            <p:ph type="body"/>
          </p:nvPr>
        </p:nvSpPr>
        <p:spPr>
          <a:xfrm>
            <a:off x="4648320" y="1600200"/>
            <a:ext cx="4038120" cy="4525560"/>
          </a:xfrm>
          <a:prstGeom prst="rect">
            <a:avLst/>
          </a:prstGeom>
        </p:spPr>
        <p:txBody>
          <a:bodyPr/>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Образец текста</a:t>
            </a:r>
            <a:endParaRPr b="0" lang="ru-RU"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ru-RU" sz="2400" spc="-1" strike="noStrike">
                <a:solidFill>
                  <a:srgbClr val="000000"/>
                </a:solidFill>
                <a:latin typeface="Calibri"/>
              </a:rPr>
              <a:t>Второй уровень</a:t>
            </a:r>
            <a:endParaRPr b="0" lang="ru-RU"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ru-RU" sz="2000" spc="-1" strike="noStrike">
                <a:solidFill>
                  <a:srgbClr val="000000"/>
                </a:solidFill>
                <a:latin typeface="Calibri"/>
              </a:rPr>
              <a:t>Третий уровень</a:t>
            </a:r>
            <a:endParaRPr b="0" lang="ru-RU" sz="2000" spc="-1" strike="noStrike">
              <a:solidFill>
                <a:srgbClr val="000000"/>
              </a:solidFill>
              <a:latin typeface="Calibri"/>
            </a:endParaRPr>
          </a:p>
          <a:p>
            <a:pPr lvl="3" marL="1600200" indent="-228240">
              <a:lnSpc>
                <a:spcPct val="100000"/>
              </a:lnSpc>
              <a:spcBef>
                <a:spcPts val="360"/>
              </a:spcBef>
              <a:buClr>
                <a:srgbClr val="000000"/>
              </a:buClr>
              <a:buFont typeface="Arial"/>
              <a:buChar char="–"/>
            </a:pPr>
            <a:r>
              <a:rPr b="0" lang="ru-RU" sz="1800" spc="-1" strike="noStrike">
                <a:solidFill>
                  <a:srgbClr val="000000"/>
                </a:solidFill>
                <a:latin typeface="Calibri"/>
              </a:rPr>
              <a:t>Четвертый уровень</a:t>
            </a:r>
            <a:endParaRPr b="0" lang="ru-RU" sz="1800" spc="-1" strike="noStrike">
              <a:solidFill>
                <a:srgbClr val="000000"/>
              </a:solidFill>
              <a:latin typeface="Calibri"/>
            </a:endParaRPr>
          </a:p>
          <a:p>
            <a:pPr lvl="4" marL="2057400" indent="-228240">
              <a:lnSpc>
                <a:spcPct val="100000"/>
              </a:lnSpc>
              <a:spcBef>
                <a:spcPts val="360"/>
              </a:spcBef>
              <a:buClr>
                <a:srgbClr val="000000"/>
              </a:buClr>
              <a:buFont typeface="Arial"/>
              <a:buChar char="»"/>
            </a:pPr>
            <a:r>
              <a:rPr b="0" lang="ru-RU" sz="1800" spc="-1" strike="noStrike">
                <a:solidFill>
                  <a:srgbClr val="000000"/>
                </a:solidFill>
                <a:latin typeface="Calibri"/>
              </a:rPr>
              <a:t>Пятый уровень</a:t>
            </a:r>
            <a:endParaRPr b="0" lang="ru-RU" sz="1800" spc="-1" strike="noStrike">
              <a:solidFill>
                <a:srgbClr val="000000"/>
              </a:solidFill>
              <a:latin typeface="Calibri"/>
            </a:endParaRPr>
          </a:p>
        </p:txBody>
      </p:sp>
      <p:sp>
        <p:nvSpPr>
          <p:cNvPr id="255" name="PlaceHolder 4"/>
          <p:cNvSpPr>
            <a:spLocks noGrp="1"/>
          </p:cNvSpPr>
          <p:nvPr>
            <p:ph type="dt"/>
          </p:nvPr>
        </p:nvSpPr>
        <p:spPr>
          <a:xfrm>
            <a:off x="457200" y="6356520"/>
            <a:ext cx="2133360" cy="364680"/>
          </a:xfrm>
          <a:prstGeom prst="rect">
            <a:avLst/>
          </a:prstGeom>
        </p:spPr>
        <p:txBody>
          <a:bodyPr anchor="ctr"/>
          <a:p>
            <a:endParaRPr b="0" lang="ru-RU" sz="2400" spc="-1" strike="noStrike">
              <a:latin typeface="Times New Roman"/>
            </a:endParaRPr>
          </a:p>
        </p:txBody>
      </p:sp>
      <p:sp>
        <p:nvSpPr>
          <p:cNvPr id="256" name="PlaceHolder 5"/>
          <p:cNvSpPr>
            <a:spLocks noGrp="1"/>
          </p:cNvSpPr>
          <p:nvPr>
            <p:ph type="ftr"/>
          </p:nvPr>
        </p:nvSpPr>
        <p:spPr>
          <a:xfrm>
            <a:off x="3124080" y="6356520"/>
            <a:ext cx="2895120" cy="364680"/>
          </a:xfrm>
          <a:prstGeom prst="rect">
            <a:avLst/>
          </a:prstGeom>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
        <p:nvSpPr>
          <p:cNvPr id="257" name="PlaceHolder 6"/>
          <p:cNvSpPr>
            <a:spLocks noGrp="1"/>
          </p:cNvSpPr>
          <p:nvPr>
            <p:ph type="sldNum"/>
          </p:nvPr>
        </p:nvSpPr>
        <p:spPr>
          <a:xfrm>
            <a:off x="6553080" y="6356520"/>
            <a:ext cx="2133360" cy="364680"/>
          </a:xfrm>
          <a:prstGeom prst="rect">
            <a:avLst/>
          </a:prstGeom>
        </p:spPr>
        <p:txBody>
          <a:bodyPr anchor="ctr"/>
          <a:p>
            <a:pPr algn="r">
              <a:lnSpc>
                <a:spcPct val="100000"/>
              </a:lnSpc>
            </a:pPr>
            <a:fld id="{FAB35E5C-8DCC-4AD1-A10E-1098FBF06A03}" type="slidenum">
              <a:rPr b="0" lang="ru-RU" sz="1200" spc="-1" strike="noStrike">
                <a:solidFill>
                  <a:srgbClr val="8b8b8b"/>
                </a:solidFill>
                <a:latin typeface="Arial"/>
              </a:rPr>
              <a:t>1</a:t>
            </a:fld>
            <a:endParaRPr b="0" lang="ru-RU"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61.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43.xml"/>
</Relationships>
</file>

<file path=ppt/slides/_rels/slide12.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76.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43.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4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4.wmf"/><Relationship Id="rId2"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slideLayout" Target="../slideLayouts/slideLayout6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slideLayout" Target="../slideLayouts/slideLayout6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76.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43.xml"/>
</Relationships>
</file>

<file path=ppt/slides/_rels/slide8.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4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2195640" y="907920"/>
            <a:ext cx="6262200" cy="2692080"/>
          </a:xfrm>
          <a:prstGeom prst="rect">
            <a:avLst/>
          </a:prstGeom>
          <a:noFill/>
          <a:ln w="9360">
            <a:noFill/>
          </a:ln>
        </p:spPr>
        <p:txBody>
          <a:bodyPr anchor="ctr"/>
          <a:p>
            <a:pPr algn="ctr">
              <a:lnSpc>
                <a:spcPct val="100000"/>
              </a:lnSpc>
            </a:pPr>
            <a:r>
              <a:rPr b="0" lang="ru-RU" sz="4400" spc="-1" strike="noStrike">
                <a:solidFill>
                  <a:srgbClr val="000000"/>
                </a:solidFill>
                <a:latin typeface="Calibri"/>
              </a:rPr>
              <a:t>Occupational hygiene.</a:t>
            </a:r>
            <a:br/>
            <a:r>
              <a:rPr b="0" lang="ru-RU" sz="4400" spc="-1" strike="noStrike">
                <a:solidFill>
                  <a:srgbClr val="000000"/>
                </a:solidFill>
                <a:latin typeface="Calibri"/>
              </a:rPr>
              <a:t>Physiological base of </a:t>
            </a:r>
            <a:br/>
            <a:r>
              <a:rPr b="0" lang="ru-RU" sz="4400" spc="-1" strike="noStrike">
                <a:solidFill>
                  <a:srgbClr val="000000"/>
                </a:solidFill>
                <a:latin typeface="Calibri"/>
              </a:rPr>
              <a:t>working process</a:t>
            </a:r>
            <a:endParaRPr b="0" lang="ru-RU" sz="4400" spc="-1" strike="noStrike">
              <a:solidFill>
                <a:srgbClr val="000000"/>
              </a:solidFill>
              <a:latin typeface="Arial"/>
            </a:endParaRPr>
          </a:p>
        </p:txBody>
      </p:sp>
      <p:pic>
        <p:nvPicPr>
          <p:cNvPr id="301" name="Picture 6" descr=""/>
          <p:cNvPicPr/>
          <p:nvPr/>
        </p:nvPicPr>
        <p:blipFill>
          <a:blip r:embed="rId1"/>
          <a:stretch/>
        </p:blipFill>
        <p:spPr>
          <a:xfrm>
            <a:off x="34920" y="0"/>
            <a:ext cx="2400120" cy="1904760"/>
          </a:xfrm>
          <a:prstGeom prst="rect">
            <a:avLst/>
          </a:prstGeom>
          <a:ln w="9360">
            <a:noFill/>
          </a:ln>
        </p:spPr>
      </p:pic>
      <p:sp>
        <p:nvSpPr>
          <p:cNvPr id="302" name="TextShape 2"/>
          <p:cNvSpPr txBox="1"/>
          <p:nvPr/>
        </p:nvSpPr>
        <p:spPr>
          <a:xfrm>
            <a:off x="1371600" y="3886200"/>
            <a:ext cx="6400440" cy="1752120"/>
          </a:xfrm>
          <a:prstGeom prst="rect">
            <a:avLst/>
          </a:prstGeom>
          <a:noFill/>
          <a:ln w="9360">
            <a:noFill/>
          </a:ln>
        </p:spPr>
        <p:txBody>
          <a:bodyPr/>
          <a:p>
            <a:pPr algn="ctr">
              <a:lnSpc>
                <a:spcPct val="100000"/>
              </a:lnSpc>
              <a:spcBef>
                <a:spcPts val="641"/>
              </a:spcBef>
            </a:pPr>
            <a:r>
              <a:rPr b="0" lang="ru-RU" sz="3200" spc="-1" strike="noStrike">
                <a:solidFill>
                  <a:srgbClr val="8b8b8b"/>
                </a:solidFill>
                <a:latin typeface="Calibri"/>
              </a:rPr>
              <a:t>Denisov Anatoly A. PhD,docent</a:t>
            </a:r>
            <a:endParaRPr b="0" lang="ru-RU" sz="3200" spc="-1" strike="noStrike">
              <a:solidFill>
                <a:srgbClr val="8b8b8b"/>
              </a:solidFill>
              <a:latin typeface="Calibri"/>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TextShape 1"/>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pic>
        <p:nvPicPr>
          <p:cNvPr id="336" name="Picture 2" descr=""/>
          <p:cNvPicPr/>
          <p:nvPr/>
        </p:nvPicPr>
        <p:blipFill>
          <a:blip r:embed="rId1"/>
          <a:stretch/>
        </p:blipFill>
        <p:spPr>
          <a:xfrm>
            <a:off x="0" y="0"/>
            <a:ext cx="9219960" cy="7800480"/>
          </a:xfrm>
          <a:prstGeom prst="rect">
            <a:avLst/>
          </a:prstGeom>
          <a:ln w="936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TextShape 1"/>
          <p:cNvSpPr txBox="1"/>
          <p:nvPr/>
        </p:nvSpPr>
        <p:spPr>
          <a:xfrm>
            <a:off x="108000" y="333360"/>
            <a:ext cx="9035640" cy="791640"/>
          </a:xfrm>
          <a:prstGeom prst="rect">
            <a:avLst/>
          </a:prstGeom>
          <a:noFill/>
          <a:ln w="9360">
            <a:noFill/>
          </a:ln>
        </p:spPr>
        <p:txBody>
          <a:bodyPr anchor="ctr">
            <a:normAutofit/>
          </a:bodyPr>
          <a:p>
            <a:pPr algn="ctr">
              <a:lnSpc>
                <a:spcPts val="2900"/>
              </a:lnSpc>
            </a:pPr>
            <a:r>
              <a:rPr b="0" lang="ru-RU" sz="2400" spc="-1" strike="noStrike">
                <a:solidFill>
                  <a:srgbClr val="ff0000"/>
                </a:solidFill>
                <a:latin typeface="Calibri"/>
              </a:rPr>
              <a:t>Overstrain (overworking) of individual muscles, organs and systems:</a:t>
            </a:r>
            <a:r>
              <a:rPr b="0" lang="ru-RU" sz="2400" spc="-1" strike="noStrike">
                <a:solidFill>
                  <a:srgbClr val="000000"/>
                </a:solidFill>
                <a:latin typeface="Calibri"/>
              </a:rPr>
              <a:t> small frequent movements of fingers with considerable effort</a:t>
            </a:r>
            <a:r>
              <a:rPr b="0" lang="ru-RU" sz="4000" spc="-1" strike="noStrike">
                <a:solidFill>
                  <a:srgbClr val="000000"/>
                </a:solidFill>
                <a:latin typeface="Calibri"/>
              </a:rPr>
              <a:t> </a:t>
            </a:r>
            <a:br/>
            <a:endParaRPr b="0" lang="ru-RU" sz="4000" spc="-1" strike="noStrike">
              <a:solidFill>
                <a:srgbClr val="000000"/>
              </a:solidFill>
              <a:latin typeface="Arial"/>
            </a:endParaRPr>
          </a:p>
        </p:txBody>
      </p:sp>
      <p:pic>
        <p:nvPicPr>
          <p:cNvPr id="338" name="Picture 9" descr=""/>
          <p:cNvPicPr/>
          <p:nvPr/>
        </p:nvPicPr>
        <p:blipFill>
          <a:blip r:embed="rId1"/>
          <a:stretch/>
        </p:blipFill>
        <p:spPr>
          <a:xfrm>
            <a:off x="250920" y="1052640"/>
            <a:ext cx="1972800" cy="1477440"/>
          </a:xfrm>
          <a:prstGeom prst="rect">
            <a:avLst/>
          </a:prstGeom>
          <a:ln w="9360">
            <a:noFill/>
          </a:ln>
        </p:spPr>
      </p:pic>
      <p:pic>
        <p:nvPicPr>
          <p:cNvPr id="339" name="Picture 12" descr=""/>
          <p:cNvPicPr/>
          <p:nvPr/>
        </p:nvPicPr>
        <p:blipFill>
          <a:blip r:embed="rId2"/>
          <a:stretch/>
        </p:blipFill>
        <p:spPr>
          <a:xfrm>
            <a:off x="250920" y="2637000"/>
            <a:ext cx="2010960" cy="1455480"/>
          </a:xfrm>
          <a:prstGeom prst="rect">
            <a:avLst/>
          </a:prstGeom>
          <a:ln w="9360">
            <a:noFill/>
          </a:ln>
        </p:spPr>
      </p:pic>
      <p:sp>
        <p:nvSpPr>
          <p:cNvPr id="340" name="TextShape 2"/>
          <p:cNvSpPr txBox="1"/>
          <p:nvPr/>
        </p:nvSpPr>
        <p:spPr>
          <a:xfrm>
            <a:off x="3132000" y="1125360"/>
            <a:ext cx="5554440" cy="5327280"/>
          </a:xfrm>
          <a:prstGeom prst="rect">
            <a:avLst/>
          </a:prstGeom>
          <a:noFill/>
          <a:ln w="9360">
            <a:noFill/>
          </a:ln>
        </p:spPr>
        <p:txBody>
          <a:bodyPr/>
          <a:p>
            <a:pPr marL="343080" indent="-342720">
              <a:lnSpc>
                <a:spcPct val="90000"/>
              </a:lnSpc>
              <a:spcBef>
                <a:spcPts val="561"/>
              </a:spcBef>
              <a:buClr>
                <a:srgbClr val="000000"/>
              </a:buClr>
              <a:buFont typeface="Arial"/>
              <a:buChar char="•"/>
            </a:pPr>
            <a:r>
              <a:rPr b="0" lang="ru-RU" sz="2800" spc="-1" strike="noStrike">
                <a:solidFill>
                  <a:srgbClr val="000000"/>
                </a:solidFill>
                <a:latin typeface="Calibri"/>
              </a:rPr>
              <a:t>Co(-)ordinating neurosis = professional dyskinesia, chirospasm (</a:t>
            </a:r>
            <a:r>
              <a:rPr b="0" lang="ru-RU" sz="2000" spc="-1" strike="noStrike">
                <a:solidFill>
                  <a:srgbClr val="000000"/>
                </a:solidFill>
                <a:latin typeface="Calibri"/>
              </a:rPr>
              <a:t>milkmaids, carvers hard material, dentists</a:t>
            </a:r>
            <a:r>
              <a:rPr b="0" lang="ru-RU" sz="2800" spc="-1" strike="noStrike">
                <a:solidFill>
                  <a:srgbClr val="000000"/>
                </a:solidFill>
                <a:latin typeface="Calibri"/>
              </a:rPr>
              <a:t>)</a:t>
            </a:r>
            <a:endParaRPr b="0" lang="ru-RU" sz="2800" spc="-1" strike="noStrike">
              <a:solidFill>
                <a:srgbClr val="000000"/>
              </a:solidFill>
              <a:latin typeface="Calibri"/>
            </a:endParaRPr>
          </a:p>
          <a:p>
            <a:pPr>
              <a:lnSpc>
                <a:spcPct val="90000"/>
              </a:lnSpc>
              <a:spcBef>
                <a:spcPts val="561"/>
              </a:spcBef>
            </a:pPr>
            <a:endParaRPr b="0" lang="ru-RU" sz="2800" spc="-1" strike="noStrike">
              <a:solidFill>
                <a:srgbClr val="000000"/>
              </a:solidFill>
              <a:latin typeface="Calibri"/>
            </a:endParaRPr>
          </a:p>
          <a:p>
            <a:pPr>
              <a:lnSpc>
                <a:spcPct val="90000"/>
              </a:lnSpc>
              <a:spcBef>
                <a:spcPts val="561"/>
              </a:spcBef>
            </a:pPr>
            <a:endParaRPr b="0" lang="ru-RU" sz="2800" spc="-1" strike="noStrike">
              <a:solidFill>
                <a:srgbClr val="000000"/>
              </a:solidFill>
              <a:latin typeface="Calibri"/>
            </a:endParaRPr>
          </a:p>
          <a:p>
            <a:pPr>
              <a:lnSpc>
                <a:spcPct val="90000"/>
              </a:lnSpc>
              <a:spcBef>
                <a:spcPts val="561"/>
              </a:spcBef>
            </a:pPr>
            <a:endParaRPr b="0" lang="ru-RU" sz="2800" spc="-1" strike="noStrike">
              <a:solidFill>
                <a:srgbClr val="000000"/>
              </a:solidFill>
              <a:latin typeface="Calibri"/>
            </a:endParaRPr>
          </a:p>
        </p:txBody>
      </p:sp>
      <p:sp>
        <p:nvSpPr>
          <p:cNvPr id="341"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pic>
        <p:nvPicPr>
          <p:cNvPr id="342" name="Picture 13" descr=""/>
          <p:cNvPicPr/>
          <p:nvPr/>
        </p:nvPicPr>
        <p:blipFill>
          <a:blip r:embed="rId3"/>
          <a:stretch/>
        </p:blipFill>
        <p:spPr>
          <a:xfrm>
            <a:off x="179280" y="4292640"/>
            <a:ext cx="2410920" cy="1896840"/>
          </a:xfrm>
          <a:prstGeom prst="rect">
            <a:avLst/>
          </a:prstGeom>
          <a:ln w="9360">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TextShape 1"/>
          <p:cNvSpPr txBox="1"/>
          <p:nvPr/>
        </p:nvSpPr>
        <p:spPr>
          <a:xfrm>
            <a:off x="457200" y="274680"/>
            <a:ext cx="8229240" cy="1142640"/>
          </a:xfrm>
          <a:prstGeom prst="rect">
            <a:avLst/>
          </a:prstGeom>
          <a:noFill/>
          <a:ln w="9360">
            <a:noFill/>
          </a:ln>
        </p:spPr>
        <p:txBody>
          <a:bodyPr anchor="ctr"/>
          <a:p>
            <a:pPr algn="ctr">
              <a:lnSpc>
                <a:spcPct val="100000"/>
              </a:lnSpc>
            </a:pPr>
            <a:r>
              <a:rPr b="0" lang="ru-RU" sz="2400" spc="-1" strike="noStrike">
                <a:solidFill>
                  <a:srgbClr val="000000"/>
                </a:solidFill>
                <a:latin typeface="Calibri"/>
              </a:rPr>
              <a:t>Dupuytren's contracture = Palmar fibromatosis</a:t>
            </a:r>
            <a:endParaRPr b="0" lang="ru-RU" sz="2400" spc="-1" strike="noStrike">
              <a:solidFill>
                <a:srgbClr val="000000"/>
              </a:solidFill>
              <a:latin typeface="Arial"/>
            </a:endParaRPr>
          </a:p>
        </p:txBody>
      </p:sp>
      <p:sp>
        <p:nvSpPr>
          <p:cNvPr id="344" name="TextShape 2"/>
          <p:cNvSpPr txBox="1"/>
          <p:nvPr/>
        </p:nvSpPr>
        <p:spPr>
          <a:xfrm>
            <a:off x="457200" y="1600200"/>
            <a:ext cx="4038120" cy="4525560"/>
          </a:xfrm>
          <a:prstGeom prst="rect">
            <a:avLst/>
          </a:prstGeom>
          <a:noFill/>
          <a:ln w="9360">
            <a:noFill/>
          </a:ln>
        </p:spPr>
        <p:txBody>
          <a:bodyPr/>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a consequence of chronic injury by hand tool and inflammation of the palmar aponeurosis;</a:t>
            </a:r>
            <a:endParaRPr b="0" lang="ru-RU"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scar transformation and shortening of palmar tendons</a:t>
            </a:r>
            <a:br/>
            <a:r>
              <a:rPr b="0" lang="ru-RU" sz="2800" spc="-1" strike="noStrike">
                <a:solidFill>
                  <a:srgbClr val="000000"/>
                </a:solidFill>
                <a:latin typeface="Calibri"/>
              </a:rPr>
              <a:t> </a:t>
            </a:r>
            <a:endParaRPr b="0" lang="ru-RU" sz="2800" spc="-1" strike="noStrike">
              <a:solidFill>
                <a:srgbClr val="000000"/>
              </a:solidFill>
              <a:latin typeface="Calibri"/>
            </a:endParaRPr>
          </a:p>
        </p:txBody>
      </p:sp>
      <p:pic>
        <p:nvPicPr>
          <p:cNvPr id="345" name="Picture 2" descr=""/>
          <p:cNvPicPr/>
          <p:nvPr/>
        </p:nvPicPr>
        <p:blipFill>
          <a:blip r:embed="rId1"/>
          <a:stretch/>
        </p:blipFill>
        <p:spPr>
          <a:xfrm>
            <a:off x="4572000" y="1916280"/>
            <a:ext cx="4038120" cy="3657240"/>
          </a:xfrm>
          <a:prstGeom prst="rect">
            <a:avLst/>
          </a:prstGeom>
          <a:ln w="9360">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TextShape 1"/>
          <p:cNvSpPr txBox="1"/>
          <p:nvPr/>
        </p:nvSpPr>
        <p:spPr>
          <a:xfrm>
            <a:off x="457200" y="274680"/>
            <a:ext cx="8229240" cy="490320"/>
          </a:xfrm>
          <a:prstGeom prst="rect">
            <a:avLst/>
          </a:prstGeom>
          <a:noFill/>
          <a:ln w="9360">
            <a:noFill/>
          </a:ln>
        </p:spPr>
        <p:txBody>
          <a:bodyPr anchor="ctr"/>
          <a:p>
            <a:pPr algn="ctr">
              <a:lnSpc>
                <a:spcPct val="100000"/>
              </a:lnSpc>
            </a:pPr>
            <a:br/>
            <a:r>
              <a:rPr b="0" lang="ru-RU" sz="3600" spc="-1" strike="noStrike">
                <a:solidFill>
                  <a:srgbClr val="000000"/>
                </a:solidFill>
                <a:latin typeface="Calibri"/>
              </a:rPr>
              <a:t>Bursitis of the knee (“housemaids` knee”) </a:t>
            </a:r>
            <a:br/>
            <a:endParaRPr b="0" lang="ru-RU" sz="3600" spc="-1" strike="noStrike">
              <a:solidFill>
                <a:srgbClr val="000000"/>
              </a:solidFill>
              <a:latin typeface="Arial"/>
            </a:endParaRPr>
          </a:p>
        </p:txBody>
      </p:sp>
      <p:sp>
        <p:nvSpPr>
          <p:cNvPr id="347" name="TextShape 2"/>
          <p:cNvSpPr txBox="1"/>
          <p:nvPr/>
        </p:nvSpPr>
        <p:spPr>
          <a:xfrm>
            <a:off x="457200" y="3938760"/>
            <a:ext cx="4038120" cy="2187360"/>
          </a:xfrm>
          <a:prstGeom prst="rect">
            <a:avLst/>
          </a:prstGeom>
          <a:noFill/>
          <a:ln w="9360">
            <a:noFill/>
          </a:ln>
        </p:spPr>
        <p:txBody>
          <a:bodyPr/>
          <a:p>
            <a:endParaRPr b="0" lang="ru-RU" sz="3200" spc="-1" strike="noStrike">
              <a:solidFill>
                <a:srgbClr val="000000"/>
              </a:solidFill>
              <a:latin typeface="Calibri"/>
            </a:endParaRPr>
          </a:p>
        </p:txBody>
      </p:sp>
      <p:sp>
        <p:nvSpPr>
          <p:cNvPr id="348" name="TextShape 3"/>
          <p:cNvSpPr txBox="1"/>
          <p:nvPr/>
        </p:nvSpPr>
        <p:spPr>
          <a:xfrm>
            <a:off x="4648320" y="1600200"/>
            <a:ext cx="4038120" cy="4525560"/>
          </a:xfrm>
          <a:prstGeom prst="rect">
            <a:avLst/>
          </a:prstGeom>
          <a:noFill/>
          <a:ln w="9360">
            <a:noFill/>
          </a:ln>
        </p:spPr>
        <p:txBody>
          <a:bodyPr/>
          <a:p>
            <a:pPr marL="343080" indent="-342720">
              <a:lnSpc>
                <a:spcPct val="100000"/>
              </a:lnSpc>
              <a:spcBef>
                <a:spcPts val="479"/>
              </a:spcBef>
              <a:buClr>
                <a:srgbClr val="000000"/>
              </a:buClr>
              <a:buFont typeface="Arial"/>
              <a:buChar char="•"/>
            </a:pPr>
            <a:r>
              <a:rPr b="0" lang="ru-RU" sz="2400" spc="-1" strike="noStrike">
                <a:solidFill>
                  <a:srgbClr val="000000"/>
                </a:solidFill>
                <a:latin typeface="Calibri"/>
              </a:rPr>
              <a:t>A bursa is a fluid-filled sac that functions as a gliding surface to reduce friction between moving tissuesof the body.</a:t>
            </a:r>
            <a:endParaRPr b="0" lang="ru-RU"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ru-RU" sz="2400" spc="-1" strike="noStrike">
                <a:solidFill>
                  <a:srgbClr val="000000"/>
                </a:solidFill>
                <a:latin typeface="Calibri"/>
              </a:rPr>
              <a:t>There are three major bursae of the knee.</a:t>
            </a:r>
            <a:endParaRPr b="0" lang="ru-RU"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ru-RU" sz="2400" spc="-1" strike="noStrike">
                <a:solidFill>
                  <a:srgbClr val="000000"/>
                </a:solidFill>
                <a:latin typeface="Calibri"/>
              </a:rPr>
              <a:t>Bursitis is usually not infectious, but the bursa can become infected.</a:t>
            </a:r>
            <a:endParaRPr b="0" lang="ru-RU" sz="2400" spc="-1" strike="noStrike">
              <a:solidFill>
                <a:srgbClr val="000000"/>
              </a:solidFill>
              <a:latin typeface="Calibri"/>
            </a:endParaRPr>
          </a:p>
        </p:txBody>
      </p:sp>
      <p:sp>
        <p:nvSpPr>
          <p:cNvPr id="349" name="TextShape 4"/>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pic>
        <p:nvPicPr>
          <p:cNvPr id="350" name="Picture 2" descr=""/>
          <p:cNvPicPr/>
          <p:nvPr/>
        </p:nvPicPr>
        <p:blipFill>
          <a:blip r:embed="rId1"/>
          <a:stretch/>
        </p:blipFill>
        <p:spPr>
          <a:xfrm>
            <a:off x="395280" y="981000"/>
            <a:ext cx="3630240" cy="2063520"/>
          </a:xfrm>
          <a:prstGeom prst="rect">
            <a:avLst/>
          </a:prstGeom>
          <a:ln w="9360">
            <a:noFill/>
          </a:ln>
        </p:spPr>
      </p:pic>
      <p:pic>
        <p:nvPicPr>
          <p:cNvPr id="351" name="Picture 4" descr=""/>
          <p:cNvPicPr/>
          <p:nvPr/>
        </p:nvPicPr>
        <p:blipFill>
          <a:blip r:embed="rId2"/>
          <a:stretch/>
        </p:blipFill>
        <p:spPr>
          <a:xfrm>
            <a:off x="0" y="3424320"/>
            <a:ext cx="4571640" cy="3428640"/>
          </a:xfrm>
          <a:prstGeom prst="rect">
            <a:avLst/>
          </a:prstGeom>
          <a:ln w="9360">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TextShape 1"/>
          <p:cNvSpPr txBox="1"/>
          <p:nvPr/>
        </p:nvSpPr>
        <p:spPr>
          <a:xfrm>
            <a:off x="457200" y="274680"/>
            <a:ext cx="8229240" cy="850680"/>
          </a:xfrm>
          <a:prstGeom prst="rect">
            <a:avLst/>
          </a:prstGeom>
          <a:noFill/>
          <a:ln w="9360">
            <a:noFill/>
          </a:ln>
        </p:spPr>
        <p:txBody>
          <a:bodyPr anchor="ctr"/>
          <a:p>
            <a:pPr algn="ctr">
              <a:lnSpc>
                <a:spcPct val="100000"/>
              </a:lnSpc>
            </a:pPr>
            <a:r>
              <a:rPr b="1" i="1" lang="ru-RU" sz="3200" spc="-1" strike="noStrike" u="sng">
                <a:solidFill>
                  <a:srgbClr val="ff0000"/>
                </a:solidFill>
                <a:uFillTx/>
                <a:latin typeface="Calibri"/>
              </a:rPr>
              <a:t>Overworking of eyes</a:t>
            </a:r>
            <a:r>
              <a:rPr b="0" lang="ru-RU" sz="4400" spc="-1" strike="noStrike">
                <a:solidFill>
                  <a:srgbClr val="000000"/>
                </a:solidFill>
                <a:latin typeface="Calibri"/>
              </a:rPr>
              <a:t> </a:t>
            </a:r>
            <a:endParaRPr b="0" lang="ru-RU" sz="4400" spc="-1" strike="noStrike">
              <a:solidFill>
                <a:srgbClr val="000000"/>
              </a:solidFill>
              <a:latin typeface="Arial"/>
            </a:endParaRPr>
          </a:p>
        </p:txBody>
      </p:sp>
      <p:pic>
        <p:nvPicPr>
          <p:cNvPr id="353" name="Picture 8" descr=""/>
          <p:cNvPicPr/>
          <p:nvPr/>
        </p:nvPicPr>
        <p:blipFill>
          <a:blip r:embed="rId1"/>
          <a:stretch/>
        </p:blipFill>
        <p:spPr>
          <a:xfrm>
            <a:off x="324000" y="1268280"/>
            <a:ext cx="3239640" cy="2426760"/>
          </a:xfrm>
          <a:prstGeom prst="rect">
            <a:avLst/>
          </a:prstGeom>
          <a:ln w="9360">
            <a:noFill/>
          </a:ln>
        </p:spPr>
      </p:pic>
      <p:sp>
        <p:nvSpPr>
          <p:cNvPr id="354" name="TextShape 2"/>
          <p:cNvSpPr txBox="1"/>
          <p:nvPr/>
        </p:nvSpPr>
        <p:spPr>
          <a:xfrm>
            <a:off x="4648320" y="1600200"/>
            <a:ext cx="4038120" cy="4525560"/>
          </a:xfrm>
          <a:prstGeom prst="rect">
            <a:avLst/>
          </a:prstGeom>
          <a:noFill/>
          <a:ln w="9360">
            <a:noFill/>
          </a:ln>
        </p:spPr>
        <p:txBody>
          <a:bodyPr>
            <a:normAutofit/>
          </a:bodyPr>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At working with a microscope or at a small field of view (≤1 mm) there is possible development of eye overfatigue (optic nerve overstrain)→asthenopia. </a:t>
            </a:r>
            <a:r>
              <a:rPr b="0" lang="ru-RU" sz="2800" spc="-1" strike="noStrike">
                <a:solidFill>
                  <a:srgbClr val="ff0000"/>
                </a:solidFill>
                <a:latin typeface="Calibri"/>
              </a:rPr>
              <a:t>Ocupational myopia </a:t>
            </a:r>
            <a:r>
              <a:rPr b="0" lang="ru-RU" sz="2800" spc="-1" strike="noStrike">
                <a:solidFill>
                  <a:srgbClr val="000000"/>
                </a:solidFill>
                <a:latin typeface="Calibri"/>
              </a:rPr>
              <a:t>arises not earlier than 15-20 years of the working experience</a:t>
            </a:r>
            <a:endParaRPr b="0" lang="ru-RU"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 </a:t>
            </a:r>
            <a:endParaRPr b="0" lang="ru-RU" sz="2800" spc="-1" strike="noStrike">
              <a:solidFill>
                <a:srgbClr val="000000"/>
              </a:solidFill>
              <a:latin typeface="Calibri"/>
            </a:endParaRPr>
          </a:p>
        </p:txBody>
      </p:sp>
      <p:sp>
        <p:nvSpPr>
          <p:cNvPr id="355"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pic>
        <p:nvPicPr>
          <p:cNvPr id="356" name="Picture 12" descr=""/>
          <p:cNvPicPr/>
          <p:nvPr/>
        </p:nvPicPr>
        <p:blipFill>
          <a:blip r:embed="rId2"/>
          <a:stretch/>
        </p:blipFill>
        <p:spPr>
          <a:xfrm>
            <a:off x="324000" y="4005360"/>
            <a:ext cx="3311280" cy="2184120"/>
          </a:xfrm>
          <a:prstGeom prst="rect">
            <a:avLst/>
          </a:prstGeom>
          <a:ln w="9360">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TextShape 1"/>
          <p:cNvSpPr txBox="1"/>
          <p:nvPr/>
        </p:nvSpPr>
        <p:spPr>
          <a:xfrm>
            <a:off x="3419640" y="189000"/>
            <a:ext cx="5266800" cy="647280"/>
          </a:xfrm>
          <a:prstGeom prst="rect">
            <a:avLst/>
          </a:prstGeom>
          <a:noFill/>
          <a:ln w="9360">
            <a:noFill/>
          </a:ln>
        </p:spPr>
        <p:txBody>
          <a:bodyPr anchor="ctr"/>
          <a:p>
            <a:pPr algn="ctr">
              <a:lnSpc>
                <a:spcPct val="100000"/>
              </a:lnSpc>
            </a:pPr>
            <a:r>
              <a:rPr b="1" i="1" lang="ru-RU" sz="3200" spc="-1" strike="noStrike" u="sng">
                <a:solidFill>
                  <a:srgbClr val="ff0000"/>
                </a:solidFill>
                <a:uFillTx/>
                <a:latin typeface="Calibri"/>
              </a:rPr>
              <a:t>Significant mental stress</a:t>
            </a:r>
            <a:endParaRPr b="0" lang="ru-RU" sz="3200" spc="-1" strike="noStrike">
              <a:solidFill>
                <a:srgbClr val="000000"/>
              </a:solidFill>
              <a:latin typeface="Arial"/>
            </a:endParaRPr>
          </a:p>
        </p:txBody>
      </p:sp>
      <p:pic>
        <p:nvPicPr>
          <p:cNvPr id="358" name="Picture 7" descr=""/>
          <p:cNvPicPr/>
          <p:nvPr/>
        </p:nvPicPr>
        <p:blipFill>
          <a:blip r:embed="rId1"/>
          <a:stretch/>
        </p:blipFill>
        <p:spPr>
          <a:xfrm>
            <a:off x="179280" y="4545000"/>
            <a:ext cx="2563560" cy="2312640"/>
          </a:xfrm>
          <a:prstGeom prst="rect">
            <a:avLst/>
          </a:prstGeom>
          <a:ln w="9360">
            <a:noFill/>
          </a:ln>
        </p:spPr>
      </p:pic>
      <p:pic>
        <p:nvPicPr>
          <p:cNvPr id="359" name="Picture 9" descr=""/>
          <p:cNvPicPr/>
          <p:nvPr/>
        </p:nvPicPr>
        <p:blipFill>
          <a:blip r:embed="rId2"/>
          <a:stretch/>
        </p:blipFill>
        <p:spPr>
          <a:xfrm>
            <a:off x="0" y="0"/>
            <a:ext cx="3203280" cy="2306160"/>
          </a:xfrm>
          <a:prstGeom prst="rect">
            <a:avLst/>
          </a:prstGeom>
          <a:ln w="9360">
            <a:noFill/>
          </a:ln>
        </p:spPr>
      </p:pic>
      <p:sp>
        <p:nvSpPr>
          <p:cNvPr id="360" name="TextShape 2"/>
          <p:cNvSpPr txBox="1"/>
          <p:nvPr/>
        </p:nvSpPr>
        <p:spPr>
          <a:xfrm>
            <a:off x="3348000" y="981000"/>
            <a:ext cx="5482800" cy="5689080"/>
          </a:xfrm>
          <a:prstGeom prst="rect">
            <a:avLst/>
          </a:prstGeom>
          <a:noFill/>
          <a:ln w="9360">
            <a:noFill/>
          </a:ln>
        </p:spPr>
        <p:txBody>
          <a:bodyPr/>
          <a:p>
            <a:pPr marL="343080" indent="-342720">
              <a:lnSpc>
                <a:spcPct val="90000"/>
              </a:lnSpc>
              <a:spcBef>
                <a:spcPts val="561"/>
              </a:spcBef>
              <a:buClr>
                <a:srgbClr val="000000"/>
              </a:buClr>
              <a:buFont typeface="Arial"/>
              <a:buChar char="•"/>
            </a:pPr>
            <a:r>
              <a:rPr b="0" lang="ru-RU" sz="2800" spc="-1" strike="noStrike">
                <a:solidFill>
                  <a:srgbClr val="000000"/>
                </a:solidFill>
                <a:latin typeface="Calibri"/>
              </a:rPr>
              <a:t>Mental stress is revealed by the work related to the need for prolonged observation, waiting, work on the </a:t>
            </a:r>
            <a:r>
              <a:rPr b="0" lang="ru-RU" sz="2800" spc="-1" strike="noStrike" u="sng">
                <a:solidFill>
                  <a:srgbClr val="000000"/>
                </a:solidFill>
                <a:uFillTx/>
                <a:latin typeface="Calibri"/>
              </a:rPr>
              <a:t>assembly line</a:t>
            </a:r>
            <a:r>
              <a:rPr b="0" lang="ru-RU" sz="2800" spc="-1" strike="noStrike">
                <a:solidFill>
                  <a:srgbClr val="000000"/>
                </a:solidFill>
                <a:latin typeface="Calibri"/>
              </a:rPr>
              <a:t>, high responsibility for the health and lives of people, responsible to changing situations (pilots, doctors, ambulances and working on a conveyor system of assemblage of mechanisms). </a:t>
            </a:r>
            <a:endParaRPr b="0" lang="ru-RU" sz="2800" spc="-1" strike="noStrike">
              <a:solidFill>
                <a:srgbClr val="000000"/>
              </a:solidFill>
              <a:latin typeface="Calibri"/>
            </a:endParaRPr>
          </a:p>
        </p:txBody>
      </p:sp>
      <p:sp>
        <p:nvSpPr>
          <p:cNvPr id="361"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pic>
        <p:nvPicPr>
          <p:cNvPr id="362" name="Picture 10" descr=""/>
          <p:cNvPicPr/>
          <p:nvPr/>
        </p:nvPicPr>
        <p:blipFill>
          <a:blip r:embed="rId3"/>
          <a:stretch/>
        </p:blipFill>
        <p:spPr>
          <a:xfrm>
            <a:off x="0" y="2492280"/>
            <a:ext cx="2842920" cy="1950840"/>
          </a:xfrm>
          <a:prstGeom prst="rect">
            <a:avLst/>
          </a:prstGeom>
          <a:ln w="9360">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TextShape 1"/>
          <p:cNvSpPr txBox="1"/>
          <p:nvPr/>
        </p:nvSpPr>
        <p:spPr>
          <a:xfrm>
            <a:off x="457200" y="274680"/>
            <a:ext cx="8229240" cy="1142640"/>
          </a:xfrm>
          <a:prstGeom prst="rect">
            <a:avLst/>
          </a:prstGeom>
          <a:noFill/>
          <a:ln w="9360">
            <a:noFill/>
          </a:ln>
        </p:spPr>
        <p:txBody>
          <a:bodyPr anchor="ctr"/>
          <a:p>
            <a:pPr algn="ctr">
              <a:lnSpc>
                <a:spcPct val="100000"/>
              </a:lnSpc>
            </a:pPr>
            <a:r>
              <a:rPr b="0" lang="ru-RU" sz="4000" spc="-1" strike="noStrike">
                <a:solidFill>
                  <a:srgbClr val="000000"/>
                </a:solidFill>
                <a:latin typeface="Calibri"/>
              </a:rPr>
              <a:t>Physiological basis of the labor process </a:t>
            </a:r>
            <a:endParaRPr b="0" lang="ru-RU" sz="4000" spc="-1" strike="noStrike">
              <a:solidFill>
                <a:srgbClr val="000000"/>
              </a:solidFill>
              <a:latin typeface="Arial"/>
            </a:endParaRPr>
          </a:p>
        </p:txBody>
      </p:sp>
      <p:sp>
        <p:nvSpPr>
          <p:cNvPr id="364" name="TextShape 2"/>
          <p:cNvSpPr txBox="1"/>
          <p:nvPr/>
        </p:nvSpPr>
        <p:spPr>
          <a:xfrm>
            <a:off x="457200" y="1600200"/>
            <a:ext cx="8229240" cy="4525560"/>
          </a:xfrm>
          <a:prstGeom prst="rect">
            <a:avLst/>
          </a:prstGeom>
          <a:noFill/>
          <a:ln w="9360">
            <a:noFill/>
          </a:ln>
        </p:spPr>
        <p:txBody>
          <a:bodyPr>
            <a:normAutofit/>
          </a:bodyPr>
          <a:p>
            <a:pPr marL="609480" indent="-609120">
              <a:lnSpc>
                <a:spcPct val="80000"/>
              </a:lnSpc>
              <a:spcBef>
                <a:spcPts val="561"/>
              </a:spcBef>
              <a:buClr>
                <a:srgbClr val="c0504d"/>
              </a:buClr>
              <a:buFont typeface="Arial"/>
              <a:buChar char="•"/>
            </a:pPr>
            <a:r>
              <a:rPr b="0" lang="ru-RU" sz="2800" spc="-1" strike="noStrike">
                <a:solidFill>
                  <a:srgbClr val="c0504d"/>
                </a:solidFill>
                <a:latin typeface="Calibri"/>
              </a:rPr>
              <a:t>The basis of the professional work is a stable system of the nervous processes of excitation and inhibition in its cortical representation</a:t>
            </a:r>
            <a:r>
              <a:rPr b="0" lang="ru-RU" sz="2800" spc="-1" strike="noStrike">
                <a:solidFill>
                  <a:srgbClr val="000000"/>
                </a:solidFill>
                <a:latin typeface="Calibri"/>
              </a:rPr>
              <a:t> - </a:t>
            </a:r>
            <a:r>
              <a:rPr b="1" i="1" lang="ru-RU" sz="2800" spc="-1" strike="noStrike" u="sng">
                <a:solidFill>
                  <a:srgbClr val="000000"/>
                </a:solidFill>
                <a:uFillTx/>
                <a:latin typeface="Calibri"/>
              </a:rPr>
              <a:t>"dynamic stereotype"</a:t>
            </a:r>
            <a:r>
              <a:rPr b="0" lang="ru-RU" sz="2800" spc="-1" strike="noStrike">
                <a:solidFill>
                  <a:srgbClr val="000000"/>
                </a:solidFill>
                <a:latin typeface="Calibri"/>
              </a:rPr>
              <a:t> (I.P.Pavlov) or "</a:t>
            </a:r>
            <a:r>
              <a:rPr b="1" i="1" lang="ru-RU" sz="2800" spc="-1" strike="noStrike" u="sng">
                <a:solidFill>
                  <a:srgbClr val="000000"/>
                </a:solidFill>
                <a:uFillTx/>
                <a:latin typeface="Calibri"/>
              </a:rPr>
              <a:t>dominant</a:t>
            </a:r>
            <a:r>
              <a:rPr b="0" lang="ru-RU" sz="2800" spc="-1" strike="noStrike">
                <a:solidFill>
                  <a:srgbClr val="000000"/>
                </a:solidFill>
                <a:latin typeface="Calibri"/>
              </a:rPr>
              <a:t>", i.e. dominant set of points that define the execution of motor acts (A.Ukhtomsky).</a:t>
            </a:r>
            <a:endParaRPr b="0" lang="ru-RU" sz="2800" spc="-1" strike="noStrike">
              <a:solidFill>
                <a:srgbClr val="000000"/>
              </a:solidFill>
              <a:latin typeface="Calibri"/>
            </a:endParaRPr>
          </a:p>
          <a:p>
            <a:pPr marL="609480" indent="-609120">
              <a:lnSpc>
                <a:spcPct val="80000"/>
              </a:lnSpc>
              <a:spcBef>
                <a:spcPts val="561"/>
              </a:spcBef>
              <a:buClr>
                <a:srgbClr val="000000"/>
              </a:buClr>
              <a:buFont typeface="Arial"/>
              <a:buChar char="•"/>
            </a:pPr>
            <a:r>
              <a:rPr b="0" lang="ru-RU" sz="2800" spc="-1" strike="noStrike">
                <a:solidFill>
                  <a:srgbClr val="000000"/>
                </a:solidFill>
                <a:latin typeface="Calibri"/>
              </a:rPr>
              <a:t>Thus, dominant as functional formation in cerebral cortex determines the capacity for work. </a:t>
            </a:r>
            <a:endParaRPr b="0" lang="ru-RU" sz="2800" spc="-1" strike="noStrike">
              <a:solidFill>
                <a:srgbClr val="000000"/>
              </a:solidFill>
              <a:latin typeface="Calibri"/>
            </a:endParaRPr>
          </a:p>
          <a:p>
            <a:pPr>
              <a:lnSpc>
                <a:spcPct val="80000"/>
              </a:lnSpc>
              <a:spcBef>
                <a:spcPts val="400"/>
              </a:spcBef>
            </a:pPr>
            <a:endParaRPr b="0" lang="ru-RU" sz="2800" spc="-1" strike="noStrike">
              <a:solidFill>
                <a:srgbClr val="000000"/>
              </a:solidFill>
              <a:latin typeface="Calibri"/>
            </a:endParaRPr>
          </a:p>
          <a:p>
            <a:pPr marL="609480" indent="-609120">
              <a:lnSpc>
                <a:spcPct val="80000"/>
              </a:lnSpc>
              <a:spcBef>
                <a:spcPts val="400"/>
              </a:spcBef>
              <a:buClr>
                <a:srgbClr val="000000"/>
              </a:buClr>
              <a:buFont typeface="Arial"/>
              <a:buChar char="•"/>
            </a:pPr>
            <a:r>
              <a:rPr b="0" lang="ru-RU" sz="2000" spc="-1" strike="noStrike">
                <a:solidFill>
                  <a:srgbClr val="000000"/>
                </a:solidFill>
                <a:latin typeface="Calibri"/>
              </a:rPr>
              <a:t>The capacity for work (efficiency) has </a:t>
            </a:r>
            <a:r>
              <a:rPr b="0" lang="ru-RU" sz="2000" spc="-1" strike="noStrike">
                <a:solidFill>
                  <a:srgbClr val="ff0000"/>
                </a:solidFill>
                <a:latin typeface="Calibri"/>
              </a:rPr>
              <a:t>three phases</a:t>
            </a:r>
            <a:r>
              <a:rPr b="0" lang="ru-RU" sz="2000" spc="-1" strike="noStrike">
                <a:solidFill>
                  <a:srgbClr val="000000"/>
                </a:solidFill>
                <a:latin typeface="Calibri"/>
              </a:rPr>
              <a:t>:</a:t>
            </a:r>
            <a:endParaRPr b="0" lang="ru-RU" sz="2000" spc="-1" strike="noStrike">
              <a:solidFill>
                <a:srgbClr val="000000"/>
              </a:solidFill>
              <a:latin typeface="Calibri"/>
            </a:endParaRPr>
          </a:p>
          <a:p>
            <a:pPr lvl="1" marL="990720" indent="-533160">
              <a:lnSpc>
                <a:spcPct val="80000"/>
              </a:lnSpc>
              <a:spcBef>
                <a:spcPts val="360"/>
              </a:spcBef>
              <a:buClr>
                <a:srgbClr val="000000"/>
              </a:buClr>
              <a:buFont typeface="Arial"/>
              <a:buAutoNum type="arabicPeriod"/>
            </a:pPr>
            <a:r>
              <a:rPr b="0" lang="ru-RU" sz="1800" spc="-1" strike="noStrike">
                <a:solidFill>
                  <a:srgbClr val="000000"/>
                </a:solidFill>
                <a:latin typeface="Calibri"/>
              </a:rPr>
              <a:t>Phase of efficiency increasing</a:t>
            </a:r>
            <a:endParaRPr b="0" lang="ru-RU" sz="1800" spc="-1" strike="noStrike">
              <a:solidFill>
                <a:srgbClr val="000000"/>
              </a:solidFill>
              <a:latin typeface="Calibri"/>
            </a:endParaRPr>
          </a:p>
          <a:p>
            <a:pPr lvl="1" marL="990720" indent="-533160">
              <a:lnSpc>
                <a:spcPct val="80000"/>
              </a:lnSpc>
              <a:spcBef>
                <a:spcPts val="360"/>
              </a:spcBef>
              <a:buClr>
                <a:srgbClr val="000000"/>
              </a:buClr>
              <a:buFont typeface="Arial"/>
              <a:buAutoNum type="arabicPeriod"/>
            </a:pPr>
            <a:r>
              <a:rPr b="0" lang="ru-RU" sz="1800" spc="-1" strike="noStrike">
                <a:solidFill>
                  <a:srgbClr val="000000"/>
                </a:solidFill>
                <a:latin typeface="Calibri"/>
              </a:rPr>
              <a:t>Phase of the greatest efficiency </a:t>
            </a:r>
            <a:endParaRPr b="0" lang="ru-RU" sz="1800" spc="-1" strike="noStrike">
              <a:solidFill>
                <a:srgbClr val="000000"/>
              </a:solidFill>
              <a:latin typeface="Calibri"/>
            </a:endParaRPr>
          </a:p>
          <a:p>
            <a:pPr lvl="1" marL="990720" indent="-533160">
              <a:lnSpc>
                <a:spcPct val="80000"/>
              </a:lnSpc>
              <a:spcBef>
                <a:spcPts val="360"/>
              </a:spcBef>
              <a:buClr>
                <a:srgbClr val="000000"/>
              </a:buClr>
              <a:buFont typeface="Arial"/>
              <a:buAutoNum type="arabicPeriod"/>
            </a:pPr>
            <a:r>
              <a:rPr b="0" lang="ru-RU" sz="1800" spc="-1" strike="noStrike">
                <a:solidFill>
                  <a:srgbClr val="000000"/>
                </a:solidFill>
                <a:latin typeface="Calibri"/>
              </a:rPr>
              <a:t>Phase of fatigue.</a:t>
            </a:r>
            <a:endParaRPr b="0" lang="ru-RU" sz="1800" spc="-1" strike="noStrike">
              <a:solidFill>
                <a:srgbClr val="000000"/>
              </a:solidFill>
              <a:latin typeface="Calibri"/>
            </a:endParaRPr>
          </a:p>
          <a:p>
            <a:pPr marL="609480" indent="-609120">
              <a:lnSpc>
                <a:spcPct val="80000"/>
              </a:lnSpc>
              <a:spcBef>
                <a:spcPts val="400"/>
              </a:spcBef>
            </a:pPr>
            <a:r>
              <a:rPr b="0" lang="ru-RU" sz="2000" spc="-1" strike="noStrike">
                <a:solidFill>
                  <a:srgbClr val="000000"/>
                </a:solidFill>
                <a:latin typeface="Calibri"/>
              </a:rPr>
              <a:t> </a:t>
            </a:r>
            <a:endParaRPr b="0" lang="ru-RU" sz="2000" spc="-1" strike="noStrike">
              <a:solidFill>
                <a:srgbClr val="000000"/>
              </a:solidFill>
              <a:latin typeface="Calibri"/>
            </a:endParaRPr>
          </a:p>
        </p:txBody>
      </p:sp>
      <p:sp>
        <p:nvSpPr>
          <p:cNvPr id="365"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TextShape 1"/>
          <p:cNvSpPr txBox="1"/>
          <p:nvPr/>
        </p:nvSpPr>
        <p:spPr>
          <a:xfrm>
            <a:off x="457200" y="274680"/>
            <a:ext cx="8229240" cy="1142640"/>
          </a:xfrm>
          <a:prstGeom prst="rect">
            <a:avLst/>
          </a:prstGeom>
          <a:noFill/>
          <a:ln w="9360">
            <a:noFill/>
          </a:ln>
        </p:spPr>
        <p:txBody>
          <a:bodyPr anchor="ctr"/>
          <a:p>
            <a:pPr algn="ctr">
              <a:lnSpc>
                <a:spcPct val="100000"/>
              </a:lnSpc>
            </a:pPr>
            <a:r>
              <a:rPr b="0" lang="ru-RU" sz="3200" spc="-1" strike="noStrike">
                <a:solidFill>
                  <a:srgbClr val="000000"/>
                </a:solidFill>
                <a:latin typeface="Calibri"/>
              </a:rPr>
              <a:t>Dynamics of labor productivity during the working day</a:t>
            </a:r>
            <a:endParaRPr b="0" lang="ru-RU" sz="3200" spc="-1" strike="noStrike">
              <a:solidFill>
                <a:srgbClr val="000000"/>
              </a:solidFill>
              <a:latin typeface="Arial"/>
            </a:endParaRPr>
          </a:p>
        </p:txBody>
      </p:sp>
      <p:sp>
        <p:nvSpPr>
          <p:cNvPr id="367" name="TextShape 2"/>
          <p:cNvSpPr txBox="1"/>
          <p:nvPr/>
        </p:nvSpPr>
        <p:spPr>
          <a:xfrm>
            <a:off x="457200" y="1600200"/>
            <a:ext cx="8229240" cy="4525560"/>
          </a:xfrm>
          <a:prstGeom prst="rect">
            <a:avLst/>
          </a:prstGeom>
          <a:noFill/>
          <a:ln w="9360">
            <a:noFill/>
          </a:ln>
        </p:spPr>
        <p:txBody>
          <a:bodyPr/>
          <a:p>
            <a:endParaRPr b="0" lang="ru-RU" sz="3200" spc="-1" strike="noStrike">
              <a:solidFill>
                <a:srgbClr val="000000"/>
              </a:solidFill>
              <a:latin typeface="Calibri"/>
            </a:endParaRPr>
          </a:p>
        </p:txBody>
      </p:sp>
      <p:sp>
        <p:nvSpPr>
          <p:cNvPr id="368"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pic>
        <p:nvPicPr>
          <p:cNvPr id="369" name="Picture 2" descr=""/>
          <p:cNvPicPr/>
          <p:nvPr/>
        </p:nvPicPr>
        <p:blipFill>
          <a:blip r:embed="rId1"/>
          <a:stretch/>
        </p:blipFill>
        <p:spPr>
          <a:xfrm>
            <a:off x="468360" y="1341360"/>
            <a:ext cx="7997400" cy="4750920"/>
          </a:xfrm>
          <a:prstGeom prst="rect">
            <a:avLst/>
          </a:prstGeom>
          <a:ln w="9360">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TextShape 1"/>
          <p:cNvSpPr txBox="1"/>
          <p:nvPr/>
        </p:nvSpPr>
        <p:spPr>
          <a:xfrm>
            <a:off x="457200" y="274680"/>
            <a:ext cx="8229240" cy="1142640"/>
          </a:xfrm>
          <a:prstGeom prst="rect">
            <a:avLst/>
          </a:prstGeom>
          <a:noFill/>
          <a:ln w="9360">
            <a:noFill/>
          </a:ln>
        </p:spPr>
        <p:txBody>
          <a:bodyPr anchor="ctr"/>
          <a:p>
            <a:endParaRPr b="0" lang="ru-RU" sz="4400" spc="-1" strike="noStrike">
              <a:solidFill>
                <a:srgbClr val="000000"/>
              </a:solidFill>
              <a:latin typeface="Arial"/>
            </a:endParaRPr>
          </a:p>
        </p:txBody>
      </p:sp>
      <p:sp>
        <p:nvSpPr>
          <p:cNvPr id="371" name="TextShape 2"/>
          <p:cNvSpPr txBox="1"/>
          <p:nvPr/>
        </p:nvSpPr>
        <p:spPr>
          <a:xfrm>
            <a:off x="457200" y="1600200"/>
            <a:ext cx="8229240" cy="4525560"/>
          </a:xfrm>
          <a:prstGeom prst="rect">
            <a:avLst/>
          </a:prstGeom>
          <a:noFill/>
          <a:ln w="9360">
            <a:noFill/>
          </a:ln>
        </p:spPr>
        <p:txBody>
          <a:bodyPr/>
          <a:p>
            <a:endParaRPr b="0" lang="ru-RU" sz="3200" spc="-1" strike="noStrike">
              <a:solidFill>
                <a:srgbClr val="000000"/>
              </a:solidFill>
              <a:latin typeface="Calibri"/>
            </a:endParaRPr>
          </a:p>
        </p:txBody>
      </p:sp>
      <p:sp>
        <p:nvSpPr>
          <p:cNvPr id="372"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pic>
        <p:nvPicPr>
          <p:cNvPr id="373" name="Picture 2" descr=""/>
          <p:cNvPicPr/>
          <p:nvPr/>
        </p:nvPicPr>
        <p:blipFill>
          <a:blip r:embed="rId1"/>
          <a:stretch/>
        </p:blipFill>
        <p:spPr>
          <a:xfrm>
            <a:off x="0" y="0"/>
            <a:ext cx="9091080" cy="6838560"/>
          </a:xfrm>
          <a:prstGeom prst="rect">
            <a:avLst/>
          </a:prstGeom>
          <a:ln w="9360">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4" name="Picture 6" descr=""/>
          <p:cNvPicPr/>
          <p:nvPr/>
        </p:nvPicPr>
        <p:blipFill>
          <a:blip r:embed="rId1"/>
          <a:stretch/>
        </p:blipFill>
        <p:spPr>
          <a:xfrm>
            <a:off x="34920" y="44280"/>
            <a:ext cx="9151560" cy="6802200"/>
          </a:xfrm>
          <a:prstGeom prst="rect">
            <a:avLst/>
          </a:prstGeom>
          <a:ln w="936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457200" y="274680"/>
            <a:ext cx="8229240" cy="632880"/>
          </a:xfrm>
          <a:prstGeom prst="rect">
            <a:avLst/>
          </a:prstGeom>
          <a:noFill/>
          <a:ln w="9360">
            <a:noFill/>
          </a:ln>
        </p:spPr>
        <p:txBody>
          <a:bodyPr anchor="ctr"/>
          <a:p>
            <a:pPr algn="ctr">
              <a:lnSpc>
                <a:spcPct val="100000"/>
              </a:lnSpc>
            </a:pPr>
            <a:r>
              <a:rPr b="0" lang="ru-RU" sz="3200" spc="-1" strike="noStrike">
                <a:solidFill>
                  <a:srgbClr val="000000"/>
                </a:solidFill>
                <a:latin typeface="Calibri"/>
              </a:rPr>
              <a:t>Occupational Hygiene</a:t>
            </a:r>
            <a:endParaRPr b="0" lang="ru-RU" sz="3200" spc="-1" strike="noStrike">
              <a:solidFill>
                <a:srgbClr val="000000"/>
              </a:solidFill>
              <a:latin typeface="Arial"/>
            </a:endParaRPr>
          </a:p>
        </p:txBody>
      </p:sp>
      <p:sp>
        <p:nvSpPr>
          <p:cNvPr id="304" name="TextShape 2"/>
          <p:cNvSpPr txBox="1"/>
          <p:nvPr/>
        </p:nvSpPr>
        <p:spPr>
          <a:xfrm>
            <a:off x="457200" y="907920"/>
            <a:ext cx="8229240" cy="5760720"/>
          </a:xfrm>
          <a:prstGeom prst="rect">
            <a:avLst/>
          </a:prstGeom>
          <a:noFill/>
          <a:ln w="9360">
            <a:noFill/>
          </a:ln>
        </p:spPr>
        <p:txBody>
          <a:bodyPr/>
          <a:p>
            <a:pPr marL="343080" indent="-342720">
              <a:lnSpc>
                <a:spcPct val="80000"/>
              </a:lnSpc>
              <a:spcBef>
                <a:spcPts val="561"/>
              </a:spcBef>
              <a:buClr>
                <a:srgbClr val="000000"/>
              </a:buClr>
              <a:buFont typeface="Arial"/>
              <a:buChar char="•"/>
            </a:pPr>
            <a:r>
              <a:rPr b="0" lang="ru-RU" sz="2800" spc="-1" strike="noStrike" u="sng">
                <a:solidFill>
                  <a:srgbClr val="000000"/>
                </a:solidFill>
                <a:uFillTx/>
                <a:latin typeface="Calibri"/>
              </a:rPr>
              <a:t>It studies </a:t>
            </a:r>
            <a:r>
              <a:rPr b="0" lang="ru-RU" sz="2800" spc="-1" strike="noStrike">
                <a:solidFill>
                  <a:srgbClr val="000000"/>
                </a:solidFill>
                <a:latin typeface="Calibri"/>
              </a:rPr>
              <a:t>the influence of working process and work environment on workers` health.</a:t>
            </a:r>
            <a:endParaRPr b="0" lang="ru-RU" sz="2800" spc="-1" strike="noStrike">
              <a:solidFill>
                <a:srgbClr val="000000"/>
              </a:solidFill>
              <a:latin typeface="Calibri"/>
            </a:endParaRPr>
          </a:p>
          <a:p>
            <a:pPr marL="343080" indent="-342720">
              <a:lnSpc>
                <a:spcPct val="80000"/>
              </a:lnSpc>
              <a:spcBef>
                <a:spcPts val="561"/>
              </a:spcBef>
              <a:buClr>
                <a:srgbClr val="000000"/>
              </a:buClr>
              <a:buFont typeface="Arial"/>
              <a:buChar char="•"/>
            </a:pPr>
            <a:r>
              <a:rPr b="0" lang="ru-RU" sz="2800" spc="-1" strike="noStrike" u="sng">
                <a:solidFill>
                  <a:srgbClr val="000000"/>
                </a:solidFill>
                <a:uFillTx/>
                <a:latin typeface="Calibri"/>
              </a:rPr>
              <a:t>It elaborates </a:t>
            </a:r>
            <a:r>
              <a:rPr b="0" lang="ru-RU" sz="2800" spc="-1" strike="noStrike">
                <a:solidFill>
                  <a:srgbClr val="000000"/>
                </a:solidFill>
                <a:latin typeface="Calibri"/>
              </a:rPr>
              <a:t>hygienic standards and measures to ensure good working conditions and prevention of occupational diseases and common diseases caused by occupational activities.</a:t>
            </a:r>
            <a:endParaRPr b="0" lang="ru-RU" sz="2800" spc="-1" strike="noStrike">
              <a:solidFill>
                <a:srgbClr val="000000"/>
              </a:solidFill>
              <a:latin typeface="Calibri"/>
            </a:endParaRPr>
          </a:p>
          <a:p>
            <a:pPr marL="343080" indent="-342720">
              <a:lnSpc>
                <a:spcPct val="80000"/>
              </a:lnSpc>
              <a:spcBef>
                <a:spcPts val="561"/>
              </a:spcBef>
              <a:buClr>
                <a:srgbClr val="000000"/>
              </a:buClr>
              <a:buFont typeface="Arial"/>
              <a:buChar char="•"/>
            </a:pPr>
            <a:r>
              <a:rPr b="0" lang="ru-RU" sz="2800" spc="-1" strike="noStrike">
                <a:solidFill>
                  <a:srgbClr val="000000"/>
                </a:solidFill>
                <a:latin typeface="Calibri"/>
              </a:rPr>
              <a:t>Occupational hygienists applies the laboratory and epidemiological research methods: </a:t>
            </a:r>
            <a:endParaRPr b="0" lang="ru-RU" sz="2800" spc="-1" strike="noStrike">
              <a:solidFill>
                <a:srgbClr val="000000"/>
              </a:solidFill>
              <a:latin typeface="Calibri"/>
            </a:endParaRPr>
          </a:p>
          <a:p>
            <a:pPr lvl="1" marL="743040" indent="-285480">
              <a:lnSpc>
                <a:spcPct val="80000"/>
              </a:lnSpc>
              <a:spcBef>
                <a:spcPts val="479"/>
              </a:spcBef>
              <a:buClr>
                <a:srgbClr val="000000"/>
              </a:buClr>
              <a:buFont typeface="Arial"/>
              <a:buChar char="–"/>
            </a:pPr>
            <a:r>
              <a:rPr b="0" lang="ru-RU" sz="2400" spc="-1" strike="noStrike">
                <a:solidFill>
                  <a:srgbClr val="000000"/>
                </a:solidFill>
                <a:latin typeface="Calibri"/>
              </a:rPr>
              <a:t>Laboratory research methods based on the experimental method with the assistance of laboratory animals to establish hygienic standards for work (industrial) environment factors. </a:t>
            </a:r>
            <a:endParaRPr b="0" lang="ru-RU" sz="2400" spc="-1" strike="noStrike">
              <a:solidFill>
                <a:srgbClr val="000000"/>
              </a:solidFill>
              <a:latin typeface="Calibri"/>
            </a:endParaRPr>
          </a:p>
          <a:p>
            <a:pPr lvl="1" marL="743040" indent="-285480">
              <a:lnSpc>
                <a:spcPct val="80000"/>
              </a:lnSpc>
              <a:spcBef>
                <a:spcPts val="479"/>
              </a:spcBef>
              <a:buClr>
                <a:srgbClr val="000000"/>
              </a:buClr>
              <a:buFont typeface="Arial"/>
              <a:buChar char="–"/>
            </a:pPr>
            <a:r>
              <a:rPr b="0" lang="ru-RU" sz="2400" spc="-1" strike="noStrike">
                <a:solidFill>
                  <a:srgbClr val="000000"/>
                </a:solidFill>
                <a:latin typeface="Calibri"/>
              </a:rPr>
              <a:t>Epidemiological studies carried out by the method of monitoring of occupational health, common morbidity &amp; mortality of workers as a result of negative influence of dangerous working factors.</a:t>
            </a:r>
            <a:endParaRPr b="0" lang="ru-RU" sz="2400" spc="-1" strike="noStrike">
              <a:solidFill>
                <a:srgbClr val="000000"/>
              </a:solidFill>
              <a:latin typeface="Calibri"/>
            </a:endParaRPr>
          </a:p>
        </p:txBody>
      </p:sp>
      <p:sp>
        <p:nvSpPr>
          <p:cNvPr id="305"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TextShape 1"/>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pic>
        <p:nvPicPr>
          <p:cNvPr id="376" name="Picture 7" descr=""/>
          <p:cNvPicPr/>
          <p:nvPr/>
        </p:nvPicPr>
        <p:blipFill>
          <a:blip r:embed="rId1"/>
          <a:stretch/>
        </p:blipFill>
        <p:spPr>
          <a:xfrm>
            <a:off x="1403280" y="7920"/>
            <a:ext cx="6048000" cy="6849720"/>
          </a:xfrm>
          <a:prstGeom prst="rect">
            <a:avLst/>
          </a:prstGeom>
          <a:ln w="9360">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TextShape 1"/>
          <p:cNvSpPr txBox="1"/>
          <p:nvPr/>
        </p:nvSpPr>
        <p:spPr>
          <a:xfrm>
            <a:off x="457200" y="274680"/>
            <a:ext cx="8229240" cy="705960"/>
          </a:xfrm>
          <a:prstGeom prst="rect">
            <a:avLst/>
          </a:prstGeom>
          <a:solidFill>
            <a:srgbClr val="ff99cc"/>
          </a:solidFill>
          <a:ln w="9360">
            <a:noFill/>
          </a:ln>
        </p:spPr>
        <p:txBody>
          <a:bodyPr anchor="ctr"/>
          <a:p>
            <a:pPr algn="ctr">
              <a:lnSpc>
                <a:spcPct val="100000"/>
              </a:lnSpc>
            </a:pPr>
            <a:r>
              <a:rPr b="0" lang="ru-RU" sz="4000" spc="-1" strike="noStrike">
                <a:solidFill>
                  <a:srgbClr val="000000"/>
                </a:solidFill>
                <a:latin typeface="Calibri"/>
              </a:rPr>
              <a:t>1) Phase of efficiency increasing</a:t>
            </a:r>
            <a:endParaRPr b="0" lang="ru-RU" sz="4000" spc="-1" strike="noStrike">
              <a:solidFill>
                <a:srgbClr val="000000"/>
              </a:solidFill>
              <a:latin typeface="Arial"/>
            </a:endParaRPr>
          </a:p>
        </p:txBody>
      </p:sp>
      <p:sp>
        <p:nvSpPr>
          <p:cNvPr id="378" name="TextShape 2"/>
          <p:cNvSpPr txBox="1"/>
          <p:nvPr/>
        </p:nvSpPr>
        <p:spPr>
          <a:xfrm>
            <a:off x="457200" y="1413000"/>
            <a:ext cx="8229240" cy="5184360"/>
          </a:xfrm>
          <a:prstGeom prst="rect">
            <a:avLst/>
          </a:prstGeom>
          <a:noFill/>
          <a:ln w="9360">
            <a:noFill/>
          </a:ln>
        </p:spPr>
        <p:txBody>
          <a:bodyPr/>
          <a:p>
            <a:pPr marL="343080" indent="-342720">
              <a:lnSpc>
                <a:spcPct val="80000"/>
              </a:lnSpc>
              <a:spcBef>
                <a:spcPts val="400"/>
              </a:spcBef>
              <a:buClr>
                <a:srgbClr val="000000"/>
              </a:buClr>
              <a:buFont typeface="Arial"/>
              <a:buChar char="•"/>
            </a:pPr>
            <a:r>
              <a:rPr b="0" lang="ru-RU" sz="2000" spc="-1" strike="noStrike">
                <a:solidFill>
                  <a:srgbClr val="000000"/>
                </a:solidFill>
                <a:latin typeface="Calibri"/>
              </a:rPr>
              <a:t>There is the </a:t>
            </a:r>
            <a:r>
              <a:rPr b="0" lang="ru-RU" sz="2000" spc="-1" strike="noStrike">
                <a:solidFill>
                  <a:srgbClr val="ff0000"/>
                </a:solidFill>
                <a:latin typeface="Calibri"/>
              </a:rPr>
              <a:t>generalization of all conditional reflexes</a:t>
            </a:r>
            <a:r>
              <a:rPr b="0" lang="ru-RU" sz="2000" spc="-1" strike="noStrike">
                <a:solidFill>
                  <a:srgbClr val="000000"/>
                </a:solidFill>
                <a:latin typeface="Calibri"/>
              </a:rPr>
              <a:t> as a result of repeating the labor cycles.</a:t>
            </a:r>
            <a:endParaRPr b="0" lang="ru-RU" sz="2000" spc="-1" strike="noStrike">
              <a:solidFill>
                <a:srgbClr val="000000"/>
              </a:solidFill>
              <a:latin typeface="Calibri"/>
            </a:endParaRPr>
          </a:p>
          <a:p>
            <a:pPr marL="343080" indent="-342720">
              <a:lnSpc>
                <a:spcPct val="80000"/>
              </a:lnSpc>
              <a:spcBef>
                <a:spcPts val="400"/>
              </a:spcBef>
              <a:buClr>
                <a:srgbClr val="000000"/>
              </a:buClr>
              <a:buFont typeface="Arial"/>
              <a:buChar char="•"/>
            </a:pPr>
            <a:r>
              <a:rPr b="0" lang="ru-RU" sz="2000" spc="-1" strike="noStrike">
                <a:solidFill>
                  <a:srgbClr val="000000"/>
                </a:solidFill>
                <a:latin typeface="Calibri"/>
              </a:rPr>
              <a:t>There is installation of body systems` </a:t>
            </a:r>
            <a:r>
              <a:rPr b="0" lang="ru-RU" sz="2000" spc="-1" strike="noStrike">
                <a:solidFill>
                  <a:srgbClr val="ff0000"/>
                </a:solidFill>
                <a:latin typeface="Calibri"/>
              </a:rPr>
              <a:t>coordination</a:t>
            </a:r>
            <a:r>
              <a:rPr b="0" lang="ru-RU" sz="2000" spc="-1" strike="noStrike">
                <a:solidFill>
                  <a:srgbClr val="000000"/>
                </a:solidFill>
                <a:latin typeface="Calibri"/>
              </a:rPr>
              <a:t>. </a:t>
            </a:r>
            <a:endParaRPr b="0" lang="ru-RU" sz="2000" spc="-1" strike="noStrike">
              <a:solidFill>
                <a:srgbClr val="000000"/>
              </a:solidFill>
              <a:latin typeface="Calibri"/>
            </a:endParaRPr>
          </a:p>
          <a:p>
            <a:pPr marL="343080" indent="-342720">
              <a:lnSpc>
                <a:spcPct val="80000"/>
              </a:lnSpc>
              <a:spcBef>
                <a:spcPts val="400"/>
              </a:spcBef>
              <a:buClr>
                <a:srgbClr val="ff0000"/>
              </a:buClr>
              <a:buFont typeface="Arial"/>
              <a:buChar char="•"/>
            </a:pPr>
            <a:r>
              <a:rPr b="0" lang="ru-RU" sz="2000" spc="-1" strike="noStrike">
                <a:solidFill>
                  <a:srgbClr val="ff0000"/>
                </a:solidFill>
                <a:latin typeface="Calibri"/>
              </a:rPr>
              <a:t>Dynamic stereotype</a:t>
            </a:r>
            <a:r>
              <a:rPr b="0" lang="ru-RU" sz="2000" spc="-1" strike="noStrike">
                <a:solidFill>
                  <a:srgbClr val="000000"/>
                </a:solidFill>
                <a:latin typeface="Calibri"/>
              </a:rPr>
              <a:t> is gradually absorbed. </a:t>
            </a:r>
            <a:endParaRPr b="0" lang="ru-RU" sz="2000" spc="-1" strike="noStrike">
              <a:solidFill>
                <a:srgbClr val="000000"/>
              </a:solidFill>
              <a:latin typeface="Calibri"/>
            </a:endParaRPr>
          </a:p>
          <a:p>
            <a:pPr marL="343080" indent="-342720">
              <a:lnSpc>
                <a:spcPct val="80000"/>
              </a:lnSpc>
              <a:spcBef>
                <a:spcPts val="400"/>
              </a:spcBef>
              <a:buClr>
                <a:srgbClr val="000000"/>
              </a:buClr>
              <a:buFont typeface="Arial"/>
              <a:buChar char="•"/>
            </a:pPr>
            <a:r>
              <a:rPr b="0" lang="ru-RU" sz="2000" spc="-1" strike="noStrike">
                <a:solidFill>
                  <a:srgbClr val="000000"/>
                </a:solidFill>
                <a:latin typeface="Calibri"/>
              </a:rPr>
              <a:t>The poured and moderately strong </a:t>
            </a:r>
            <a:r>
              <a:rPr b="0" lang="ru-RU" sz="2000" spc="-1" strike="noStrike">
                <a:solidFill>
                  <a:srgbClr val="ff0000"/>
                </a:solidFill>
                <a:latin typeface="Calibri"/>
              </a:rPr>
              <a:t>excitation</a:t>
            </a:r>
            <a:r>
              <a:rPr b="0" lang="ru-RU" sz="2000" spc="-1" strike="noStrike">
                <a:solidFill>
                  <a:srgbClr val="000000"/>
                </a:solidFill>
                <a:latin typeface="Calibri"/>
              </a:rPr>
              <a:t> of the centers responsible for the implementation of the components of the process, gradually </a:t>
            </a:r>
            <a:r>
              <a:rPr b="0" lang="ru-RU" sz="2000" spc="-1" strike="noStrike">
                <a:solidFill>
                  <a:srgbClr val="ff0000"/>
                </a:solidFill>
                <a:latin typeface="Calibri"/>
              </a:rPr>
              <a:t>increasing and concentrating</a:t>
            </a:r>
            <a:r>
              <a:rPr b="0" lang="ru-RU" sz="2000" spc="-1" strike="noStrike">
                <a:solidFill>
                  <a:srgbClr val="000000"/>
                </a:solidFill>
                <a:latin typeface="Calibri"/>
              </a:rPr>
              <a:t> in the cerebral cortex. </a:t>
            </a:r>
            <a:endParaRPr b="0" lang="ru-RU" sz="2000" spc="-1" strike="noStrike">
              <a:solidFill>
                <a:srgbClr val="000000"/>
              </a:solidFill>
              <a:latin typeface="Calibri"/>
            </a:endParaRPr>
          </a:p>
          <a:p>
            <a:pPr marL="343080" indent="-342720">
              <a:lnSpc>
                <a:spcPct val="80000"/>
              </a:lnSpc>
              <a:spcBef>
                <a:spcPts val="400"/>
              </a:spcBef>
              <a:buClr>
                <a:srgbClr val="000000"/>
              </a:buClr>
              <a:buFont typeface="Arial"/>
              <a:buChar char="•"/>
            </a:pPr>
            <a:r>
              <a:rPr b="0" lang="ru-RU" sz="2000" spc="-1" strike="noStrike">
                <a:solidFill>
                  <a:srgbClr val="000000"/>
                </a:solidFill>
                <a:latin typeface="Calibri"/>
              </a:rPr>
              <a:t>Union centers of excitability alinement. </a:t>
            </a:r>
            <a:endParaRPr b="0" lang="ru-RU" sz="2000" spc="-1" strike="noStrike">
              <a:solidFill>
                <a:srgbClr val="000000"/>
              </a:solidFill>
              <a:latin typeface="Calibri"/>
            </a:endParaRPr>
          </a:p>
          <a:p>
            <a:pPr marL="343080" indent="-342720">
              <a:lnSpc>
                <a:spcPct val="80000"/>
              </a:lnSpc>
              <a:spcBef>
                <a:spcPts val="400"/>
              </a:spcBef>
              <a:buClr>
                <a:srgbClr val="c0504d"/>
              </a:buClr>
              <a:buFont typeface="Arial"/>
              <a:buChar char="•"/>
            </a:pPr>
            <a:r>
              <a:rPr b="0" lang="ru-RU" sz="2000" spc="-1" strike="noStrike">
                <a:solidFill>
                  <a:srgbClr val="c0504d"/>
                </a:solidFill>
                <a:latin typeface="Calibri"/>
              </a:rPr>
              <a:t>Thus, process of formation of a dominant takes place. In process of dominant formation labor productivity increases</a:t>
            </a:r>
            <a:endParaRPr b="0" lang="ru-RU" sz="2000" spc="-1" strike="noStrike">
              <a:solidFill>
                <a:srgbClr val="000000"/>
              </a:solidFill>
              <a:latin typeface="Calibri"/>
            </a:endParaRPr>
          </a:p>
          <a:p>
            <a:pPr>
              <a:lnSpc>
                <a:spcPct val="80000"/>
              </a:lnSpc>
              <a:spcBef>
                <a:spcPts val="400"/>
              </a:spcBef>
            </a:pPr>
            <a:endParaRPr b="0" lang="ru-RU" sz="2000" spc="-1" strike="noStrike">
              <a:solidFill>
                <a:srgbClr val="000000"/>
              </a:solidFill>
              <a:latin typeface="Calibri"/>
            </a:endParaRPr>
          </a:p>
          <a:p>
            <a:pPr marL="343080" indent="-342720">
              <a:lnSpc>
                <a:spcPct val="80000"/>
              </a:lnSpc>
              <a:spcBef>
                <a:spcPts val="400"/>
              </a:spcBef>
              <a:buClr>
                <a:srgbClr val="000000"/>
              </a:buClr>
              <a:buFont typeface="Arial"/>
              <a:buChar char="•"/>
            </a:pPr>
            <a:r>
              <a:rPr b="0" lang="ru-RU" sz="2000" spc="-1" strike="noStrike">
                <a:solidFill>
                  <a:srgbClr val="000000"/>
                </a:solidFill>
                <a:latin typeface="Calibri"/>
              </a:rPr>
              <a:t>Duration: </a:t>
            </a:r>
            <a:endParaRPr b="0" lang="ru-RU" sz="2000" spc="-1" strike="noStrike">
              <a:solidFill>
                <a:srgbClr val="000000"/>
              </a:solidFill>
              <a:latin typeface="Calibri"/>
            </a:endParaRPr>
          </a:p>
          <a:p>
            <a:pPr marL="343080" indent="-342720">
              <a:lnSpc>
                <a:spcPct val="80000"/>
              </a:lnSpc>
              <a:spcBef>
                <a:spcPts val="400"/>
              </a:spcBef>
              <a:buClr>
                <a:srgbClr val="000000"/>
              </a:buClr>
              <a:buFont typeface="Arial"/>
              <a:buChar char="•"/>
            </a:pPr>
            <a:r>
              <a:rPr b="0" lang="ru-RU" sz="2000" spc="-1" strike="noStrike">
                <a:solidFill>
                  <a:srgbClr val="000000"/>
                </a:solidFill>
                <a:latin typeface="Calibri"/>
              </a:rPr>
              <a:t>5-90 min. at physical labor, </a:t>
            </a:r>
            <a:endParaRPr b="0" lang="ru-RU" sz="2000" spc="-1" strike="noStrike">
              <a:solidFill>
                <a:srgbClr val="000000"/>
              </a:solidFill>
              <a:latin typeface="Calibri"/>
            </a:endParaRPr>
          </a:p>
          <a:p>
            <a:pPr marL="343080" indent="-342720">
              <a:lnSpc>
                <a:spcPct val="80000"/>
              </a:lnSpc>
              <a:spcBef>
                <a:spcPts val="400"/>
              </a:spcBef>
              <a:buClr>
                <a:srgbClr val="000000"/>
              </a:buClr>
              <a:buFont typeface="Arial"/>
              <a:buChar char="•"/>
            </a:pPr>
            <a:r>
              <a:rPr b="0" lang="ru-RU" sz="2000" spc="-1" strike="noStrike">
                <a:solidFill>
                  <a:srgbClr val="000000"/>
                </a:solidFill>
                <a:latin typeface="Calibri"/>
              </a:rPr>
              <a:t>5-150 min. at mental work. </a:t>
            </a:r>
            <a:endParaRPr b="0" lang="ru-RU" sz="2000" spc="-1" strike="noStrike">
              <a:solidFill>
                <a:srgbClr val="000000"/>
              </a:solidFill>
              <a:latin typeface="Calibri"/>
            </a:endParaRPr>
          </a:p>
        </p:txBody>
      </p:sp>
      <p:sp>
        <p:nvSpPr>
          <p:cNvPr id="379"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TextShape 1"/>
          <p:cNvSpPr txBox="1"/>
          <p:nvPr/>
        </p:nvSpPr>
        <p:spPr>
          <a:xfrm>
            <a:off x="457200" y="274680"/>
            <a:ext cx="8229240" cy="777600"/>
          </a:xfrm>
          <a:prstGeom prst="rect">
            <a:avLst/>
          </a:prstGeom>
          <a:solidFill>
            <a:srgbClr val="ff99cc"/>
          </a:solidFill>
          <a:ln w="9360">
            <a:noFill/>
          </a:ln>
        </p:spPr>
        <p:txBody>
          <a:bodyPr anchor="ctr"/>
          <a:p>
            <a:pPr algn="ctr">
              <a:lnSpc>
                <a:spcPct val="100000"/>
              </a:lnSpc>
            </a:pPr>
            <a:r>
              <a:rPr b="0" lang="ru-RU" sz="3600" spc="-1" strike="noStrike">
                <a:solidFill>
                  <a:srgbClr val="000000"/>
                </a:solidFill>
                <a:latin typeface="Calibri"/>
              </a:rPr>
              <a:t>2) Phase of the greatest efficiency</a:t>
            </a:r>
            <a:r>
              <a:rPr b="0" lang="ru-RU" sz="4400" spc="-1" strike="noStrike">
                <a:solidFill>
                  <a:srgbClr val="000000"/>
                </a:solidFill>
                <a:latin typeface="Calibri"/>
              </a:rPr>
              <a:t> </a:t>
            </a:r>
            <a:endParaRPr b="0" lang="ru-RU" sz="4400" spc="-1" strike="noStrike">
              <a:solidFill>
                <a:srgbClr val="000000"/>
              </a:solidFill>
              <a:latin typeface="Arial"/>
            </a:endParaRPr>
          </a:p>
        </p:txBody>
      </p:sp>
      <p:sp>
        <p:nvSpPr>
          <p:cNvPr id="381" name="TextShape 2"/>
          <p:cNvSpPr txBox="1"/>
          <p:nvPr/>
        </p:nvSpPr>
        <p:spPr>
          <a:xfrm>
            <a:off x="457200" y="1052640"/>
            <a:ext cx="8229240" cy="5073120"/>
          </a:xfrm>
          <a:prstGeom prst="rect">
            <a:avLst/>
          </a:prstGeom>
          <a:noFill/>
          <a:ln w="9360">
            <a:noFill/>
          </a:ln>
        </p:spPr>
        <p:txBody>
          <a:bodyPr/>
          <a:p>
            <a:pPr marL="343080" indent="-342720">
              <a:lnSpc>
                <a:spcPct val="90000"/>
              </a:lnSpc>
              <a:spcBef>
                <a:spcPts val="439"/>
              </a:spcBef>
              <a:buClr>
                <a:srgbClr val="000000"/>
              </a:buClr>
              <a:buFont typeface="Arial"/>
              <a:buChar char="•"/>
            </a:pPr>
            <a:r>
              <a:rPr b="0" lang="ru-RU" sz="2200" spc="-1" strike="noStrike">
                <a:solidFill>
                  <a:srgbClr val="000000"/>
                </a:solidFill>
                <a:latin typeface="Calibri"/>
              </a:rPr>
              <a:t>An activity of the body is harmonious and holistic. </a:t>
            </a:r>
            <a:endParaRPr b="0" lang="ru-RU" sz="2200" spc="-1" strike="noStrike">
              <a:solidFill>
                <a:srgbClr val="000000"/>
              </a:solidFill>
              <a:latin typeface="Calibri"/>
            </a:endParaRPr>
          </a:p>
          <a:p>
            <a:pPr marL="343080" indent="-342720">
              <a:lnSpc>
                <a:spcPct val="90000"/>
              </a:lnSpc>
              <a:spcBef>
                <a:spcPts val="439"/>
              </a:spcBef>
              <a:buClr>
                <a:srgbClr val="000000"/>
              </a:buClr>
              <a:buFont typeface="Arial"/>
              <a:buChar char="•"/>
            </a:pPr>
            <a:r>
              <a:rPr b="0" lang="ru-RU" sz="2200" spc="-1" strike="noStrike">
                <a:solidFill>
                  <a:srgbClr val="000000"/>
                </a:solidFill>
                <a:latin typeface="Calibri"/>
              </a:rPr>
              <a:t>Rhythm and velocity of individual sections of the nervous system are coordinated. </a:t>
            </a:r>
            <a:endParaRPr b="0" lang="ru-RU" sz="2200" spc="-1" strike="noStrike">
              <a:solidFill>
                <a:srgbClr val="000000"/>
              </a:solidFill>
              <a:latin typeface="Calibri"/>
            </a:endParaRPr>
          </a:p>
          <a:p>
            <a:pPr marL="343080" indent="-342720">
              <a:lnSpc>
                <a:spcPct val="90000"/>
              </a:lnSpc>
              <a:spcBef>
                <a:spcPts val="439"/>
              </a:spcBef>
              <a:buClr>
                <a:srgbClr val="000000"/>
              </a:buClr>
              <a:buFont typeface="Arial"/>
              <a:buChar char="•"/>
            </a:pPr>
            <a:r>
              <a:rPr b="0" lang="ru-RU" sz="2200" spc="-1" strike="noStrike">
                <a:solidFill>
                  <a:srgbClr val="000000"/>
                </a:solidFill>
                <a:latin typeface="Calibri"/>
              </a:rPr>
              <a:t>All working movements are as much as possible strong, energetically economical. </a:t>
            </a:r>
            <a:endParaRPr b="0" lang="ru-RU" sz="2200" spc="-1" strike="noStrike">
              <a:solidFill>
                <a:srgbClr val="000000"/>
              </a:solidFill>
              <a:latin typeface="Calibri"/>
            </a:endParaRPr>
          </a:p>
          <a:p>
            <a:pPr marL="343080" indent="-342720">
              <a:lnSpc>
                <a:spcPct val="90000"/>
              </a:lnSpc>
              <a:spcBef>
                <a:spcPts val="439"/>
              </a:spcBef>
              <a:buClr>
                <a:srgbClr val="000000"/>
              </a:buClr>
              <a:buFont typeface="Arial"/>
              <a:buChar char="•"/>
            </a:pPr>
            <a:r>
              <a:rPr b="0" lang="ru-RU" sz="2200" spc="-1" strike="noStrike">
                <a:solidFill>
                  <a:srgbClr val="000000"/>
                </a:solidFill>
                <a:latin typeface="Calibri"/>
              </a:rPr>
              <a:t>The maximum excitation in the dominant centers is accompanied by absolute absence of excitation in another locuses of the cerebral cortex. </a:t>
            </a:r>
            <a:endParaRPr b="0" lang="ru-RU" sz="2200" spc="-1" strike="noStrike">
              <a:solidFill>
                <a:srgbClr val="000000"/>
              </a:solidFill>
              <a:latin typeface="Calibri"/>
            </a:endParaRPr>
          </a:p>
          <a:p>
            <a:pPr marL="343080" indent="-342720">
              <a:lnSpc>
                <a:spcPct val="90000"/>
              </a:lnSpc>
              <a:spcBef>
                <a:spcPts val="439"/>
              </a:spcBef>
              <a:buClr>
                <a:srgbClr val="000000"/>
              </a:buClr>
              <a:buFont typeface="Arial"/>
              <a:buChar char="•"/>
            </a:pPr>
            <a:r>
              <a:rPr b="0" lang="ru-RU" sz="2200" spc="-1" strike="noStrike">
                <a:solidFill>
                  <a:srgbClr val="000000"/>
                </a:solidFill>
                <a:latin typeface="Calibri"/>
              </a:rPr>
              <a:t>The worker is as much as possible concentrated to work process. </a:t>
            </a:r>
            <a:endParaRPr b="0" lang="ru-RU" sz="2200" spc="-1" strike="noStrike">
              <a:solidFill>
                <a:srgbClr val="000000"/>
              </a:solidFill>
              <a:latin typeface="Calibri"/>
            </a:endParaRPr>
          </a:p>
          <a:p>
            <a:pPr marL="343080" indent="-342720">
              <a:lnSpc>
                <a:spcPct val="90000"/>
              </a:lnSpc>
              <a:spcBef>
                <a:spcPts val="439"/>
              </a:spcBef>
              <a:buClr>
                <a:srgbClr val="000000"/>
              </a:buClr>
              <a:buFont typeface="Arial"/>
              <a:buChar char="•"/>
            </a:pPr>
            <a:r>
              <a:rPr b="0" lang="ru-RU" sz="2200" spc="-1" strike="noStrike">
                <a:solidFill>
                  <a:srgbClr val="000000"/>
                </a:solidFill>
                <a:latin typeface="Calibri"/>
              </a:rPr>
              <a:t>Action of external irritants leads to even more concentration of attention on work and to dominant excitation..</a:t>
            </a:r>
            <a:endParaRPr b="0" lang="ru-RU" sz="2200" spc="-1" strike="noStrike">
              <a:solidFill>
                <a:srgbClr val="000000"/>
              </a:solidFill>
              <a:latin typeface="Calibri"/>
            </a:endParaRPr>
          </a:p>
          <a:p>
            <a:pPr marL="343080" indent="-342720">
              <a:lnSpc>
                <a:spcPct val="90000"/>
              </a:lnSpc>
              <a:spcBef>
                <a:spcPts val="439"/>
              </a:spcBef>
              <a:buClr>
                <a:srgbClr val="c0504d"/>
              </a:buClr>
              <a:buFont typeface="Arial"/>
              <a:buChar char="•"/>
            </a:pPr>
            <a:r>
              <a:rPr b="0" lang="ru-RU" sz="2200" spc="-1" strike="noStrike">
                <a:solidFill>
                  <a:srgbClr val="c0504d"/>
                </a:solidFill>
                <a:latin typeface="Calibri"/>
              </a:rPr>
              <a:t>Stability of a dominant explains "dynamic stereotype“ of I.P.Pavlov.</a:t>
            </a:r>
            <a:r>
              <a:rPr b="0" lang="ru-RU" sz="2200" spc="-1" strike="noStrike">
                <a:solidFill>
                  <a:srgbClr val="000000"/>
                </a:solidFill>
                <a:latin typeface="Calibri"/>
              </a:rPr>
              <a:t> </a:t>
            </a:r>
            <a:endParaRPr b="0" lang="ru-RU" sz="2200" spc="-1" strike="noStrike">
              <a:solidFill>
                <a:srgbClr val="000000"/>
              </a:solidFill>
              <a:latin typeface="Calibri"/>
            </a:endParaRPr>
          </a:p>
          <a:p>
            <a:pPr marL="343080" indent="-342720">
              <a:lnSpc>
                <a:spcPct val="90000"/>
              </a:lnSpc>
              <a:spcBef>
                <a:spcPts val="439"/>
              </a:spcBef>
              <a:buClr>
                <a:srgbClr val="000000"/>
              </a:buClr>
              <a:buFont typeface="Arial"/>
              <a:buChar char="•"/>
            </a:pPr>
            <a:r>
              <a:rPr b="0" lang="ru-RU" sz="2200" spc="-1" strike="noStrike">
                <a:solidFill>
                  <a:srgbClr val="000000"/>
                </a:solidFill>
                <a:latin typeface="Calibri"/>
              </a:rPr>
              <a:t>The duration of the phase depends on the nature of work, physical condition and working experience (≥ 2-2,5 hours).</a:t>
            </a:r>
            <a:endParaRPr b="0" lang="ru-RU" sz="2200" spc="-1" strike="noStrike">
              <a:solidFill>
                <a:srgbClr val="000000"/>
              </a:solidFill>
              <a:latin typeface="Calibri"/>
            </a:endParaRPr>
          </a:p>
          <a:p>
            <a:pPr>
              <a:lnSpc>
                <a:spcPct val="90000"/>
              </a:lnSpc>
              <a:spcBef>
                <a:spcPts val="479"/>
              </a:spcBef>
            </a:pPr>
            <a:endParaRPr b="0" lang="ru-RU" sz="2200" spc="-1" strike="noStrike">
              <a:solidFill>
                <a:srgbClr val="000000"/>
              </a:solidFill>
              <a:latin typeface="Calibri"/>
            </a:endParaRPr>
          </a:p>
        </p:txBody>
      </p:sp>
      <p:sp>
        <p:nvSpPr>
          <p:cNvPr id="382"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TextShape 1"/>
          <p:cNvSpPr txBox="1"/>
          <p:nvPr/>
        </p:nvSpPr>
        <p:spPr>
          <a:xfrm>
            <a:off x="1908000" y="222120"/>
            <a:ext cx="6706800" cy="1142640"/>
          </a:xfrm>
          <a:prstGeom prst="rect">
            <a:avLst/>
          </a:prstGeom>
          <a:noFill/>
          <a:ln w="9360">
            <a:noFill/>
          </a:ln>
        </p:spPr>
        <p:txBody>
          <a:bodyPr anchor="ctr"/>
          <a:p>
            <a:pPr algn="ctr">
              <a:lnSpc>
                <a:spcPct val="100000"/>
              </a:lnSpc>
            </a:pPr>
            <a:r>
              <a:rPr b="0" lang="ru-RU" sz="4400" spc="-1" strike="noStrike">
                <a:solidFill>
                  <a:srgbClr val="000000"/>
                </a:solidFill>
                <a:latin typeface="Calibri"/>
              </a:rPr>
              <a:t>Alexey </a:t>
            </a:r>
            <a:br/>
            <a:r>
              <a:rPr b="0" lang="ru-RU" sz="4400" spc="-1" strike="noStrike">
                <a:solidFill>
                  <a:srgbClr val="000000"/>
                </a:solidFill>
                <a:latin typeface="Calibri"/>
              </a:rPr>
              <a:t>Ukhtomsky</a:t>
            </a:r>
            <a:endParaRPr b="0" lang="ru-RU" sz="4400" spc="-1" strike="noStrike">
              <a:solidFill>
                <a:srgbClr val="000000"/>
              </a:solidFill>
              <a:latin typeface="Arial"/>
            </a:endParaRPr>
          </a:p>
        </p:txBody>
      </p:sp>
      <p:sp>
        <p:nvSpPr>
          <p:cNvPr id="384" name="TextShape 2"/>
          <p:cNvSpPr txBox="1"/>
          <p:nvPr/>
        </p:nvSpPr>
        <p:spPr>
          <a:xfrm>
            <a:off x="457200" y="2421000"/>
            <a:ext cx="8229240" cy="3704760"/>
          </a:xfrm>
          <a:prstGeom prst="rect">
            <a:avLst/>
          </a:prstGeom>
          <a:noFill/>
          <a:ln w="9360">
            <a:noFill/>
          </a:ln>
        </p:spPr>
        <p:txBody>
          <a:bodyPr/>
          <a:p>
            <a:pPr marL="343080" indent="-342720">
              <a:lnSpc>
                <a:spcPct val="90000"/>
              </a:lnSpc>
              <a:spcBef>
                <a:spcPts val="641"/>
              </a:spcBef>
              <a:buClr>
                <a:srgbClr val="000000"/>
              </a:buClr>
              <a:buFont typeface="Arial"/>
              <a:buChar char="•"/>
            </a:pPr>
            <a:r>
              <a:rPr b="0" lang="ru-RU" sz="3200" spc="-1" strike="noStrike">
                <a:solidFill>
                  <a:srgbClr val="000000"/>
                </a:solidFill>
                <a:latin typeface="Calibri"/>
              </a:rPr>
              <a:t>"External expression of the dominant is permanently supported work or working body position, confirmed at the moment by various stimulus, and excluding another work or another position for the moment . </a:t>
            </a:r>
            <a:endParaRPr b="0" lang="ru-RU" sz="3200" spc="-1" strike="noStrike">
              <a:solidFill>
                <a:srgbClr val="000000"/>
              </a:solidFill>
              <a:latin typeface="Calibri"/>
            </a:endParaRPr>
          </a:p>
          <a:p>
            <a:pPr marL="343080" indent="-342720">
              <a:lnSpc>
                <a:spcPct val="90000"/>
              </a:lnSpc>
              <a:spcBef>
                <a:spcPts val="641"/>
              </a:spcBef>
              <a:buClr>
                <a:srgbClr val="000000"/>
              </a:buClr>
              <a:buFont typeface="Arial"/>
              <a:buChar char="•"/>
            </a:pPr>
            <a:r>
              <a:rPr b="0" lang="ru-RU" sz="3200" spc="-1" strike="noStrike">
                <a:solidFill>
                  <a:srgbClr val="000000"/>
                </a:solidFill>
                <a:latin typeface="Calibri"/>
              </a:rPr>
              <a:t>Dominant centers are not the locus of the central mass, but long-term excitation in the aggregate centers” </a:t>
            </a:r>
            <a:endParaRPr b="0" lang="ru-RU" sz="3200" spc="-1" strike="noStrike">
              <a:solidFill>
                <a:srgbClr val="000000"/>
              </a:solidFill>
              <a:latin typeface="Calibri"/>
            </a:endParaRPr>
          </a:p>
        </p:txBody>
      </p:sp>
      <p:sp>
        <p:nvSpPr>
          <p:cNvPr id="385"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pic>
        <p:nvPicPr>
          <p:cNvPr id="386" name="Picture 4" descr=""/>
          <p:cNvPicPr/>
          <p:nvPr/>
        </p:nvPicPr>
        <p:blipFill>
          <a:blip r:embed="rId1"/>
          <a:stretch/>
        </p:blipFill>
        <p:spPr>
          <a:xfrm>
            <a:off x="179280" y="189000"/>
            <a:ext cx="1611000" cy="2015640"/>
          </a:xfrm>
          <a:prstGeom prst="rect">
            <a:avLst/>
          </a:prstGeom>
          <a:ln w="9360">
            <a:noFill/>
          </a:ln>
        </p:spPr>
      </p:pic>
      <p:sp>
        <p:nvSpPr>
          <p:cNvPr id="387" name="CustomShape 4"/>
          <p:cNvSpPr/>
          <p:nvPr/>
        </p:nvSpPr>
        <p:spPr>
          <a:xfrm>
            <a:off x="3440160" y="1628640"/>
            <a:ext cx="358128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ru-RU" sz="1800" spc="-1" strike="noStrike">
                <a:solidFill>
                  <a:srgbClr val="000000"/>
                </a:solidFill>
                <a:latin typeface="Arial"/>
              </a:rPr>
              <a:t>author of the concept of dominant</a:t>
            </a:r>
            <a:endParaRPr b="0" lang="ru-RU" sz="1800" spc="-1" strike="noStrike">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Shape 1"/>
          <p:cNvSpPr txBox="1"/>
          <p:nvPr/>
        </p:nvSpPr>
        <p:spPr>
          <a:xfrm>
            <a:off x="457200" y="274680"/>
            <a:ext cx="8229240" cy="129960"/>
          </a:xfrm>
          <a:prstGeom prst="rect">
            <a:avLst/>
          </a:prstGeom>
          <a:noFill/>
          <a:ln w="9360">
            <a:noFill/>
          </a:ln>
        </p:spPr>
        <p:txBody>
          <a:bodyPr anchor="ctr">
            <a:normAutofit/>
          </a:bodyPr>
          <a:p>
            <a:pPr marL="838080" indent="-837720" algn="ctr">
              <a:lnSpc>
                <a:spcPct val="100000"/>
              </a:lnSpc>
            </a:pPr>
            <a:r>
              <a:rPr b="0" lang="ru-RU" sz="2800" spc="-1" strike="noStrike">
                <a:solidFill>
                  <a:srgbClr val="ff0000"/>
                </a:solidFill>
                <a:latin typeface="Calibri"/>
              </a:rPr>
              <a:t>3) Phase of fatigue</a:t>
            </a:r>
            <a:endParaRPr b="0" lang="ru-RU" sz="2800" spc="-1" strike="noStrike">
              <a:solidFill>
                <a:srgbClr val="000000"/>
              </a:solidFill>
              <a:latin typeface="Arial"/>
            </a:endParaRPr>
          </a:p>
        </p:txBody>
      </p:sp>
      <p:sp>
        <p:nvSpPr>
          <p:cNvPr id="389" name="TextShape 2"/>
          <p:cNvSpPr txBox="1"/>
          <p:nvPr/>
        </p:nvSpPr>
        <p:spPr>
          <a:xfrm>
            <a:off x="0" y="765000"/>
            <a:ext cx="9143640" cy="5903640"/>
          </a:xfrm>
          <a:prstGeom prst="rect">
            <a:avLst/>
          </a:prstGeom>
          <a:noFill/>
          <a:ln w="9360">
            <a:noFill/>
          </a:ln>
        </p:spPr>
        <p:txBody>
          <a:bodyPr/>
          <a:p>
            <a:pPr marL="533520" indent="-533160">
              <a:lnSpc>
                <a:spcPct val="80000"/>
              </a:lnSpc>
              <a:spcBef>
                <a:spcPts val="479"/>
              </a:spcBef>
              <a:buClr>
                <a:srgbClr val="000000"/>
              </a:buClr>
              <a:buFont typeface="Arial"/>
              <a:buAutoNum type="arabicPeriod"/>
            </a:pPr>
            <a:r>
              <a:rPr b="0" lang="ru-RU" sz="2400" spc="-1" strike="noStrike">
                <a:solidFill>
                  <a:srgbClr val="000000"/>
                </a:solidFill>
                <a:latin typeface="Calibri"/>
              </a:rPr>
              <a:t>There is dominant weakening. </a:t>
            </a:r>
            <a:endParaRPr b="0" lang="ru-RU" sz="2400" spc="-1" strike="noStrike">
              <a:solidFill>
                <a:srgbClr val="000000"/>
              </a:solidFill>
              <a:latin typeface="Calibri"/>
            </a:endParaRPr>
          </a:p>
          <a:p>
            <a:pPr marL="533520" indent="-533160">
              <a:lnSpc>
                <a:spcPct val="80000"/>
              </a:lnSpc>
              <a:spcBef>
                <a:spcPts val="479"/>
              </a:spcBef>
              <a:buClr>
                <a:srgbClr val="000000"/>
              </a:buClr>
              <a:buFont typeface="Arial"/>
              <a:buAutoNum type="arabicPeriod"/>
            </a:pPr>
            <a:r>
              <a:rPr b="0" lang="ru-RU" sz="2400" spc="-1" strike="noStrike">
                <a:solidFill>
                  <a:srgbClr val="000000"/>
                </a:solidFill>
                <a:latin typeface="Calibri"/>
              </a:rPr>
              <a:t>The excitation spreads to other parts of the cerebral cortex. </a:t>
            </a:r>
            <a:endParaRPr b="0" lang="ru-RU" sz="2400" spc="-1" strike="noStrike">
              <a:solidFill>
                <a:srgbClr val="000000"/>
              </a:solidFill>
              <a:latin typeface="Calibri"/>
            </a:endParaRPr>
          </a:p>
          <a:p>
            <a:pPr marL="533520" indent="-533160">
              <a:lnSpc>
                <a:spcPct val="80000"/>
              </a:lnSpc>
              <a:spcBef>
                <a:spcPts val="479"/>
              </a:spcBef>
              <a:buClr>
                <a:srgbClr val="000000"/>
              </a:buClr>
              <a:buFont typeface="Arial"/>
              <a:buAutoNum type="arabicPeriod"/>
            </a:pPr>
            <a:r>
              <a:rPr b="0" lang="ru-RU" sz="2400" spc="-1" strike="noStrike">
                <a:solidFill>
                  <a:srgbClr val="000000"/>
                </a:solidFill>
                <a:latin typeface="Calibri"/>
              </a:rPr>
              <a:t>There is </a:t>
            </a:r>
            <a:r>
              <a:rPr b="1" i="1" lang="ru-RU" sz="2400" spc="-1" strike="noStrike">
                <a:solidFill>
                  <a:srgbClr val="000000"/>
                </a:solidFill>
                <a:latin typeface="Calibri"/>
              </a:rPr>
              <a:t>protective inhibition</a:t>
            </a:r>
            <a:r>
              <a:rPr b="0" lang="ru-RU" sz="2400" spc="-1" strike="noStrike">
                <a:solidFill>
                  <a:srgbClr val="000000"/>
                </a:solidFill>
                <a:latin typeface="Calibri"/>
              </a:rPr>
              <a:t> on the place of the disappearing (former) dominante. </a:t>
            </a:r>
            <a:endParaRPr b="0" lang="ru-RU" sz="2400" spc="-1" strike="noStrike">
              <a:solidFill>
                <a:srgbClr val="000000"/>
              </a:solidFill>
              <a:latin typeface="Calibri"/>
            </a:endParaRPr>
          </a:p>
          <a:p>
            <a:pPr marL="533520" indent="-533160">
              <a:lnSpc>
                <a:spcPct val="80000"/>
              </a:lnSpc>
              <a:spcBef>
                <a:spcPts val="479"/>
              </a:spcBef>
              <a:buClr>
                <a:srgbClr val="000000"/>
              </a:buClr>
              <a:buFont typeface="Arial"/>
              <a:buAutoNum type="arabicPeriod"/>
            </a:pPr>
            <a:r>
              <a:rPr b="0" lang="ru-RU" sz="2400" spc="-1" strike="noStrike">
                <a:solidFill>
                  <a:srgbClr val="000000"/>
                </a:solidFill>
                <a:latin typeface="Calibri"/>
              </a:rPr>
              <a:t>The coordination of functions of the central nervous system is violated. </a:t>
            </a:r>
            <a:endParaRPr b="0" lang="ru-RU" sz="2400" spc="-1" strike="noStrike">
              <a:solidFill>
                <a:srgbClr val="000000"/>
              </a:solidFill>
              <a:latin typeface="Calibri"/>
            </a:endParaRPr>
          </a:p>
          <a:p>
            <a:pPr marL="533520" indent="-533160">
              <a:lnSpc>
                <a:spcPct val="80000"/>
              </a:lnSpc>
              <a:spcBef>
                <a:spcPts val="479"/>
              </a:spcBef>
              <a:buClr>
                <a:srgbClr val="000000"/>
              </a:buClr>
              <a:buFont typeface="Arial"/>
              <a:buAutoNum type="arabicPeriod"/>
            </a:pPr>
            <a:r>
              <a:rPr b="0" lang="ru-RU" sz="2400" spc="-1" strike="noStrike">
                <a:solidFill>
                  <a:srgbClr val="000000"/>
                </a:solidFill>
                <a:latin typeface="Calibri"/>
              </a:rPr>
              <a:t>The efficiency decreases. </a:t>
            </a:r>
            <a:endParaRPr b="0" lang="ru-RU" sz="2400" spc="-1" strike="noStrike">
              <a:solidFill>
                <a:srgbClr val="000000"/>
              </a:solidFill>
              <a:latin typeface="Calibri"/>
            </a:endParaRPr>
          </a:p>
          <a:p>
            <a:pPr marL="533520" indent="-533160">
              <a:lnSpc>
                <a:spcPct val="80000"/>
              </a:lnSpc>
              <a:spcBef>
                <a:spcPts val="479"/>
              </a:spcBef>
              <a:buClr>
                <a:srgbClr val="ff0000"/>
              </a:buClr>
              <a:buFont typeface="Arial"/>
              <a:buAutoNum type="arabicPeriod"/>
            </a:pPr>
            <a:r>
              <a:rPr b="0" lang="ru-RU" sz="2400" spc="-1" strike="noStrike">
                <a:solidFill>
                  <a:srgbClr val="ff0000"/>
                </a:solidFill>
                <a:latin typeface="Calibri"/>
              </a:rPr>
              <a:t>Tags:</a:t>
            </a:r>
            <a:r>
              <a:rPr b="0" lang="ru-RU" sz="2400" spc="-1" strike="noStrike">
                <a:solidFill>
                  <a:srgbClr val="000000"/>
                </a:solidFill>
                <a:latin typeface="Calibri"/>
              </a:rPr>
              <a:t> deterioration of qualitative and quantitative indicators, the growth of injury in physical labor, reduction in the rate of work and increase the number of errors in mental work.</a:t>
            </a:r>
            <a:endParaRPr b="0" lang="ru-RU" sz="2400" spc="-1" strike="noStrike">
              <a:solidFill>
                <a:srgbClr val="000000"/>
              </a:solidFill>
              <a:latin typeface="Calibri"/>
            </a:endParaRPr>
          </a:p>
          <a:p>
            <a:pPr marL="533520" indent="-533160">
              <a:lnSpc>
                <a:spcPct val="80000"/>
              </a:lnSpc>
              <a:spcBef>
                <a:spcPts val="479"/>
              </a:spcBef>
              <a:buClr>
                <a:srgbClr val="c0504d"/>
              </a:buClr>
              <a:buFont typeface="Arial"/>
              <a:buAutoNum type="arabicPeriod"/>
            </a:pPr>
            <a:r>
              <a:rPr b="0" lang="ru-RU" sz="2400" spc="-1" strike="noStrike">
                <a:solidFill>
                  <a:srgbClr val="c0504d"/>
                </a:solidFill>
                <a:latin typeface="Calibri"/>
              </a:rPr>
              <a:t>Fatigue - this is an objective process, based on the disappearance of the dominant. </a:t>
            </a:r>
            <a:endParaRPr b="0" lang="ru-RU" sz="2400" spc="-1" strike="noStrike">
              <a:solidFill>
                <a:srgbClr val="000000"/>
              </a:solidFill>
              <a:latin typeface="Calibri"/>
            </a:endParaRPr>
          </a:p>
          <a:p>
            <a:pPr marL="533520" indent="-533160">
              <a:lnSpc>
                <a:spcPct val="80000"/>
              </a:lnSpc>
              <a:spcBef>
                <a:spcPts val="479"/>
              </a:spcBef>
              <a:buClr>
                <a:srgbClr val="c0504d"/>
              </a:buClr>
              <a:buFont typeface="Arial"/>
              <a:buAutoNum type="arabicPeriod"/>
            </a:pPr>
            <a:r>
              <a:rPr b="0" lang="ru-RU" sz="2400" spc="-1" strike="noStrike">
                <a:solidFill>
                  <a:srgbClr val="c0504d"/>
                </a:solidFill>
                <a:latin typeface="Calibri"/>
              </a:rPr>
              <a:t>Fatigue is a protective reaction.  </a:t>
            </a:r>
            <a:endParaRPr b="0" lang="ru-RU" sz="2400" spc="-1" strike="noStrike">
              <a:solidFill>
                <a:srgbClr val="000000"/>
              </a:solidFill>
              <a:latin typeface="Calibri"/>
            </a:endParaRPr>
          </a:p>
          <a:p>
            <a:pPr marL="533520" indent="-533160">
              <a:lnSpc>
                <a:spcPct val="80000"/>
              </a:lnSpc>
              <a:spcBef>
                <a:spcPts val="479"/>
              </a:spcBef>
              <a:buClr>
                <a:srgbClr val="c0504d"/>
              </a:buClr>
              <a:buFont typeface="Arial"/>
              <a:buAutoNum type="arabicPeriod"/>
            </a:pPr>
            <a:r>
              <a:rPr b="0" lang="ru-RU" sz="2400" spc="-1" strike="noStrike">
                <a:solidFill>
                  <a:srgbClr val="c0504d"/>
                </a:solidFill>
                <a:latin typeface="Calibri"/>
              </a:rPr>
              <a:t>Fatigue should not be confused with subjective tiredness. </a:t>
            </a:r>
            <a:endParaRPr b="0" lang="ru-RU" sz="2400" spc="-1" strike="noStrike">
              <a:solidFill>
                <a:srgbClr val="000000"/>
              </a:solidFill>
              <a:latin typeface="Calibri"/>
            </a:endParaRPr>
          </a:p>
          <a:p>
            <a:pPr marL="533520" indent="-533160">
              <a:lnSpc>
                <a:spcPct val="80000"/>
              </a:lnSpc>
              <a:spcBef>
                <a:spcPts val="479"/>
              </a:spcBef>
              <a:buClr>
                <a:srgbClr val="c0504d"/>
              </a:buClr>
              <a:buFont typeface="Arial"/>
              <a:buAutoNum type="arabicPeriod"/>
            </a:pPr>
            <a:r>
              <a:rPr b="0" lang="ru-RU" sz="2400" spc="-1" strike="noStrike">
                <a:solidFill>
                  <a:srgbClr val="c0504d"/>
                </a:solidFill>
                <a:latin typeface="Calibri"/>
              </a:rPr>
              <a:t>Tiredness can occur also for another reasons: boring, unnecessary and unpleasant. </a:t>
            </a:r>
            <a:endParaRPr b="0" lang="ru-RU" sz="2400" spc="-1" strike="noStrike">
              <a:solidFill>
                <a:srgbClr val="000000"/>
              </a:solidFill>
              <a:latin typeface="Calibri"/>
            </a:endParaRPr>
          </a:p>
          <a:p>
            <a:pPr marL="533520" indent="-533160">
              <a:lnSpc>
                <a:spcPct val="80000"/>
              </a:lnSpc>
              <a:spcBef>
                <a:spcPts val="479"/>
              </a:spcBef>
              <a:buClr>
                <a:srgbClr val="000000"/>
              </a:buClr>
              <a:buFont typeface="Arial"/>
              <a:buAutoNum type="arabicPeriod"/>
            </a:pPr>
            <a:r>
              <a:rPr b="0" lang="ru-RU" sz="2400" spc="-1" strike="noStrike">
                <a:solidFill>
                  <a:srgbClr val="000000"/>
                </a:solidFill>
                <a:latin typeface="Calibri"/>
              </a:rPr>
              <a:t>Duration of phase from several minutes to 1-1,5 hours. </a:t>
            </a:r>
            <a:endParaRPr b="0" lang="ru-RU" sz="2400" spc="-1" strike="noStrike">
              <a:solidFill>
                <a:srgbClr val="000000"/>
              </a:solidFill>
              <a:latin typeface="Calibri"/>
            </a:endParaRPr>
          </a:p>
        </p:txBody>
      </p:sp>
      <p:sp>
        <p:nvSpPr>
          <p:cNvPr id="390"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TextShape 1"/>
          <p:cNvSpPr txBox="1"/>
          <p:nvPr/>
        </p:nvSpPr>
        <p:spPr>
          <a:xfrm>
            <a:off x="457200" y="274680"/>
            <a:ext cx="8229240" cy="1142640"/>
          </a:xfrm>
          <a:prstGeom prst="rect">
            <a:avLst/>
          </a:prstGeom>
          <a:noFill/>
          <a:ln w="9360">
            <a:noFill/>
          </a:ln>
        </p:spPr>
        <p:txBody>
          <a:bodyPr anchor="ctr">
            <a:normAutofit/>
          </a:bodyPr>
          <a:p>
            <a:pPr algn="ctr">
              <a:lnSpc>
                <a:spcPct val="100000"/>
              </a:lnSpc>
            </a:pPr>
            <a:br/>
            <a:r>
              <a:rPr b="0" lang="ru-RU" sz="2400" spc="-1" strike="noStrike">
                <a:solidFill>
                  <a:srgbClr val="ff0000"/>
                </a:solidFill>
                <a:latin typeface="Calibri"/>
              </a:rPr>
              <a:t>The philosophical law of unity and struggle of opposites</a:t>
            </a:r>
            <a:r>
              <a:rPr b="0" lang="ru-RU" sz="2400" spc="-1" strike="noStrike">
                <a:solidFill>
                  <a:srgbClr val="000000"/>
                </a:solidFill>
                <a:latin typeface="Calibri"/>
              </a:rPr>
              <a:t> </a:t>
            </a:r>
            <a:br/>
            <a:r>
              <a:rPr b="0" lang="ru-RU" sz="2400" spc="-1" strike="noStrike">
                <a:solidFill>
                  <a:srgbClr val="000000"/>
                </a:solidFill>
                <a:latin typeface="Calibri"/>
              </a:rPr>
              <a:t>is expressed in DOMINANT</a:t>
            </a:r>
            <a:r>
              <a:rPr b="0" lang="ru-RU" sz="4400" spc="-1" strike="noStrike">
                <a:solidFill>
                  <a:srgbClr val="000000"/>
                </a:solidFill>
                <a:latin typeface="Calibri"/>
              </a:rPr>
              <a:t>. </a:t>
            </a:r>
            <a:br/>
            <a:endParaRPr b="0" lang="ru-RU" sz="4400" spc="-1" strike="noStrike">
              <a:solidFill>
                <a:srgbClr val="000000"/>
              </a:solidFill>
              <a:latin typeface="Arial"/>
            </a:endParaRPr>
          </a:p>
        </p:txBody>
      </p:sp>
      <p:sp>
        <p:nvSpPr>
          <p:cNvPr id="392" name="TextShape 2"/>
          <p:cNvSpPr txBox="1"/>
          <p:nvPr/>
        </p:nvSpPr>
        <p:spPr>
          <a:xfrm>
            <a:off x="3276720" y="1557360"/>
            <a:ext cx="5409720" cy="4966920"/>
          </a:xfrm>
          <a:prstGeom prst="rect">
            <a:avLst/>
          </a:prstGeom>
          <a:noFill/>
          <a:ln w="9360">
            <a:noFill/>
          </a:ln>
        </p:spPr>
        <p:txBody>
          <a:bodyPr/>
          <a:p>
            <a:pPr marL="343080" indent="-342720">
              <a:lnSpc>
                <a:spcPct val="100000"/>
              </a:lnSpc>
              <a:spcBef>
                <a:spcPts val="641"/>
              </a:spcBef>
              <a:buClr>
                <a:srgbClr val="000000"/>
              </a:buClr>
              <a:buFont typeface="Arial"/>
              <a:buChar char="•"/>
            </a:pPr>
            <a:r>
              <a:rPr b="0" lang="ru-RU" sz="3200" spc="-1" strike="noStrike">
                <a:solidFill>
                  <a:srgbClr val="000000"/>
                </a:solidFill>
                <a:latin typeface="Calibri"/>
              </a:rPr>
              <a:t>Thus, at fatigue work productivity decreases. </a:t>
            </a:r>
            <a:endParaRPr b="0" lang="ru-RU" sz="3200" spc="-1" strike="noStrike">
              <a:solidFill>
                <a:srgbClr val="000000"/>
              </a:solidFill>
              <a:latin typeface="Calibri"/>
            </a:endParaRPr>
          </a:p>
          <a:p>
            <a:pPr marL="343080" indent="-342720">
              <a:lnSpc>
                <a:spcPct val="100000"/>
              </a:lnSpc>
              <a:spcBef>
                <a:spcPts val="641"/>
              </a:spcBef>
              <a:buClr>
                <a:srgbClr val="000000"/>
              </a:buClr>
              <a:buFont typeface="Arial"/>
              <a:buChar char="•"/>
            </a:pPr>
            <a:r>
              <a:rPr b="0" lang="ru-RU" sz="3200" spc="-1" strike="noStrike">
                <a:solidFill>
                  <a:srgbClr val="000000"/>
                </a:solidFill>
                <a:latin typeface="Calibri"/>
              </a:rPr>
              <a:t>However, reaching the fatigue in any working process is indispensable condition for increase of labor productivity after relaxation. </a:t>
            </a:r>
            <a:endParaRPr b="0" lang="ru-RU" sz="3200" spc="-1" strike="noStrike">
              <a:solidFill>
                <a:srgbClr val="000000"/>
              </a:solidFill>
              <a:latin typeface="Calibri"/>
            </a:endParaRPr>
          </a:p>
        </p:txBody>
      </p:sp>
      <p:sp>
        <p:nvSpPr>
          <p:cNvPr id="393"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pic>
        <p:nvPicPr>
          <p:cNvPr id="394" name="Picture 4" descr=""/>
          <p:cNvPicPr/>
          <p:nvPr/>
        </p:nvPicPr>
        <p:blipFill>
          <a:blip r:embed="rId1"/>
          <a:stretch/>
        </p:blipFill>
        <p:spPr>
          <a:xfrm>
            <a:off x="395280" y="2205000"/>
            <a:ext cx="2376000" cy="2376000"/>
          </a:xfrm>
          <a:prstGeom prst="rect">
            <a:avLst/>
          </a:prstGeom>
          <a:ln w="9360">
            <a:noFill/>
          </a:ln>
        </p:spPr>
      </p:pic>
      <p:sp>
        <p:nvSpPr>
          <p:cNvPr id="395" name="TextShape 4"/>
          <p:cNvSpPr txBox="1"/>
          <p:nvPr/>
        </p:nvSpPr>
        <p:spPr>
          <a:xfrm>
            <a:off x="6553080" y="6356520"/>
            <a:ext cx="2133360" cy="364680"/>
          </a:xfrm>
          <a:prstGeom prst="rect">
            <a:avLst/>
          </a:prstGeom>
          <a:noFill/>
          <a:ln>
            <a:noFill/>
          </a:ln>
        </p:spPr>
        <p:txBody>
          <a:bodyPr anchor="ctr"/>
          <a:p>
            <a:pPr algn="r">
              <a:lnSpc>
                <a:spcPct val="100000"/>
              </a:lnSpc>
            </a:pPr>
            <a:fld id="{D29BA463-53C8-418D-9CC7-CA4D1A1C3D98}" type="slidenum">
              <a:rPr b="0" lang="ru-RU" sz="1200" spc="-1" strike="noStrike">
                <a:solidFill>
                  <a:srgbClr val="8b8b8b"/>
                </a:solidFill>
                <a:latin typeface="Arial"/>
              </a:rPr>
              <a:t>1</a:t>
            </a:fld>
            <a:endParaRPr b="0" lang="ru-RU" sz="1200" spc="-1" strike="noStrike">
              <a:latin typeface="Times New Roman"/>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Shape 1"/>
          <p:cNvSpPr txBox="1"/>
          <p:nvPr/>
        </p:nvSpPr>
        <p:spPr>
          <a:xfrm>
            <a:off x="457200" y="274680"/>
            <a:ext cx="8229240" cy="417240"/>
          </a:xfrm>
          <a:prstGeom prst="rect">
            <a:avLst/>
          </a:prstGeom>
          <a:noFill/>
          <a:ln w="9360">
            <a:noFill/>
          </a:ln>
        </p:spPr>
        <p:txBody>
          <a:bodyPr anchor="ctr">
            <a:normAutofit/>
          </a:bodyPr>
          <a:p>
            <a:pPr algn="ctr">
              <a:lnSpc>
                <a:spcPct val="100000"/>
              </a:lnSpc>
            </a:pPr>
            <a:r>
              <a:rPr b="0" lang="ru-RU" sz="2800" spc="-1" strike="noStrike">
                <a:solidFill>
                  <a:srgbClr val="ff0000"/>
                </a:solidFill>
                <a:latin typeface="Calibri"/>
              </a:rPr>
              <a:t>Overfatigue </a:t>
            </a:r>
            <a:r>
              <a:rPr b="0" lang="ru-RU" sz="2800" spc="-1" strike="noStrike">
                <a:solidFill>
                  <a:srgbClr val="000000"/>
                </a:solidFill>
                <a:latin typeface="Calibri"/>
              </a:rPr>
              <a:t>is a pathological state</a:t>
            </a:r>
            <a:endParaRPr b="0" lang="ru-RU" sz="2800" spc="-1" strike="noStrike">
              <a:solidFill>
                <a:srgbClr val="000000"/>
              </a:solidFill>
              <a:latin typeface="Arial"/>
            </a:endParaRPr>
          </a:p>
        </p:txBody>
      </p:sp>
      <p:sp>
        <p:nvSpPr>
          <p:cNvPr id="397" name="TextShape 2"/>
          <p:cNvSpPr txBox="1"/>
          <p:nvPr/>
        </p:nvSpPr>
        <p:spPr>
          <a:xfrm>
            <a:off x="611280" y="1125360"/>
            <a:ext cx="8075160" cy="4966920"/>
          </a:xfrm>
          <a:prstGeom prst="rect">
            <a:avLst/>
          </a:prstGeom>
          <a:noFill/>
          <a:ln w="9360">
            <a:noFill/>
          </a:ln>
        </p:spPr>
        <p:txBody>
          <a:bodyPr/>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Overfatigue sets in case of continuation of work at fatigue. </a:t>
            </a:r>
            <a:endParaRPr b="0" lang="ru-RU"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Overfatigue signs: </a:t>
            </a:r>
            <a:endParaRPr b="0" lang="ru-RU"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ru-RU" sz="2400" spc="-1" strike="noStrike">
                <a:solidFill>
                  <a:srgbClr val="000000"/>
                </a:solidFill>
                <a:latin typeface="Calibri"/>
              </a:rPr>
              <a:t>impossibility to fall asleep, </a:t>
            </a:r>
            <a:endParaRPr b="0" lang="ru-RU" sz="24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ru-RU" sz="2400" spc="-1" strike="noStrike">
                <a:solidFill>
                  <a:srgbClr val="000000"/>
                </a:solidFill>
                <a:latin typeface="Calibri"/>
              </a:rPr>
              <a:t>faltering dream, </a:t>
            </a:r>
            <a:endParaRPr b="0" lang="ru-RU" sz="24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ru-RU" sz="2400" spc="-1" strike="noStrike">
                <a:solidFill>
                  <a:srgbClr val="000000"/>
                </a:solidFill>
                <a:latin typeface="Calibri"/>
              </a:rPr>
              <a:t>returning by thoughts to an object of the labor, </a:t>
            </a:r>
            <a:endParaRPr b="0" lang="ru-RU" sz="24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ru-RU" sz="2400" spc="-1" strike="noStrike">
                <a:solidFill>
                  <a:srgbClr val="000000"/>
                </a:solidFill>
                <a:latin typeface="Calibri"/>
              </a:rPr>
              <a:t>sensation of weariness to the beginning of a next working day (analogy from clinic of neurosises - a condition of extreme overexcitation)</a:t>
            </a:r>
            <a:endParaRPr b="0" lang="ru-RU" sz="24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Treatment at overfatigue: longer rest or medicamentous intervention.</a:t>
            </a:r>
            <a:endParaRPr b="0" lang="ru-RU" sz="2800" spc="-1" strike="noStrike">
              <a:solidFill>
                <a:srgbClr val="000000"/>
              </a:solidFill>
              <a:latin typeface="Calibri"/>
            </a:endParaRPr>
          </a:p>
        </p:txBody>
      </p:sp>
      <p:sp>
        <p:nvSpPr>
          <p:cNvPr id="398"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Shape 1"/>
          <p:cNvSpPr txBox="1"/>
          <p:nvPr/>
        </p:nvSpPr>
        <p:spPr>
          <a:xfrm>
            <a:off x="324000" y="-316080"/>
            <a:ext cx="8229240" cy="1142640"/>
          </a:xfrm>
          <a:prstGeom prst="rect">
            <a:avLst/>
          </a:prstGeom>
          <a:noFill/>
          <a:ln w="9360">
            <a:noFill/>
          </a:ln>
        </p:spPr>
        <p:txBody>
          <a:bodyPr anchor="ctr"/>
          <a:p>
            <a:pPr algn="ctr">
              <a:lnSpc>
                <a:spcPct val="100000"/>
              </a:lnSpc>
            </a:pPr>
            <a:r>
              <a:rPr b="0" lang="ru-RU" sz="4400" spc="-1" strike="noStrike">
                <a:solidFill>
                  <a:srgbClr val="000000"/>
                </a:solidFill>
                <a:latin typeface="Calibri"/>
              </a:rPr>
              <a:t>Active rest</a:t>
            </a:r>
            <a:endParaRPr b="0" lang="ru-RU" sz="4400" spc="-1" strike="noStrike">
              <a:solidFill>
                <a:srgbClr val="000000"/>
              </a:solidFill>
              <a:latin typeface="Arial"/>
            </a:endParaRPr>
          </a:p>
        </p:txBody>
      </p:sp>
      <p:sp>
        <p:nvSpPr>
          <p:cNvPr id="400" name="TextShape 2"/>
          <p:cNvSpPr txBox="1"/>
          <p:nvPr/>
        </p:nvSpPr>
        <p:spPr>
          <a:xfrm>
            <a:off x="457200" y="692280"/>
            <a:ext cx="8229240" cy="5433480"/>
          </a:xfrm>
          <a:prstGeom prst="rect">
            <a:avLst/>
          </a:prstGeom>
          <a:noFill/>
          <a:ln w="9360">
            <a:noFill/>
          </a:ln>
        </p:spPr>
        <p:txBody>
          <a:bodyPr/>
          <a:p>
            <a:pPr marL="343080" indent="-342720">
              <a:lnSpc>
                <a:spcPct val="90000"/>
              </a:lnSpc>
              <a:spcBef>
                <a:spcPts val="479"/>
              </a:spcBef>
              <a:buClr>
                <a:srgbClr val="ff0000"/>
              </a:buClr>
              <a:buFont typeface="Arial"/>
              <a:buChar char="•"/>
            </a:pPr>
            <a:r>
              <a:rPr b="0" lang="ru-RU" sz="2400" spc="-1" strike="noStrike">
                <a:solidFill>
                  <a:srgbClr val="ff0000"/>
                </a:solidFill>
                <a:latin typeface="Calibri"/>
              </a:rPr>
              <a:t>Active rest</a:t>
            </a:r>
            <a:r>
              <a:rPr b="0" lang="ru-RU" sz="2400" spc="-1" strike="noStrike">
                <a:solidFill>
                  <a:srgbClr val="000000"/>
                </a:solidFill>
                <a:latin typeface="Calibri"/>
              </a:rPr>
              <a:t> is the most effective form of relaxation (I.M.Sechenov). </a:t>
            </a:r>
            <a:endParaRPr b="0" lang="ru-RU"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ru-RU" sz="2400" spc="-1" strike="noStrike">
                <a:solidFill>
                  <a:srgbClr val="000000"/>
                </a:solidFill>
                <a:latin typeface="Calibri"/>
              </a:rPr>
              <a:t>Active rest is one of the leading elements of the health-saving technologies for working peoples.</a:t>
            </a:r>
            <a:endParaRPr b="0" lang="ru-RU"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ru-RU" sz="2400" spc="-1" strike="noStrike">
                <a:solidFill>
                  <a:srgbClr val="000000"/>
                </a:solidFill>
                <a:latin typeface="Calibri"/>
              </a:rPr>
              <a:t>Active rest is the change of activity.</a:t>
            </a:r>
            <a:endParaRPr b="0" lang="ru-RU" sz="2400" spc="-1" strike="noStrike">
              <a:solidFill>
                <a:srgbClr val="000000"/>
              </a:solidFill>
              <a:latin typeface="Calibri"/>
            </a:endParaRPr>
          </a:p>
          <a:p>
            <a:pPr>
              <a:lnSpc>
                <a:spcPct val="90000"/>
              </a:lnSpc>
              <a:spcBef>
                <a:spcPts val="479"/>
              </a:spcBef>
            </a:pPr>
            <a:endParaRPr b="0" lang="ru-RU"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ru-RU" sz="2400" spc="-1" strike="noStrike">
                <a:solidFill>
                  <a:srgbClr val="000000"/>
                </a:solidFill>
                <a:latin typeface="Calibri"/>
              </a:rPr>
              <a:t> </a:t>
            </a:r>
            <a:r>
              <a:rPr b="0" lang="ru-RU" sz="2400" spc="-1" strike="noStrike">
                <a:solidFill>
                  <a:srgbClr val="c0504d"/>
                </a:solidFill>
                <a:latin typeface="Calibri"/>
              </a:rPr>
              <a:t>The physiological basis</a:t>
            </a:r>
            <a:r>
              <a:rPr b="0" lang="ru-RU" sz="2400" spc="-1" strike="noStrike">
                <a:solidFill>
                  <a:srgbClr val="000000"/>
                </a:solidFill>
                <a:latin typeface="Calibri"/>
              </a:rPr>
              <a:t> for active rest is a purposeful creation of another dominant. </a:t>
            </a:r>
            <a:endParaRPr b="0" lang="ru-RU" sz="2400" spc="-1" strike="noStrike">
              <a:solidFill>
                <a:srgbClr val="000000"/>
              </a:solidFill>
              <a:latin typeface="Calibri"/>
            </a:endParaRPr>
          </a:p>
          <a:p>
            <a:pPr marL="343080" indent="-342720">
              <a:lnSpc>
                <a:spcPct val="90000"/>
              </a:lnSpc>
              <a:spcBef>
                <a:spcPts val="479"/>
              </a:spcBef>
              <a:buClr>
                <a:srgbClr val="000000"/>
              </a:buClr>
              <a:buFont typeface="Arial"/>
              <a:buChar char="•"/>
            </a:pPr>
            <a:r>
              <a:rPr b="0" lang="ru-RU" sz="2400" spc="-1" strike="noStrike">
                <a:solidFill>
                  <a:srgbClr val="000000"/>
                </a:solidFill>
                <a:latin typeface="Calibri"/>
              </a:rPr>
              <a:t>New dominant in accordance with the properties shut down the old one.</a:t>
            </a:r>
            <a:br/>
            <a:br/>
            <a:r>
              <a:rPr b="0" lang="ru-RU" sz="2400" spc="-1" strike="noStrike">
                <a:solidFill>
                  <a:srgbClr val="000000"/>
                </a:solidFill>
                <a:latin typeface="Calibri"/>
              </a:rPr>
              <a:t>In addition, as a rule, active rest involves the load on another body part (for physical labor) or to switch from mental to physical work (with the mental labor).  </a:t>
            </a:r>
            <a:endParaRPr b="0" lang="ru-RU" sz="2400" spc="-1" strike="noStrike">
              <a:solidFill>
                <a:srgbClr val="000000"/>
              </a:solidFill>
              <a:latin typeface="Calibri"/>
            </a:endParaRPr>
          </a:p>
        </p:txBody>
      </p:sp>
      <p:sp>
        <p:nvSpPr>
          <p:cNvPr id="401"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TextShape 1"/>
          <p:cNvSpPr txBox="1"/>
          <p:nvPr/>
        </p:nvSpPr>
        <p:spPr>
          <a:xfrm>
            <a:off x="457200" y="274680"/>
            <a:ext cx="8229240" cy="1142640"/>
          </a:xfrm>
          <a:prstGeom prst="rect">
            <a:avLst/>
          </a:prstGeom>
          <a:noFill/>
          <a:ln w="9360">
            <a:noFill/>
          </a:ln>
        </p:spPr>
        <p:txBody>
          <a:bodyPr anchor="ctr"/>
          <a:p>
            <a:pPr algn="ctr">
              <a:lnSpc>
                <a:spcPct val="100000"/>
              </a:lnSpc>
            </a:pPr>
            <a:r>
              <a:rPr b="0" lang="ru-RU" sz="4000" spc="-1" strike="noStrike">
                <a:solidFill>
                  <a:srgbClr val="000000"/>
                </a:solidFill>
                <a:latin typeface="Calibri"/>
              </a:rPr>
              <a:t>Preventing fatigue and overfatigue </a:t>
            </a:r>
            <a:endParaRPr b="0" lang="ru-RU" sz="4000" spc="-1" strike="noStrike">
              <a:solidFill>
                <a:srgbClr val="000000"/>
              </a:solidFill>
              <a:latin typeface="Arial"/>
            </a:endParaRPr>
          </a:p>
        </p:txBody>
      </p:sp>
      <p:sp>
        <p:nvSpPr>
          <p:cNvPr id="403" name="TextShape 2"/>
          <p:cNvSpPr txBox="1"/>
          <p:nvPr/>
        </p:nvSpPr>
        <p:spPr>
          <a:xfrm>
            <a:off x="179280" y="1197000"/>
            <a:ext cx="8784720" cy="5327280"/>
          </a:xfrm>
          <a:prstGeom prst="rect">
            <a:avLst/>
          </a:prstGeom>
          <a:noFill/>
          <a:ln w="9360">
            <a:noFill/>
          </a:ln>
        </p:spPr>
        <p:txBody>
          <a:bodyPr/>
          <a:p>
            <a:pPr marL="343080" indent="-342720">
              <a:lnSpc>
                <a:spcPct val="90000"/>
              </a:lnSpc>
              <a:spcBef>
                <a:spcPts val="561"/>
              </a:spcBef>
              <a:buClr>
                <a:srgbClr val="000000"/>
              </a:buClr>
              <a:buFont typeface="Arial"/>
              <a:buChar char="•"/>
            </a:pPr>
            <a:r>
              <a:rPr b="0" lang="ru-RU" sz="2800" spc="-1" strike="noStrike">
                <a:solidFill>
                  <a:srgbClr val="000000"/>
                </a:solidFill>
                <a:latin typeface="Calibri"/>
              </a:rPr>
              <a:t>1. </a:t>
            </a:r>
            <a:r>
              <a:rPr b="0" lang="ru-RU" sz="2800" spc="-1" strike="noStrike">
                <a:solidFill>
                  <a:srgbClr val="ff0000"/>
                </a:solidFill>
                <a:latin typeface="Calibri"/>
              </a:rPr>
              <a:t>Organizational aspect</a:t>
            </a:r>
            <a:r>
              <a:rPr b="0" lang="ru-RU" sz="2800" spc="-1" strike="noStrike">
                <a:solidFill>
                  <a:srgbClr val="000000"/>
                </a:solidFill>
                <a:latin typeface="Calibri"/>
              </a:rPr>
              <a:t>: the organization of rational work and rest, the organization of professional training.</a:t>
            </a:r>
            <a:endParaRPr b="0" lang="ru-RU" sz="2800" spc="-1" strike="noStrike">
              <a:solidFill>
                <a:srgbClr val="000000"/>
              </a:solidFill>
              <a:latin typeface="Calibri"/>
            </a:endParaRPr>
          </a:p>
          <a:p>
            <a:pPr>
              <a:lnSpc>
                <a:spcPct val="90000"/>
              </a:lnSpc>
              <a:spcBef>
                <a:spcPts val="561"/>
              </a:spcBef>
            </a:pPr>
            <a:endParaRPr b="0" lang="ru-RU" sz="2800" spc="-1" strike="noStrike">
              <a:solidFill>
                <a:srgbClr val="000000"/>
              </a:solidFill>
              <a:latin typeface="Calibri"/>
            </a:endParaRPr>
          </a:p>
          <a:p>
            <a:pPr marL="343080" indent="-342720">
              <a:lnSpc>
                <a:spcPct val="90000"/>
              </a:lnSpc>
              <a:spcBef>
                <a:spcPts val="561"/>
              </a:spcBef>
              <a:buClr>
                <a:srgbClr val="000000"/>
              </a:buClr>
              <a:buFont typeface="Arial"/>
              <a:buChar char="•"/>
            </a:pPr>
            <a:r>
              <a:rPr b="0" lang="ru-RU" sz="2800" spc="-1" strike="noStrike">
                <a:solidFill>
                  <a:srgbClr val="000000"/>
                </a:solidFill>
                <a:latin typeface="Calibri"/>
              </a:rPr>
              <a:t>2. </a:t>
            </a:r>
            <a:r>
              <a:rPr b="0" lang="ru-RU" sz="2800" spc="-1" strike="noStrike">
                <a:solidFill>
                  <a:srgbClr val="ff0000"/>
                </a:solidFill>
                <a:latin typeface="Calibri"/>
              </a:rPr>
              <a:t>Methodological aspects</a:t>
            </a:r>
            <a:r>
              <a:rPr b="0" lang="ru-RU" sz="2800" spc="-1" strike="noStrike">
                <a:solidFill>
                  <a:srgbClr val="000000"/>
                </a:solidFill>
                <a:latin typeface="Calibri"/>
              </a:rPr>
              <a:t>: the selection of an adequate set of exercises depending on the type of work, its gravity and stresses.</a:t>
            </a:r>
            <a:endParaRPr b="0" lang="ru-RU" sz="2800" spc="-1" strike="noStrike">
              <a:solidFill>
                <a:srgbClr val="000000"/>
              </a:solidFill>
              <a:latin typeface="Calibri"/>
            </a:endParaRPr>
          </a:p>
          <a:p>
            <a:pPr>
              <a:lnSpc>
                <a:spcPct val="90000"/>
              </a:lnSpc>
              <a:spcBef>
                <a:spcPts val="561"/>
              </a:spcBef>
            </a:pPr>
            <a:endParaRPr b="0" lang="ru-RU" sz="2800" spc="-1" strike="noStrike">
              <a:solidFill>
                <a:srgbClr val="000000"/>
              </a:solidFill>
              <a:latin typeface="Calibri"/>
            </a:endParaRPr>
          </a:p>
          <a:p>
            <a:pPr marL="343080" indent="-342720">
              <a:lnSpc>
                <a:spcPct val="90000"/>
              </a:lnSpc>
              <a:spcBef>
                <a:spcPts val="561"/>
              </a:spcBef>
              <a:buClr>
                <a:srgbClr val="000000"/>
              </a:buClr>
              <a:buFont typeface="Arial"/>
              <a:buChar char="•"/>
            </a:pPr>
            <a:r>
              <a:rPr b="0" lang="ru-RU" sz="2800" spc="-1" strike="noStrike">
                <a:solidFill>
                  <a:srgbClr val="000000"/>
                </a:solidFill>
                <a:latin typeface="Calibri"/>
              </a:rPr>
              <a:t>3. </a:t>
            </a:r>
            <a:r>
              <a:rPr b="0" lang="ru-RU" sz="2800" spc="-1" strike="noStrike">
                <a:solidFill>
                  <a:srgbClr val="ff0000"/>
                </a:solidFill>
                <a:latin typeface="Calibri"/>
              </a:rPr>
              <a:t>Hygienic aspects</a:t>
            </a:r>
            <a:r>
              <a:rPr b="0" lang="ru-RU" sz="2800" spc="-1" strike="noStrike">
                <a:solidFill>
                  <a:srgbClr val="000000"/>
                </a:solidFill>
                <a:latin typeface="Calibri"/>
              </a:rPr>
              <a:t>: the organization of conditions satisfying the hygienic requirements, including allocation of special facilities for active and passive rest. </a:t>
            </a:r>
            <a:endParaRPr b="0" lang="ru-RU" sz="2800" spc="-1" strike="noStrike">
              <a:solidFill>
                <a:srgbClr val="000000"/>
              </a:solidFill>
              <a:latin typeface="Calibri"/>
            </a:endParaRPr>
          </a:p>
        </p:txBody>
      </p:sp>
      <p:sp>
        <p:nvSpPr>
          <p:cNvPr id="404"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TextShape 1"/>
          <p:cNvSpPr txBox="1"/>
          <p:nvPr/>
        </p:nvSpPr>
        <p:spPr>
          <a:xfrm>
            <a:off x="457200" y="274680"/>
            <a:ext cx="8229240" cy="1142640"/>
          </a:xfrm>
          <a:prstGeom prst="rect">
            <a:avLst/>
          </a:prstGeom>
          <a:noFill/>
          <a:ln w="9360">
            <a:noFill/>
          </a:ln>
        </p:spPr>
        <p:txBody>
          <a:bodyPr anchor="ctr"/>
          <a:p>
            <a:pPr algn="ctr">
              <a:lnSpc>
                <a:spcPct val="100000"/>
              </a:lnSpc>
            </a:pPr>
            <a:r>
              <a:rPr b="0" lang="ru-RU" sz="4400" spc="-1" strike="noStrike">
                <a:solidFill>
                  <a:srgbClr val="ff0000"/>
                </a:solidFill>
                <a:latin typeface="Calibri"/>
              </a:rPr>
              <a:t>Breaks</a:t>
            </a:r>
            <a:endParaRPr b="0" lang="ru-RU" sz="4400" spc="-1" strike="noStrike">
              <a:solidFill>
                <a:srgbClr val="000000"/>
              </a:solidFill>
              <a:latin typeface="Arial"/>
            </a:endParaRPr>
          </a:p>
        </p:txBody>
      </p:sp>
      <p:sp>
        <p:nvSpPr>
          <p:cNvPr id="406" name="TextShape 2"/>
          <p:cNvSpPr txBox="1"/>
          <p:nvPr/>
        </p:nvSpPr>
        <p:spPr>
          <a:xfrm>
            <a:off x="457200" y="1600200"/>
            <a:ext cx="8229240" cy="4525560"/>
          </a:xfrm>
          <a:prstGeom prst="rect">
            <a:avLst/>
          </a:prstGeom>
          <a:noFill/>
          <a:ln w="9360">
            <a:noFill/>
          </a:ln>
        </p:spPr>
        <p:txBody>
          <a:bodyPr/>
          <a:p>
            <a:pPr marL="343080" indent="-342720">
              <a:lnSpc>
                <a:spcPct val="90000"/>
              </a:lnSpc>
              <a:spcBef>
                <a:spcPts val="641"/>
              </a:spcBef>
              <a:buClr>
                <a:srgbClr val="000000"/>
              </a:buClr>
              <a:buFont typeface="Arial"/>
              <a:buChar char="•"/>
            </a:pPr>
            <a:r>
              <a:rPr b="0" lang="ru-RU" sz="3200" spc="-1" strike="noStrike">
                <a:solidFill>
                  <a:srgbClr val="000000"/>
                </a:solidFill>
                <a:latin typeface="Calibri"/>
              </a:rPr>
              <a:t>for lunch (30-60 min.), </a:t>
            </a:r>
            <a:endParaRPr b="0" lang="ru-RU" sz="3200" spc="-1" strike="noStrike">
              <a:solidFill>
                <a:srgbClr val="000000"/>
              </a:solidFill>
              <a:latin typeface="Calibri"/>
            </a:endParaRPr>
          </a:p>
          <a:p>
            <a:pPr marL="343080" indent="-342720">
              <a:lnSpc>
                <a:spcPct val="90000"/>
              </a:lnSpc>
              <a:spcBef>
                <a:spcPts val="641"/>
              </a:spcBef>
              <a:buClr>
                <a:srgbClr val="000000"/>
              </a:buClr>
              <a:buFont typeface="Arial"/>
              <a:buChar char="•"/>
            </a:pPr>
            <a:r>
              <a:rPr b="0" lang="ru-RU" sz="3200" spc="-1" strike="noStrike">
                <a:solidFill>
                  <a:srgbClr val="000000"/>
                </a:solidFill>
                <a:latin typeface="Calibri"/>
              </a:rPr>
              <a:t>regulated breaks (2-3 times on 20 min.), </a:t>
            </a:r>
            <a:endParaRPr b="0" lang="ru-RU" sz="3200" spc="-1" strike="noStrike">
              <a:solidFill>
                <a:srgbClr val="000000"/>
              </a:solidFill>
              <a:latin typeface="Calibri"/>
            </a:endParaRPr>
          </a:p>
          <a:p>
            <a:pPr marL="343080" indent="-342720">
              <a:lnSpc>
                <a:spcPct val="90000"/>
              </a:lnSpc>
              <a:spcBef>
                <a:spcPts val="641"/>
              </a:spcBef>
              <a:buClr>
                <a:srgbClr val="000000"/>
              </a:buClr>
              <a:buFont typeface="Arial"/>
              <a:buChar char="•"/>
            </a:pPr>
            <a:r>
              <a:rPr b="0" lang="ru-RU" sz="3200" spc="-1" strike="noStrike">
                <a:solidFill>
                  <a:srgbClr val="000000"/>
                </a:solidFill>
                <a:latin typeface="Calibri"/>
              </a:rPr>
              <a:t>5 min. every hour.</a:t>
            </a:r>
            <a:endParaRPr b="0" lang="ru-RU" sz="3200" spc="-1" strike="noStrike">
              <a:solidFill>
                <a:srgbClr val="000000"/>
              </a:solidFill>
              <a:latin typeface="Calibri"/>
            </a:endParaRPr>
          </a:p>
          <a:p>
            <a:pPr marL="343080" indent="-342720">
              <a:lnSpc>
                <a:spcPct val="90000"/>
              </a:lnSpc>
              <a:spcBef>
                <a:spcPts val="641"/>
              </a:spcBef>
              <a:buClr>
                <a:srgbClr val="000000"/>
              </a:buClr>
              <a:buFont typeface="Arial"/>
              <a:buChar char="•"/>
            </a:pPr>
            <a:r>
              <a:rPr b="0" lang="ru-RU" sz="3200" spc="-1" strike="noStrike">
                <a:solidFill>
                  <a:srgbClr val="000000"/>
                </a:solidFill>
                <a:latin typeface="Calibri"/>
              </a:rPr>
              <a:t>After every 1-2 work hours there should be an </a:t>
            </a:r>
            <a:r>
              <a:rPr b="0" lang="ru-RU" sz="3200" spc="-1" strike="noStrike">
                <a:solidFill>
                  <a:srgbClr val="ff0000"/>
                </a:solidFill>
                <a:latin typeface="Calibri"/>
              </a:rPr>
              <a:t>active rest </a:t>
            </a:r>
            <a:r>
              <a:rPr b="0" lang="ru-RU" sz="3200" spc="-1" strike="noStrike">
                <a:solidFill>
                  <a:srgbClr val="000000"/>
                </a:solidFill>
                <a:latin typeface="Calibri"/>
              </a:rPr>
              <a:t>for 5 - 15 minutes (usually at regulated breaks). </a:t>
            </a:r>
            <a:endParaRPr b="0" lang="ru-RU" sz="3200" spc="-1" strike="noStrike">
              <a:solidFill>
                <a:srgbClr val="000000"/>
              </a:solidFill>
              <a:latin typeface="Calibri"/>
            </a:endParaRPr>
          </a:p>
          <a:p>
            <a:pPr>
              <a:lnSpc>
                <a:spcPct val="100000"/>
              </a:lnSpc>
              <a:spcBef>
                <a:spcPts val="641"/>
              </a:spcBef>
            </a:pPr>
            <a:endParaRPr b="0" lang="ru-RU" sz="3200" spc="-1" strike="noStrike">
              <a:solidFill>
                <a:srgbClr val="000000"/>
              </a:solidFill>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extShape 1"/>
          <p:cNvSpPr txBox="1"/>
          <p:nvPr/>
        </p:nvSpPr>
        <p:spPr>
          <a:xfrm>
            <a:off x="457200" y="274680"/>
            <a:ext cx="8229240" cy="705960"/>
          </a:xfrm>
          <a:prstGeom prst="rect">
            <a:avLst/>
          </a:prstGeom>
          <a:noFill/>
          <a:ln w="9360">
            <a:noFill/>
          </a:ln>
        </p:spPr>
        <p:txBody>
          <a:bodyPr anchor="ctr"/>
          <a:p>
            <a:pPr algn="ctr">
              <a:lnSpc>
                <a:spcPct val="100000"/>
              </a:lnSpc>
            </a:pPr>
            <a:r>
              <a:rPr b="0" lang="ru-RU" sz="4000" spc="-1" strike="noStrike">
                <a:solidFill>
                  <a:srgbClr val="000000"/>
                </a:solidFill>
                <a:latin typeface="Calibri"/>
              </a:rPr>
              <a:t>Occupational diseases</a:t>
            </a:r>
            <a:endParaRPr b="0" lang="ru-RU" sz="4000" spc="-1" strike="noStrike">
              <a:solidFill>
                <a:srgbClr val="000000"/>
              </a:solidFill>
              <a:latin typeface="Arial"/>
            </a:endParaRPr>
          </a:p>
        </p:txBody>
      </p:sp>
      <p:sp>
        <p:nvSpPr>
          <p:cNvPr id="307" name="TextShape 2"/>
          <p:cNvSpPr txBox="1"/>
          <p:nvPr/>
        </p:nvSpPr>
        <p:spPr>
          <a:xfrm>
            <a:off x="457200" y="907920"/>
            <a:ext cx="8229240" cy="5689080"/>
          </a:xfrm>
          <a:prstGeom prst="rect">
            <a:avLst/>
          </a:prstGeom>
          <a:noFill/>
          <a:ln w="9360">
            <a:noFill/>
          </a:ln>
        </p:spPr>
        <p:txBody>
          <a:bodyPr/>
          <a:p>
            <a:pPr marL="343080" indent="-342720">
              <a:lnSpc>
                <a:spcPct val="80000"/>
              </a:lnSpc>
              <a:spcBef>
                <a:spcPts val="479"/>
              </a:spcBef>
              <a:buClr>
                <a:srgbClr val="ff0000"/>
              </a:buClr>
              <a:buFont typeface="Arial"/>
              <a:buChar char="•"/>
            </a:pPr>
            <a:r>
              <a:rPr b="0" lang="ru-RU" sz="2400" spc="-1" strike="noStrike">
                <a:solidFill>
                  <a:srgbClr val="ff0000"/>
                </a:solidFill>
                <a:latin typeface="Calibri"/>
              </a:rPr>
              <a:t>Occupational disease (OD) is the disease resulting by risk factors of labour activity (ILO, 1996).</a:t>
            </a:r>
            <a:endParaRPr b="0" lang="ru-RU" sz="2400" spc="-1" strike="noStrike">
              <a:solidFill>
                <a:srgbClr val="000000"/>
              </a:solidFill>
              <a:latin typeface="Calibri"/>
            </a:endParaRPr>
          </a:p>
          <a:p>
            <a:pPr marL="343080" indent="-342720">
              <a:lnSpc>
                <a:spcPct val="80000"/>
              </a:lnSpc>
              <a:spcBef>
                <a:spcPts val="479"/>
              </a:spcBef>
              <a:buClr>
                <a:srgbClr val="000000"/>
              </a:buClr>
              <a:buFont typeface="Arial"/>
              <a:buChar char="•"/>
            </a:pPr>
            <a:r>
              <a:rPr b="1" lang="ru-RU" sz="2400" spc="-1" strike="noStrike">
                <a:solidFill>
                  <a:srgbClr val="000000"/>
                </a:solidFill>
                <a:latin typeface="Calibri"/>
              </a:rPr>
              <a:t>2 million 200 thousand people die from accidents, injuries at work and OD each year all over the world (ILO). </a:t>
            </a:r>
            <a:endParaRPr b="0" lang="ru-RU" sz="2400" spc="-1" strike="noStrike">
              <a:solidFill>
                <a:srgbClr val="000000"/>
              </a:solidFill>
              <a:latin typeface="Calibri"/>
            </a:endParaRPr>
          </a:p>
          <a:p>
            <a:pPr marL="343080" indent="-342720">
              <a:lnSpc>
                <a:spcPct val="80000"/>
              </a:lnSpc>
              <a:spcBef>
                <a:spcPts val="479"/>
              </a:spcBef>
              <a:buClr>
                <a:srgbClr val="000000"/>
              </a:buClr>
              <a:buFont typeface="Arial"/>
              <a:buChar char="•"/>
            </a:pPr>
            <a:r>
              <a:rPr b="0" lang="ru-RU" sz="2400" spc="-1" strike="noStrike">
                <a:solidFill>
                  <a:srgbClr val="000000"/>
                </a:solidFill>
                <a:latin typeface="Calibri"/>
              </a:rPr>
              <a:t>In Russia OD due to exposure to physical factors accounted for 43%, industrial aerosols – 22% and physical stress and overwork – 19% (Report on the sanitary-epidemiological situation in Russia in 2012).</a:t>
            </a:r>
            <a:endParaRPr b="0" lang="ru-RU" sz="2400" spc="-1" strike="noStrike">
              <a:solidFill>
                <a:srgbClr val="000000"/>
              </a:solidFill>
              <a:latin typeface="Calibri"/>
            </a:endParaRPr>
          </a:p>
          <a:p>
            <a:pPr>
              <a:lnSpc>
                <a:spcPct val="80000"/>
              </a:lnSpc>
              <a:spcBef>
                <a:spcPts val="479"/>
              </a:spcBef>
            </a:pPr>
            <a:endParaRPr b="0" lang="ru-RU" sz="2400" spc="-1" strike="noStrike">
              <a:solidFill>
                <a:srgbClr val="000000"/>
              </a:solidFill>
              <a:latin typeface="Calibri"/>
            </a:endParaRPr>
          </a:p>
          <a:p>
            <a:pPr marL="343080" indent="-342720">
              <a:lnSpc>
                <a:spcPct val="80000"/>
              </a:lnSpc>
              <a:spcBef>
                <a:spcPts val="479"/>
              </a:spcBef>
              <a:buClr>
                <a:srgbClr val="000000"/>
              </a:buClr>
              <a:buFont typeface="Arial"/>
              <a:buChar char="•"/>
            </a:pPr>
            <a:r>
              <a:rPr b="0" lang="ru-RU" sz="2400" spc="-1" strike="noStrike">
                <a:solidFill>
                  <a:srgbClr val="000000"/>
                </a:solidFill>
                <a:latin typeface="Calibri"/>
              </a:rPr>
              <a:t>Each country - a member of the International Labour Organization (ILO) establishes a list of characteristic for the country OD and determine the preventive measures and measures for the social protection of affected employees. </a:t>
            </a:r>
            <a:endParaRPr b="0" lang="ru-RU" sz="2400" spc="-1" strike="noStrike">
              <a:solidFill>
                <a:srgbClr val="000000"/>
              </a:solidFill>
              <a:latin typeface="Calibri"/>
            </a:endParaRPr>
          </a:p>
          <a:p>
            <a:pPr marL="343080" indent="-342720">
              <a:lnSpc>
                <a:spcPct val="80000"/>
              </a:lnSpc>
              <a:spcBef>
                <a:spcPts val="479"/>
              </a:spcBef>
              <a:buClr>
                <a:srgbClr val="000000"/>
              </a:buClr>
              <a:buFont typeface="Arial"/>
              <a:buChar char="•"/>
            </a:pPr>
            <a:r>
              <a:rPr b="0" lang="ru-RU" sz="2400" spc="-1" strike="noStrike">
                <a:solidFill>
                  <a:srgbClr val="000000"/>
                </a:solidFill>
                <a:latin typeface="Calibri"/>
              </a:rPr>
              <a:t>The Russian OD list is based on the etiological principle and includes 150 diseases. The list of occupational diseases is regularly updated and confirmed by Order of the Minister of health of Russia.</a:t>
            </a:r>
            <a:endParaRPr b="0" lang="ru-RU" sz="2400" spc="-1" strike="noStrike">
              <a:solidFill>
                <a:srgbClr val="000000"/>
              </a:solidFill>
              <a:latin typeface="Calibri"/>
            </a:endParaRPr>
          </a:p>
          <a:p>
            <a:pPr>
              <a:lnSpc>
                <a:spcPct val="80000"/>
              </a:lnSpc>
              <a:spcBef>
                <a:spcPts val="479"/>
              </a:spcBef>
            </a:pPr>
            <a:endParaRPr b="0" lang="ru-RU" sz="2400" spc="-1" strike="noStrike">
              <a:solidFill>
                <a:srgbClr val="000000"/>
              </a:solidFill>
              <a:latin typeface="Calibri"/>
            </a:endParaRPr>
          </a:p>
          <a:p>
            <a:pPr marL="343080" indent="-342720">
              <a:lnSpc>
                <a:spcPct val="80000"/>
              </a:lnSpc>
              <a:spcBef>
                <a:spcPts val="479"/>
              </a:spcBef>
              <a:buClr>
                <a:srgbClr val="000000"/>
              </a:buClr>
              <a:buFont typeface="Arial"/>
              <a:buChar char="•"/>
            </a:pPr>
            <a:r>
              <a:rPr b="0" lang="ru-RU" sz="2400" spc="-1" strike="noStrike">
                <a:solidFill>
                  <a:srgbClr val="000000"/>
                </a:solidFill>
                <a:latin typeface="Calibri"/>
              </a:rPr>
              <a:t> </a:t>
            </a:r>
            <a:endParaRPr b="0" lang="ru-RU" sz="2400" spc="-1" strike="noStrike">
              <a:solidFill>
                <a:srgbClr val="000000"/>
              </a:solidFill>
              <a:latin typeface="Calibri"/>
            </a:endParaRPr>
          </a:p>
          <a:p>
            <a:pPr>
              <a:lnSpc>
                <a:spcPct val="80000"/>
              </a:lnSpc>
              <a:spcBef>
                <a:spcPts val="400"/>
              </a:spcBef>
            </a:pPr>
            <a:endParaRPr b="0" lang="ru-RU" sz="2400" spc="-1" strike="noStrike">
              <a:solidFill>
                <a:srgbClr val="000000"/>
              </a:solidFill>
              <a:latin typeface="Calibri"/>
            </a:endParaRPr>
          </a:p>
          <a:p>
            <a:pPr>
              <a:lnSpc>
                <a:spcPct val="80000"/>
              </a:lnSpc>
              <a:spcBef>
                <a:spcPts val="400"/>
              </a:spcBef>
            </a:pPr>
            <a:endParaRPr b="0" lang="ru-RU" sz="2400" spc="-1" strike="noStrike">
              <a:solidFill>
                <a:srgbClr val="000000"/>
              </a:solidFill>
              <a:latin typeface="Calibri"/>
            </a:endParaRPr>
          </a:p>
        </p:txBody>
      </p:sp>
      <p:sp>
        <p:nvSpPr>
          <p:cNvPr id="308"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7" name="Picture 2" descr=""/>
          <p:cNvPicPr/>
          <p:nvPr/>
        </p:nvPicPr>
        <p:blipFill>
          <a:blip r:embed="rId1"/>
          <a:stretch/>
        </p:blipFill>
        <p:spPr>
          <a:xfrm>
            <a:off x="5927760" y="2173320"/>
            <a:ext cx="3263400" cy="1844280"/>
          </a:xfrm>
          <a:prstGeom prst="rect">
            <a:avLst/>
          </a:prstGeom>
          <a:ln w="9360">
            <a:noFill/>
          </a:ln>
        </p:spPr>
      </p:pic>
      <p:pic>
        <p:nvPicPr>
          <p:cNvPr id="408" name="Picture 3" descr=""/>
          <p:cNvPicPr/>
          <p:nvPr/>
        </p:nvPicPr>
        <p:blipFill>
          <a:blip r:embed="rId2"/>
          <a:stretch/>
        </p:blipFill>
        <p:spPr>
          <a:xfrm>
            <a:off x="6310440" y="133200"/>
            <a:ext cx="2466720" cy="1847520"/>
          </a:xfrm>
          <a:prstGeom prst="rect">
            <a:avLst/>
          </a:prstGeom>
          <a:ln w="9360">
            <a:noFill/>
          </a:ln>
        </p:spPr>
      </p:pic>
      <p:pic>
        <p:nvPicPr>
          <p:cNvPr id="409" name="Picture 4" descr=""/>
          <p:cNvPicPr/>
          <p:nvPr/>
        </p:nvPicPr>
        <p:blipFill>
          <a:blip r:embed="rId3"/>
          <a:stretch/>
        </p:blipFill>
        <p:spPr>
          <a:xfrm>
            <a:off x="108000" y="65160"/>
            <a:ext cx="3085920" cy="1898280"/>
          </a:xfrm>
          <a:prstGeom prst="rect">
            <a:avLst/>
          </a:prstGeom>
          <a:ln w="9360">
            <a:noFill/>
          </a:ln>
        </p:spPr>
      </p:pic>
      <p:pic>
        <p:nvPicPr>
          <p:cNvPr id="410" name="Picture 5" descr=""/>
          <p:cNvPicPr/>
          <p:nvPr/>
        </p:nvPicPr>
        <p:blipFill>
          <a:blip r:embed="rId4"/>
          <a:stretch/>
        </p:blipFill>
        <p:spPr>
          <a:xfrm>
            <a:off x="108000" y="2205000"/>
            <a:ext cx="3069720" cy="2015640"/>
          </a:xfrm>
          <a:prstGeom prst="rect">
            <a:avLst/>
          </a:prstGeom>
          <a:ln w="9360">
            <a:noFill/>
          </a:ln>
        </p:spPr>
      </p:pic>
      <p:pic>
        <p:nvPicPr>
          <p:cNvPr id="411" name="Picture 7" descr=""/>
          <p:cNvPicPr/>
          <p:nvPr/>
        </p:nvPicPr>
        <p:blipFill>
          <a:blip r:embed="rId5"/>
          <a:stretch/>
        </p:blipFill>
        <p:spPr>
          <a:xfrm>
            <a:off x="108000" y="4292640"/>
            <a:ext cx="3069720" cy="2447640"/>
          </a:xfrm>
          <a:prstGeom prst="rect">
            <a:avLst/>
          </a:prstGeom>
          <a:ln w="9360">
            <a:noFill/>
          </a:ln>
        </p:spPr>
      </p:pic>
      <p:pic>
        <p:nvPicPr>
          <p:cNvPr id="412" name="Picture 8" descr=""/>
          <p:cNvPicPr/>
          <p:nvPr/>
        </p:nvPicPr>
        <p:blipFill>
          <a:blip r:embed="rId6"/>
          <a:stretch/>
        </p:blipFill>
        <p:spPr>
          <a:xfrm>
            <a:off x="3267000" y="125280"/>
            <a:ext cx="2609640" cy="1752120"/>
          </a:xfrm>
          <a:prstGeom prst="rect">
            <a:avLst/>
          </a:prstGeom>
          <a:ln w="9360">
            <a:noFill/>
          </a:ln>
        </p:spPr>
      </p:pic>
      <p:pic>
        <p:nvPicPr>
          <p:cNvPr id="413" name="Picture 9" descr=""/>
          <p:cNvPicPr/>
          <p:nvPr/>
        </p:nvPicPr>
        <p:blipFill>
          <a:blip r:embed="rId7"/>
          <a:stretch/>
        </p:blipFill>
        <p:spPr>
          <a:xfrm>
            <a:off x="3263760" y="2247840"/>
            <a:ext cx="2638080" cy="1733040"/>
          </a:xfrm>
          <a:prstGeom prst="rect">
            <a:avLst/>
          </a:prstGeom>
          <a:ln w="9360">
            <a:noFill/>
          </a:ln>
        </p:spPr>
      </p:pic>
      <p:pic>
        <p:nvPicPr>
          <p:cNvPr id="414" name="Picture 11" descr=""/>
          <p:cNvPicPr/>
          <p:nvPr/>
        </p:nvPicPr>
        <p:blipFill>
          <a:blip r:embed="rId8"/>
          <a:stretch/>
        </p:blipFill>
        <p:spPr>
          <a:xfrm>
            <a:off x="6234120" y="4300560"/>
            <a:ext cx="2619000" cy="1742760"/>
          </a:xfrm>
          <a:prstGeom prst="rect">
            <a:avLst/>
          </a:prstGeom>
          <a:ln w="9360">
            <a:noFill/>
          </a:ln>
        </p:spPr>
      </p:pic>
      <p:pic>
        <p:nvPicPr>
          <p:cNvPr id="415" name="Picture 12" descr=""/>
          <p:cNvPicPr/>
          <p:nvPr/>
        </p:nvPicPr>
        <p:blipFill>
          <a:blip r:embed="rId9"/>
          <a:stretch/>
        </p:blipFill>
        <p:spPr>
          <a:xfrm>
            <a:off x="3267000" y="4262400"/>
            <a:ext cx="2889000" cy="1934640"/>
          </a:xfrm>
          <a:prstGeom prst="rect">
            <a:avLst/>
          </a:prstGeom>
          <a:ln w="9360">
            <a:noFill/>
          </a:ln>
        </p:spPr>
      </p:pic>
      <p:sp>
        <p:nvSpPr>
          <p:cNvPr id="416" name="CustomShape 1"/>
          <p:cNvSpPr/>
          <p:nvPr/>
        </p:nvSpPr>
        <p:spPr>
          <a:xfrm>
            <a:off x="3285720" y="6197760"/>
            <a:ext cx="3352680" cy="3646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ru-RU" sz="1800" spc="-1" strike="noStrike">
                <a:solidFill>
                  <a:srgbClr val="000000"/>
                </a:solidFill>
                <a:latin typeface="Arial"/>
              </a:rPr>
              <a:t>Gymnastics on working place - </a:t>
            </a:r>
            <a:endParaRPr b="0" lang="ru-RU" sz="1800" spc="-1" strike="noStrike">
              <a:latin typeface="Arial"/>
            </a:endParaRPr>
          </a:p>
        </p:txBody>
      </p:sp>
      <p:sp>
        <p:nvSpPr>
          <p:cNvPr id="417" name="CustomShape 2"/>
          <p:cNvSpPr/>
          <p:nvPr/>
        </p:nvSpPr>
        <p:spPr>
          <a:xfrm>
            <a:off x="5307120" y="6497640"/>
            <a:ext cx="3836520" cy="454680"/>
          </a:xfrm>
          <a:prstGeom prst="rect">
            <a:avLst/>
          </a:prstGeom>
          <a:noFill/>
          <a:ln w="9360">
            <a:noFill/>
          </a:ln>
        </p:spPr>
        <p:style>
          <a:lnRef idx="0"/>
          <a:fillRef idx="0"/>
          <a:effectRef idx="0"/>
          <a:fontRef idx="minor"/>
        </p:style>
        <p:txBody>
          <a:bodyPr lIns="90000" rIns="90000" tIns="45000" bIns="45000"/>
          <a:p>
            <a:pPr>
              <a:lnSpc>
                <a:spcPct val="100000"/>
              </a:lnSpc>
            </a:pPr>
            <a:r>
              <a:rPr b="0" lang="ru-RU" sz="1200" spc="-1" strike="noStrike">
                <a:solidFill>
                  <a:srgbClr val="000000"/>
                </a:solidFill>
                <a:latin typeface="Arial"/>
              </a:rPr>
              <a:t>the best example of active rest during the working day</a:t>
            </a:r>
            <a:endParaRPr b="0" lang="ru-RU" sz="1200" spc="-1" strike="noStrike">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TextShape 1"/>
          <p:cNvSpPr txBox="1"/>
          <p:nvPr/>
        </p:nvSpPr>
        <p:spPr>
          <a:xfrm>
            <a:off x="457200" y="274680"/>
            <a:ext cx="8229240" cy="1142640"/>
          </a:xfrm>
          <a:prstGeom prst="rect">
            <a:avLst/>
          </a:prstGeom>
          <a:noFill/>
          <a:ln w="9360">
            <a:noFill/>
          </a:ln>
        </p:spPr>
        <p:txBody>
          <a:bodyPr anchor="ctr">
            <a:normAutofit/>
          </a:bodyPr>
          <a:p>
            <a:pPr algn="ctr">
              <a:lnSpc>
                <a:spcPct val="100000"/>
              </a:lnSpc>
            </a:pPr>
            <a:r>
              <a:rPr b="0" lang="ru-RU" sz="2800" spc="-1" strike="noStrike">
                <a:solidFill>
                  <a:srgbClr val="ff0000"/>
                </a:solidFill>
                <a:latin typeface="Calibri"/>
              </a:rPr>
              <a:t>Lab</a:t>
            </a:r>
            <a:br/>
            <a:r>
              <a:rPr b="0" lang="ru-RU" sz="2800" spc="-1" strike="noStrike">
                <a:solidFill>
                  <a:srgbClr val="ff0000"/>
                </a:solidFill>
                <a:latin typeface="Calibri"/>
              </a:rPr>
              <a:t>INVESTIGATION OF THE ROLE OF ACTIVE REST (physical exercise) IN</a:t>
            </a:r>
            <a:br/>
            <a:r>
              <a:rPr b="0" lang="ru-RU" sz="2800" spc="-1" strike="noStrike">
                <a:solidFill>
                  <a:srgbClr val="ff0000"/>
                </a:solidFill>
                <a:latin typeface="Calibri"/>
              </a:rPr>
              <a:t>REDUCTION OF FATIGUE</a:t>
            </a:r>
            <a:endParaRPr b="0" lang="ru-RU" sz="2800" spc="-1" strike="noStrike">
              <a:solidFill>
                <a:srgbClr val="000000"/>
              </a:solidFill>
              <a:latin typeface="Arial"/>
            </a:endParaRPr>
          </a:p>
        </p:txBody>
      </p:sp>
      <p:sp>
        <p:nvSpPr>
          <p:cNvPr id="419" name="TextShape 2"/>
          <p:cNvSpPr txBox="1"/>
          <p:nvPr/>
        </p:nvSpPr>
        <p:spPr>
          <a:xfrm>
            <a:off x="457200" y="1989000"/>
            <a:ext cx="8229240" cy="4136760"/>
          </a:xfrm>
          <a:prstGeom prst="rect">
            <a:avLst/>
          </a:prstGeom>
          <a:noFill/>
          <a:ln w="9360">
            <a:noFill/>
          </a:ln>
        </p:spPr>
        <p:txBody>
          <a:bodyPr/>
          <a:p>
            <a:pPr marL="343080" indent="-342720">
              <a:lnSpc>
                <a:spcPct val="100000"/>
              </a:lnSpc>
              <a:spcBef>
                <a:spcPts val="641"/>
              </a:spcBef>
              <a:buClr>
                <a:srgbClr val="000000"/>
              </a:buClr>
              <a:buFont typeface="Arial"/>
              <a:buChar char="•"/>
            </a:pPr>
            <a:r>
              <a:rPr b="0" lang="ru-RU" sz="3200" spc="-1" strike="noStrike">
                <a:solidFill>
                  <a:srgbClr val="000000"/>
                </a:solidFill>
                <a:latin typeface="Calibri"/>
              </a:rPr>
              <a:t>Assignments to students:</a:t>
            </a:r>
            <a:br/>
            <a:r>
              <a:rPr b="0" lang="ru-RU" sz="3200" spc="-1" strike="noStrike">
                <a:solidFill>
                  <a:srgbClr val="000000"/>
                </a:solidFill>
                <a:latin typeface="Calibri"/>
              </a:rPr>
              <a:t>1. Measure in volunteers from among students physiological indicators of the body before and after 10 minutes of physical activity and make a table.</a:t>
            </a:r>
            <a:br/>
            <a:r>
              <a:rPr b="0" lang="ru-RU" sz="3200" spc="-1" strike="noStrike">
                <a:solidFill>
                  <a:srgbClr val="000000"/>
                </a:solidFill>
                <a:latin typeface="Calibri"/>
              </a:rPr>
              <a:t>2. Conclude was whether the exercise active rest for the student.</a:t>
            </a:r>
            <a:endParaRPr b="0" lang="ru-RU" sz="3200" spc="-1" strike="noStrike">
              <a:solidFill>
                <a:srgbClr val="000000"/>
              </a:solidFill>
              <a:latin typeface="Calibri"/>
            </a:endParaRPr>
          </a:p>
        </p:txBody>
      </p:sp>
      <p:sp>
        <p:nvSpPr>
          <p:cNvPr id="420"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TextShape 1"/>
          <p:cNvSpPr txBox="1"/>
          <p:nvPr/>
        </p:nvSpPr>
        <p:spPr>
          <a:xfrm>
            <a:off x="457200" y="274680"/>
            <a:ext cx="8229240" cy="345600"/>
          </a:xfrm>
          <a:prstGeom prst="rect">
            <a:avLst/>
          </a:prstGeom>
          <a:noFill/>
          <a:ln w="9360">
            <a:noFill/>
          </a:ln>
        </p:spPr>
        <p:txBody>
          <a:bodyPr anchor="ctr"/>
          <a:p>
            <a:pPr algn="ctr">
              <a:lnSpc>
                <a:spcPct val="100000"/>
              </a:lnSpc>
            </a:pPr>
            <a:r>
              <a:rPr b="0" lang="ru-RU" sz="2000" spc="-1" strike="noStrike">
                <a:solidFill>
                  <a:srgbClr val="000000"/>
                </a:solidFill>
                <a:latin typeface="Calibri"/>
              </a:rPr>
              <a:t>Making the protocol of the laboratory work</a:t>
            </a:r>
            <a:endParaRPr b="0" lang="ru-RU" sz="2000" spc="-1" strike="noStrike">
              <a:solidFill>
                <a:srgbClr val="000000"/>
              </a:solidFill>
              <a:latin typeface="Arial"/>
            </a:endParaRPr>
          </a:p>
        </p:txBody>
      </p:sp>
      <p:graphicFrame>
        <p:nvGraphicFramePr>
          <p:cNvPr id="422" name="Table 2"/>
          <p:cNvGraphicFramePr/>
          <p:nvPr/>
        </p:nvGraphicFramePr>
        <p:xfrm>
          <a:off x="108000" y="692280"/>
          <a:ext cx="9035640" cy="6014520"/>
        </p:xfrm>
        <a:graphic>
          <a:graphicData uri="http://schemas.openxmlformats.org/drawingml/2006/table">
            <a:tbl>
              <a:tblPr/>
              <a:tblGrid>
                <a:gridCol w="4464000"/>
                <a:gridCol w="1224000"/>
                <a:gridCol w="1224000"/>
                <a:gridCol w="2123640"/>
              </a:tblGrid>
              <a:tr h="790200">
                <a:tc>
                  <a:txBody>
                    <a:bodyPr lIns="91080" rIns="91080"/>
                    <a:p>
                      <a:pPr>
                        <a:lnSpc>
                          <a:spcPct val="100000"/>
                        </a:lnSpc>
                      </a:pPr>
                      <a:r>
                        <a:rPr b="1" lang="ru-RU" sz="1800" spc="-1" strike="noStrike">
                          <a:solidFill>
                            <a:srgbClr val="000000"/>
                          </a:solidFill>
                          <a:latin typeface="Calibri"/>
                        </a:rPr>
                        <a:t>Method, index</a:t>
                      </a:r>
                      <a:endParaRPr b="0" lang="ru-RU" sz="1800" spc="-1" strike="noStrike">
                        <a:latin typeface="Arial"/>
                      </a:endParaRPr>
                    </a:p>
                  </a:txBody>
                  <a:tcPr marL="91080" marR="9108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91080" rIns="91080"/>
                    <a:p>
                      <a:pPr>
                        <a:lnSpc>
                          <a:spcPct val="100000"/>
                        </a:lnSpc>
                      </a:pPr>
                      <a:r>
                        <a:rPr b="1" lang="ru-RU" sz="1400" spc="-1" strike="noStrike">
                          <a:solidFill>
                            <a:srgbClr val="000000"/>
                          </a:solidFill>
                          <a:latin typeface="Calibri"/>
                        </a:rPr>
                        <a:t>Background level</a:t>
                      </a:r>
                      <a:endParaRPr b="0" lang="ru-RU" sz="1400" spc="-1" strike="noStrike">
                        <a:latin typeface="Arial"/>
                      </a:endParaRPr>
                    </a:p>
                  </a:txBody>
                  <a:tcPr marL="91080" marR="9108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91080" rIns="91080"/>
                    <a:p>
                      <a:pPr>
                        <a:lnSpc>
                          <a:spcPct val="100000"/>
                        </a:lnSpc>
                      </a:pPr>
                      <a:r>
                        <a:rPr b="1" lang="ru-RU" sz="1400" spc="-1" strike="noStrike">
                          <a:solidFill>
                            <a:srgbClr val="000000"/>
                          </a:solidFill>
                          <a:latin typeface="Calibri"/>
                        </a:rPr>
                        <a:t>Level after physical exercise</a:t>
                      </a:r>
                      <a:endParaRPr b="0" lang="ru-RU" sz="1400" spc="-1" strike="noStrike">
                        <a:latin typeface="Arial"/>
                      </a:endParaRPr>
                    </a:p>
                  </a:txBody>
                  <a:tcPr marL="91080" marR="9108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91080" rIns="91080"/>
                    <a:p>
                      <a:pPr>
                        <a:lnSpc>
                          <a:spcPct val="100000"/>
                        </a:lnSpc>
                      </a:pPr>
                      <a:r>
                        <a:rPr b="1" lang="ru-RU" sz="1400" spc="-1" strike="noStrike">
                          <a:solidFill>
                            <a:srgbClr val="000000"/>
                          </a:solidFill>
                          <a:latin typeface="Calibri"/>
                        </a:rPr>
                        <a:t>Conclusion of each index: increase / decrease</a:t>
                      </a:r>
                      <a:endParaRPr b="0" lang="ru-RU" sz="1400" spc="-1" strike="noStrike">
                        <a:latin typeface="Arial"/>
                      </a:endParaRPr>
                    </a:p>
                  </a:txBody>
                  <a:tcPr marL="91080" marR="9108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65760">
                <a:tc>
                  <a:txBody>
                    <a:bodyPr lIns="91080" rIns="91080"/>
                    <a:p>
                      <a:pPr>
                        <a:lnSpc>
                          <a:spcPct val="100000"/>
                        </a:lnSpc>
                      </a:pPr>
                      <a:r>
                        <a:rPr b="0" lang="ru-RU" sz="1600" spc="-1" strike="noStrike">
                          <a:solidFill>
                            <a:srgbClr val="000000"/>
                          </a:solidFill>
                          <a:latin typeface="Calibri"/>
                        </a:rPr>
                        <a:t>Pulse</a:t>
                      </a:r>
                      <a:endParaRPr b="0" lang="ru-RU" sz="1600" spc="-1" strike="noStrike">
                        <a:latin typeface="Arial"/>
                      </a:endParaRPr>
                    </a:p>
                  </a:txBody>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364040">
                <a:tc>
                  <a:txBody>
                    <a:bodyPr lIns="91080" rIns="91080"/>
                    <a:p>
                      <a:pPr>
                        <a:lnSpc>
                          <a:spcPct val="100000"/>
                        </a:lnSpc>
                      </a:pPr>
                      <a:r>
                        <a:rPr b="0" lang="ru-RU" sz="1600" spc="-1" strike="noStrike">
                          <a:solidFill>
                            <a:srgbClr val="000000"/>
                          </a:solidFill>
                          <a:latin typeface="Calibri"/>
                        </a:rPr>
                        <a:t>Chronoreflexmetry:</a:t>
                      </a:r>
                      <a:endParaRPr b="0" lang="ru-RU" sz="1600" spc="-1" strike="noStrike">
                        <a:latin typeface="Arial"/>
                      </a:endParaRPr>
                    </a:p>
                    <a:p>
                      <a:pPr>
                        <a:lnSpc>
                          <a:spcPct val="100000"/>
                        </a:lnSpc>
                      </a:pPr>
                      <a:r>
                        <a:rPr b="0" lang="ru-RU" sz="1600" spc="-1" strike="noStrike">
                          <a:solidFill>
                            <a:srgbClr val="000000"/>
                          </a:solidFill>
                          <a:latin typeface="Calibri"/>
                        </a:rPr>
                        <a:t>Duration of reaction to a sound (msec)</a:t>
                      </a:r>
                      <a:endParaRPr b="0" lang="ru-RU" sz="1600" spc="-1" strike="noStrike">
                        <a:latin typeface="Arial"/>
                      </a:endParaRPr>
                    </a:p>
                    <a:p>
                      <a:pPr>
                        <a:lnSpc>
                          <a:spcPct val="100000"/>
                        </a:lnSpc>
                      </a:pPr>
                      <a:r>
                        <a:rPr b="0" lang="ru-RU" sz="1600" spc="-1" strike="noStrike">
                          <a:solidFill>
                            <a:srgbClr val="000000"/>
                          </a:solidFill>
                          <a:latin typeface="Calibri"/>
                        </a:rPr>
                        <a:t>Duration of reaction to flash of red color (msec)</a:t>
                      </a:r>
                      <a:endParaRPr b="0" lang="ru-RU" sz="1600" spc="-1" strike="noStrike">
                        <a:latin typeface="Arial"/>
                      </a:endParaRPr>
                    </a:p>
                    <a:p>
                      <a:pPr>
                        <a:lnSpc>
                          <a:spcPct val="100000"/>
                        </a:lnSpc>
                      </a:pPr>
                      <a:r>
                        <a:rPr b="0" lang="ru-RU" sz="1600" spc="-1" strike="noStrike">
                          <a:solidFill>
                            <a:srgbClr val="000000"/>
                          </a:solidFill>
                          <a:latin typeface="Calibri"/>
                        </a:rPr>
                        <a:t>Duration of reaction to flash of white color (msec)</a:t>
                      </a:r>
                      <a:endParaRPr b="0" lang="ru-RU" sz="1600" spc="-1" strike="noStrike">
                        <a:latin typeface="Arial"/>
                      </a:endParaRPr>
                    </a:p>
                  </a:txBody>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22960">
                <a:tc>
                  <a:txBody>
                    <a:bodyPr lIns="91080" rIns="91080"/>
                    <a:p>
                      <a:pPr>
                        <a:lnSpc>
                          <a:spcPct val="100000"/>
                        </a:lnSpc>
                      </a:pPr>
                      <a:r>
                        <a:rPr b="0" lang="ru-RU" sz="1600" spc="-1" strike="noStrike">
                          <a:solidFill>
                            <a:srgbClr val="000000"/>
                          </a:solidFill>
                          <a:latin typeface="Calibri"/>
                        </a:rPr>
                        <a:t>Tremormetry:</a:t>
                      </a:r>
                      <a:endParaRPr b="0" lang="ru-RU" sz="1600" spc="-1" strike="noStrike">
                        <a:latin typeface="Arial"/>
                      </a:endParaRPr>
                    </a:p>
                    <a:p>
                      <a:pPr>
                        <a:lnSpc>
                          <a:spcPct val="100000"/>
                        </a:lnSpc>
                      </a:pPr>
                      <a:r>
                        <a:rPr b="0" lang="ru-RU" sz="1600" spc="-1" strike="noStrike">
                          <a:solidFill>
                            <a:srgbClr val="000000"/>
                          </a:solidFill>
                          <a:latin typeface="Calibri"/>
                        </a:rPr>
                        <a:t>Number of contacts</a:t>
                      </a:r>
                      <a:endParaRPr b="0" lang="ru-RU" sz="1600" spc="-1" strike="noStrike">
                        <a:latin typeface="Arial"/>
                      </a:endParaRPr>
                    </a:p>
                    <a:p>
                      <a:pPr>
                        <a:lnSpc>
                          <a:spcPct val="100000"/>
                        </a:lnSpc>
                      </a:pPr>
                      <a:r>
                        <a:rPr b="0" lang="ru-RU" sz="1600" spc="-1" strike="noStrike">
                          <a:solidFill>
                            <a:srgbClr val="000000"/>
                          </a:solidFill>
                          <a:latin typeface="Calibri"/>
                        </a:rPr>
                        <a:t>Time of passage of a figure</a:t>
                      </a:r>
                      <a:endParaRPr b="0" lang="ru-RU" sz="1600" spc="-1" strike="noStrike">
                        <a:latin typeface="Arial"/>
                      </a:endParaRPr>
                    </a:p>
                  </a:txBody>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33040">
                <a:tc>
                  <a:txBody>
                    <a:bodyPr lIns="91080" rIns="91080"/>
                    <a:p>
                      <a:pPr>
                        <a:lnSpc>
                          <a:spcPct val="100000"/>
                        </a:lnSpc>
                      </a:pPr>
                      <a:r>
                        <a:rPr b="0" lang="ru-RU" sz="1600" spc="-1" strike="noStrike">
                          <a:solidFill>
                            <a:srgbClr val="000000"/>
                          </a:solidFill>
                          <a:latin typeface="Calibri"/>
                        </a:rPr>
                        <a:t>Proof test (alphabetic test)</a:t>
                      </a:r>
                      <a:endParaRPr b="0" lang="ru-RU" sz="1600" spc="-1" strike="noStrike">
                        <a:latin typeface="Arial"/>
                      </a:endParaRPr>
                    </a:p>
                    <a:p>
                      <a:pPr>
                        <a:lnSpc>
                          <a:spcPct val="100000"/>
                        </a:lnSpc>
                      </a:pPr>
                      <a:r>
                        <a:rPr b="0" lang="ru-RU" sz="1600" spc="-1" strike="noStrike">
                          <a:solidFill>
                            <a:srgbClr val="000000"/>
                          </a:solidFill>
                          <a:latin typeface="Calibri"/>
                        </a:rPr>
                        <a:t>Number of the checked up letters</a:t>
                      </a:r>
                      <a:endParaRPr b="0" lang="ru-RU" sz="1600" spc="-1" strike="noStrike">
                        <a:latin typeface="Arial"/>
                      </a:endParaRPr>
                    </a:p>
                    <a:p>
                      <a:pPr>
                        <a:lnSpc>
                          <a:spcPct val="100000"/>
                        </a:lnSpc>
                      </a:pPr>
                      <a:r>
                        <a:rPr b="0" lang="ru-RU" sz="1600" spc="-1" strike="noStrike">
                          <a:solidFill>
                            <a:srgbClr val="000000"/>
                          </a:solidFill>
                          <a:latin typeface="Calibri"/>
                        </a:rPr>
                        <a:t>% of errors</a:t>
                      </a:r>
                      <a:endParaRPr b="0" lang="ru-RU" sz="1600" spc="-1" strike="noStrike">
                        <a:latin typeface="Arial"/>
                      </a:endParaRPr>
                    </a:p>
                  </a:txBody>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838520">
                <a:tc>
                  <a:txBody>
                    <a:bodyPr lIns="91080" rIns="91080"/>
                    <a:p>
                      <a:pPr>
                        <a:lnSpc>
                          <a:spcPct val="100000"/>
                        </a:lnSpc>
                      </a:pPr>
                      <a:r>
                        <a:rPr b="0" lang="ru-RU" sz="1600" spc="-1" strike="noStrike">
                          <a:solidFill>
                            <a:srgbClr val="000000"/>
                          </a:solidFill>
                          <a:latin typeface="Calibri"/>
                        </a:rPr>
                        <a:t>Proof test (sign test)</a:t>
                      </a:r>
                      <a:endParaRPr b="0" lang="ru-RU" sz="1600" spc="-1" strike="noStrike">
                        <a:latin typeface="Arial"/>
                      </a:endParaRPr>
                    </a:p>
                    <a:p>
                      <a:pPr>
                        <a:lnSpc>
                          <a:spcPct val="100000"/>
                        </a:lnSpc>
                      </a:pPr>
                      <a:r>
                        <a:rPr b="0" lang="ru-RU" sz="1600" spc="-1" strike="noStrike">
                          <a:solidFill>
                            <a:srgbClr val="000000"/>
                          </a:solidFill>
                          <a:latin typeface="Calibri"/>
                        </a:rPr>
                        <a:t>Time of check of 100 signs</a:t>
                      </a:r>
                      <a:endParaRPr b="0" lang="ru-RU" sz="1600" spc="-1" strike="noStrike">
                        <a:latin typeface="Arial"/>
                      </a:endParaRPr>
                    </a:p>
                    <a:p>
                      <a:pPr>
                        <a:lnSpc>
                          <a:spcPct val="100000"/>
                        </a:lnSpc>
                      </a:pPr>
                      <a:r>
                        <a:rPr b="0" lang="ru-RU" sz="1600" spc="-1" strike="noStrike">
                          <a:solidFill>
                            <a:srgbClr val="000000"/>
                          </a:solidFill>
                          <a:latin typeface="Calibri"/>
                        </a:rPr>
                        <a:t>% of errors</a:t>
                      </a:r>
                      <a:endParaRPr b="0" lang="ru-RU" sz="1600" spc="-1" strike="noStrike">
                        <a:latin typeface="Arial"/>
                      </a:endParaRPr>
                    </a:p>
                    <a:p>
                      <a:pPr>
                        <a:lnSpc>
                          <a:spcPct val="100000"/>
                        </a:lnSpc>
                      </a:pPr>
                      <a:endParaRPr b="0" lang="ru-RU" sz="1600" spc="-1" strike="noStrike">
                        <a:latin typeface="Arial"/>
                      </a:endParaRPr>
                    </a:p>
                    <a:p>
                      <a:pPr>
                        <a:lnSpc>
                          <a:spcPct val="100000"/>
                        </a:lnSpc>
                      </a:pPr>
                      <a:r>
                        <a:rPr b="0" lang="ru-RU" sz="1600" spc="-1" strike="noStrike">
                          <a:solidFill>
                            <a:srgbClr val="000000"/>
                          </a:solidFill>
                          <a:latin typeface="Calibri"/>
                        </a:rPr>
                        <a:t>The conclusion that whether student physical activity played a role of active rest after the intellectual load (occupation)</a:t>
                      </a:r>
                      <a:endParaRPr b="0" lang="ru-RU" sz="1600" spc="-1" strike="noStrike">
                        <a:latin typeface="Arial"/>
                      </a:endParaRPr>
                    </a:p>
                  </a:txBody>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080" marR="9108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TextShape 1"/>
          <p:cNvSpPr txBox="1"/>
          <p:nvPr/>
        </p:nvSpPr>
        <p:spPr>
          <a:xfrm>
            <a:off x="457200" y="274680"/>
            <a:ext cx="8229240" cy="632880"/>
          </a:xfrm>
          <a:prstGeom prst="rect">
            <a:avLst/>
          </a:prstGeom>
          <a:noFill/>
          <a:ln w="9360">
            <a:noFill/>
          </a:ln>
        </p:spPr>
        <p:txBody>
          <a:bodyPr anchor="ctr"/>
          <a:p>
            <a:pPr algn="ctr">
              <a:lnSpc>
                <a:spcPct val="100000"/>
              </a:lnSpc>
            </a:pPr>
            <a:r>
              <a:rPr b="1" lang="ru-RU" sz="2000" spc="-1" strike="noStrike">
                <a:solidFill>
                  <a:srgbClr val="000000"/>
                </a:solidFill>
                <a:latin typeface="Calibri"/>
              </a:rPr>
              <a:t>Principle preventive measures against occupational diseases</a:t>
            </a:r>
            <a:endParaRPr b="0" lang="ru-RU" sz="2000" spc="-1" strike="noStrike">
              <a:solidFill>
                <a:srgbClr val="000000"/>
              </a:solidFill>
              <a:latin typeface="Arial"/>
            </a:endParaRPr>
          </a:p>
        </p:txBody>
      </p:sp>
      <p:sp>
        <p:nvSpPr>
          <p:cNvPr id="424" name="TextShape 2"/>
          <p:cNvSpPr txBox="1"/>
          <p:nvPr/>
        </p:nvSpPr>
        <p:spPr>
          <a:xfrm>
            <a:off x="0" y="907920"/>
            <a:ext cx="5219280" cy="5760720"/>
          </a:xfrm>
          <a:prstGeom prst="rect">
            <a:avLst/>
          </a:prstGeom>
          <a:noFill/>
          <a:ln w="9360">
            <a:noFill/>
          </a:ln>
        </p:spPr>
        <p:txBody>
          <a:bodyPr>
            <a:normAutofit/>
          </a:bodyPr>
          <a:p>
            <a:pPr marL="343080" indent="-342720">
              <a:lnSpc>
                <a:spcPct val="100000"/>
              </a:lnSpc>
              <a:spcBef>
                <a:spcPts val="360"/>
              </a:spcBef>
            </a:pPr>
            <a:r>
              <a:rPr b="1" lang="ru-RU" sz="1800" spc="-1" strike="noStrike">
                <a:solidFill>
                  <a:srgbClr val="ff0000"/>
                </a:solidFill>
                <a:latin typeface="Calibri"/>
              </a:rPr>
              <a:t>The mainest state measures</a:t>
            </a:r>
            <a:endParaRPr b="0" lang="ru-RU" sz="1800" spc="-1" strike="noStrike">
              <a:solidFill>
                <a:srgbClr val="000000"/>
              </a:solidFill>
              <a:latin typeface="Calibri"/>
            </a:endParaRPr>
          </a:p>
          <a:p>
            <a:pPr marL="343080" indent="-342720">
              <a:lnSpc>
                <a:spcPct val="100000"/>
              </a:lnSpc>
              <a:spcBef>
                <a:spcPts val="360"/>
              </a:spcBef>
            </a:pPr>
            <a:r>
              <a:rPr b="0" lang="ru-RU" sz="1800" spc="-1" strike="noStrike">
                <a:solidFill>
                  <a:srgbClr val="000000"/>
                </a:solidFill>
                <a:latin typeface="Calibri"/>
              </a:rPr>
              <a:t>hygienic regulation of harmful factors of working environment; sanitary control of hygiene standards</a:t>
            </a:r>
            <a:br/>
            <a:r>
              <a:rPr b="0" lang="ru-RU" sz="1800" spc="-1" strike="noStrike">
                <a:solidFill>
                  <a:srgbClr val="000000"/>
                </a:solidFill>
                <a:latin typeface="Calibri"/>
              </a:rPr>
              <a:t>development of legislation (administrative and criminal law), aimed at punishing those responsible for its violations</a:t>
            </a:r>
            <a:endParaRPr b="0" lang="ru-RU" sz="1800" spc="-1" strike="noStrike">
              <a:solidFill>
                <a:srgbClr val="000000"/>
              </a:solidFill>
              <a:latin typeface="Calibri"/>
            </a:endParaRPr>
          </a:p>
          <a:p>
            <a:pPr marL="343080" indent="-342720">
              <a:lnSpc>
                <a:spcPct val="100000"/>
              </a:lnSpc>
              <a:spcBef>
                <a:spcPts val="360"/>
              </a:spcBef>
            </a:pPr>
            <a:r>
              <a:rPr b="1" lang="ru-RU" sz="1800" spc="-1" strike="noStrike">
                <a:solidFill>
                  <a:srgbClr val="ff0000"/>
                </a:solidFill>
                <a:latin typeface="Calibri"/>
              </a:rPr>
              <a:t>Technical measures</a:t>
            </a:r>
            <a:endParaRPr b="0" lang="ru-RU" sz="1800" spc="-1" strike="noStrike">
              <a:solidFill>
                <a:srgbClr val="000000"/>
              </a:solidFill>
              <a:latin typeface="Calibri"/>
            </a:endParaRPr>
          </a:p>
          <a:p>
            <a:pPr marL="343080" indent="-342720">
              <a:lnSpc>
                <a:spcPct val="100000"/>
              </a:lnSpc>
              <a:spcBef>
                <a:spcPts val="360"/>
              </a:spcBef>
            </a:pPr>
            <a:r>
              <a:rPr b="0" lang="ru-RU" sz="1800" spc="-1" strike="noStrike">
                <a:solidFill>
                  <a:srgbClr val="000000"/>
                </a:solidFill>
                <a:latin typeface="Calibri"/>
              </a:rPr>
              <a:t>1. Changes on the technology</a:t>
            </a:r>
            <a:endParaRPr b="0" lang="ru-RU" sz="1800" spc="-1" strike="noStrike">
              <a:solidFill>
                <a:srgbClr val="000000"/>
              </a:solidFill>
              <a:latin typeface="Calibri"/>
            </a:endParaRPr>
          </a:p>
          <a:p>
            <a:pPr marL="343080" indent="-342720">
              <a:lnSpc>
                <a:spcPct val="100000"/>
              </a:lnSpc>
              <a:spcBef>
                <a:spcPts val="360"/>
              </a:spcBef>
            </a:pPr>
            <a:r>
              <a:rPr b="0" lang="ru-RU" sz="1800" spc="-1" strike="noStrike">
                <a:solidFill>
                  <a:srgbClr val="000000"/>
                </a:solidFill>
                <a:latin typeface="Calibri"/>
              </a:rPr>
              <a:t>2. Improvement of the equipment</a:t>
            </a:r>
            <a:endParaRPr b="0" lang="ru-RU" sz="1800" spc="-1" strike="noStrike">
              <a:solidFill>
                <a:srgbClr val="000000"/>
              </a:solidFill>
              <a:latin typeface="Calibri"/>
            </a:endParaRPr>
          </a:p>
          <a:p>
            <a:pPr marL="343080" indent="-342720">
              <a:lnSpc>
                <a:spcPct val="100000"/>
              </a:lnSpc>
              <a:spcBef>
                <a:spcPts val="360"/>
              </a:spcBef>
            </a:pPr>
            <a:r>
              <a:rPr b="1" lang="ru-RU" sz="1800" spc="-1" strike="noStrike">
                <a:solidFill>
                  <a:srgbClr val="ff0000"/>
                </a:solidFill>
                <a:latin typeface="Calibri"/>
              </a:rPr>
              <a:t>Organizational measures</a:t>
            </a:r>
            <a:endParaRPr b="0" lang="ru-RU" sz="1800" spc="-1" strike="noStrike">
              <a:solidFill>
                <a:srgbClr val="000000"/>
              </a:solidFill>
              <a:latin typeface="Calibri"/>
            </a:endParaRPr>
          </a:p>
          <a:p>
            <a:pPr marL="343080" indent="-342720">
              <a:lnSpc>
                <a:spcPct val="100000"/>
              </a:lnSpc>
              <a:spcBef>
                <a:spcPts val="360"/>
              </a:spcBef>
            </a:pPr>
            <a:r>
              <a:rPr b="0" lang="ru-RU" sz="1800" spc="-1" strike="noStrike">
                <a:solidFill>
                  <a:srgbClr val="000000"/>
                </a:solidFill>
                <a:latin typeface="Calibri"/>
              </a:rPr>
              <a:t>3. Organization of a mode of work and rest, observance of the regulated breaks and lunch breaks, the rational organization of a workplace, providing by premises for a relaxation, food acceptances</a:t>
            </a:r>
            <a:endParaRPr b="0" lang="ru-RU" sz="1800" spc="-1" strike="noStrike">
              <a:solidFill>
                <a:srgbClr val="000000"/>
              </a:solidFill>
              <a:latin typeface="Calibri"/>
            </a:endParaRPr>
          </a:p>
          <a:p>
            <a:pPr marL="343080" indent="-342720">
              <a:lnSpc>
                <a:spcPct val="100000"/>
              </a:lnSpc>
              <a:spcBef>
                <a:spcPts val="360"/>
              </a:spcBef>
            </a:pPr>
            <a:r>
              <a:rPr b="1" lang="ru-RU" sz="1800" spc="-1" strike="noStrike">
                <a:solidFill>
                  <a:srgbClr val="ff0000"/>
                </a:solidFill>
                <a:latin typeface="Calibri"/>
              </a:rPr>
              <a:t>Sanitary measures</a:t>
            </a:r>
            <a:endParaRPr b="0" lang="ru-RU" sz="1800" spc="-1" strike="noStrike">
              <a:solidFill>
                <a:srgbClr val="000000"/>
              </a:solidFill>
              <a:latin typeface="Calibri"/>
            </a:endParaRPr>
          </a:p>
          <a:p>
            <a:pPr marL="343080" indent="-342720">
              <a:lnSpc>
                <a:spcPct val="100000"/>
              </a:lnSpc>
              <a:spcBef>
                <a:spcPts val="360"/>
              </a:spcBef>
            </a:pPr>
            <a:r>
              <a:rPr b="0" lang="ru-RU" sz="1800" spc="-1" strike="noStrike">
                <a:solidFill>
                  <a:srgbClr val="000000"/>
                </a:solidFill>
                <a:latin typeface="Calibri"/>
              </a:rPr>
              <a:t>4. Introduction of sanitary-engineering systems (ventilation, water supply, heating or air-conditioning, the water drain, noise isolation, isolation of the vibrating tool, screens from ionizing radiation, Isolation of infectious patients in boxes…)</a:t>
            </a:r>
            <a:endParaRPr b="0" lang="ru-RU" sz="1800" spc="-1" strike="noStrike">
              <a:solidFill>
                <a:srgbClr val="000000"/>
              </a:solidFill>
              <a:latin typeface="Calibri"/>
            </a:endParaRPr>
          </a:p>
          <a:p>
            <a:pPr marL="343080" indent="-342720">
              <a:lnSpc>
                <a:spcPct val="100000"/>
              </a:lnSpc>
              <a:spcBef>
                <a:spcPts val="360"/>
              </a:spcBef>
            </a:pPr>
            <a:endParaRPr b="0" lang="ru-RU" sz="1800" spc="-1" strike="noStrike">
              <a:solidFill>
                <a:srgbClr val="000000"/>
              </a:solidFill>
              <a:latin typeface="Calibri"/>
            </a:endParaRPr>
          </a:p>
          <a:p>
            <a:pPr marL="343080" indent="-342720">
              <a:lnSpc>
                <a:spcPct val="100000"/>
              </a:lnSpc>
              <a:spcBef>
                <a:spcPts val="360"/>
              </a:spcBef>
            </a:pPr>
            <a:endParaRPr b="0" lang="ru-RU" sz="1800" spc="-1" strike="noStrike">
              <a:solidFill>
                <a:srgbClr val="000000"/>
              </a:solidFill>
              <a:latin typeface="Calibri"/>
            </a:endParaRPr>
          </a:p>
          <a:p>
            <a:pPr marL="343080" indent="-342720">
              <a:lnSpc>
                <a:spcPct val="100000"/>
              </a:lnSpc>
              <a:spcBef>
                <a:spcPts val="360"/>
              </a:spcBef>
            </a:pPr>
            <a:endParaRPr b="0" lang="ru-RU" sz="1800" spc="-1" strike="noStrike">
              <a:solidFill>
                <a:srgbClr val="000000"/>
              </a:solidFill>
              <a:latin typeface="Calibri"/>
            </a:endParaRPr>
          </a:p>
        </p:txBody>
      </p:sp>
      <p:sp>
        <p:nvSpPr>
          <p:cNvPr id="425" name="TextShape 3"/>
          <p:cNvSpPr txBox="1"/>
          <p:nvPr/>
        </p:nvSpPr>
        <p:spPr>
          <a:xfrm>
            <a:off x="5219640" y="836640"/>
            <a:ext cx="3466800" cy="5760720"/>
          </a:xfrm>
          <a:prstGeom prst="rect">
            <a:avLst/>
          </a:prstGeom>
          <a:noFill/>
          <a:ln w="9360">
            <a:noFill/>
          </a:ln>
        </p:spPr>
        <p:txBody>
          <a:bodyPr>
            <a:normAutofit/>
          </a:bodyPr>
          <a:p>
            <a:pPr marL="343080" indent="-342720">
              <a:lnSpc>
                <a:spcPct val="100000"/>
              </a:lnSpc>
              <a:spcBef>
                <a:spcPts val="400"/>
              </a:spcBef>
              <a:buClr>
                <a:srgbClr val="ff0000"/>
              </a:buClr>
              <a:buFont typeface="Arial"/>
              <a:buChar char="•"/>
            </a:pPr>
            <a:r>
              <a:rPr b="1" lang="ru-RU" sz="2000" spc="-1" strike="noStrike">
                <a:solidFill>
                  <a:srgbClr val="ff0000"/>
                </a:solidFill>
                <a:latin typeface="Calibri"/>
              </a:rPr>
              <a:t>The purpose</a:t>
            </a:r>
            <a:endParaRPr b="0" lang="ru-RU" sz="2000" spc="-1" strike="noStrike">
              <a:solidFill>
                <a:srgbClr val="000000"/>
              </a:solidFill>
              <a:latin typeface="Calibri"/>
            </a:endParaRPr>
          </a:p>
          <a:p>
            <a:pPr marL="343080" indent="-342720">
              <a:lnSpc>
                <a:spcPct val="100000"/>
              </a:lnSpc>
              <a:spcBef>
                <a:spcPts val="360"/>
              </a:spcBef>
            </a:pPr>
            <a:endParaRPr b="0" lang="ru-RU" sz="2000" spc="-1" strike="noStrike">
              <a:solidFill>
                <a:srgbClr val="000000"/>
              </a:solidFill>
              <a:latin typeface="Calibri"/>
            </a:endParaRPr>
          </a:p>
          <a:p>
            <a:pPr marL="343080" indent="-342720">
              <a:lnSpc>
                <a:spcPct val="100000"/>
              </a:lnSpc>
              <a:spcBef>
                <a:spcPts val="360"/>
              </a:spcBef>
            </a:pPr>
            <a:endParaRPr b="0" lang="ru-RU" sz="2000" spc="-1" strike="noStrike">
              <a:solidFill>
                <a:srgbClr val="000000"/>
              </a:solidFill>
              <a:latin typeface="Calibri"/>
            </a:endParaRPr>
          </a:p>
          <a:p>
            <a:pPr marL="343080" indent="-342720">
              <a:lnSpc>
                <a:spcPct val="100000"/>
              </a:lnSpc>
              <a:spcBef>
                <a:spcPts val="360"/>
              </a:spcBef>
            </a:pPr>
            <a:endParaRPr b="0" lang="ru-RU" sz="2000" spc="-1" strike="noStrike">
              <a:solidFill>
                <a:srgbClr val="000000"/>
              </a:solidFill>
              <a:latin typeface="Calibri"/>
            </a:endParaRPr>
          </a:p>
          <a:p>
            <a:pPr marL="343080" indent="-342720">
              <a:lnSpc>
                <a:spcPct val="100000"/>
              </a:lnSpc>
              <a:spcBef>
                <a:spcPts val="360"/>
              </a:spcBef>
            </a:pPr>
            <a:endParaRPr b="0" lang="ru-RU" sz="2000" spc="-1" strike="noStrike">
              <a:solidFill>
                <a:srgbClr val="000000"/>
              </a:solidFill>
              <a:latin typeface="Calibri"/>
            </a:endParaRPr>
          </a:p>
          <a:p>
            <a:pPr marL="343080" indent="-342720">
              <a:lnSpc>
                <a:spcPct val="100000"/>
              </a:lnSpc>
              <a:spcBef>
                <a:spcPts val="360"/>
              </a:spcBef>
            </a:pPr>
            <a:endParaRPr b="0" lang="ru-RU" sz="2000" spc="-1" strike="noStrike">
              <a:solidFill>
                <a:srgbClr val="000000"/>
              </a:solidFill>
              <a:latin typeface="Calibri"/>
            </a:endParaRPr>
          </a:p>
          <a:p>
            <a:pPr marL="343080" indent="-342720">
              <a:lnSpc>
                <a:spcPct val="100000"/>
              </a:lnSpc>
              <a:spcBef>
                <a:spcPts val="360"/>
              </a:spcBef>
            </a:pPr>
            <a:endParaRPr b="0" lang="ru-RU" sz="2000" spc="-1" strike="noStrike">
              <a:solidFill>
                <a:srgbClr val="000000"/>
              </a:solidFill>
              <a:latin typeface="Calibri"/>
            </a:endParaRPr>
          </a:p>
          <a:p>
            <a:pPr marL="343080" indent="-342720">
              <a:lnSpc>
                <a:spcPct val="100000"/>
              </a:lnSpc>
              <a:spcBef>
                <a:spcPts val="360"/>
              </a:spcBef>
            </a:pPr>
            <a:r>
              <a:rPr b="0" lang="ru-RU" sz="1800" spc="-1" strike="noStrike">
                <a:solidFill>
                  <a:srgbClr val="000000"/>
                </a:solidFill>
                <a:latin typeface="Calibri"/>
              </a:rPr>
              <a:t>1. To eliminate the harm factor</a:t>
            </a:r>
            <a:endParaRPr b="0" lang="ru-RU" sz="1800" spc="-1" strike="noStrike">
              <a:solidFill>
                <a:srgbClr val="000000"/>
              </a:solidFill>
              <a:latin typeface="Calibri"/>
            </a:endParaRPr>
          </a:p>
          <a:p>
            <a:pPr marL="343080" indent="-342720">
              <a:lnSpc>
                <a:spcPct val="100000"/>
              </a:lnSpc>
              <a:spcBef>
                <a:spcPts val="360"/>
              </a:spcBef>
            </a:pPr>
            <a:endParaRPr b="0" lang="ru-RU" sz="1800" spc="-1" strike="noStrike">
              <a:solidFill>
                <a:srgbClr val="000000"/>
              </a:solidFill>
              <a:latin typeface="Calibri"/>
            </a:endParaRPr>
          </a:p>
          <a:p>
            <a:pPr marL="343080" indent="-342720">
              <a:lnSpc>
                <a:spcPct val="100000"/>
              </a:lnSpc>
              <a:spcBef>
                <a:spcPts val="360"/>
              </a:spcBef>
            </a:pPr>
            <a:endParaRPr b="0" lang="ru-RU" sz="1800" spc="-1" strike="noStrike">
              <a:solidFill>
                <a:srgbClr val="000000"/>
              </a:solidFill>
              <a:latin typeface="Calibri"/>
            </a:endParaRPr>
          </a:p>
          <a:p>
            <a:pPr marL="343080" indent="-342720">
              <a:lnSpc>
                <a:spcPct val="100000"/>
              </a:lnSpc>
              <a:spcBef>
                <a:spcPts val="360"/>
              </a:spcBef>
            </a:pPr>
            <a:r>
              <a:rPr b="0" lang="ru-RU" sz="1800" spc="-1" strike="noStrike">
                <a:solidFill>
                  <a:srgbClr val="000000"/>
                </a:solidFill>
                <a:latin typeface="Calibri"/>
              </a:rPr>
              <a:t>2. To lower intencity of the harm factor </a:t>
            </a:r>
            <a:endParaRPr b="0" lang="ru-RU" sz="1800" spc="-1" strike="noStrike">
              <a:solidFill>
                <a:srgbClr val="000000"/>
              </a:solidFill>
              <a:latin typeface="Calibri"/>
            </a:endParaRPr>
          </a:p>
          <a:p>
            <a:pPr marL="343080" indent="-342720">
              <a:lnSpc>
                <a:spcPct val="100000"/>
              </a:lnSpc>
              <a:spcBef>
                <a:spcPts val="360"/>
              </a:spcBef>
            </a:pPr>
            <a:endParaRPr b="0" lang="ru-RU" sz="1800" spc="-1" strike="noStrike">
              <a:solidFill>
                <a:srgbClr val="000000"/>
              </a:solidFill>
              <a:latin typeface="Calibri"/>
            </a:endParaRPr>
          </a:p>
          <a:p>
            <a:pPr marL="343080" indent="-342720">
              <a:lnSpc>
                <a:spcPct val="100000"/>
              </a:lnSpc>
              <a:spcBef>
                <a:spcPts val="360"/>
              </a:spcBef>
            </a:pPr>
            <a:r>
              <a:rPr b="0" lang="ru-RU" sz="1800" spc="-1" strike="noStrike">
                <a:solidFill>
                  <a:srgbClr val="000000"/>
                </a:solidFill>
                <a:latin typeface="Calibri"/>
              </a:rPr>
              <a:t>3. To create health caring working process</a:t>
            </a:r>
            <a:endParaRPr b="0" lang="ru-RU" sz="1800" spc="-1" strike="noStrike">
              <a:solidFill>
                <a:srgbClr val="000000"/>
              </a:solidFill>
              <a:latin typeface="Calibri"/>
            </a:endParaRPr>
          </a:p>
          <a:p>
            <a:pPr marL="343080" indent="-342720">
              <a:lnSpc>
                <a:spcPct val="100000"/>
              </a:lnSpc>
              <a:spcBef>
                <a:spcPts val="360"/>
              </a:spcBef>
            </a:pPr>
            <a:endParaRPr b="0" lang="ru-RU" sz="1800" spc="-1" strike="noStrike">
              <a:solidFill>
                <a:srgbClr val="000000"/>
              </a:solidFill>
              <a:latin typeface="Calibri"/>
            </a:endParaRPr>
          </a:p>
          <a:p>
            <a:pPr marL="343080" indent="-342720">
              <a:lnSpc>
                <a:spcPct val="100000"/>
              </a:lnSpc>
              <a:spcBef>
                <a:spcPts val="360"/>
              </a:spcBef>
            </a:pPr>
            <a:r>
              <a:rPr b="0" lang="ru-RU" sz="1800" spc="-1" strike="noStrike">
                <a:solidFill>
                  <a:srgbClr val="000000"/>
                </a:solidFill>
                <a:latin typeface="Calibri"/>
              </a:rPr>
              <a:t>4. To create favorable working conditions and to lower intensity of risk factor</a:t>
            </a:r>
            <a:endParaRPr b="0" lang="ru-RU" sz="1800" spc="-1" strike="noStrike">
              <a:solidFill>
                <a:srgbClr val="000000"/>
              </a:solidFill>
              <a:latin typeface="Calibri"/>
            </a:endParaRPr>
          </a:p>
          <a:p>
            <a:pPr marL="343080" indent="-342720">
              <a:lnSpc>
                <a:spcPct val="100000"/>
              </a:lnSpc>
              <a:spcBef>
                <a:spcPts val="400"/>
              </a:spcBef>
            </a:pPr>
            <a:endParaRPr b="0" lang="ru-RU" sz="1800" spc="-1" strike="noStrike">
              <a:solidFill>
                <a:srgbClr val="000000"/>
              </a:solidFill>
              <a:latin typeface="Calibri"/>
            </a:endParaRPr>
          </a:p>
        </p:txBody>
      </p:sp>
      <p:sp>
        <p:nvSpPr>
          <p:cNvPr id="426" name="TextShape 4"/>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TextShape 1"/>
          <p:cNvSpPr txBox="1"/>
          <p:nvPr/>
        </p:nvSpPr>
        <p:spPr>
          <a:xfrm>
            <a:off x="108000" y="260280"/>
            <a:ext cx="5543280" cy="6408360"/>
          </a:xfrm>
          <a:prstGeom prst="rect">
            <a:avLst/>
          </a:prstGeom>
          <a:noFill/>
          <a:ln w="9360">
            <a:noFill/>
          </a:ln>
        </p:spPr>
        <p:txBody>
          <a:bodyPr>
            <a:normAutofit/>
          </a:bodyPr>
          <a:p>
            <a:pPr marL="343080" indent="-342720">
              <a:lnSpc>
                <a:spcPct val="100000"/>
              </a:lnSpc>
              <a:spcBef>
                <a:spcPts val="459"/>
              </a:spcBef>
            </a:pPr>
            <a:r>
              <a:rPr b="0" lang="ru-RU" sz="2300" spc="-1" strike="noStrike">
                <a:solidFill>
                  <a:srgbClr val="000000"/>
                </a:solidFill>
                <a:latin typeface="Calibri"/>
              </a:rPr>
              <a:t>5. Maintenance with working clothes and means of individual defense taking into account operating factors of harm</a:t>
            </a:r>
            <a:endParaRPr b="0" lang="ru-RU" sz="2300" spc="-1" strike="noStrike">
              <a:solidFill>
                <a:srgbClr val="000000"/>
              </a:solidFill>
              <a:latin typeface="Calibri"/>
            </a:endParaRPr>
          </a:p>
          <a:p>
            <a:pPr marL="343080" indent="-342720">
              <a:lnSpc>
                <a:spcPct val="100000"/>
              </a:lnSpc>
              <a:spcBef>
                <a:spcPts val="459"/>
              </a:spcBef>
            </a:pPr>
            <a:r>
              <a:rPr b="1" lang="ru-RU" sz="2300" spc="-1" strike="noStrike">
                <a:solidFill>
                  <a:srgbClr val="ff0000"/>
                </a:solidFill>
                <a:latin typeface="Calibri"/>
              </a:rPr>
              <a:t>Medical measures</a:t>
            </a:r>
            <a:endParaRPr b="0" lang="ru-RU" sz="2300" spc="-1" strike="noStrike">
              <a:solidFill>
                <a:srgbClr val="000000"/>
              </a:solidFill>
              <a:latin typeface="Calibri"/>
            </a:endParaRPr>
          </a:p>
          <a:p>
            <a:pPr marL="343080" indent="-342720">
              <a:lnSpc>
                <a:spcPct val="100000"/>
              </a:lnSpc>
              <a:spcBef>
                <a:spcPts val="459"/>
              </a:spcBef>
            </a:pPr>
            <a:r>
              <a:rPr b="0" lang="ru-RU" sz="2300" spc="-1" strike="noStrike">
                <a:solidFill>
                  <a:srgbClr val="000000"/>
                </a:solidFill>
                <a:latin typeface="Calibri"/>
              </a:rPr>
              <a:t>6. Preliminary routine medical inspection at employment </a:t>
            </a:r>
            <a:endParaRPr b="0" lang="ru-RU" sz="2300" spc="-1" strike="noStrike">
              <a:solidFill>
                <a:srgbClr val="000000"/>
              </a:solidFill>
              <a:latin typeface="Calibri"/>
            </a:endParaRPr>
          </a:p>
          <a:p>
            <a:pPr marL="343080" indent="-342720">
              <a:lnSpc>
                <a:spcPct val="100000"/>
              </a:lnSpc>
              <a:spcBef>
                <a:spcPts val="459"/>
              </a:spcBef>
            </a:pPr>
            <a:endParaRPr b="0" lang="ru-RU" sz="2300" spc="-1" strike="noStrike">
              <a:solidFill>
                <a:srgbClr val="000000"/>
              </a:solidFill>
              <a:latin typeface="Calibri"/>
            </a:endParaRPr>
          </a:p>
          <a:p>
            <a:pPr marL="343080" indent="-342720">
              <a:lnSpc>
                <a:spcPct val="100000"/>
              </a:lnSpc>
              <a:spcBef>
                <a:spcPts val="459"/>
              </a:spcBef>
            </a:pPr>
            <a:r>
              <a:rPr b="0" lang="ru-RU" sz="2300" spc="-1" strike="noStrike">
                <a:solidFill>
                  <a:srgbClr val="000000"/>
                </a:solidFill>
                <a:latin typeface="Calibri"/>
              </a:rPr>
              <a:t>7. Regular medical inspections  by a special commission of doctors which speciality and the list of obligatory medical researches is defined by harm factors of workplaces.</a:t>
            </a:r>
            <a:endParaRPr b="0" lang="ru-RU" sz="2300" spc="-1" strike="noStrike">
              <a:solidFill>
                <a:srgbClr val="000000"/>
              </a:solidFill>
              <a:latin typeface="Calibri"/>
            </a:endParaRPr>
          </a:p>
          <a:p>
            <a:pPr marL="343080" indent="-342720">
              <a:lnSpc>
                <a:spcPct val="80000"/>
              </a:lnSpc>
              <a:spcBef>
                <a:spcPts val="459"/>
              </a:spcBef>
            </a:pPr>
            <a:endParaRPr b="0" lang="ru-RU" sz="2300" spc="-1" strike="noStrike">
              <a:solidFill>
                <a:srgbClr val="000000"/>
              </a:solidFill>
              <a:latin typeface="Calibri"/>
            </a:endParaRPr>
          </a:p>
          <a:p>
            <a:pPr marL="343080" indent="-342720">
              <a:lnSpc>
                <a:spcPct val="80000"/>
              </a:lnSpc>
              <a:spcBef>
                <a:spcPts val="459"/>
              </a:spcBef>
            </a:pPr>
            <a:r>
              <a:rPr b="0" lang="ru-RU" sz="2300" spc="-1" strike="noStrike">
                <a:solidFill>
                  <a:srgbClr val="000000"/>
                </a:solidFill>
                <a:latin typeface="Calibri"/>
              </a:rPr>
              <a:t>8. Physiotherapy in a dispensary, policlinic of the industrial enterprise, establishment …).</a:t>
            </a:r>
            <a:endParaRPr b="0" lang="ru-RU" sz="2300" spc="-1" strike="noStrike">
              <a:solidFill>
                <a:srgbClr val="000000"/>
              </a:solidFill>
              <a:latin typeface="Calibri"/>
            </a:endParaRPr>
          </a:p>
          <a:p>
            <a:pPr marL="343080" indent="-342720">
              <a:lnSpc>
                <a:spcPct val="80000"/>
              </a:lnSpc>
              <a:spcBef>
                <a:spcPts val="459"/>
              </a:spcBef>
            </a:pPr>
            <a:endParaRPr b="0" lang="ru-RU" sz="2300" spc="-1" strike="noStrike">
              <a:solidFill>
                <a:srgbClr val="000000"/>
              </a:solidFill>
              <a:latin typeface="Calibri"/>
            </a:endParaRPr>
          </a:p>
          <a:p>
            <a:pPr marL="343080" indent="-342720">
              <a:lnSpc>
                <a:spcPct val="80000"/>
              </a:lnSpc>
              <a:spcBef>
                <a:spcPts val="459"/>
              </a:spcBef>
            </a:pPr>
            <a:r>
              <a:rPr b="0" lang="ru-RU" sz="2300" spc="-1" strike="noStrike">
                <a:solidFill>
                  <a:srgbClr val="000000"/>
                </a:solidFill>
                <a:latin typeface="Calibri"/>
              </a:rPr>
              <a:t>9. Maintenance with the medical-and-prophylactic food ration (the diet should be soundly appointed by the doctor of a medicosanitary part and it is given at the expense of the employer).</a:t>
            </a:r>
            <a:endParaRPr b="0" lang="ru-RU" sz="2300" spc="-1" strike="noStrike">
              <a:solidFill>
                <a:srgbClr val="000000"/>
              </a:solidFill>
              <a:latin typeface="Calibri"/>
            </a:endParaRPr>
          </a:p>
          <a:p>
            <a:pPr marL="343080" indent="-342720">
              <a:lnSpc>
                <a:spcPct val="80000"/>
              </a:lnSpc>
              <a:spcBef>
                <a:spcPts val="459"/>
              </a:spcBef>
            </a:pPr>
            <a:endParaRPr b="0" lang="ru-RU" sz="2300" spc="-1" strike="noStrike">
              <a:solidFill>
                <a:srgbClr val="000000"/>
              </a:solidFill>
              <a:latin typeface="Calibri"/>
            </a:endParaRPr>
          </a:p>
          <a:p>
            <a:pPr marL="343080" indent="-342720">
              <a:lnSpc>
                <a:spcPct val="80000"/>
              </a:lnSpc>
              <a:spcBef>
                <a:spcPts val="459"/>
              </a:spcBef>
            </a:pPr>
            <a:r>
              <a:rPr b="0" lang="ru-RU" sz="2300" spc="-1" strike="noStrike">
                <a:solidFill>
                  <a:srgbClr val="000000"/>
                </a:solidFill>
                <a:latin typeface="Calibri"/>
              </a:rPr>
              <a:t>10. Recommendations of the doctor about a balanced diet in home conditions with correction according to the harm factor</a:t>
            </a:r>
            <a:endParaRPr b="0" lang="ru-RU" sz="2300" spc="-1" strike="noStrike">
              <a:solidFill>
                <a:srgbClr val="000000"/>
              </a:solidFill>
              <a:latin typeface="Calibri"/>
            </a:endParaRPr>
          </a:p>
          <a:p>
            <a:pPr marL="343080" indent="-342720">
              <a:lnSpc>
                <a:spcPct val="80000"/>
              </a:lnSpc>
              <a:spcBef>
                <a:spcPts val="459"/>
              </a:spcBef>
            </a:pPr>
            <a:endParaRPr b="0" lang="ru-RU" sz="2300" spc="-1" strike="noStrike">
              <a:solidFill>
                <a:srgbClr val="000000"/>
              </a:solidFill>
              <a:latin typeface="Calibri"/>
            </a:endParaRPr>
          </a:p>
          <a:p>
            <a:pPr marL="343080" indent="-342720">
              <a:lnSpc>
                <a:spcPct val="80000"/>
              </a:lnSpc>
              <a:spcBef>
                <a:spcPts val="459"/>
              </a:spcBef>
            </a:pPr>
            <a:r>
              <a:rPr b="0" lang="ru-RU" sz="2300" spc="-1" strike="noStrike">
                <a:solidFill>
                  <a:srgbClr val="000000"/>
                </a:solidFill>
                <a:latin typeface="Calibri"/>
              </a:rPr>
              <a:t>11. Recommendations of the doctor about a healthy way of life, about rules of independent preventive maintenance within the working day</a:t>
            </a:r>
            <a:endParaRPr b="0" lang="ru-RU" sz="2300" spc="-1" strike="noStrike">
              <a:solidFill>
                <a:srgbClr val="000000"/>
              </a:solidFill>
              <a:latin typeface="Calibri"/>
            </a:endParaRPr>
          </a:p>
          <a:p>
            <a:pPr marL="343080" indent="-342720">
              <a:lnSpc>
                <a:spcPct val="80000"/>
              </a:lnSpc>
              <a:spcBef>
                <a:spcPts val="459"/>
              </a:spcBef>
            </a:pPr>
            <a:endParaRPr b="0" lang="ru-RU" sz="2300" spc="-1" strike="noStrike">
              <a:solidFill>
                <a:srgbClr val="000000"/>
              </a:solidFill>
              <a:latin typeface="Calibri"/>
            </a:endParaRPr>
          </a:p>
          <a:p>
            <a:pPr marL="343080" indent="-342720">
              <a:lnSpc>
                <a:spcPct val="100000"/>
              </a:lnSpc>
              <a:spcBef>
                <a:spcPts val="360"/>
              </a:spcBef>
            </a:pPr>
            <a:endParaRPr b="0" lang="ru-RU" sz="2300" spc="-1" strike="noStrike">
              <a:solidFill>
                <a:srgbClr val="000000"/>
              </a:solidFill>
              <a:latin typeface="Calibri"/>
            </a:endParaRPr>
          </a:p>
          <a:p>
            <a:pPr marL="343080" indent="-342720">
              <a:lnSpc>
                <a:spcPct val="100000"/>
              </a:lnSpc>
              <a:spcBef>
                <a:spcPts val="360"/>
              </a:spcBef>
            </a:pPr>
            <a:r>
              <a:rPr b="0" lang="ru-RU" sz="1800" spc="-1" strike="noStrike">
                <a:solidFill>
                  <a:srgbClr val="000000"/>
                </a:solidFill>
                <a:latin typeface="Calibri"/>
              </a:rPr>
              <a:t> </a:t>
            </a:r>
            <a:endParaRPr b="0" lang="ru-RU" sz="1800" spc="-1" strike="noStrike">
              <a:solidFill>
                <a:srgbClr val="000000"/>
              </a:solidFill>
              <a:latin typeface="Calibri"/>
            </a:endParaRPr>
          </a:p>
          <a:p>
            <a:pPr marL="343080" indent="-342720">
              <a:lnSpc>
                <a:spcPct val="100000"/>
              </a:lnSpc>
              <a:spcBef>
                <a:spcPts val="360"/>
              </a:spcBef>
            </a:pPr>
            <a:endParaRPr b="0" lang="ru-RU" sz="1800" spc="-1" strike="noStrike">
              <a:solidFill>
                <a:srgbClr val="000000"/>
              </a:solidFill>
              <a:latin typeface="Calibri"/>
            </a:endParaRPr>
          </a:p>
        </p:txBody>
      </p:sp>
      <p:sp>
        <p:nvSpPr>
          <p:cNvPr id="428" name="TextShape 2"/>
          <p:cNvSpPr txBox="1"/>
          <p:nvPr/>
        </p:nvSpPr>
        <p:spPr>
          <a:xfrm>
            <a:off x="5580000" y="333360"/>
            <a:ext cx="3106440" cy="6524280"/>
          </a:xfrm>
          <a:prstGeom prst="rect">
            <a:avLst/>
          </a:prstGeom>
          <a:noFill/>
          <a:ln w="9360">
            <a:noFill/>
          </a:ln>
        </p:spPr>
        <p:txBody>
          <a:bodyPr/>
          <a:p>
            <a:pPr marL="343080" indent="-342720">
              <a:lnSpc>
                <a:spcPct val="100000"/>
              </a:lnSpc>
              <a:spcBef>
                <a:spcPts val="320"/>
              </a:spcBef>
            </a:pPr>
            <a:r>
              <a:rPr b="0" lang="ru-RU" sz="1600" spc="-1" strike="noStrike">
                <a:solidFill>
                  <a:srgbClr val="000000"/>
                </a:solidFill>
                <a:latin typeface="Calibri"/>
              </a:rPr>
              <a:t>5. To protect a body both damaged systems and organes (a working helmet, a respirator, UV - or IR-radiation glasses, antiphons and berushis, special gloves for protection against vibration, an antiradiational apron...)</a:t>
            </a:r>
            <a:endParaRPr b="0" lang="ru-RU" sz="1600" spc="-1" strike="noStrike">
              <a:solidFill>
                <a:srgbClr val="000000"/>
              </a:solidFill>
              <a:latin typeface="Calibri"/>
            </a:endParaRPr>
          </a:p>
          <a:p>
            <a:pPr marL="343080" indent="-342720">
              <a:lnSpc>
                <a:spcPct val="100000"/>
              </a:lnSpc>
              <a:spcBef>
                <a:spcPts val="320"/>
              </a:spcBef>
            </a:pPr>
            <a:r>
              <a:rPr b="0" lang="ru-RU" sz="1600" spc="-1" strike="noStrike">
                <a:solidFill>
                  <a:srgbClr val="000000"/>
                </a:solidFill>
                <a:latin typeface="Calibri"/>
              </a:rPr>
              <a:t>6. To refuse in employment with professional risk in case of already available disease of damaged organs, that will lower risk of OD</a:t>
            </a:r>
            <a:endParaRPr b="0" lang="ru-RU" sz="1600" spc="-1" strike="noStrike">
              <a:solidFill>
                <a:srgbClr val="000000"/>
              </a:solidFill>
              <a:latin typeface="Calibri"/>
            </a:endParaRPr>
          </a:p>
          <a:p>
            <a:pPr marL="343080" indent="-342720">
              <a:lnSpc>
                <a:spcPct val="100000"/>
              </a:lnSpc>
              <a:spcBef>
                <a:spcPts val="320"/>
              </a:spcBef>
            </a:pPr>
            <a:r>
              <a:rPr b="0" lang="ru-RU" sz="1600" spc="-1" strike="noStrike">
                <a:solidFill>
                  <a:srgbClr val="000000"/>
                </a:solidFill>
                <a:latin typeface="Calibri"/>
              </a:rPr>
              <a:t>7. To find out OD as soon as possible for successful treatment and physical inability preventive maintenance</a:t>
            </a:r>
            <a:endParaRPr b="0" lang="ru-RU" sz="1600" spc="-1" strike="noStrike">
              <a:solidFill>
                <a:srgbClr val="000000"/>
              </a:solidFill>
              <a:latin typeface="Calibri"/>
            </a:endParaRPr>
          </a:p>
          <a:p>
            <a:pPr marL="343080" indent="-342720">
              <a:lnSpc>
                <a:spcPct val="100000"/>
              </a:lnSpc>
              <a:spcBef>
                <a:spcPts val="320"/>
              </a:spcBef>
            </a:pPr>
            <a:r>
              <a:rPr b="0" lang="ru-RU" sz="1600" spc="-1" strike="noStrike">
                <a:solidFill>
                  <a:srgbClr val="000000"/>
                </a:solidFill>
                <a:latin typeface="Calibri"/>
              </a:rPr>
              <a:t>8. To support normal functioning of organs and systems by physiotherapeutic methods</a:t>
            </a:r>
            <a:endParaRPr b="0" lang="ru-RU" sz="1600" spc="-1" strike="noStrike">
              <a:solidFill>
                <a:srgbClr val="000000"/>
              </a:solidFill>
              <a:latin typeface="Calibri"/>
            </a:endParaRPr>
          </a:p>
          <a:p>
            <a:pPr marL="343080" indent="-342720">
              <a:lnSpc>
                <a:spcPct val="100000"/>
              </a:lnSpc>
              <a:spcBef>
                <a:spcPts val="320"/>
              </a:spcBef>
            </a:pPr>
            <a:r>
              <a:rPr b="0" lang="ru-RU" sz="1600" spc="-1" strike="noStrike">
                <a:solidFill>
                  <a:srgbClr val="000000"/>
                </a:solidFill>
                <a:latin typeface="Calibri"/>
              </a:rPr>
              <a:t>9, 10. To correct a condition of damaged organs and systems by food, to protect  them and to promote their restoration</a:t>
            </a:r>
            <a:endParaRPr b="0" lang="ru-RU" sz="1600" spc="-1" strike="noStrike">
              <a:solidFill>
                <a:srgbClr val="000000"/>
              </a:solidFill>
              <a:latin typeface="Calibri"/>
            </a:endParaRPr>
          </a:p>
        </p:txBody>
      </p:sp>
      <p:sp>
        <p:nvSpPr>
          <p:cNvPr id="429"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extShape 1"/>
          <p:cNvSpPr txBox="1"/>
          <p:nvPr/>
        </p:nvSpPr>
        <p:spPr>
          <a:xfrm>
            <a:off x="457200" y="274680"/>
            <a:ext cx="8229240" cy="1142640"/>
          </a:xfrm>
          <a:prstGeom prst="rect">
            <a:avLst/>
          </a:prstGeom>
          <a:noFill/>
          <a:ln w="9360">
            <a:noFill/>
          </a:ln>
        </p:spPr>
        <p:txBody>
          <a:bodyPr anchor="ctr"/>
          <a:p>
            <a:pPr algn="ctr">
              <a:lnSpc>
                <a:spcPct val="100000"/>
              </a:lnSpc>
            </a:pPr>
            <a:r>
              <a:rPr b="0" lang="ru-RU" sz="2400" spc="-1" strike="noStrike">
                <a:solidFill>
                  <a:srgbClr val="000000"/>
                </a:solidFill>
                <a:latin typeface="Calibri"/>
              </a:rPr>
              <a:t>The name of OD is usually based on the name of the occupational harmful etiological factor: </a:t>
            </a:r>
            <a:endParaRPr b="0" lang="ru-RU" sz="2400" spc="-1" strike="noStrike">
              <a:solidFill>
                <a:srgbClr val="000000"/>
              </a:solidFill>
              <a:latin typeface="Arial"/>
            </a:endParaRPr>
          </a:p>
        </p:txBody>
      </p:sp>
      <p:sp>
        <p:nvSpPr>
          <p:cNvPr id="310" name="TextShape 2"/>
          <p:cNvSpPr txBox="1"/>
          <p:nvPr/>
        </p:nvSpPr>
        <p:spPr>
          <a:xfrm>
            <a:off x="179280" y="1600200"/>
            <a:ext cx="8856360" cy="4525560"/>
          </a:xfrm>
          <a:prstGeom prst="rect">
            <a:avLst/>
          </a:prstGeom>
          <a:noFill/>
          <a:ln w="9360">
            <a:noFill/>
          </a:ln>
        </p:spPr>
        <p:txBody>
          <a:bodyPr/>
          <a:p>
            <a:pPr marL="343080" indent="-342720">
              <a:lnSpc>
                <a:spcPct val="100000"/>
              </a:lnSpc>
              <a:spcBef>
                <a:spcPts val="641"/>
              </a:spcBef>
              <a:buClr>
                <a:srgbClr val="000000"/>
              </a:buClr>
              <a:buFont typeface="Arial"/>
              <a:buChar char="•"/>
            </a:pPr>
            <a:r>
              <a:rPr b="0" lang="ru-RU" sz="3200" spc="-1" strike="noStrike">
                <a:solidFill>
                  <a:srgbClr val="000000"/>
                </a:solidFill>
                <a:latin typeface="Calibri"/>
              </a:rPr>
              <a:t>noise disease, silicosis (SiO</a:t>
            </a:r>
            <a:r>
              <a:rPr b="0" lang="ru-RU" sz="1800" spc="-1" strike="noStrike">
                <a:solidFill>
                  <a:srgbClr val="000000"/>
                </a:solidFill>
                <a:latin typeface="Calibri"/>
              </a:rPr>
              <a:t>2</a:t>
            </a:r>
            <a:r>
              <a:rPr b="0" lang="ru-RU" sz="2400" spc="-1" strike="noStrike">
                <a:solidFill>
                  <a:srgbClr val="000000"/>
                </a:solidFill>
                <a:latin typeface="Calibri"/>
              </a:rPr>
              <a:t>)</a:t>
            </a:r>
            <a:r>
              <a:rPr b="0" lang="ru-RU" sz="3200" spc="-1" strike="noStrike">
                <a:solidFill>
                  <a:srgbClr val="000000"/>
                </a:solidFill>
                <a:latin typeface="Calibri"/>
              </a:rPr>
              <a:t>, vibration disease, occupational mercury poisoning, woolsorter`s disease, housemaid's knee (prepatellar bursitis), byssinosis - rare lung disease also called "brown lung disease" or "Monday fever“, bagassosis [bag′əsō′sis] - a self-limited lung disease caused by an allergic response to bagasse, the fungi-laden, dusty debris left after the syrup has been extracted from sugarcane.</a:t>
            </a:r>
            <a:endParaRPr b="0" lang="ru-RU" sz="3200" spc="-1" strike="noStrike">
              <a:solidFill>
                <a:srgbClr val="000000"/>
              </a:solidFill>
              <a:latin typeface="Calibri"/>
            </a:endParaRPr>
          </a:p>
          <a:p>
            <a:pPr>
              <a:lnSpc>
                <a:spcPct val="100000"/>
              </a:lnSpc>
              <a:spcBef>
                <a:spcPts val="641"/>
              </a:spcBef>
            </a:pPr>
            <a:endParaRPr b="0" lang="ru-RU" sz="3200" spc="-1" strike="noStrike">
              <a:solidFill>
                <a:srgbClr val="000000"/>
              </a:solidFill>
              <a:latin typeface="Calibri"/>
            </a:endParaRPr>
          </a:p>
        </p:txBody>
      </p:sp>
      <p:sp>
        <p:nvSpPr>
          <p:cNvPr id="311"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TextShape 1"/>
          <p:cNvSpPr txBox="1"/>
          <p:nvPr/>
        </p:nvSpPr>
        <p:spPr>
          <a:xfrm>
            <a:off x="395280" y="115920"/>
            <a:ext cx="8075160" cy="1012320"/>
          </a:xfrm>
          <a:prstGeom prst="rect">
            <a:avLst/>
          </a:prstGeom>
          <a:noFill/>
          <a:ln w="9360">
            <a:noFill/>
          </a:ln>
        </p:spPr>
        <p:txBody>
          <a:bodyPr anchor="ctr"/>
          <a:p>
            <a:pPr algn="ctr">
              <a:lnSpc>
                <a:spcPct val="100000"/>
              </a:lnSpc>
            </a:pPr>
            <a:r>
              <a:rPr b="0" lang="ru-RU" sz="2800" spc="-1" strike="noStrike">
                <a:solidFill>
                  <a:srgbClr val="000000"/>
                </a:solidFill>
                <a:latin typeface="Calibri"/>
              </a:rPr>
              <a:t>Classification of industrial hazards</a:t>
            </a:r>
            <a:br/>
            <a:r>
              <a:rPr b="0" lang="ru-RU" sz="2800" spc="-1" strike="noStrike">
                <a:solidFill>
                  <a:srgbClr val="ff0000"/>
                </a:solidFill>
                <a:latin typeface="Calibri"/>
              </a:rPr>
              <a:t>I.</a:t>
            </a:r>
            <a:r>
              <a:rPr b="0" lang="ru-RU" sz="2800" spc="-1" strike="noStrike">
                <a:solidFill>
                  <a:srgbClr val="000000"/>
                </a:solidFill>
                <a:latin typeface="Calibri"/>
              </a:rPr>
              <a:t> </a:t>
            </a:r>
            <a:r>
              <a:rPr b="0" lang="ru-RU" sz="2800" spc="-1" strike="noStrike">
                <a:solidFill>
                  <a:srgbClr val="ff0000"/>
                </a:solidFill>
                <a:latin typeface="Calibri"/>
              </a:rPr>
              <a:t>Factors of the labor process organization</a:t>
            </a:r>
            <a:endParaRPr b="0" lang="ru-RU" sz="2800" spc="-1" strike="noStrike">
              <a:solidFill>
                <a:srgbClr val="000000"/>
              </a:solidFill>
              <a:latin typeface="Arial"/>
            </a:endParaRPr>
          </a:p>
        </p:txBody>
      </p:sp>
      <p:pic>
        <p:nvPicPr>
          <p:cNvPr id="313" name="Picture 7" descr=""/>
          <p:cNvPicPr/>
          <p:nvPr/>
        </p:nvPicPr>
        <p:blipFill>
          <a:blip r:embed="rId1"/>
          <a:stretch/>
        </p:blipFill>
        <p:spPr>
          <a:xfrm>
            <a:off x="250920" y="1916280"/>
            <a:ext cx="2854080" cy="4247640"/>
          </a:xfrm>
          <a:prstGeom prst="rect">
            <a:avLst/>
          </a:prstGeom>
          <a:ln w="9360">
            <a:noFill/>
          </a:ln>
        </p:spPr>
      </p:pic>
      <p:sp>
        <p:nvSpPr>
          <p:cNvPr id="314" name="TextShape 2"/>
          <p:cNvSpPr txBox="1"/>
          <p:nvPr/>
        </p:nvSpPr>
        <p:spPr>
          <a:xfrm>
            <a:off x="3203640" y="1052640"/>
            <a:ext cx="5482800" cy="5471640"/>
          </a:xfrm>
          <a:prstGeom prst="rect">
            <a:avLst/>
          </a:prstGeom>
          <a:noFill/>
          <a:ln w="9360">
            <a:noFill/>
          </a:ln>
        </p:spPr>
        <p:txBody>
          <a:bodyPr/>
          <a:p>
            <a:pPr marL="343080" indent="-342720">
              <a:lnSpc>
                <a:spcPct val="100000"/>
              </a:lnSpc>
              <a:spcBef>
                <a:spcPts val="561"/>
              </a:spcBef>
              <a:buClr>
                <a:srgbClr val="ff0000"/>
              </a:buClr>
              <a:buFont typeface="Arial"/>
              <a:buChar char="•"/>
            </a:pPr>
            <a:r>
              <a:rPr b="1" i="1" lang="ru-RU" sz="2800" spc="-1" strike="noStrike" u="sng">
                <a:solidFill>
                  <a:srgbClr val="ff0000"/>
                </a:solidFill>
                <a:uFillTx/>
                <a:latin typeface="Calibri"/>
              </a:rPr>
              <a:t>Physical heaviness </a:t>
            </a:r>
            <a:r>
              <a:rPr b="0" lang="ru-RU" sz="2800" spc="-1" strike="noStrike">
                <a:solidFill>
                  <a:srgbClr val="000000"/>
                </a:solidFill>
                <a:latin typeface="Calibri"/>
              </a:rPr>
              <a:t>(among longshoremen, porters prevalence) </a:t>
            </a:r>
            <a:endParaRPr b="0" lang="ru-RU"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Injuries, OD: </a:t>
            </a:r>
            <a:endParaRPr b="0" lang="ru-RU"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displacement of vertebras, </a:t>
            </a:r>
            <a:endParaRPr b="0" lang="ru-RU"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stretching and rupture of sheaves, </a:t>
            </a:r>
            <a:endParaRPr b="0" lang="ru-RU"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muscular pains and myopathies, hernia,</a:t>
            </a:r>
            <a:endParaRPr b="0" lang="ru-RU"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ru-RU" sz="2800" spc="-1" strike="noStrike">
                <a:solidFill>
                  <a:srgbClr val="000000"/>
                </a:solidFill>
                <a:latin typeface="Calibri"/>
              </a:rPr>
              <a:t>omission of an internal, omission of a uterus and vagina loss (female)</a:t>
            </a:r>
            <a:endParaRPr b="0" lang="ru-RU" sz="2800" spc="-1" strike="noStrike">
              <a:solidFill>
                <a:srgbClr val="000000"/>
              </a:solidFill>
              <a:latin typeface="Calibri"/>
            </a:endParaRPr>
          </a:p>
          <a:p>
            <a:pPr>
              <a:lnSpc>
                <a:spcPct val="100000"/>
              </a:lnSpc>
              <a:spcBef>
                <a:spcPts val="561"/>
              </a:spcBef>
            </a:pPr>
            <a:endParaRPr b="0" lang="ru-RU" sz="2800" spc="-1" strike="noStrike">
              <a:solidFill>
                <a:srgbClr val="000000"/>
              </a:solidFill>
              <a:latin typeface="Calibri"/>
            </a:endParaRPr>
          </a:p>
          <a:p>
            <a:pPr>
              <a:lnSpc>
                <a:spcPct val="100000"/>
              </a:lnSpc>
              <a:spcBef>
                <a:spcPts val="561"/>
              </a:spcBef>
            </a:pPr>
            <a:endParaRPr b="0" lang="ru-RU" sz="2800" spc="-1" strike="noStrike">
              <a:solidFill>
                <a:srgbClr val="000000"/>
              </a:solidFill>
              <a:latin typeface="Calibri"/>
            </a:endParaRPr>
          </a:p>
        </p:txBody>
      </p:sp>
      <p:sp>
        <p:nvSpPr>
          <p:cNvPr id="315"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457200" y="274680"/>
            <a:ext cx="8229240" cy="1142640"/>
          </a:xfrm>
          <a:prstGeom prst="rect">
            <a:avLst/>
          </a:prstGeom>
          <a:noFill/>
          <a:ln w="9360">
            <a:noFill/>
          </a:ln>
        </p:spPr>
        <p:txBody>
          <a:bodyPr anchor="ctr">
            <a:normAutofit/>
          </a:bodyPr>
          <a:p>
            <a:pPr algn="ctr">
              <a:lnSpc>
                <a:spcPct val="100000"/>
              </a:lnSpc>
            </a:pPr>
            <a:r>
              <a:rPr b="0" lang="ru-RU" sz="4000" spc="-1" strike="noStrike">
                <a:solidFill>
                  <a:srgbClr val="000000"/>
                </a:solidFill>
                <a:latin typeface="Calibri"/>
              </a:rPr>
              <a:t>Classification of works by </a:t>
            </a:r>
            <a:br/>
            <a:r>
              <a:rPr b="0" lang="ru-RU" sz="4000" spc="-1" strike="noStrike">
                <a:solidFill>
                  <a:srgbClr val="000000"/>
                </a:solidFill>
                <a:latin typeface="Calibri"/>
              </a:rPr>
              <a:t>physical gravity</a:t>
            </a:r>
            <a:endParaRPr b="0" lang="ru-RU" sz="4000" spc="-1" strike="noStrike">
              <a:solidFill>
                <a:srgbClr val="000000"/>
              </a:solidFill>
              <a:latin typeface="Arial"/>
            </a:endParaRPr>
          </a:p>
        </p:txBody>
      </p:sp>
      <p:graphicFrame>
        <p:nvGraphicFramePr>
          <p:cNvPr id="317" name="Table 2"/>
          <p:cNvGraphicFramePr/>
          <p:nvPr/>
        </p:nvGraphicFramePr>
        <p:xfrm>
          <a:off x="457200" y="1600200"/>
          <a:ext cx="8229240" cy="4525560"/>
        </p:xfrm>
        <a:graphic>
          <a:graphicData uri="http://schemas.openxmlformats.org/drawingml/2006/table">
            <a:tbl>
              <a:tblPr/>
              <a:tblGrid>
                <a:gridCol w="2602440"/>
                <a:gridCol w="2016000"/>
                <a:gridCol w="2016000"/>
                <a:gridCol w="1594800"/>
              </a:tblGrid>
              <a:tr h="1131840">
                <a:tc>
                  <a:txBody>
                    <a:bodyPr/>
                    <a:p>
                      <a:pPr>
                        <a:lnSpc>
                          <a:spcPct val="100000"/>
                        </a:lnSpc>
                        <a:spcBef>
                          <a:spcPts val="479"/>
                        </a:spcBef>
                      </a:pPr>
                      <a:r>
                        <a:rPr b="0" lang="ru-RU" sz="2400" spc="-1" strike="noStrike">
                          <a:latin typeface="Calibri"/>
                        </a:rPr>
                        <a:t>Class of works</a:t>
                      </a:r>
                      <a:endParaRPr b="0" lang="ru-RU" sz="24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p>
                      <a:pPr>
                        <a:lnSpc>
                          <a:spcPct val="100000"/>
                        </a:lnSpc>
                        <a:spcBef>
                          <a:spcPts val="479"/>
                        </a:spcBef>
                      </a:pPr>
                      <a:r>
                        <a:rPr b="0" lang="ru-RU" sz="2400" spc="-1" strike="noStrike">
                          <a:latin typeface="Calibri"/>
                        </a:rPr>
                        <a:t>Energy expenses, Kcal/h</a:t>
                      </a:r>
                      <a:endParaRPr b="0" lang="ru-RU" sz="24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p>
                      <a:pPr>
                        <a:lnSpc>
                          <a:spcPct val="100000"/>
                        </a:lnSpc>
                        <a:spcBef>
                          <a:spcPts val="479"/>
                        </a:spcBef>
                      </a:pPr>
                      <a:r>
                        <a:rPr b="0" lang="ru-RU" sz="2400" spc="-1" strike="noStrike">
                          <a:latin typeface="Calibri"/>
                        </a:rPr>
                        <a:t>Consumption of oxygen, l/min</a:t>
                      </a:r>
                      <a:endParaRPr b="0" lang="ru-RU" sz="24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p>
                      <a:pPr>
                        <a:lnSpc>
                          <a:spcPct val="100000"/>
                        </a:lnSpc>
                        <a:spcBef>
                          <a:spcPts val="479"/>
                        </a:spcBef>
                      </a:pPr>
                      <a:r>
                        <a:rPr b="0" lang="ru-RU" sz="2400" spc="-1" strike="noStrike">
                          <a:latin typeface="Calibri"/>
                        </a:rPr>
                        <a:t>Pulse, beats/min</a:t>
                      </a:r>
                      <a:endParaRPr b="0" lang="ru-RU" sz="24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r>
              <a:tr h="1131840">
                <a:tc>
                  <a:txBody>
                    <a:bodyPr/>
                    <a:p>
                      <a:pPr>
                        <a:lnSpc>
                          <a:spcPct val="100000"/>
                        </a:lnSpc>
                        <a:spcBef>
                          <a:spcPts val="561"/>
                        </a:spcBef>
                      </a:pPr>
                      <a:r>
                        <a:rPr b="0" lang="ru-RU" sz="2800" spc="-1" strike="noStrike">
                          <a:latin typeface="Calibri"/>
                        </a:rPr>
                        <a:t>1 - optimal</a:t>
                      </a:r>
                      <a:endParaRPr b="0" lang="ru-RU" sz="28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p>
                      <a:pPr>
                        <a:lnSpc>
                          <a:spcPct val="100000"/>
                        </a:lnSpc>
                        <a:spcBef>
                          <a:spcPts val="561"/>
                        </a:spcBef>
                      </a:pPr>
                      <a:r>
                        <a:rPr b="0" lang="ru-RU" sz="2800" spc="-1" strike="noStrike">
                          <a:latin typeface="Calibri"/>
                        </a:rPr>
                        <a:t>&lt;150</a:t>
                      </a:r>
                      <a:endParaRPr b="0" lang="ru-RU" sz="28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p>
                      <a:pPr>
                        <a:lnSpc>
                          <a:spcPct val="100000"/>
                        </a:lnSpc>
                        <a:spcBef>
                          <a:spcPts val="561"/>
                        </a:spcBef>
                      </a:pPr>
                      <a:r>
                        <a:rPr b="0" lang="ru-RU" sz="2800" spc="-1" strike="noStrike">
                          <a:latin typeface="Calibri"/>
                        </a:rPr>
                        <a:t>&lt;0.5</a:t>
                      </a:r>
                      <a:endParaRPr b="0" lang="ru-RU" sz="28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p>
                      <a:pPr>
                        <a:lnSpc>
                          <a:spcPct val="100000"/>
                        </a:lnSpc>
                        <a:spcBef>
                          <a:spcPts val="561"/>
                        </a:spcBef>
                      </a:pPr>
                      <a:r>
                        <a:rPr b="0" lang="ru-RU" sz="2800" spc="-1" strike="noStrike">
                          <a:latin typeface="Calibri"/>
                        </a:rPr>
                        <a:t>&lt;90</a:t>
                      </a:r>
                      <a:endParaRPr b="0" lang="ru-RU" sz="28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r>
              <a:tr h="1130040">
                <a:tc>
                  <a:txBody>
                    <a:bodyPr/>
                    <a:p>
                      <a:pPr>
                        <a:lnSpc>
                          <a:spcPct val="100000"/>
                        </a:lnSpc>
                        <a:spcBef>
                          <a:spcPts val="561"/>
                        </a:spcBef>
                      </a:pPr>
                      <a:r>
                        <a:rPr b="0" lang="ru-RU" sz="2800" spc="-1" strike="noStrike">
                          <a:latin typeface="Calibri"/>
                        </a:rPr>
                        <a:t>2 -permissible </a:t>
                      </a:r>
                      <a:endParaRPr b="0" lang="ru-RU" sz="28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p>
                      <a:pPr>
                        <a:lnSpc>
                          <a:spcPct val="100000"/>
                        </a:lnSpc>
                        <a:spcBef>
                          <a:spcPts val="561"/>
                        </a:spcBef>
                      </a:pPr>
                      <a:r>
                        <a:rPr b="0" lang="ru-RU" sz="2800" spc="-1" strike="noStrike">
                          <a:latin typeface="Calibri"/>
                        </a:rPr>
                        <a:t>150-250</a:t>
                      </a:r>
                      <a:endParaRPr b="0" lang="ru-RU" sz="28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p>
                      <a:pPr>
                        <a:lnSpc>
                          <a:spcPct val="100000"/>
                        </a:lnSpc>
                        <a:spcBef>
                          <a:spcPts val="561"/>
                        </a:spcBef>
                      </a:pPr>
                      <a:r>
                        <a:rPr b="0" lang="ru-RU" sz="2800" spc="-1" strike="noStrike">
                          <a:latin typeface="Calibri"/>
                        </a:rPr>
                        <a:t>0.5-1.5</a:t>
                      </a:r>
                      <a:endParaRPr b="0" lang="ru-RU" sz="28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p>
                      <a:pPr>
                        <a:lnSpc>
                          <a:spcPct val="100000"/>
                        </a:lnSpc>
                        <a:spcBef>
                          <a:spcPts val="561"/>
                        </a:spcBef>
                      </a:pPr>
                      <a:r>
                        <a:rPr b="0" lang="ru-RU" sz="2800" spc="-1" strike="noStrike">
                          <a:latin typeface="Calibri"/>
                        </a:rPr>
                        <a:t>90-120</a:t>
                      </a:r>
                      <a:endParaRPr b="0" lang="ru-RU" sz="28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r>
              <a:tr h="1131840">
                <a:tc>
                  <a:txBody>
                    <a:bodyPr/>
                    <a:p>
                      <a:pPr>
                        <a:lnSpc>
                          <a:spcPct val="100000"/>
                        </a:lnSpc>
                        <a:spcBef>
                          <a:spcPts val="561"/>
                        </a:spcBef>
                      </a:pPr>
                      <a:r>
                        <a:rPr b="0" lang="ru-RU" sz="2800" spc="-1" strike="noStrike">
                          <a:latin typeface="Calibri"/>
                        </a:rPr>
                        <a:t>3 – heavy</a:t>
                      </a:r>
                      <a:endParaRPr b="0" lang="ru-RU" sz="28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p>
                      <a:pPr>
                        <a:lnSpc>
                          <a:spcPct val="100000"/>
                        </a:lnSpc>
                        <a:spcBef>
                          <a:spcPts val="561"/>
                        </a:spcBef>
                      </a:pPr>
                      <a:r>
                        <a:rPr b="0" lang="ru-RU" sz="2800" spc="-1" strike="noStrike">
                          <a:latin typeface="Calibri"/>
                        </a:rPr>
                        <a:t>&gt;250</a:t>
                      </a:r>
                      <a:endParaRPr b="0" lang="ru-RU" sz="28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p>
                      <a:pPr>
                        <a:lnSpc>
                          <a:spcPct val="100000"/>
                        </a:lnSpc>
                        <a:spcBef>
                          <a:spcPts val="561"/>
                        </a:spcBef>
                      </a:pPr>
                      <a:r>
                        <a:rPr b="0" lang="ru-RU" sz="2800" spc="-1" strike="noStrike">
                          <a:latin typeface="Calibri"/>
                        </a:rPr>
                        <a:t>&gt;1.5</a:t>
                      </a:r>
                      <a:endParaRPr b="0" lang="ru-RU" sz="28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xBody>
                    <a:bodyPr/>
                    <a:p>
                      <a:pPr>
                        <a:lnSpc>
                          <a:spcPct val="100000"/>
                        </a:lnSpc>
                        <a:spcBef>
                          <a:spcPts val="561"/>
                        </a:spcBef>
                      </a:pPr>
                      <a:r>
                        <a:rPr b="0" lang="ru-RU" sz="2800" spc="-1" strike="noStrike">
                          <a:latin typeface="Calibri"/>
                        </a:rPr>
                        <a:t>&gt;120</a:t>
                      </a:r>
                      <a:endParaRPr b="0" lang="ru-RU" sz="2800" spc="-1" strike="noStrike">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r>
            </a:tbl>
          </a:graphicData>
        </a:graphic>
      </p:graphicFrame>
      <p:sp>
        <p:nvSpPr>
          <p:cNvPr id="318"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TextShape 1"/>
          <p:cNvSpPr txBox="1"/>
          <p:nvPr/>
        </p:nvSpPr>
        <p:spPr>
          <a:xfrm>
            <a:off x="2340000" y="765000"/>
            <a:ext cx="6346440" cy="850680"/>
          </a:xfrm>
          <a:prstGeom prst="rect">
            <a:avLst/>
          </a:prstGeom>
          <a:noFill/>
          <a:ln w="9360">
            <a:noFill/>
          </a:ln>
        </p:spPr>
        <p:txBody>
          <a:bodyPr anchor="ctr">
            <a:normAutofit/>
          </a:bodyPr>
          <a:p>
            <a:pPr algn="ctr">
              <a:lnSpc>
                <a:spcPct val="100000"/>
              </a:lnSpc>
            </a:pPr>
            <a:r>
              <a:rPr b="0" lang="ru-RU" sz="4000" spc="-1" strike="noStrike">
                <a:solidFill>
                  <a:srgbClr val="000000"/>
                </a:solidFill>
                <a:latin typeface="Calibri"/>
              </a:rPr>
              <a:t> </a:t>
            </a:r>
            <a:r>
              <a:rPr b="1" i="1" lang="ru-RU" sz="3200" spc="-1" strike="noStrike" u="sng">
                <a:solidFill>
                  <a:srgbClr val="ff0000"/>
                </a:solidFill>
                <a:uFillTx/>
                <a:latin typeface="Calibri"/>
              </a:rPr>
              <a:t>Forced standing position</a:t>
            </a:r>
            <a:br/>
            <a:r>
              <a:rPr b="1" i="1" lang="ru-RU" sz="3200" spc="-1" strike="noStrike" u="sng">
                <a:solidFill>
                  <a:srgbClr val="ff0000"/>
                </a:solidFill>
                <a:uFillTx/>
                <a:latin typeface="Calibri"/>
              </a:rPr>
              <a:t> </a:t>
            </a:r>
            <a:r>
              <a:rPr b="1" i="1" lang="ru-RU" sz="2000" spc="-1" strike="noStrike">
                <a:solidFill>
                  <a:srgbClr val="000000"/>
                </a:solidFill>
                <a:latin typeface="Calibri"/>
              </a:rPr>
              <a:t>Restaurant waiters, policemen, surgeons, smiths, people - walking advertizing</a:t>
            </a:r>
            <a:r>
              <a:rPr b="0" lang="ru-RU" sz="2000" spc="-1" strike="noStrike">
                <a:solidFill>
                  <a:srgbClr val="000000"/>
                </a:solidFill>
                <a:latin typeface="Calibri"/>
              </a:rPr>
              <a:t> </a:t>
            </a:r>
            <a:br/>
            <a:endParaRPr b="0" lang="ru-RU" sz="2000" spc="-1" strike="noStrike">
              <a:solidFill>
                <a:srgbClr val="000000"/>
              </a:solidFill>
              <a:latin typeface="Arial"/>
            </a:endParaRPr>
          </a:p>
        </p:txBody>
      </p:sp>
      <p:pic>
        <p:nvPicPr>
          <p:cNvPr id="320" name="Picture 9" descr=""/>
          <p:cNvPicPr/>
          <p:nvPr/>
        </p:nvPicPr>
        <p:blipFill>
          <a:blip r:embed="rId1"/>
          <a:stretch/>
        </p:blipFill>
        <p:spPr>
          <a:xfrm>
            <a:off x="179280" y="260280"/>
            <a:ext cx="1812600" cy="1615680"/>
          </a:xfrm>
          <a:prstGeom prst="rect">
            <a:avLst/>
          </a:prstGeom>
          <a:ln w="9360">
            <a:noFill/>
          </a:ln>
        </p:spPr>
      </p:pic>
      <p:pic>
        <p:nvPicPr>
          <p:cNvPr id="321" name="Picture 10" descr=""/>
          <p:cNvPicPr/>
          <p:nvPr/>
        </p:nvPicPr>
        <p:blipFill>
          <a:blip r:embed="rId2"/>
          <a:stretch/>
        </p:blipFill>
        <p:spPr>
          <a:xfrm>
            <a:off x="250920" y="4797360"/>
            <a:ext cx="1638000" cy="1790280"/>
          </a:xfrm>
          <a:prstGeom prst="rect">
            <a:avLst/>
          </a:prstGeom>
          <a:ln w="9360">
            <a:noFill/>
          </a:ln>
        </p:spPr>
      </p:pic>
      <p:sp>
        <p:nvSpPr>
          <p:cNvPr id="322" name="TextShape 2"/>
          <p:cNvSpPr txBox="1"/>
          <p:nvPr/>
        </p:nvSpPr>
        <p:spPr>
          <a:xfrm>
            <a:off x="2268360" y="1673280"/>
            <a:ext cx="6416280" cy="5184360"/>
          </a:xfrm>
          <a:prstGeom prst="rect">
            <a:avLst/>
          </a:prstGeom>
          <a:noFill/>
          <a:ln w="9360">
            <a:noFill/>
          </a:ln>
        </p:spPr>
        <p:txBody>
          <a:bodyPr/>
          <a:p>
            <a:pPr marL="343080" indent="-342720">
              <a:lnSpc>
                <a:spcPct val="90000"/>
              </a:lnSpc>
              <a:spcBef>
                <a:spcPts val="561"/>
              </a:spcBef>
              <a:buClr>
                <a:srgbClr val="000000"/>
              </a:buClr>
              <a:buFont typeface="Arial"/>
              <a:buChar char="•"/>
            </a:pPr>
            <a:r>
              <a:rPr b="1" i="1" lang="ru-RU" sz="2800" spc="-1" strike="noStrike" u="sng">
                <a:solidFill>
                  <a:srgbClr val="000000"/>
                </a:solidFill>
                <a:uFillTx/>
                <a:latin typeface="Calibri"/>
              </a:rPr>
              <a:t>Impact on health</a:t>
            </a:r>
            <a:r>
              <a:rPr b="0" lang="ru-RU" sz="2800" spc="-1" strike="noStrike">
                <a:solidFill>
                  <a:srgbClr val="000000"/>
                </a:solidFill>
                <a:latin typeface="Calibri"/>
              </a:rPr>
              <a:t>: stagnation of venous blood in the extremities, peripheral nervous system diseases,</a:t>
            </a:r>
            <a:br/>
            <a:r>
              <a:rPr b="0" lang="ru-RU" sz="2800" spc="-1" strike="noStrike">
                <a:solidFill>
                  <a:srgbClr val="000000"/>
                </a:solidFill>
                <a:latin typeface="Calibri"/>
              </a:rPr>
              <a:t>compression of the nerves, diseases of the musculoskeletal system, compression of the vertebrae. </a:t>
            </a:r>
            <a:endParaRPr b="0" lang="ru-RU" sz="2800" spc="-1" strike="noStrike">
              <a:solidFill>
                <a:srgbClr val="000000"/>
              </a:solidFill>
              <a:latin typeface="Calibri"/>
            </a:endParaRPr>
          </a:p>
          <a:p>
            <a:pPr marL="343080" indent="-342720">
              <a:lnSpc>
                <a:spcPct val="90000"/>
              </a:lnSpc>
              <a:spcBef>
                <a:spcPts val="561"/>
              </a:spcBef>
              <a:buClr>
                <a:srgbClr val="000000"/>
              </a:buClr>
              <a:buFont typeface="Arial"/>
              <a:buChar char="•"/>
            </a:pPr>
            <a:r>
              <a:rPr b="1" i="1" lang="ru-RU" sz="2800" spc="-1" strike="noStrike" u="sng">
                <a:solidFill>
                  <a:srgbClr val="000000"/>
                </a:solidFill>
                <a:uFillTx/>
                <a:latin typeface="Calibri"/>
              </a:rPr>
              <a:t>Forced standing position in an uncomfortable position</a:t>
            </a:r>
            <a:r>
              <a:rPr b="0" lang="ru-RU" sz="2800" spc="-1" strike="noStrike">
                <a:solidFill>
                  <a:srgbClr val="000000"/>
                </a:solidFill>
                <a:latin typeface="Calibri"/>
              </a:rPr>
              <a:t>: The specific curvature of the spine - the formation of the “working hump” (surgeons), helical curvature of the spine (dentists)</a:t>
            </a:r>
            <a:endParaRPr b="0" lang="ru-RU" sz="2800" spc="-1" strike="noStrike">
              <a:solidFill>
                <a:srgbClr val="000000"/>
              </a:solidFill>
              <a:latin typeface="Calibri"/>
            </a:endParaRPr>
          </a:p>
          <a:p>
            <a:pPr marL="743040" indent="-285480">
              <a:lnSpc>
                <a:spcPct val="90000"/>
              </a:lnSpc>
              <a:spcBef>
                <a:spcPts val="561"/>
              </a:spcBef>
            </a:pPr>
            <a:r>
              <a:rPr b="0" lang="ru-RU" sz="2800" spc="-1" strike="noStrike">
                <a:solidFill>
                  <a:srgbClr val="000000"/>
                </a:solidFill>
                <a:latin typeface="Calibri"/>
              </a:rPr>
              <a:t> </a:t>
            </a:r>
            <a:endParaRPr b="0" lang="ru-RU" sz="2800" spc="-1" strike="noStrike">
              <a:solidFill>
                <a:srgbClr val="000000"/>
              </a:solidFill>
              <a:latin typeface="Calibri"/>
            </a:endParaRPr>
          </a:p>
        </p:txBody>
      </p:sp>
      <p:sp>
        <p:nvSpPr>
          <p:cNvPr id="323"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pic>
        <p:nvPicPr>
          <p:cNvPr id="324" name="Picture 12" descr=""/>
          <p:cNvPicPr/>
          <p:nvPr/>
        </p:nvPicPr>
        <p:blipFill>
          <a:blip r:embed="rId3"/>
          <a:stretch/>
        </p:blipFill>
        <p:spPr>
          <a:xfrm>
            <a:off x="250920" y="2060640"/>
            <a:ext cx="1536480" cy="2304720"/>
          </a:xfrm>
          <a:prstGeom prst="rect">
            <a:avLst/>
          </a:prstGeom>
          <a:ln w="936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TextShape 1"/>
          <p:cNvSpPr txBox="1"/>
          <p:nvPr/>
        </p:nvSpPr>
        <p:spPr>
          <a:xfrm>
            <a:off x="457200" y="274680"/>
            <a:ext cx="8229240" cy="1142640"/>
          </a:xfrm>
          <a:prstGeom prst="rect">
            <a:avLst/>
          </a:prstGeom>
          <a:noFill/>
          <a:ln w="9360">
            <a:noFill/>
          </a:ln>
        </p:spPr>
        <p:txBody>
          <a:bodyPr anchor="ctr"/>
          <a:p>
            <a:pPr algn="ctr">
              <a:lnSpc>
                <a:spcPct val="100000"/>
              </a:lnSpc>
            </a:pPr>
            <a:r>
              <a:rPr b="0" lang="ru-RU" sz="4400" spc="-1" strike="noStrike">
                <a:solidFill>
                  <a:srgbClr val="ff0000"/>
                </a:solidFill>
                <a:latin typeface="Calibri"/>
              </a:rPr>
              <a:t>Forward head posture (FHP)</a:t>
            </a:r>
            <a:br/>
            <a:endParaRPr b="0" lang="ru-RU" sz="4400" spc="-1" strike="noStrike">
              <a:solidFill>
                <a:srgbClr val="000000"/>
              </a:solidFill>
              <a:latin typeface="Arial"/>
            </a:endParaRPr>
          </a:p>
        </p:txBody>
      </p:sp>
      <p:sp>
        <p:nvSpPr>
          <p:cNvPr id="326" name="TextShape 2"/>
          <p:cNvSpPr txBox="1"/>
          <p:nvPr/>
        </p:nvSpPr>
        <p:spPr>
          <a:xfrm>
            <a:off x="0" y="907920"/>
            <a:ext cx="4497120" cy="5833800"/>
          </a:xfrm>
          <a:prstGeom prst="rect">
            <a:avLst/>
          </a:prstGeom>
          <a:noFill/>
          <a:ln w="9360">
            <a:noFill/>
          </a:ln>
        </p:spPr>
        <p:txBody>
          <a:bodyPr/>
          <a:p>
            <a:pPr marL="343080" indent="-342720">
              <a:lnSpc>
                <a:spcPct val="100000"/>
              </a:lnSpc>
              <a:spcBef>
                <a:spcPts val="479"/>
              </a:spcBef>
              <a:buClr>
                <a:srgbClr val="000000"/>
              </a:buClr>
              <a:buFont typeface="Arial"/>
              <a:buChar char="•"/>
            </a:pPr>
            <a:r>
              <a:rPr b="0" lang="ru-RU" sz="2400" spc="-1" strike="noStrike">
                <a:solidFill>
                  <a:srgbClr val="000000"/>
                </a:solidFill>
                <a:latin typeface="Calibri"/>
              </a:rPr>
              <a:t>A major postural imbalance.</a:t>
            </a:r>
            <a:endParaRPr b="0" lang="ru-RU"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ru-RU" sz="2400" spc="-1" strike="noStrike">
                <a:solidFill>
                  <a:srgbClr val="000000"/>
                </a:solidFill>
                <a:latin typeface="Calibri"/>
              </a:rPr>
              <a:t>Anterior positioning of the cervical spine.</a:t>
            </a:r>
            <a:endParaRPr b="0" lang="ru-RU"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ru-RU" sz="2400" spc="-1" strike="noStrike">
                <a:solidFill>
                  <a:srgbClr val="000000"/>
                </a:solidFill>
                <a:latin typeface="Calibri"/>
              </a:rPr>
              <a:t>Common occupational hazard (it is estimated to occur in between 66%-90% of the population).</a:t>
            </a:r>
            <a:endParaRPr b="0" lang="ru-RU"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ru-RU" sz="2400" spc="-1" strike="noStrike">
                <a:solidFill>
                  <a:srgbClr val="000000"/>
                </a:solidFill>
                <a:latin typeface="Calibri"/>
              </a:rPr>
              <a:t>FHP produces a progressive loss and then a reversal of the normal cervical curve (lordosis) of the neck. </a:t>
            </a:r>
            <a:endParaRPr b="0" lang="ru-RU"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ru-RU" sz="2400" spc="-1" strike="noStrike">
                <a:solidFill>
                  <a:srgbClr val="000000"/>
                </a:solidFill>
                <a:latin typeface="Calibri"/>
              </a:rPr>
              <a:t>Changes occurring in the curvature of the spine over time due to FHP</a:t>
            </a:r>
            <a:endParaRPr b="0" lang="ru-RU" sz="2400" spc="-1" strike="noStrike">
              <a:solidFill>
                <a:srgbClr val="000000"/>
              </a:solidFill>
              <a:latin typeface="Calibri"/>
            </a:endParaRPr>
          </a:p>
        </p:txBody>
      </p:sp>
      <p:sp>
        <p:nvSpPr>
          <p:cNvPr id="327" name="TextShape 3"/>
          <p:cNvSpPr txBox="1"/>
          <p:nvPr/>
        </p:nvSpPr>
        <p:spPr>
          <a:xfrm>
            <a:off x="4562640" y="907920"/>
            <a:ext cx="4041360" cy="639360"/>
          </a:xfrm>
          <a:prstGeom prst="rect">
            <a:avLst/>
          </a:prstGeom>
          <a:noFill/>
          <a:ln w="9360">
            <a:noFill/>
          </a:ln>
        </p:spPr>
        <p:txBody>
          <a:bodyPr anchor="b"/>
          <a:p>
            <a:pPr>
              <a:lnSpc>
                <a:spcPct val="100000"/>
              </a:lnSpc>
              <a:spcBef>
                <a:spcPts val="479"/>
              </a:spcBef>
            </a:pPr>
            <a:r>
              <a:rPr b="1" lang="ru-RU" sz="2400" spc="-1" strike="noStrike">
                <a:solidFill>
                  <a:srgbClr val="000000"/>
                </a:solidFill>
                <a:latin typeface="Calibri"/>
              </a:rPr>
              <a:t>“</a:t>
            </a:r>
            <a:r>
              <a:rPr b="1" lang="ru-RU" sz="2400" spc="-1" strike="noStrike">
                <a:solidFill>
                  <a:srgbClr val="000000"/>
                </a:solidFill>
                <a:latin typeface="Calibri"/>
              </a:rPr>
              <a:t>Working hump” (surgeons)</a:t>
            </a:r>
            <a:endParaRPr b="0" lang="ru-RU" sz="2400" spc="-1" strike="noStrike">
              <a:solidFill>
                <a:srgbClr val="000000"/>
              </a:solidFill>
              <a:latin typeface="Calibri"/>
            </a:endParaRPr>
          </a:p>
        </p:txBody>
      </p:sp>
      <p:pic>
        <p:nvPicPr>
          <p:cNvPr id="328" name="Picture 2" descr=""/>
          <p:cNvPicPr/>
          <p:nvPr/>
        </p:nvPicPr>
        <p:blipFill>
          <a:blip r:embed="rId1"/>
          <a:stretch/>
        </p:blipFill>
        <p:spPr>
          <a:xfrm>
            <a:off x="4500720" y="2276640"/>
            <a:ext cx="4046040" cy="2196720"/>
          </a:xfrm>
          <a:prstGeom prst="rect">
            <a:avLst/>
          </a:prstGeom>
          <a:ln w="9360">
            <a:noFill/>
          </a:ln>
        </p:spPr>
      </p:pic>
      <p:pic>
        <p:nvPicPr>
          <p:cNvPr id="329" name="Picture 3" descr=""/>
          <p:cNvPicPr/>
          <p:nvPr/>
        </p:nvPicPr>
        <p:blipFill>
          <a:blip r:embed="rId2"/>
          <a:stretch/>
        </p:blipFill>
        <p:spPr>
          <a:xfrm>
            <a:off x="4643280" y="4581360"/>
            <a:ext cx="3960360" cy="1815840"/>
          </a:xfrm>
          <a:prstGeom prst="rect">
            <a:avLst/>
          </a:prstGeom>
          <a:ln w="936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TextShape 1"/>
          <p:cNvSpPr txBox="1"/>
          <p:nvPr/>
        </p:nvSpPr>
        <p:spPr>
          <a:xfrm>
            <a:off x="457200" y="274680"/>
            <a:ext cx="8229240" cy="1209240"/>
          </a:xfrm>
          <a:prstGeom prst="rect">
            <a:avLst/>
          </a:prstGeom>
          <a:noFill/>
          <a:ln w="9360">
            <a:noFill/>
          </a:ln>
        </p:spPr>
        <p:txBody>
          <a:bodyPr anchor="ctr">
            <a:normAutofit/>
          </a:bodyPr>
          <a:p>
            <a:pPr algn="ctr">
              <a:lnSpc>
                <a:spcPct val="100000"/>
              </a:lnSpc>
            </a:pPr>
            <a:r>
              <a:rPr b="1" i="1" lang="ru-RU" sz="3200" spc="-1" strike="noStrike" u="sng">
                <a:solidFill>
                  <a:srgbClr val="ff0000"/>
                </a:solidFill>
                <a:uFillTx/>
                <a:latin typeface="Calibri"/>
              </a:rPr>
              <a:t>Forced sitting position</a:t>
            </a:r>
            <a:br/>
            <a:r>
              <a:rPr b="1" i="1" lang="ru-RU" sz="3200" spc="-1" strike="noStrike" u="sng">
                <a:solidFill>
                  <a:srgbClr val="ff0000"/>
                </a:solidFill>
                <a:uFillTx/>
                <a:latin typeface="Calibri"/>
              </a:rPr>
              <a:t> </a:t>
            </a:r>
            <a:r>
              <a:rPr b="0" lang="ru-RU" sz="2000" spc="-1" strike="noStrike">
                <a:solidFill>
                  <a:srgbClr val="000000"/>
                </a:solidFill>
                <a:latin typeface="Calibri"/>
              </a:rPr>
              <a:t>Seamstresses-machine operators, drivers of motor vehicles, computer programmers, secretaries and so on</a:t>
            </a:r>
            <a:endParaRPr b="0" lang="ru-RU" sz="2000" spc="-1" strike="noStrike">
              <a:solidFill>
                <a:srgbClr val="000000"/>
              </a:solidFill>
              <a:latin typeface="Arial"/>
            </a:endParaRPr>
          </a:p>
        </p:txBody>
      </p:sp>
      <p:pic>
        <p:nvPicPr>
          <p:cNvPr id="331" name="Picture 9" descr=""/>
          <p:cNvPicPr/>
          <p:nvPr/>
        </p:nvPicPr>
        <p:blipFill>
          <a:blip r:embed="rId1"/>
          <a:stretch/>
        </p:blipFill>
        <p:spPr>
          <a:xfrm>
            <a:off x="395280" y="1341360"/>
            <a:ext cx="1996560" cy="2439720"/>
          </a:xfrm>
          <a:prstGeom prst="rect">
            <a:avLst/>
          </a:prstGeom>
          <a:ln w="9360">
            <a:noFill/>
          </a:ln>
        </p:spPr>
      </p:pic>
      <p:pic>
        <p:nvPicPr>
          <p:cNvPr id="332" name="Picture 7" descr=""/>
          <p:cNvPicPr/>
          <p:nvPr/>
        </p:nvPicPr>
        <p:blipFill>
          <a:blip r:embed="rId2"/>
          <a:stretch/>
        </p:blipFill>
        <p:spPr>
          <a:xfrm>
            <a:off x="468360" y="4221000"/>
            <a:ext cx="1714320" cy="1714320"/>
          </a:xfrm>
          <a:prstGeom prst="rect">
            <a:avLst/>
          </a:prstGeom>
          <a:ln w="9360">
            <a:noFill/>
          </a:ln>
        </p:spPr>
      </p:pic>
      <p:sp>
        <p:nvSpPr>
          <p:cNvPr id="333" name="TextShape 2"/>
          <p:cNvSpPr txBox="1"/>
          <p:nvPr/>
        </p:nvSpPr>
        <p:spPr>
          <a:xfrm>
            <a:off x="2556000" y="1600200"/>
            <a:ext cx="6130440" cy="4997160"/>
          </a:xfrm>
          <a:prstGeom prst="rect">
            <a:avLst/>
          </a:prstGeom>
          <a:noFill/>
          <a:ln w="9360">
            <a:noFill/>
          </a:ln>
        </p:spPr>
        <p:txBody>
          <a:bodyPr/>
          <a:p>
            <a:pPr marL="343080" indent="-342720">
              <a:lnSpc>
                <a:spcPct val="90000"/>
              </a:lnSpc>
              <a:spcBef>
                <a:spcPts val="561"/>
              </a:spcBef>
              <a:buClr>
                <a:srgbClr val="000000"/>
              </a:buClr>
              <a:buFont typeface="Arial"/>
              <a:buChar char="•"/>
            </a:pPr>
            <a:r>
              <a:rPr b="1" i="1" lang="ru-RU" sz="2800" spc="-1" strike="noStrike" u="sng">
                <a:solidFill>
                  <a:srgbClr val="000000"/>
                </a:solidFill>
                <a:uFillTx/>
                <a:latin typeface="Calibri"/>
              </a:rPr>
              <a:t>Impact on health:</a:t>
            </a:r>
            <a:r>
              <a:rPr b="0" lang="ru-RU" sz="2800" spc="-1" strike="noStrike">
                <a:solidFill>
                  <a:srgbClr val="000000"/>
                </a:solidFill>
                <a:latin typeface="Calibri"/>
              </a:rPr>
              <a:t> </a:t>
            </a:r>
            <a:endParaRPr b="0" lang="ru-RU" sz="2800" spc="-1" strike="noStrike">
              <a:solidFill>
                <a:srgbClr val="000000"/>
              </a:solidFill>
              <a:latin typeface="Calibri"/>
            </a:endParaRPr>
          </a:p>
          <a:p>
            <a:pPr marL="343080" indent="-342720" algn="just">
              <a:lnSpc>
                <a:spcPct val="90000"/>
              </a:lnSpc>
              <a:spcBef>
                <a:spcPts val="561"/>
              </a:spcBef>
              <a:buClr>
                <a:srgbClr val="000000"/>
              </a:buClr>
              <a:buFont typeface="Arial"/>
              <a:buChar char="•"/>
            </a:pPr>
            <a:r>
              <a:rPr b="0" lang="ru-RU" sz="2800" spc="-1" strike="noStrike">
                <a:solidFill>
                  <a:srgbClr val="000000"/>
                </a:solidFill>
                <a:latin typeface="Calibri"/>
              </a:rPr>
              <a:t>Venous congestion in the pelvic organs (hemorrhoids, menstrual disorder), </a:t>
            </a:r>
            <a:endParaRPr b="0" lang="ru-RU" sz="2800" spc="-1" strike="noStrike">
              <a:solidFill>
                <a:srgbClr val="000000"/>
              </a:solidFill>
              <a:latin typeface="Calibri"/>
            </a:endParaRPr>
          </a:p>
          <a:p>
            <a:pPr marL="343080" indent="-342720" algn="just">
              <a:lnSpc>
                <a:spcPct val="90000"/>
              </a:lnSpc>
              <a:spcBef>
                <a:spcPts val="561"/>
              </a:spcBef>
              <a:buClr>
                <a:srgbClr val="000000"/>
              </a:buClr>
              <a:buFont typeface="Arial"/>
              <a:buChar char="•"/>
            </a:pPr>
            <a:r>
              <a:rPr b="0" lang="ru-RU" sz="2800" spc="-1" strike="noStrike">
                <a:solidFill>
                  <a:srgbClr val="000000"/>
                </a:solidFill>
                <a:latin typeface="Calibri"/>
              </a:rPr>
              <a:t>diseases of the gastrointestinal tract (constipation and their consequences –like cancer), </a:t>
            </a:r>
            <a:endParaRPr b="0" lang="ru-RU" sz="2800" spc="-1" strike="noStrike">
              <a:solidFill>
                <a:srgbClr val="000000"/>
              </a:solidFill>
              <a:latin typeface="Calibri"/>
            </a:endParaRPr>
          </a:p>
          <a:p>
            <a:pPr marL="343080" indent="-342720" algn="just">
              <a:lnSpc>
                <a:spcPct val="90000"/>
              </a:lnSpc>
              <a:spcBef>
                <a:spcPts val="561"/>
              </a:spcBef>
              <a:buClr>
                <a:srgbClr val="000000"/>
              </a:buClr>
              <a:buFont typeface="Arial"/>
              <a:buChar char="•"/>
            </a:pPr>
            <a:r>
              <a:rPr b="0" lang="ru-RU" sz="2800" spc="-1" strike="noStrike">
                <a:solidFill>
                  <a:srgbClr val="000000"/>
                </a:solidFill>
                <a:latin typeface="Calibri"/>
              </a:rPr>
              <a:t>varicose veins, </a:t>
            </a:r>
            <a:endParaRPr b="0" lang="ru-RU" sz="2800" spc="-1" strike="noStrike">
              <a:solidFill>
                <a:srgbClr val="000000"/>
              </a:solidFill>
              <a:latin typeface="Calibri"/>
            </a:endParaRPr>
          </a:p>
          <a:p>
            <a:pPr marL="343080" indent="-342720" algn="just">
              <a:lnSpc>
                <a:spcPct val="90000"/>
              </a:lnSpc>
              <a:spcBef>
                <a:spcPts val="561"/>
              </a:spcBef>
              <a:buClr>
                <a:srgbClr val="000000"/>
              </a:buClr>
              <a:buFont typeface="Arial"/>
              <a:buChar char="•"/>
            </a:pPr>
            <a:r>
              <a:rPr b="0" lang="ru-RU" sz="2800" spc="-1" strike="noStrike">
                <a:solidFill>
                  <a:srgbClr val="000000"/>
                </a:solidFill>
                <a:latin typeface="Calibri"/>
              </a:rPr>
              <a:t>thrombophlebitis</a:t>
            </a:r>
            <a:endParaRPr b="0" lang="ru-RU" sz="2800" spc="-1" strike="noStrike">
              <a:solidFill>
                <a:srgbClr val="000000"/>
              </a:solidFill>
              <a:latin typeface="Calibri"/>
            </a:endParaRPr>
          </a:p>
        </p:txBody>
      </p:sp>
      <p:sp>
        <p:nvSpPr>
          <p:cNvPr id="334" name="TextShape 3"/>
          <p:cNvSpPr txBox="1"/>
          <p:nvPr/>
        </p:nvSpPr>
        <p:spPr>
          <a:xfrm>
            <a:off x="3124080" y="6356520"/>
            <a:ext cx="2895120" cy="364680"/>
          </a:xfrm>
          <a:prstGeom prst="rect">
            <a:avLst/>
          </a:prstGeom>
          <a:noFill/>
          <a:ln>
            <a:noFill/>
          </a:ln>
        </p:spPr>
        <p:txBody>
          <a:bodyPr anchor="ctr"/>
          <a:p>
            <a:pPr algn="ctr">
              <a:lnSpc>
                <a:spcPct val="100000"/>
              </a:lnSpc>
            </a:pPr>
            <a:r>
              <a:rPr b="0" lang="ru-RU" sz="1200" spc="-1" strike="noStrike">
                <a:solidFill>
                  <a:srgbClr val="8b8b8b"/>
                </a:solidFill>
                <a:latin typeface="Arial"/>
              </a:rPr>
              <a:t>Maksimenko L.V.</a:t>
            </a:r>
            <a:endParaRPr b="0" lang="ru-RU" sz="1200" spc="-1" strike="noStrike">
              <a:latin typeface="Times New Roman"/>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957</TotalTime>
  <Application>LibreOffice/6.0.3.2$Windows_x86 LibreOffice_project/8f48d515416608e3a835360314dac7e47fd0b821</Application>
  <Words>2196</Words>
  <Paragraphs>250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2010-12-10T16:52:02Z</dcterms:created>
  <dc:creator>Mogul</dc:creator>
  <dc:description/>
  <dc:language>ru-RU</dc:language>
  <cp:lastModifiedBy/>
  <cp:lastPrinted>2020-03-02T13:25:39Z</cp:lastPrinted>
  <dcterms:modified xsi:type="dcterms:W3CDTF">2020-03-02T13:30:32Z</dcterms:modified>
  <cp:revision>89</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34</vt:i4>
  </property>
</Properties>
</file>