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0"/>
  </p:notesMasterIdLst>
  <p:sldIdLst>
    <p:sldId id="257" r:id="rId2"/>
    <p:sldId id="298" r:id="rId3"/>
    <p:sldId id="258" r:id="rId4"/>
    <p:sldId id="259" r:id="rId5"/>
    <p:sldId id="260" r:id="rId6"/>
    <p:sldId id="262" r:id="rId7"/>
    <p:sldId id="294"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95" r:id="rId23"/>
    <p:sldId id="296" r:id="rId24"/>
    <p:sldId id="299"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49" d="100"/>
          <a:sy n="49" d="100"/>
        </p:scale>
        <p:origin x="-1986" y="-6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2"/>
    </p:cViewPr>
  </p:sorterViewPr>
  <p:notesViewPr>
    <p:cSldViewPr>
      <p:cViewPr varScale="1">
        <p:scale>
          <a:sx n="65" d="100"/>
          <a:sy n="65" d="100"/>
        </p:scale>
        <p:origin x="-1800" y="-102"/>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4099"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41988" name="Rectangle 4"/>
          <p:cNvSpPr>
            <a:spLocks noRo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4103"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6A1A7FE9-7072-4939-B741-8D363DB4DD1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7ACE9CD-ABB6-42DC-852A-6FB909FDA2D2}" type="slidenum">
              <a:rPr lang="en-US" smtClean="0"/>
              <a:pPr/>
              <a:t>1</a:t>
            </a:fld>
            <a:endParaRPr lang="en-US" smtClean="0"/>
          </a:p>
        </p:txBody>
      </p:sp>
      <p:sp>
        <p:nvSpPr>
          <p:cNvPr id="43011" name="Rectangle 2"/>
          <p:cNvSpPr>
            <a:spLocks noRot="1" noChangeArrowheads="1" noTextEdit="1"/>
          </p:cNvSpPr>
          <p:nvPr>
            <p:ph type="sldImg"/>
          </p:nvPr>
        </p:nvSpPr>
        <p:spPr>
          <a:xfrm>
            <a:off x="1187450" y="703263"/>
            <a:ext cx="4624388" cy="3468687"/>
          </a:xfrm>
          <a:ln/>
        </p:spPr>
      </p:sp>
      <p:sp>
        <p:nvSpPr>
          <p:cNvPr id="43012" name="Rectangle 3"/>
          <p:cNvSpPr>
            <a:spLocks noGrp="1" noChangeArrowheads="1"/>
          </p:cNvSpPr>
          <p:nvPr>
            <p:ph type="body" idx="1"/>
          </p:nvPr>
        </p:nvSpPr>
        <p:spPr>
          <a:xfrm>
            <a:off x="933450" y="4410075"/>
            <a:ext cx="5130800" cy="4176713"/>
          </a:xfrm>
          <a:noFill/>
          <a:ln/>
        </p:spPr>
        <p:txBody>
          <a:bodyPr/>
          <a:lstStyle/>
          <a:p>
            <a:pPr eaLnBrk="1" hangingPunct="1"/>
            <a:r>
              <a:rPr lang="en-US" u="sng" smtClean="0"/>
              <a:t>The Health Physics Society</a:t>
            </a:r>
          </a:p>
          <a:p>
            <a:pPr eaLnBrk="1" hangingPunct="1"/>
            <a:r>
              <a:rPr lang="en-US" smtClean="0"/>
              <a:t>Who we are:</a:t>
            </a:r>
          </a:p>
          <a:p>
            <a:pPr eaLnBrk="1" hangingPunct="1">
              <a:buFontTx/>
              <a:buChar char="•"/>
            </a:pPr>
            <a:r>
              <a:rPr lang="en-US" smtClean="0"/>
              <a:t>  A nationally recognized organization</a:t>
            </a:r>
          </a:p>
          <a:p>
            <a:pPr eaLnBrk="1" hangingPunct="1">
              <a:buFontTx/>
              <a:buChar char="•"/>
            </a:pPr>
            <a:r>
              <a:rPr lang="en-US" smtClean="0"/>
              <a:t>  ~ 5,000 members from academia, medical disciplines, research organizations, and the power-generation industry</a:t>
            </a:r>
          </a:p>
          <a:p>
            <a:pPr eaLnBrk="1" hangingPunct="1">
              <a:buFontTx/>
              <a:buChar char="•"/>
            </a:pPr>
            <a:r>
              <a:rPr lang="en-US" smtClean="0"/>
              <a:t>  Volunteers who help educate the public about radiation benefits and risks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0F0ADC5-AC79-444C-A06B-01C69EBC3B86}" type="slidenum">
              <a:rPr lang="en-US" smtClean="0"/>
              <a:pPr/>
              <a:t>10</a:t>
            </a:fld>
            <a:endParaRPr lang="en-US" smtClean="0"/>
          </a:p>
        </p:txBody>
      </p:sp>
      <p:sp>
        <p:nvSpPr>
          <p:cNvPr id="52227" name="Rectangle 2"/>
          <p:cNvSpPr>
            <a:spLocks noRot="1" noChangeArrowheads="1" noTextEdit="1"/>
          </p:cNvSpPr>
          <p:nvPr>
            <p:ph type="sldImg"/>
          </p:nvPr>
        </p:nvSpPr>
        <p:spPr>
          <a:xfrm>
            <a:off x="1187450" y="703263"/>
            <a:ext cx="4624388" cy="3468687"/>
          </a:xfrm>
          <a:ln/>
        </p:spPr>
      </p:sp>
      <p:sp>
        <p:nvSpPr>
          <p:cNvPr id="52228" name="Rectangle 3"/>
          <p:cNvSpPr>
            <a:spLocks noGrp="1" noChangeArrowheads="1"/>
          </p:cNvSpPr>
          <p:nvPr>
            <p:ph type="body" idx="1"/>
          </p:nvPr>
        </p:nvSpPr>
        <p:spPr>
          <a:xfrm>
            <a:off x="933450" y="4410075"/>
            <a:ext cx="5130800" cy="4176713"/>
          </a:xfrm>
          <a:noFill/>
          <a:ln/>
        </p:spPr>
        <p:txBody>
          <a:bodyPr/>
          <a:lstStyle/>
          <a:p>
            <a:pPr eaLnBrk="1" hangingPunct="1"/>
            <a:r>
              <a:rPr lang="en-US" smtClean="0"/>
              <a:t>The first individuals who worked with natural radioactivity didn’t realize how harmful radioactive sources were. Typically they carried these sources in their pockets. Marie Curie died of cancer, which may be attributed to her radiation exposure. </a:t>
            </a:r>
          </a:p>
          <a:p>
            <a:pPr eaLnBrk="1" hangingPunct="1"/>
            <a:r>
              <a:rPr lang="en-US" smtClean="0"/>
              <a:t>So what caused Pierre’s early death in 1906?</a:t>
            </a:r>
          </a:p>
          <a:p>
            <a:pPr eaLnBrk="1" hangingPunct="1"/>
            <a:r>
              <a:rPr lang="en-US" smtClean="0"/>
              <a:t>Expected answer: Acute radiation sickness? No! Cancer? No!</a:t>
            </a:r>
          </a:p>
          <a:p>
            <a:pPr eaLnBrk="1" hangingPunct="1"/>
            <a:r>
              <a:rPr lang="en-US" smtClean="0"/>
              <a:t>Answer: He was killed when he slipped in front of a horse-pulled wagon that then ran over his head!</a:t>
            </a:r>
          </a:p>
          <a:p>
            <a:pPr eaLnBrk="1" hangingPunct="1"/>
            <a:endParaRPr lang="en-US" smtClean="0"/>
          </a:p>
          <a:p>
            <a:pPr eaLnBrk="1" hangingPunct="1"/>
            <a:r>
              <a:rPr lang="en-US" smtClean="0"/>
              <a:t>Source: American Institute of Physics (www.aip.org/history/curie/brief/04_honors/honors_1.html)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889A5E6-AE33-49FB-8D50-3FDE62251F17}" type="slidenum">
              <a:rPr lang="en-US" smtClean="0"/>
              <a:pPr/>
              <a:t>11</a:t>
            </a:fld>
            <a:endParaRPr lang="en-US" smtClean="0"/>
          </a:p>
        </p:txBody>
      </p:sp>
      <p:sp>
        <p:nvSpPr>
          <p:cNvPr id="53251" name="Rectangle 2"/>
          <p:cNvSpPr>
            <a:spLocks noGrp="1" noChangeArrowheads="1"/>
          </p:cNvSpPr>
          <p:nvPr>
            <p:ph type="body" idx="1"/>
          </p:nvPr>
        </p:nvSpPr>
        <p:spPr>
          <a:xfrm>
            <a:off x="933450" y="4410075"/>
            <a:ext cx="5130800" cy="4176713"/>
          </a:xfrm>
          <a:noFill/>
          <a:ln/>
        </p:spPr>
        <p:txBody>
          <a:bodyPr lIns="92062" tIns="45223" rIns="92062" bIns="45223"/>
          <a:lstStyle/>
          <a:p>
            <a:pPr eaLnBrk="1" hangingPunct="1"/>
            <a:r>
              <a:rPr lang="en-US" smtClean="0"/>
              <a:t>Describe amounts of radioactivity and units.</a:t>
            </a:r>
          </a:p>
          <a:p>
            <a:pPr eaLnBrk="1" hangingPunct="1"/>
            <a:r>
              <a:rPr lang="en-US" smtClean="0"/>
              <a:t>The becquerel is the Systemme Internationale unit. </a:t>
            </a:r>
          </a:p>
          <a:p>
            <a:pPr eaLnBrk="1" hangingPunct="1"/>
            <a:r>
              <a:rPr lang="en-US" smtClean="0"/>
              <a:t>The curie is the traditional unit of radioactivity.</a:t>
            </a:r>
          </a:p>
          <a:p>
            <a:pPr eaLnBrk="1" hangingPunct="1"/>
            <a:endParaRPr lang="en-US" smtClean="0"/>
          </a:p>
          <a:p>
            <a:pPr eaLnBrk="1" hangingPunct="1"/>
            <a:r>
              <a:rPr lang="en-US" smtClean="0"/>
              <a:t>1 millicurie (mCi) = one/one thousandth of a curie.</a:t>
            </a:r>
          </a:p>
          <a:p>
            <a:pPr eaLnBrk="1" hangingPunct="1"/>
            <a:endParaRPr lang="en-US" smtClean="0"/>
          </a:p>
          <a:p>
            <a:pPr eaLnBrk="1" hangingPunct="1"/>
            <a:r>
              <a:rPr lang="en-US" smtClean="0"/>
              <a:t>1 microcurie (µCi) = one/one millionth of a curie. </a:t>
            </a:r>
          </a:p>
          <a:p>
            <a:pPr eaLnBrk="1" hangingPunct="1"/>
            <a:endParaRPr lang="en-US" smtClean="0"/>
          </a:p>
          <a:p>
            <a:pPr eaLnBrk="1" hangingPunct="1"/>
            <a:r>
              <a:rPr lang="en-US" smtClean="0"/>
              <a:t>1 becquerel (Bq) = 1 disintegration per second (dps) </a:t>
            </a:r>
          </a:p>
          <a:p>
            <a:pPr eaLnBrk="1" hangingPunct="1"/>
            <a:endParaRPr lang="en-US" smtClean="0"/>
          </a:p>
          <a:p>
            <a:pPr eaLnBrk="1" hangingPunct="1"/>
            <a:r>
              <a:rPr lang="en-US" smtClean="0"/>
              <a:t> 1 megabecquerel (MBq) = 1 million becquerel</a:t>
            </a:r>
          </a:p>
        </p:txBody>
      </p:sp>
      <p:sp>
        <p:nvSpPr>
          <p:cNvPr id="53252" name="Rectangle 3"/>
          <p:cNvSpPr>
            <a:spLocks noRot="1" noChangeArrowheads="1" noTextEdit="1"/>
          </p:cNvSpPr>
          <p:nvPr>
            <p:ph type="sldImg"/>
          </p:nvPr>
        </p:nvSpPr>
        <p:spPr>
          <a:xfrm>
            <a:off x="1187450" y="703263"/>
            <a:ext cx="4624388" cy="3468687"/>
          </a:xfrm>
          <a:ln w="12700"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46E1BAF-8FAA-4715-9BD7-1AA39F356423}" type="slidenum">
              <a:rPr lang="en-US" smtClean="0"/>
              <a:pPr/>
              <a:t>12</a:t>
            </a:fld>
            <a:endParaRPr lang="en-US" smtClean="0"/>
          </a:p>
        </p:txBody>
      </p:sp>
      <p:sp>
        <p:nvSpPr>
          <p:cNvPr id="54275" name="Rectangle 2"/>
          <p:cNvSpPr>
            <a:spLocks noRot="1" noChangeArrowheads="1" noTextEdit="1"/>
          </p:cNvSpPr>
          <p:nvPr>
            <p:ph type="sldImg"/>
          </p:nvPr>
        </p:nvSpPr>
        <p:spPr>
          <a:xfrm>
            <a:off x="1187450" y="703263"/>
            <a:ext cx="4624388" cy="3468687"/>
          </a:xfrm>
          <a:ln/>
        </p:spPr>
      </p:sp>
      <p:sp>
        <p:nvSpPr>
          <p:cNvPr id="54276" name="Rectangle 3"/>
          <p:cNvSpPr>
            <a:spLocks noGrp="1" noChangeArrowheads="1"/>
          </p:cNvSpPr>
          <p:nvPr>
            <p:ph type="body" idx="1"/>
          </p:nvPr>
        </p:nvSpPr>
        <p:spPr>
          <a:xfrm>
            <a:off x="933450" y="4410075"/>
            <a:ext cx="5130800" cy="4176713"/>
          </a:xfrm>
          <a:noFill/>
          <a:ln/>
        </p:spPr>
        <p:txBody>
          <a:bodyPr/>
          <a:lstStyle/>
          <a:p>
            <a:pPr marL="228600" indent="-228600" eaLnBrk="1" hangingPunct="1"/>
            <a:r>
              <a:rPr lang="en-US" smtClean="0"/>
              <a:t>The idea is to describe relative amounts of radioactive material in various items:</a:t>
            </a:r>
          </a:p>
          <a:p>
            <a:pPr marL="228600" indent="-228600" eaLnBrk="1" hangingPunct="1">
              <a:buFontTx/>
              <a:buAutoNum type="arabicPeriod"/>
            </a:pPr>
            <a:r>
              <a:rPr lang="en-US" smtClean="0"/>
              <a:t> Most people have smoke detectors in their homes. Describe amounts in typical detectors. Discuss the amounts in a detector and show how a pancake GM detector responds to a smoke detector source. Example: americium-241</a:t>
            </a:r>
          </a:p>
          <a:p>
            <a:pPr marL="228600" indent="-228600" eaLnBrk="1" hangingPunct="1">
              <a:buFontTx/>
              <a:buAutoNum type="arabicPeriod"/>
            </a:pPr>
            <a:r>
              <a:rPr lang="en-US" smtClean="0"/>
              <a:t> Describe amounts that are used in typical biomedical lab experiments. Facilities like biomedical facilities, clinics, etc. Example: phosphorus-32</a:t>
            </a:r>
          </a:p>
          <a:p>
            <a:pPr marL="228600" indent="-228600" eaLnBrk="1" hangingPunct="1">
              <a:buFontTx/>
              <a:buAutoNum type="arabicPeriod"/>
            </a:pPr>
            <a:r>
              <a:rPr lang="en-US" smtClean="0"/>
              <a:t> There are nuclear medicine departments in most hospitals and this is the typical amount of radioactive material they inject into people for imaging. Example: technicium-99m</a:t>
            </a:r>
          </a:p>
          <a:p>
            <a:pPr marL="228600" indent="-228600" eaLnBrk="1" hangingPunct="1">
              <a:buFontTx/>
              <a:buAutoNum type="arabicPeriod"/>
            </a:pPr>
            <a:r>
              <a:rPr lang="en-US" smtClean="0"/>
              <a:t> Industrial radiography sources used to photograph welds in pipes and vessels contain significant radioactive sources. Example: cobalt-60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80A85FF-1BFC-4FBE-A984-AB79B5F87EA5}" type="slidenum">
              <a:rPr lang="en-US" smtClean="0"/>
              <a:pPr/>
              <a:t>13</a:t>
            </a:fld>
            <a:endParaRPr lang="en-US" smtClean="0"/>
          </a:p>
        </p:txBody>
      </p:sp>
      <p:sp>
        <p:nvSpPr>
          <p:cNvPr id="55299" name="Rectangle 2"/>
          <p:cNvSpPr>
            <a:spLocks noRot="1" noChangeArrowheads="1" noTextEdit="1"/>
          </p:cNvSpPr>
          <p:nvPr>
            <p:ph type="sldImg"/>
          </p:nvPr>
        </p:nvSpPr>
        <p:spPr>
          <a:xfrm>
            <a:off x="1187450" y="703263"/>
            <a:ext cx="4624388" cy="3468687"/>
          </a:xfrm>
          <a:ln/>
        </p:spPr>
      </p:sp>
      <p:sp>
        <p:nvSpPr>
          <p:cNvPr id="55300" name="Rectangle 3"/>
          <p:cNvSpPr>
            <a:spLocks noGrp="1" noChangeArrowheads="1"/>
          </p:cNvSpPr>
          <p:nvPr>
            <p:ph type="body" idx="1"/>
          </p:nvPr>
        </p:nvSpPr>
        <p:spPr>
          <a:xfrm>
            <a:off x="933450" y="4410075"/>
            <a:ext cx="5130800" cy="4176713"/>
          </a:xfrm>
          <a:noFill/>
          <a:ln/>
        </p:spPr>
        <p:txBody>
          <a:bodyPr/>
          <a:lstStyle/>
          <a:p>
            <a:pPr eaLnBrk="1" hangingPunct="1"/>
            <a:r>
              <a:rPr lang="en-US" smtClean="0"/>
              <a:t>Review of our natural sources of radiation exposure.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9B7C0076-7F64-4EDE-BBF8-CA24F331734A}" type="slidenum">
              <a:rPr lang="en-US" smtClean="0"/>
              <a:pPr/>
              <a:t>14</a:t>
            </a:fld>
            <a:endParaRPr lang="en-US" smtClean="0"/>
          </a:p>
        </p:txBody>
      </p:sp>
      <p:sp>
        <p:nvSpPr>
          <p:cNvPr id="56323" name="Rectangle 2"/>
          <p:cNvSpPr>
            <a:spLocks noRot="1" noChangeArrowheads="1" noTextEdit="1"/>
          </p:cNvSpPr>
          <p:nvPr>
            <p:ph type="sldImg"/>
          </p:nvPr>
        </p:nvSpPr>
        <p:spPr>
          <a:xfrm>
            <a:off x="1187450" y="703263"/>
            <a:ext cx="4624388" cy="3468687"/>
          </a:xfrm>
          <a:ln/>
        </p:spPr>
      </p:sp>
      <p:sp>
        <p:nvSpPr>
          <p:cNvPr id="56324" name="Rectangle 3"/>
          <p:cNvSpPr>
            <a:spLocks noGrp="1" noChangeArrowheads="1"/>
          </p:cNvSpPr>
          <p:nvPr>
            <p:ph type="body" idx="1"/>
          </p:nvPr>
        </p:nvSpPr>
        <p:spPr>
          <a:xfrm>
            <a:off x="933450" y="4410075"/>
            <a:ext cx="5130800" cy="4176713"/>
          </a:xfrm>
          <a:noFill/>
          <a:ln/>
        </p:spPr>
        <p:txBody>
          <a:bodyPr/>
          <a:lstStyle/>
          <a:p>
            <a:pPr eaLnBrk="1" hangingPunct="1"/>
            <a:r>
              <a:rPr lang="en-US" smtClean="0"/>
              <a:t>Review man-made sources of radiation exposure.</a:t>
            </a:r>
          </a:p>
          <a:p>
            <a:pPr eaLnBrk="1" hangingPunct="1"/>
            <a:r>
              <a:rPr lang="en-US" smtClean="0"/>
              <a:t>NCRP Report #93 is being updated to reflect revised doses from diagnostic medical procedures, e.g., CT scans.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6EC477C-97BE-4769-83D9-AE22667F5F94}" type="slidenum">
              <a:rPr lang="en-US" smtClean="0"/>
              <a:pPr/>
              <a:t>15</a:t>
            </a:fld>
            <a:endParaRPr lang="en-US" smtClean="0"/>
          </a:p>
        </p:txBody>
      </p:sp>
      <p:sp>
        <p:nvSpPr>
          <p:cNvPr id="57347" name="Rectangle 2"/>
          <p:cNvSpPr>
            <a:spLocks noRot="1" noChangeArrowheads="1" noTextEdit="1"/>
          </p:cNvSpPr>
          <p:nvPr>
            <p:ph type="sldImg"/>
          </p:nvPr>
        </p:nvSpPr>
        <p:spPr>
          <a:xfrm>
            <a:off x="1187450" y="703263"/>
            <a:ext cx="4624388" cy="3468687"/>
          </a:xfrm>
          <a:ln/>
        </p:spPr>
      </p:sp>
      <p:sp>
        <p:nvSpPr>
          <p:cNvPr id="57348" name="Rectangle 3"/>
          <p:cNvSpPr>
            <a:spLocks noGrp="1" noChangeArrowheads="1"/>
          </p:cNvSpPr>
          <p:nvPr>
            <p:ph type="body" idx="1"/>
          </p:nvPr>
        </p:nvSpPr>
        <p:spPr>
          <a:xfrm>
            <a:off x="933450" y="4410075"/>
            <a:ext cx="5130800" cy="4176713"/>
          </a:xfrm>
          <a:noFill/>
          <a:ln/>
        </p:spPr>
        <p:txBody>
          <a:bodyPr/>
          <a:lstStyle/>
          <a:p>
            <a:pPr eaLnBrk="1" hangingPunct="1"/>
            <a:r>
              <a:rPr lang="en-US" smtClean="0"/>
              <a:t>Review the three possibilities of what happens when radiation strikes DNA. At doses below the level where significant acute effects occur, transformation is worse than cell death and can lead to altered cell metabolism and function and to cancer development.</a:t>
            </a:r>
          </a:p>
          <a:p>
            <a:pPr eaLnBrk="1" hangingPunct="1"/>
            <a:endParaRPr lang="en-US" smtClean="0"/>
          </a:p>
          <a:p>
            <a:pPr eaLnBrk="1" hangingPunct="1"/>
            <a:r>
              <a:rPr lang="en-US" smtClean="0"/>
              <a:t>Cell death is typically not a problem (our cells are dying and being replaced all the time). However, when the rate of cell death exceeds repair abilities, acute effects can occur.  </a:t>
            </a:r>
          </a:p>
          <a:p>
            <a:pPr eaLnBrk="1" hangingPunct="1"/>
            <a:endParaRPr lang="en-US" smtClean="0"/>
          </a:p>
          <a:p>
            <a:pPr eaLnBrk="1" hangingPunct="1"/>
            <a:r>
              <a:rPr lang="en-US" smtClean="0"/>
              <a:t>Acute effects generally occur in cells that are the most sensitive to radiation—those cells that are rapidly dividing (blood-forming cells, gastrointestinal [GI] cells, those lining the gut, etc.). That’s why when people are exposed to large amounts of radiation they usually have GI symptoms, nausea, vomiting, etc.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D5E6157-F956-4832-ABC6-9FF39E62B137}" type="slidenum">
              <a:rPr lang="en-US" smtClean="0"/>
              <a:pPr/>
              <a:t>16</a:t>
            </a:fld>
            <a:endParaRPr lang="en-US" smtClean="0"/>
          </a:p>
        </p:txBody>
      </p:sp>
      <p:sp>
        <p:nvSpPr>
          <p:cNvPr id="58371" name="Rectangle 2"/>
          <p:cNvSpPr>
            <a:spLocks noRot="1" noChangeArrowheads="1" noTextEdit="1"/>
          </p:cNvSpPr>
          <p:nvPr>
            <p:ph type="sldImg"/>
          </p:nvPr>
        </p:nvSpPr>
        <p:spPr>
          <a:xfrm>
            <a:off x="1187450" y="703263"/>
            <a:ext cx="4624388" cy="3468687"/>
          </a:xfrm>
          <a:ln/>
        </p:spPr>
      </p:sp>
      <p:sp>
        <p:nvSpPr>
          <p:cNvPr id="58372" name="Rectangle 3"/>
          <p:cNvSpPr>
            <a:spLocks noGrp="1" noChangeArrowheads="1"/>
          </p:cNvSpPr>
          <p:nvPr>
            <p:ph type="body" idx="1"/>
          </p:nvPr>
        </p:nvSpPr>
        <p:spPr>
          <a:xfrm>
            <a:off x="933450" y="4410075"/>
            <a:ext cx="5130800" cy="4176713"/>
          </a:xfrm>
          <a:noFill/>
          <a:ln/>
        </p:spPr>
        <p:txBody>
          <a:bodyPr/>
          <a:lstStyle/>
          <a:p>
            <a:pPr eaLnBrk="1" hangingPunct="1"/>
            <a:r>
              <a:rPr lang="en-US" smtClean="0"/>
              <a:t>This describes what happens when you have an x ray done in a hospital or doctor’s office. The x-ray machine only produces radiation for a fraction of a second. During that time you receive an external radiation exposure—that varies depending on the portion of the body being imaged. The term used to refer to the amount of radiation dose you receive is the “millirem.”</a:t>
            </a:r>
          </a:p>
          <a:p>
            <a:pPr eaLnBrk="1" hangingPunct="1"/>
            <a:endParaRPr lang="en-US" smtClean="0"/>
          </a:p>
          <a:p>
            <a:pPr eaLnBrk="1" hangingPunct="1"/>
            <a:r>
              <a:rPr lang="en-US" smtClean="0"/>
              <a:t>Chest x ray 		                         5-10 millirem</a:t>
            </a:r>
          </a:p>
          <a:p>
            <a:pPr eaLnBrk="1" hangingPunct="1"/>
            <a:r>
              <a:rPr lang="en-US" smtClean="0"/>
              <a:t>One-view abdominal x ray                  100 millirem</a:t>
            </a:r>
          </a:p>
          <a:p>
            <a:pPr eaLnBrk="1" hangingPunct="1"/>
            <a:r>
              <a:rPr lang="en-US" smtClean="0"/>
              <a:t>Abdominal CT scan                         1,000 millirem	</a:t>
            </a:r>
          </a:p>
          <a:p>
            <a:pPr eaLnBrk="1" hangingPunct="1"/>
            <a:r>
              <a:rPr lang="en-US" smtClean="0"/>
              <a:t>Average annual background dose    360 millirem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43D066E-2138-48A0-974E-0031777491C2}" type="slidenum">
              <a:rPr lang="en-US" smtClean="0"/>
              <a:pPr/>
              <a:t>17</a:t>
            </a:fld>
            <a:endParaRPr lang="en-US" smtClean="0"/>
          </a:p>
        </p:txBody>
      </p:sp>
      <p:sp>
        <p:nvSpPr>
          <p:cNvPr id="59395" name="Rectangle 2"/>
          <p:cNvSpPr>
            <a:spLocks noRot="1" noChangeArrowheads="1" noTextEdit="1"/>
          </p:cNvSpPr>
          <p:nvPr>
            <p:ph type="sldImg"/>
          </p:nvPr>
        </p:nvSpPr>
        <p:spPr>
          <a:xfrm>
            <a:off x="1187450" y="703263"/>
            <a:ext cx="4624388" cy="3468687"/>
          </a:xfrm>
          <a:ln/>
        </p:spPr>
      </p:sp>
      <p:sp>
        <p:nvSpPr>
          <p:cNvPr id="59396" name="Rectangle 3"/>
          <p:cNvSpPr>
            <a:spLocks noGrp="1" noChangeArrowheads="1"/>
          </p:cNvSpPr>
          <p:nvPr>
            <p:ph type="body" idx="1"/>
          </p:nvPr>
        </p:nvSpPr>
        <p:spPr>
          <a:xfrm>
            <a:off x="933450" y="4410075"/>
            <a:ext cx="5130800" cy="4176713"/>
          </a:xfrm>
          <a:noFill/>
          <a:ln/>
        </p:spPr>
        <p:txBody>
          <a:bodyPr/>
          <a:lstStyle/>
          <a:p>
            <a:pPr eaLnBrk="1" hangingPunct="1"/>
            <a:r>
              <a:rPr lang="en-US" smtClean="0"/>
              <a:t>Radioactive contamination may be loose or fixed. Loose contamination may become airborne, providing an inhalation route of exposure to the individual, or it may fixed, i.e., embedded in some material or object.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B12989A-ED87-49B6-978B-74DC491F35D7}" type="slidenum">
              <a:rPr lang="en-US" smtClean="0"/>
              <a:pPr/>
              <a:t>18</a:t>
            </a:fld>
            <a:endParaRPr lang="en-US" smtClean="0"/>
          </a:p>
        </p:txBody>
      </p:sp>
      <p:sp>
        <p:nvSpPr>
          <p:cNvPr id="60419" name="Rectangle 2"/>
          <p:cNvSpPr>
            <a:spLocks noRot="1" noChangeArrowheads="1" noTextEdit="1"/>
          </p:cNvSpPr>
          <p:nvPr>
            <p:ph type="sldImg"/>
          </p:nvPr>
        </p:nvSpPr>
        <p:spPr>
          <a:xfrm>
            <a:off x="1187450" y="703263"/>
            <a:ext cx="4624388" cy="3468687"/>
          </a:xfrm>
          <a:ln/>
        </p:spPr>
      </p:sp>
      <p:sp>
        <p:nvSpPr>
          <p:cNvPr id="60420" name="Rectangle 3"/>
          <p:cNvSpPr>
            <a:spLocks noGrp="1" noChangeArrowheads="1"/>
          </p:cNvSpPr>
          <p:nvPr>
            <p:ph type="body" idx="1"/>
          </p:nvPr>
        </p:nvSpPr>
        <p:spPr>
          <a:xfrm>
            <a:off x="933450" y="4410075"/>
            <a:ext cx="5130800" cy="4176713"/>
          </a:xfrm>
          <a:noFill/>
          <a:ln/>
        </p:spPr>
        <p:txBody>
          <a:bodyPr/>
          <a:lstStyle/>
          <a:p>
            <a:pPr eaLnBrk="1" hangingPunct="1"/>
            <a:r>
              <a:rPr lang="en-US" smtClean="0"/>
              <a:t>Instruments can detect very small levels or quantities of radioactivity. A swipe of an area can be made and counted in a liquid scintillation counter or held near the probe of a GM meter to determine directly if there is any removable contamination. A Geiger counter alone can locate contamination, but it cannot tell you if it is removable or not.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5A82EDD-BDB0-4878-A943-60EB7AEDC665}" type="slidenum">
              <a:rPr lang="en-US" smtClean="0"/>
              <a:pPr/>
              <a:t>19</a:t>
            </a:fld>
            <a:endParaRPr lang="en-US" smtClean="0"/>
          </a:p>
        </p:txBody>
      </p:sp>
      <p:sp>
        <p:nvSpPr>
          <p:cNvPr id="61443" name="Rectangle 2"/>
          <p:cNvSpPr>
            <a:spLocks noRot="1" noChangeArrowheads="1" noTextEdit="1"/>
          </p:cNvSpPr>
          <p:nvPr>
            <p:ph type="sldImg"/>
          </p:nvPr>
        </p:nvSpPr>
        <p:spPr>
          <a:xfrm>
            <a:off x="1212850" y="679450"/>
            <a:ext cx="4624388" cy="3468688"/>
          </a:xfrm>
          <a:ln/>
        </p:spPr>
      </p:sp>
      <p:sp>
        <p:nvSpPr>
          <p:cNvPr id="61444" name="Rectangle 3"/>
          <p:cNvSpPr>
            <a:spLocks noGrp="1" noChangeArrowheads="1"/>
          </p:cNvSpPr>
          <p:nvPr>
            <p:ph type="body" idx="1"/>
          </p:nvPr>
        </p:nvSpPr>
        <p:spPr>
          <a:xfrm>
            <a:off x="933450" y="4410075"/>
            <a:ext cx="5130800" cy="4176713"/>
          </a:xfrm>
          <a:noFill/>
          <a:ln/>
        </p:spPr>
        <p:txBody>
          <a:bodyPr/>
          <a:lstStyle/>
          <a:p>
            <a:pPr eaLnBrk="1" hangingPunct="1"/>
            <a:r>
              <a:rPr lang="en-US" smtClean="0"/>
              <a:t>Many years ago people didn’t know radiation was hazardous.  </a:t>
            </a:r>
          </a:p>
          <a:p>
            <a:pPr eaLnBrk="1" hangingPunct="1"/>
            <a:r>
              <a:rPr lang="en-US" smtClean="0"/>
              <a:t>Watch-dial painters, who were mainly based in a New Jersey factory, used to tip (i.e., bring to the lips) their radium-laden brushes to achieve a fine point. Unfortunately this practice led to ingested radium, and many of the women died of sicknesses related to radiation poisoning. The paint dust also collected on the workers, causing them to “glow in the dark.”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89C65FB-4B8C-4656-8057-F366E283DA4E}" type="slidenum">
              <a:rPr lang="en-US" smtClean="0"/>
              <a:pPr/>
              <a:t>2</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C2479AF-649D-4EB6-A94F-D6E76427D1A1}" type="slidenum">
              <a:rPr lang="en-US" smtClean="0"/>
              <a:pPr/>
              <a:t>20</a:t>
            </a:fld>
            <a:endParaRPr lang="en-US" smtClean="0"/>
          </a:p>
        </p:txBody>
      </p:sp>
      <p:sp>
        <p:nvSpPr>
          <p:cNvPr id="62467" name="Rectangle 2"/>
          <p:cNvSpPr>
            <a:spLocks noRot="1" noChangeArrowheads="1" noTextEdit="1"/>
          </p:cNvSpPr>
          <p:nvPr>
            <p:ph type="sldImg"/>
          </p:nvPr>
        </p:nvSpPr>
        <p:spPr>
          <a:xfrm>
            <a:off x="1187450" y="703263"/>
            <a:ext cx="4624388" cy="3468687"/>
          </a:xfrm>
          <a:ln/>
        </p:spPr>
      </p:sp>
      <p:sp>
        <p:nvSpPr>
          <p:cNvPr id="62468" name="Rectangle 3"/>
          <p:cNvSpPr>
            <a:spLocks noGrp="1" noChangeArrowheads="1"/>
          </p:cNvSpPr>
          <p:nvPr>
            <p:ph type="body" idx="1"/>
          </p:nvPr>
        </p:nvSpPr>
        <p:spPr>
          <a:xfrm>
            <a:off x="933450" y="4410075"/>
            <a:ext cx="5130800" cy="4176713"/>
          </a:xfrm>
          <a:noFill/>
          <a:ln/>
        </p:spPr>
        <p:txBody>
          <a:bodyPr/>
          <a:lstStyle/>
          <a:p>
            <a:pPr eaLnBrk="1" hangingPunct="1"/>
            <a:r>
              <a:rPr lang="en-US" smtClean="0"/>
              <a:t>Over time people realized that significant levels of radiation exposure were harmful.  </a:t>
            </a:r>
          </a:p>
          <a:p>
            <a:pPr eaLnBrk="1" hangingPunct="1"/>
            <a:r>
              <a:rPr lang="en-US" smtClean="0"/>
              <a:t>Regulatory limits (imposed by government) have been decreasing over time. The current limits are shown in this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3868F18-BF91-4B2D-A2E1-29945EE78F16}" type="slidenum">
              <a:rPr lang="en-US" smtClean="0"/>
              <a:pPr/>
              <a:t>21</a:t>
            </a:fld>
            <a:endParaRPr lang="en-US" smtClean="0"/>
          </a:p>
        </p:txBody>
      </p:sp>
      <p:sp>
        <p:nvSpPr>
          <p:cNvPr id="63491" name="Rectangle 2"/>
          <p:cNvSpPr>
            <a:spLocks noGrp="1" noChangeArrowheads="1"/>
          </p:cNvSpPr>
          <p:nvPr>
            <p:ph type="body" idx="1"/>
          </p:nvPr>
        </p:nvSpPr>
        <p:spPr>
          <a:xfrm>
            <a:off x="933450" y="4410075"/>
            <a:ext cx="5130800" cy="4176713"/>
          </a:xfrm>
          <a:noFill/>
          <a:ln/>
        </p:spPr>
        <p:txBody>
          <a:bodyPr lIns="92062" tIns="45223" rIns="92062" bIns="45223"/>
          <a:lstStyle/>
          <a:p>
            <a:pPr marL="228600" indent="-228600" eaLnBrk="1" hangingPunct="1"/>
            <a:r>
              <a:rPr lang="en-US" smtClean="0"/>
              <a:t>There are three basic concepts to minimize radiation exposure:</a:t>
            </a:r>
          </a:p>
          <a:p>
            <a:pPr marL="228600" indent="-228600" eaLnBrk="1" hangingPunct="1">
              <a:buFontTx/>
              <a:buAutoNum type="arabicPeriod"/>
            </a:pPr>
            <a:r>
              <a:rPr lang="en-US" smtClean="0"/>
              <a:t> Minimize the time spent near radiation sources.</a:t>
            </a:r>
          </a:p>
          <a:p>
            <a:pPr marL="228600" indent="-228600" eaLnBrk="1" hangingPunct="1">
              <a:buFontTx/>
              <a:buAutoNum type="arabicPeriod"/>
            </a:pPr>
            <a:r>
              <a:rPr lang="en-US" smtClean="0"/>
              <a:t> Increase the distance between you and radiation sources. </a:t>
            </a:r>
          </a:p>
          <a:p>
            <a:pPr marL="228600" indent="-228600" eaLnBrk="1" hangingPunct="1">
              <a:buFontTx/>
              <a:buAutoNum type="arabicPeriod"/>
            </a:pPr>
            <a:r>
              <a:rPr lang="en-US" smtClean="0"/>
              <a:t> Use dense materials for shielding, such as lead or concrete between you and the radiation sources. </a:t>
            </a:r>
          </a:p>
          <a:p>
            <a:pPr marL="228600" indent="-228600" eaLnBrk="1" hangingPunct="1"/>
            <a:endParaRPr lang="en-US" smtClean="0"/>
          </a:p>
          <a:p>
            <a:pPr marL="228600" indent="-228600" eaLnBrk="1" hangingPunct="1"/>
            <a:r>
              <a:rPr lang="en-US" smtClean="0"/>
              <a:t>These are general rules that depend on the radiation source—they don’t always apply. For example, some medical procedures require the radiologist to be near the patient and therefore the radiologist cannot increase the distance, but can wear a lead apron as a shield from scatter radiation.  </a:t>
            </a:r>
          </a:p>
        </p:txBody>
      </p:sp>
      <p:sp>
        <p:nvSpPr>
          <p:cNvPr id="63492" name="Rectangle 3"/>
          <p:cNvSpPr>
            <a:spLocks noRot="1" noChangeArrowheads="1" noTextEdit="1"/>
          </p:cNvSpPr>
          <p:nvPr>
            <p:ph type="sldImg"/>
          </p:nvPr>
        </p:nvSpPr>
        <p:spPr>
          <a:xfrm>
            <a:off x="1187450" y="703263"/>
            <a:ext cx="4624388" cy="3468687"/>
          </a:xfrm>
          <a:ln w="12700" cap="flat">
            <a:solidFill>
              <a:schemeClr val="tx1"/>
            </a:solid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B462130-772C-4C3E-AB4A-BB78D5F5AD95}" type="slidenum">
              <a:rPr lang="en-US" smtClean="0"/>
              <a:pPr/>
              <a:t>22</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E0C9AF7-A904-4236-B05F-0BB7E678285F}" type="slidenum">
              <a:rPr lang="en-US" smtClean="0"/>
              <a:pPr/>
              <a:t>23</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3B63BCA-6C6F-41B2-A0C8-288ECCDAED5F}" type="slidenum">
              <a:rPr lang="en-US" smtClean="0"/>
              <a:pPr/>
              <a:t>24</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7D0DAC5-45F3-4EF2-B547-74C8980F1022}" type="slidenum">
              <a:rPr lang="en-US" smtClean="0"/>
              <a:pPr/>
              <a:t>25</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There is some risk involved in many behaviors and activities we encounter every day. Bernard Cohen, a well-known expert on risk perception, describes risk as the number of days lost from normal life expectancy if we survive the exposure to the risky behavior. Many research studies have shown that individuals are willing to accept some risks and not others (Fischhoff, Slovic, Lichtenstein, and Combs, 1978; Cohen, 1991; Ropeik and Slovic, 2003).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7331C01-1DDB-478D-B7F2-0DFE25B90D52}" type="slidenum">
              <a:rPr lang="en-US" smtClean="0"/>
              <a:pPr/>
              <a:t>26</a:t>
            </a:fld>
            <a:endParaRPr lang="en-US" smtClean="0"/>
          </a:p>
        </p:txBody>
      </p:sp>
      <p:sp>
        <p:nvSpPr>
          <p:cNvPr id="68611" name="Rectangle 2"/>
          <p:cNvSpPr>
            <a:spLocks noRot="1" noChangeArrowheads="1" noTextEdit="1"/>
          </p:cNvSpPr>
          <p:nvPr>
            <p:ph type="sldImg"/>
          </p:nvPr>
        </p:nvSpPr>
        <p:spPr>
          <a:xfrm>
            <a:off x="1187450" y="703263"/>
            <a:ext cx="4624388" cy="3468687"/>
          </a:xfrm>
          <a:ln/>
        </p:spPr>
      </p:sp>
      <p:sp>
        <p:nvSpPr>
          <p:cNvPr id="68612" name="Rectangle 3"/>
          <p:cNvSpPr>
            <a:spLocks noGrp="1" noChangeArrowheads="1"/>
          </p:cNvSpPr>
          <p:nvPr>
            <p:ph type="body" idx="1"/>
          </p:nvPr>
        </p:nvSpPr>
        <p:spPr>
          <a:xfrm>
            <a:off x="933450" y="4410075"/>
            <a:ext cx="5130800" cy="4176713"/>
          </a:xfrm>
          <a:noFill/>
          <a:ln/>
        </p:spPr>
        <p:txBody>
          <a:bodyPr/>
          <a:lstStyle/>
          <a:p>
            <a:pPr eaLnBrk="1" hangingPunct="1"/>
            <a:r>
              <a:rPr lang="en-US" smtClean="0"/>
              <a:t>Here are some sources of radiation used in medicine and research:</a:t>
            </a:r>
          </a:p>
          <a:p>
            <a:pPr eaLnBrk="1" hangingPunct="1"/>
            <a:r>
              <a:rPr lang="en-US" smtClean="0"/>
              <a:t>Typical experiment (behind plastic shielding).</a:t>
            </a:r>
          </a:p>
          <a:p>
            <a:pPr eaLnBrk="1" hangingPunct="1"/>
            <a:r>
              <a:rPr lang="en-US" smtClean="0"/>
              <a:t>Gamma irradiator work—useful for HIV research.</a:t>
            </a:r>
          </a:p>
          <a:p>
            <a:pPr eaLnBrk="1" hangingPunct="1"/>
            <a:endParaRPr lang="en-US" smtClean="0"/>
          </a:p>
          <a:p>
            <a:pPr eaLnBrk="1" hangingPunct="1"/>
            <a:r>
              <a:rPr lang="en-US" smtClean="0"/>
              <a:t>There are many career opportunities in the health and medical physics fields. There are also potential job opportunities in the nuclear power industry because of plans to build new nuclear power plants and because many current workers are nearing retirement age. Many grants and scholarships are available for prospective students.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717751C-3A22-4FF8-9FC6-8FD10980B9A1}" type="slidenum">
              <a:rPr lang="en-US" smtClean="0"/>
              <a:pPr/>
              <a:t>27</a:t>
            </a:fld>
            <a:endParaRPr lang="en-US" smtClean="0"/>
          </a:p>
        </p:txBody>
      </p:sp>
      <p:sp>
        <p:nvSpPr>
          <p:cNvPr id="69635" name="Rectangle 2"/>
          <p:cNvSpPr>
            <a:spLocks noRot="1" noChangeArrowheads="1" noTextEdit="1"/>
          </p:cNvSpPr>
          <p:nvPr>
            <p:ph type="sldImg"/>
          </p:nvPr>
        </p:nvSpPr>
        <p:spPr>
          <a:xfrm>
            <a:off x="1187450" y="703263"/>
            <a:ext cx="4624388" cy="3468687"/>
          </a:xfrm>
          <a:ln w="12700" cap="flat">
            <a:solidFill>
              <a:schemeClr val="tx1"/>
            </a:solidFill>
          </a:ln>
        </p:spPr>
      </p:sp>
      <p:sp>
        <p:nvSpPr>
          <p:cNvPr id="69636" name="Rectangle 3"/>
          <p:cNvSpPr>
            <a:spLocks noGrp="1" noChangeArrowheads="1"/>
          </p:cNvSpPr>
          <p:nvPr>
            <p:ph type="body" idx="1"/>
          </p:nvPr>
        </p:nvSpPr>
        <p:spPr>
          <a:xfrm>
            <a:off x="933450" y="4410075"/>
            <a:ext cx="5130800" cy="4176713"/>
          </a:xfrm>
          <a:noFill/>
          <a:ln/>
        </p:spPr>
        <p:txBody>
          <a:bodyPr lIns="92062" tIns="45223" rIns="92062" bIns="45223"/>
          <a:lstStyle/>
          <a:p>
            <a:pPr eaLnBrk="1" hangingPunct="1"/>
            <a:r>
              <a:rPr lang="en-US" smtClean="0"/>
              <a:t>Consider specificity as describing this slide. Few nonradiological techniques carry this level of specificity!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64F1969-6D64-43F3-9C39-DB70E35FA781}" type="slidenum">
              <a:rPr lang="en-US" smtClean="0"/>
              <a:pPr/>
              <a:t>28</a:t>
            </a:fld>
            <a:endParaRPr lang="en-US" smtClean="0"/>
          </a:p>
        </p:txBody>
      </p:sp>
      <p:sp>
        <p:nvSpPr>
          <p:cNvPr id="70659" name="Rectangle 2"/>
          <p:cNvSpPr>
            <a:spLocks noRot="1" noChangeArrowheads="1" noTextEdit="1"/>
          </p:cNvSpPr>
          <p:nvPr>
            <p:ph type="sldImg"/>
          </p:nvPr>
        </p:nvSpPr>
        <p:spPr>
          <a:xfrm>
            <a:off x="1187450" y="703263"/>
            <a:ext cx="4624388" cy="3468687"/>
          </a:xfrm>
          <a:ln/>
        </p:spPr>
      </p:sp>
      <p:sp>
        <p:nvSpPr>
          <p:cNvPr id="70660" name="Rectangle 3"/>
          <p:cNvSpPr>
            <a:spLocks noGrp="1" noChangeArrowheads="1"/>
          </p:cNvSpPr>
          <p:nvPr>
            <p:ph type="body" idx="1"/>
          </p:nvPr>
        </p:nvSpPr>
        <p:spPr>
          <a:xfrm>
            <a:off x="933450" y="4410075"/>
            <a:ext cx="5130800" cy="4176713"/>
          </a:xfrm>
          <a:noFill/>
          <a:ln/>
        </p:spPr>
        <p:txBody>
          <a:bodyPr/>
          <a:lstStyle/>
          <a:p>
            <a:pPr eaLnBrk="1" hangingPunct="1"/>
            <a:r>
              <a:rPr lang="en-US" smtClean="0"/>
              <a:t>Nuclear power is a viable, environmentally friendly option for the future.</a:t>
            </a:r>
          </a:p>
          <a:p>
            <a:pPr eaLnBrk="1" hangingPunct="1"/>
            <a:endParaRPr lang="en-US" smtClean="0"/>
          </a:p>
          <a:p>
            <a:pPr eaLnBrk="1" hangingPunct="1"/>
            <a:r>
              <a:rPr lang="en-US" smtClean="0"/>
              <a:t>Power generation options for the future: </a:t>
            </a:r>
          </a:p>
          <a:p>
            <a:pPr eaLnBrk="1" hangingPunct="1"/>
            <a:r>
              <a:rPr lang="en-US" u="sng" smtClean="0"/>
              <a:t>Coal</a:t>
            </a:r>
            <a:r>
              <a:rPr lang="en-US" smtClean="0"/>
              <a:t> – produces greenhouse gases that contribute to global warming.</a:t>
            </a:r>
          </a:p>
          <a:p>
            <a:pPr eaLnBrk="1" hangingPunct="1"/>
            <a:r>
              <a:rPr lang="en-US" u="sng" smtClean="0"/>
              <a:t>Solar/wind/hydro (renewable)</a:t>
            </a:r>
            <a:r>
              <a:rPr lang="en-US" smtClean="0"/>
              <a:t> – a great option, but current technologies do not produce enough energy to support the demand.</a:t>
            </a:r>
          </a:p>
          <a:p>
            <a:pPr eaLnBrk="1" hangingPunct="1"/>
            <a:r>
              <a:rPr lang="en-US" u="sng" smtClean="0"/>
              <a:t>Nuclear</a:t>
            </a:r>
            <a:r>
              <a:rPr lang="en-US" smtClean="0"/>
              <a:t> – sustainable, does not produce greenhouse gases.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972C68F-5242-4DD0-AFD5-9E917B2B5CD2}" type="slidenum">
              <a:rPr lang="en-US" smtClean="0"/>
              <a:pPr/>
              <a:t>29</a:t>
            </a:fld>
            <a:endParaRPr lang="en-US" smtClean="0"/>
          </a:p>
        </p:txBody>
      </p:sp>
      <p:sp>
        <p:nvSpPr>
          <p:cNvPr id="71683" name="Rectangle 2"/>
          <p:cNvSpPr>
            <a:spLocks noRot="1" noChangeArrowheads="1" noTextEdit="1"/>
          </p:cNvSpPr>
          <p:nvPr>
            <p:ph type="sldImg"/>
          </p:nvPr>
        </p:nvSpPr>
        <p:spPr>
          <a:xfrm>
            <a:off x="1187450" y="703263"/>
            <a:ext cx="4624388" cy="3468687"/>
          </a:xfrm>
          <a:ln/>
        </p:spPr>
      </p:sp>
      <p:sp>
        <p:nvSpPr>
          <p:cNvPr id="71684" name="Rectangle 3"/>
          <p:cNvSpPr>
            <a:spLocks noGrp="1" noChangeArrowheads="1"/>
          </p:cNvSpPr>
          <p:nvPr>
            <p:ph type="body" idx="1"/>
          </p:nvPr>
        </p:nvSpPr>
        <p:spPr>
          <a:xfrm>
            <a:off x="933450" y="4410075"/>
            <a:ext cx="5130800" cy="4176713"/>
          </a:xfrm>
          <a:noFill/>
          <a:ln/>
        </p:spPr>
        <p:txBody>
          <a:bodyPr/>
          <a:lstStyle/>
          <a:p>
            <a:pPr eaLnBrk="1" hangingPunct="1"/>
            <a:r>
              <a:rPr lang="en-US" smtClean="0"/>
              <a:t>Radioactive material has been used as the fuel source for long-term space missions including satellites, the Jupiter Probe, and many other deep-space vehicles.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CD9B90F-0FCD-4C40-BAFF-F6D46EFDA008}" type="slidenum">
              <a:rPr lang="en-US" smtClean="0"/>
              <a:pPr/>
              <a:t>3</a:t>
            </a:fld>
            <a:endParaRPr lang="en-US" smtClean="0"/>
          </a:p>
        </p:txBody>
      </p:sp>
      <p:sp>
        <p:nvSpPr>
          <p:cNvPr id="45059" name="Rectangle 2"/>
          <p:cNvSpPr>
            <a:spLocks noRot="1" noChangeArrowheads="1" noTextEdit="1"/>
          </p:cNvSpPr>
          <p:nvPr>
            <p:ph type="sldImg"/>
          </p:nvPr>
        </p:nvSpPr>
        <p:spPr>
          <a:xfrm>
            <a:off x="1187450" y="703263"/>
            <a:ext cx="4624388" cy="3468687"/>
          </a:xfrm>
          <a:ln/>
        </p:spPr>
      </p:sp>
      <p:sp>
        <p:nvSpPr>
          <p:cNvPr id="45060" name="Rectangle 3"/>
          <p:cNvSpPr>
            <a:spLocks noGrp="1" noChangeArrowheads="1"/>
          </p:cNvSpPr>
          <p:nvPr>
            <p:ph type="body" idx="1"/>
          </p:nvPr>
        </p:nvSpPr>
        <p:spPr>
          <a:xfrm>
            <a:off x="933450" y="4410075"/>
            <a:ext cx="5130800" cy="4176713"/>
          </a:xfrm>
          <a:noFill/>
          <a:ln/>
        </p:spPr>
        <p:txBody>
          <a:bodyPr/>
          <a:lstStyle/>
          <a:p>
            <a:pPr eaLnBrk="1" hangingPunct="1"/>
            <a:r>
              <a:rPr lang="en-US" smtClean="0"/>
              <a:t> Describe what makes certain atoms radioactive.  </a:t>
            </a:r>
          </a:p>
          <a:p>
            <a:pPr eaLnBrk="1" hangingPunct="1">
              <a:buFontTx/>
              <a:buChar char="•"/>
            </a:pPr>
            <a:r>
              <a:rPr lang="en-US" smtClean="0"/>
              <a:t>Chemical behavior identical to nonradioactive siblings.</a:t>
            </a:r>
          </a:p>
          <a:p>
            <a:pPr eaLnBrk="1" hangingPunct="1">
              <a:buFontTx/>
              <a:buChar char="•"/>
            </a:pPr>
            <a:r>
              <a:rPr lang="en-US" smtClean="0"/>
              <a:t>Ionizing means that when the radiation deposits its energy into another atom, the energy is sufficient to cause ionization of the atom—the ejection of one of the orbital electrons.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3C96DF1-3CFD-4FA7-BFC4-C6463301894F}" type="slidenum">
              <a:rPr lang="en-US" smtClean="0"/>
              <a:pPr/>
              <a:t>30</a:t>
            </a:fld>
            <a:endParaRPr lang="en-US" smtClean="0"/>
          </a:p>
        </p:txBody>
      </p:sp>
      <p:sp>
        <p:nvSpPr>
          <p:cNvPr id="72707" name="Rectangle 2"/>
          <p:cNvSpPr>
            <a:spLocks noRot="1" noChangeArrowheads="1" noTextEdit="1"/>
          </p:cNvSpPr>
          <p:nvPr>
            <p:ph type="sldImg"/>
          </p:nvPr>
        </p:nvSpPr>
        <p:spPr>
          <a:xfrm>
            <a:off x="1187450" y="703263"/>
            <a:ext cx="4624388" cy="3468687"/>
          </a:xfrm>
          <a:ln/>
        </p:spPr>
      </p:sp>
      <p:sp>
        <p:nvSpPr>
          <p:cNvPr id="72708" name="Rectangle 3"/>
          <p:cNvSpPr>
            <a:spLocks noGrp="1" noChangeArrowheads="1"/>
          </p:cNvSpPr>
          <p:nvPr>
            <p:ph type="body" idx="1"/>
          </p:nvPr>
        </p:nvSpPr>
        <p:spPr>
          <a:xfrm>
            <a:off x="933450" y="4410075"/>
            <a:ext cx="5130800" cy="4176713"/>
          </a:xfrm>
          <a:noFill/>
          <a:ln/>
        </p:spPr>
        <p:txBody>
          <a:bodyPr/>
          <a:lstStyle/>
          <a:p>
            <a:pPr eaLnBrk="1" hangingPunct="1"/>
            <a:r>
              <a:rPr lang="en-US" smtClean="0"/>
              <a:t>In 1895 Wilhelm Conrad Roentgen discovered x rays and took the first radiographic image of his wife’s hand. Nine years later x-ray exposure claimed its first victim. That is why there are regulations in place today that protect the radiation workers and the public. </a:t>
            </a:r>
          </a:p>
          <a:p>
            <a:pPr eaLnBrk="1" hangingPunct="1"/>
            <a:r>
              <a:rPr lang="en-US" smtClean="0"/>
              <a:t>Cathode rays were discovered by Sir William Crookes in the late 19</a:t>
            </a:r>
            <a:r>
              <a:rPr lang="en-US" baseline="30000" smtClean="0"/>
              <a:t>th</a:t>
            </a:r>
            <a:r>
              <a:rPr lang="en-US" smtClean="0"/>
              <a:t> century. A sealed glass tube was used to demonstrate the path traveled by cathode rays. The study of cathode rays led to the discovery of x rays and the electron.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40C5C0B-8B0F-4F1B-892C-7B63C0247432}" type="slidenum">
              <a:rPr lang="en-US" smtClean="0"/>
              <a:pPr/>
              <a:t>31</a:t>
            </a:fld>
            <a:endParaRPr lang="en-US" smtClean="0"/>
          </a:p>
        </p:txBody>
      </p:sp>
      <p:sp>
        <p:nvSpPr>
          <p:cNvPr id="73731" name="Rectangle 2"/>
          <p:cNvSpPr>
            <a:spLocks noRot="1" noChangeArrowheads="1" noTextEdit="1"/>
          </p:cNvSpPr>
          <p:nvPr>
            <p:ph type="sldImg"/>
          </p:nvPr>
        </p:nvSpPr>
        <p:spPr>
          <a:xfrm>
            <a:off x="1177925" y="696913"/>
            <a:ext cx="4622800" cy="3467100"/>
          </a:xfrm>
          <a:ln/>
        </p:spPr>
      </p:sp>
      <p:sp>
        <p:nvSpPr>
          <p:cNvPr id="73732" name="Rectangle 3"/>
          <p:cNvSpPr>
            <a:spLocks noGrp="1" noChangeArrowheads="1"/>
          </p:cNvSpPr>
          <p:nvPr>
            <p:ph type="body" idx="1"/>
          </p:nvPr>
        </p:nvSpPr>
        <p:spPr>
          <a:xfrm>
            <a:off x="933450" y="4410075"/>
            <a:ext cx="5130800" cy="4176713"/>
          </a:xfrm>
          <a:noFill/>
          <a:ln/>
        </p:spPr>
        <p:txBody>
          <a:bodyPr/>
          <a:lstStyle/>
          <a:p>
            <a:pPr eaLnBrk="1" hangingPunct="1"/>
            <a:r>
              <a:rPr lang="en-US" smtClean="0"/>
              <a:t>In an x-ray tube, negatively charged electrons are accelerated across a potential to a positively charged anode (typically made of tungsten). When the electrons impact the target, most of their energy is dissipated as heat, but approximately 1 percent of that energy is transformed into x rays. The window in the x-ray machine directs the x-ray beam toward the body part to be imaged. </a:t>
            </a:r>
          </a:p>
        </p:txBody>
      </p:sp>
      <p:sp>
        <p:nvSpPr>
          <p:cNvPr id="73733" name="Rectangle 4"/>
          <p:cNvSpPr>
            <a:spLocks noChangeArrowheads="1"/>
          </p:cNvSpPr>
          <p:nvPr/>
        </p:nvSpPr>
        <p:spPr bwMode="auto">
          <a:xfrm>
            <a:off x="1166813" y="3713163"/>
            <a:ext cx="5053012" cy="274637"/>
          </a:xfrm>
          <a:prstGeom prst="rect">
            <a:avLst/>
          </a:prstGeom>
          <a:noFill/>
          <a:ln w="12700">
            <a:noFill/>
            <a:miter lim="800000"/>
            <a:headEnd/>
            <a:tailEnd/>
          </a:ln>
        </p:spPr>
        <p:txBody>
          <a:bodyPr lIns="93031" tIns="46516" rIns="93031" bIns="46516">
            <a:spAutoFit/>
          </a:bodyPr>
          <a:lstStyle/>
          <a:p>
            <a:pPr defTabSz="930275" eaLnBrk="0" hangingPunct="0">
              <a:spcBef>
                <a:spcPct val="30000"/>
              </a:spcBef>
            </a:pPr>
            <a:r>
              <a:rPr lang="en-US" sz="1200">
                <a:solidFill>
                  <a:schemeClr val="bg1"/>
                </a:solidFill>
                <a:latin typeface="Times New Roman" charset="0"/>
              </a:rPr>
              <a:t>source: http://www.euronuclear.org/info/encyclopedia/x/x-radiation.htm</a:t>
            </a:r>
          </a:p>
        </p:txBody>
      </p:sp>
      <p:sp>
        <p:nvSpPr>
          <p:cNvPr id="73734" name="Rectangle 5"/>
          <p:cNvSpPr>
            <a:spLocks noChangeArrowheads="1"/>
          </p:cNvSpPr>
          <p:nvPr/>
        </p:nvSpPr>
        <p:spPr bwMode="auto">
          <a:xfrm>
            <a:off x="388938" y="6421438"/>
            <a:ext cx="6453187" cy="825500"/>
          </a:xfrm>
          <a:prstGeom prst="rect">
            <a:avLst/>
          </a:prstGeom>
          <a:noFill/>
          <a:ln w="12700">
            <a:noFill/>
            <a:miter lim="800000"/>
            <a:headEnd/>
            <a:tailEnd/>
          </a:ln>
        </p:spPr>
        <p:txBody>
          <a:bodyPr lIns="93031" tIns="46516" rIns="93031" bIns="46516">
            <a:spAutoFit/>
          </a:bodyPr>
          <a:lstStyle/>
          <a:p>
            <a:pPr defTabSz="930275" eaLnBrk="0" hangingPunct="0">
              <a:spcBef>
                <a:spcPct val="30000"/>
              </a:spcBef>
            </a:pPr>
            <a:r>
              <a:rPr lang="en-US" sz="1600">
                <a:latin typeface="Times New Roman" charset="0"/>
              </a:rPr>
              <a:t>Simplified sectional drawing of an x-ray tube (UH: heater voltage, K: cathode, A: anode, e: electrons exiting the cathode and accelerated to the anode, R: x-ray shielding, F: beam hole)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B4A3C8B-B8C4-473A-9BDA-D4A198F92834}" type="slidenum">
              <a:rPr lang="en-US" smtClean="0"/>
              <a:pPr/>
              <a:t>32</a:t>
            </a:fld>
            <a:endParaRPr lang="en-US" smtClean="0"/>
          </a:p>
        </p:txBody>
      </p:sp>
      <p:sp>
        <p:nvSpPr>
          <p:cNvPr id="74755" name="Rectangle 2"/>
          <p:cNvSpPr>
            <a:spLocks noRot="1" noChangeArrowheads="1" noTextEdit="1"/>
          </p:cNvSpPr>
          <p:nvPr>
            <p:ph type="sldImg"/>
          </p:nvPr>
        </p:nvSpPr>
        <p:spPr>
          <a:xfrm>
            <a:off x="1187450" y="703263"/>
            <a:ext cx="4624388" cy="3468687"/>
          </a:xfrm>
          <a:ln/>
        </p:spPr>
      </p:sp>
      <p:sp>
        <p:nvSpPr>
          <p:cNvPr id="74756" name="Rectangle 3"/>
          <p:cNvSpPr>
            <a:spLocks noGrp="1" noChangeArrowheads="1"/>
          </p:cNvSpPr>
          <p:nvPr>
            <p:ph type="body" idx="1"/>
          </p:nvPr>
        </p:nvSpPr>
        <p:spPr>
          <a:xfrm>
            <a:off x="933450" y="4410075"/>
            <a:ext cx="5130800" cy="4176713"/>
          </a:xfrm>
          <a:noFill/>
          <a:ln/>
        </p:spPr>
        <p:txBody>
          <a:bodyPr/>
          <a:lstStyle/>
          <a:p>
            <a:pPr eaLnBrk="1" hangingPunct="1"/>
            <a:r>
              <a:rPr lang="en-US" smtClean="0"/>
              <a:t>The image on the left shows the beam leaving the x-ray machine.  </a:t>
            </a:r>
          </a:p>
          <a:p>
            <a:pPr eaLnBrk="1" hangingPunct="1"/>
            <a:endParaRPr lang="en-US" smtClean="0"/>
          </a:p>
          <a:p>
            <a:pPr eaLnBrk="1" hangingPunct="1"/>
            <a:r>
              <a:rPr lang="en-US" smtClean="0"/>
              <a:t>The image on the right shows some of the detailed testing that’s routinely performed on every x-ray machine to assure it is working properly.</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7A814F0-A233-43B1-9267-F84958B137D0}" type="slidenum">
              <a:rPr lang="en-US" smtClean="0"/>
              <a:pPr/>
              <a:t>33</a:t>
            </a:fld>
            <a:endParaRPr lang="en-US" smtClean="0"/>
          </a:p>
        </p:txBody>
      </p:sp>
      <p:sp>
        <p:nvSpPr>
          <p:cNvPr id="75779" name="Rectangle 2"/>
          <p:cNvSpPr>
            <a:spLocks noRot="1" noChangeArrowheads="1" noTextEdit="1"/>
          </p:cNvSpPr>
          <p:nvPr>
            <p:ph type="sldImg"/>
          </p:nvPr>
        </p:nvSpPr>
        <p:spPr>
          <a:xfrm>
            <a:off x="1187450" y="703263"/>
            <a:ext cx="4624388" cy="3468687"/>
          </a:xfrm>
          <a:ln/>
        </p:spPr>
      </p:sp>
      <p:sp>
        <p:nvSpPr>
          <p:cNvPr id="75780" name="Rectangle 3"/>
          <p:cNvSpPr>
            <a:spLocks noGrp="1" noChangeArrowheads="1"/>
          </p:cNvSpPr>
          <p:nvPr>
            <p:ph type="body" idx="1"/>
          </p:nvPr>
        </p:nvSpPr>
        <p:spPr>
          <a:xfrm>
            <a:off x="933450" y="4410075"/>
            <a:ext cx="5130800" cy="4176713"/>
          </a:xfrm>
          <a:noFill/>
          <a:ln/>
        </p:spPr>
        <p:txBody>
          <a:bodyPr/>
          <a:lstStyle/>
          <a:p>
            <a:pPr eaLnBrk="1" hangingPunct="1"/>
            <a:r>
              <a:rPr lang="en-US" smtClean="0"/>
              <a:t>CT (Computerized Axial Tomography) on the left. Shows three-dimensional x rays with the help of a computer.</a:t>
            </a:r>
          </a:p>
          <a:p>
            <a:pPr eaLnBrk="1" hangingPunct="1"/>
            <a:endParaRPr lang="en-US" smtClean="0"/>
          </a:p>
          <a:p>
            <a:pPr eaLnBrk="1" hangingPunct="1"/>
            <a:r>
              <a:rPr lang="en-US" smtClean="0"/>
              <a:t>A portable x-ray machine on the right—used in emergency rooms, intensive care units, etc., when the patients are injured or too sick to come to the x-ray department.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D28B5D9-4F60-45D9-9B06-9972F8386726}" type="slidenum">
              <a:rPr lang="en-US" smtClean="0"/>
              <a:pPr/>
              <a:t>34</a:t>
            </a:fld>
            <a:endParaRPr lang="en-US" smtClean="0"/>
          </a:p>
        </p:txBody>
      </p:sp>
      <p:sp>
        <p:nvSpPr>
          <p:cNvPr id="76803" name="Rectangle 2"/>
          <p:cNvSpPr>
            <a:spLocks noRot="1" noChangeArrowheads="1" noTextEdit="1"/>
          </p:cNvSpPr>
          <p:nvPr>
            <p:ph type="sldImg"/>
          </p:nvPr>
        </p:nvSpPr>
        <p:spPr>
          <a:xfrm>
            <a:off x="1187450" y="703263"/>
            <a:ext cx="4624388" cy="3468687"/>
          </a:xfrm>
          <a:ln/>
        </p:spPr>
      </p:sp>
      <p:sp>
        <p:nvSpPr>
          <p:cNvPr id="76804" name="Rectangle 3"/>
          <p:cNvSpPr>
            <a:spLocks noGrp="1" noChangeArrowheads="1"/>
          </p:cNvSpPr>
          <p:nvPr>
            <p:ph type="body" idx="1"/>
          </p:nvPr>
        </p:nvSpPr>
        <p:spPr>
          <a:xfrm>
            <a:off x="933450" y="4410075"/>
            <a:ext cx="5130800" cy="4176713"/>
          </a:xfrm>
          <a:noFill/>
          <a:ln/>
        </p:spPr>
        <p:txBody>
          <a:bodyPr/>
          <a:lstStyle/>
          <a:p>
            <a:pPr eaLnBrk="1" hangingPunct="1"/>
            <a:r>
              <a:rPr lang="en-US" smtClean="0"/>
              <a:t>The use of x rays helps to study different crystalline structures through the x-ray diffraction process. Diffraction patterns which emerge from a sample that is targeted with a beam of energy are analyzed. This is referred to as x-ray diffraction crystallography. Neutron and electron diffraction are other processes used to study crystalline structures.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70C5460-9FE0-42AE-8438-EBB73D887F30}" type="slidenum">
              <a:rPr lang="en-US" smtClean="0"/>
              <a:pPr/>
              <a:t>35</a:t>
            </a:fld>
            <a:endParaRPr lang="en-US" smtClean="0"/>
          </a:p>
        </p:txBody>
      </p:sp>
      <p:sp>
        <p:nvSpPr>
          <p:cNvPr id="77827" name="Rectangle 2"/>
          <p:cNvSpPr>
            <a:spLocks noRot="1" noChangeArrowheads="1" noTextEdit="1"/>
          </p:cNvSpPr>
          <p:nvPr>
            <p:ph type="sldImg"/>
          </p:nvPr>
        </p:nvSpPr>
        <p:spPr>
          <a:xfrm>
            <a:off x="1187450" y="703263"/>
            <a:ext cx="4624388" cy="3468687"/>
          </a:xfrm>
          <a:ln/>
        </p:spPr>
      </p:sp>
      <p:sp>
        <p:nvSpPr>
          <p:cNvPr id="77828" name="Rectangle 3"/>
          <p:cNvSpPr>
            <a:spLocks noGrp="1" noChangeArrowheads="1"/>
          </p:cNvSpPr>
          <p:nvPr>
            <p:ph type="body" idx="1"/>
          </p:nvPr>
        </p:nvSpPr>
        <p:spPr>
          <a:xfrm>
            <a:off x="933450" y="4410075"/>
            <a:ext cx="5130800" cy="4176713"/>
          </a:xfrm>
          <a:noFill/>
          <a:ln/>
        </p:spPr>
        <p:txBody>
          <a:bodyPr/>
          <a:lstStyle/>
          <a:p>
            <a:pPr eaLnBrk="1" hangingPunct="1"/>
            <a:r>
              <a:rPr lang="en-US" smtClean="0"/>
              <a:t> A nuclear medicine study involves the injection of a radioactive material into a patient.</a:t>
            </a:r>
          </a:p>
          <a:p>
            <a:pPr eaLnBrk="1" hangingPunct="1"/>
            <a:endParaRPr lang="en-US" smtClean="0"/>
          </a:p>
          <a:p>
            <a:pPr eaLnBrk="1" hangingPunct="1"/>
            <a:r>
              <a:rPr lang="en-US" smtClean="0"/>
              <a:t>The gamma camera is similar to a very large Geiger counter. It detects the radioactive material and, with the use of a computer, it maps out the areas where the radioactive material is distributed throughout the patient’s body. </a:t>
            </a:r>
          </a:p>
          <a:p>
            <a:pPr eaLnBrk="1" hangingPunct="1"/>
            <a:endParaRPr lang="en-US" smtClean="0"/>
          </a:p>
          <a:p>
            <a:pPr eaLnBrk="1" hangingPunct="1"/>
            <a:r>
              <a:rPr lang="en-US" smtClean="0"/>
              <a:t>Technetium-99m, with a half-life of six hours, is the the most commonly used radioactive material for nuclear medicine scanning.</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D0C8D05-6311-4013-9B50-BD5C63613D11}" type="slidenum">
              <a:rPr lang="en-US" smtClean="0"/>
              <a:pPr/>
              <a:t>36</a:t>
            </a:fld>
            <a:endParaRPr lang="en-US" smtClean="0"/>
          </a:p>
        </p:txBody>
      </p:sp>
      <p:sp>
        <p:nvSpPr>
          <p:cNvPr id="78851" name="Rectangle 2"/>
          <p:cNvSpPr>
            <a:spLocks noRot="1" noChangeArrowheads="1" noTextEdit="1"/>
          </p:cNvSpPr>
          <p:nvPr>
            <p:ph type="sldImg"/>
          </p:nvPr>
        </p:nvSpPr>
        <p:spPr>
          <a:xfrm>
            <a:off x="1187450" y="703263"/>
            <a:ext cx="4624388" cy="3468687"/>
          </a:xfrm>
          <a:ln/>
        </p:spPr>
      </p:sp>
      <p:sp>
        <p:nvSpPr>
          <p:cNvPr id="78852" name="Rectangle 3"/>
          <p:cNvSpPr>
            <a:spLocks noGrp="1" noChangeArrowheads="1"/>
          </p:cNvSpPr>
          <p:nvPr>
            <p:ph type="body" idx="1"/>
          </p:nvPr>
        </p:nvSpPr>
        <p:spPr>
          <a:xfrm>
            <a:off x="933450" y="4410075"/>
            <a:ext cx="5130800" cy="4176713"/>
          </a:xfrm>
          <a:noFill/>
          <a:ln/>
        </p:spPr>
        <p:txBody>
          <a:bodyPr/>
          <a:lstStyle/>
          <a:p>
            <a:pPr eaLnBrk="1" hangingPunct="1"/>
            <a:r>
              <a:rPr lang="en-US" dirty="0" smtClean="0"/>
              <a:t>Individuals who require a bone scan are injected with a radioactive tracer that contains high amounts of phosphorus. The phosphorus tends to accumulate in areas where bone growth is active and it shows up on the nuclear medicine images.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939FB5A-327F-4A7C-B576-53A81B8EB674}" type="slidenum">
              <a:rPr lang="en-US" smtClean="0"/>
              <a:pPr/>
              <a:t>37</a:t>
            </a:fld>
            <a:endParaRPr lang="en-US" smtClean="0"/>
          </a:p>
        </p:txBody>
      </p:sp>
      <p:sp>
        <p:nvSpPr>
          <p:cNvPr id="79875" name="Rectangle 2"/>
          <p:cNvSpPr>
            <a:spLocks noRot="1" noChangeArrowheads="1" noTextEdit="1"/>
          </p:cNvSpPr>
          <p:nvPr>
            <p:ph type="sldImg"/>
          </p:nvPr>
        </p:nvSpPr>
        <p:spPr>
          <a:xfrm>
            <a:off x="1187450" y="703263"/>
            <a:ext cx="4624388" cy="3468687"/>
          </a:xfrm>
          <a:ln/>
        </p:spPr>
      </p:sp>
      <p:sp>
        <p:nvSpPr>
          <p:cNvPr id="79876" name="Rectangle 3"/>
          <p:cNvSpPr>
            <a:spLocks noGrp="1" noChangeArrowheads="1"/>
          </p:cNvSpPr>
          <p:nvPr>
            <p:ph type="body" idx="1"/>
          </p:nvPr>
        </p:nvSpPr>
        <p:spPr>
          <a:xfrm>
            <a:off x="933450" y="4410075"/>
            <a:ext cx="5130800" cy="4176713"/>
          </a:xfrm>
          <a:noFill/>
          <a:ln/>
        </p:spPr>
        <p:txBody>
          <a:bodyPr/>
          <a:lstStyle/>
          <a:p>
            <a:pPr eaLnBrk="1" hangingPunct="1"/>
            <a:r>
              <a:rPr lang="en-US" smtClean="0"/>
              <a:t>As previously mentioned, radiation affects different cell types differently. For example, cells lining the intestines and white blood cells are more radiosensitive than muscle or nerve cells.  </a:t>
            </a:r>
          </a:p>
          <a:p>
            <a:pPr eaLnBrk="1" hangingPunct="1"/>
            <a:r>
              <a:rPr lang="en-US" smtClean="0"/>
              <a:t>Similarly, cancer cells are rapidly dividing and therefore are more sensitive to radiation than normal healthy cells. This is why radiation therapy targets the cancer cells and does not have the same impact on normal tissues. The dose is distributed by aiming at the tumor and rotating the linear accelerator around the body.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B5A412E-3F6C-41CF-AE80-562BCC0DEFE1}" type="slidenum">
              <a:rPr lang="en-US" smtClean="0"/>
              <a:pPr/>
              <a:t>38</a:t>
            </a:fld>
            <a:endParaRPr lang="en-US" smtClean="0"/>
          </a:p>
        </p:txBody>
      </p:sp>
      <p:sp>
        <p:nvSpPr>
          <p:cNvPr id="80899" name="Rectangle 2"/>
          <p:cNvSpPr>
            <a:spLocks noRot="1" noChangeArrowheads="1" noTextEdit="1"/>
          </p:cNvSpPr>
          <p:nvPr>
            <p:ph type="sldImg"/>
          </p:nvPr>
        </p:nvSpPr>
        <p:spPr>
          <a:xfrm>
            <a:off x="1187450" y="703263"/>
            <a:ext cx="4624388" cy="3468687"/>
          </a:xfrm>
          <a:ln/>
        </p:spPr>
      </p:sp>
      <p:sp>
        <p:nvSpPr>
          <p:cNvPr id="80900" name="Rectangle 3"/>
          <p:cNvSpPr>
            <a:spLocks noGrp="1" noChangeArrowheads="1"/>
          </p:cNvSpPr>
          <p:nvPr>
            <p:ph type="body" idx="1"/>
          </p:nvPr>
        </p:nvSpPr>
        <p:spPr>
          <a:xfrm>
            <a:off x="933450" y="4410075"/>
            <a:ext cx="5130800" cy="4176713"/>
          </a:xfrm>
          <a:noFill/>
          <a:ln/>
        </p:spPr>
        <p:txBody>
          <a:bodyPr/>
          <a:lstStyle/>
          <a:p>
            <a:pPr eaLnBrk="1" hangingPunct="1"/>
            <a:r>
              <a:rPr lang="en-US" smtClean="0"/>
              <a:t>Some consumer products may contain radioactivity.</a:t>
            </a:r>
          </a:p>
          <a:p>
            <a:pPr eaLnBrk="1" hangingPunct="1"/>
            <a:r>
              <a:rPr lang="en-US" smtClean="0"/>
              <a:t>In the past, Fiestaware was made with uranium in the orange glaze. This radioactive glaze is no longer used in the manufacturing of this dinnerware. </a:t>
            </a:r>
          </a:p>
          <a:p>
            <a:pPr eaLnBrk="1" hangingPunct="1"/>
            <a:r>
              <a:rPr lang="en-US" smtClean="0"/>
              <a:t>Vaseline glass also contains uranium. This material will glow when placed under a black light.</a:t>
            </a:r>
          </a:p>
          <a:p>
            <a:pPr eaLnBrk="1" hangingPunct="1"/>
            <a:r>
              <a:rPr lang="en-US" smtClean="0"/>
              <a:t>Some smoke detectors contain americium-241, which is both an alpha and gamma emitter.  </a:t>
            </a:r>
          </a:p>
          <a:p>
            <a:pPr eaLnBrk="1" hangingPunct="1"/>
            <a:r>
              <a:rPr lang="en-US" smtClean="0"/>
              <a:t>The Coleman lantern mantle contains radioactive thorium, which helps make the flame burn brighter. </a:t>
            </a:r>
          </a:p>
          <a:p>
            <a:pPr eaLnBrk="1" hangingPunct="1"/>
            <a:r>
              <a:rPr lang="en-US" smtClean="0"/>
              <a:t>The alarm clock has numbers on the dial that glow in the dark because the paint contains radium. Luminescence is produced by mixing the radioactivity with a compound that causes light emission when stimulated by radiation energy. (Recall the radium dial painters.)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B543804-78AD-4D7C-98DC-314D8596816D}" type="slidenum">
              <a:rPr lang="en-US" smtClean="0"/>
              <a:pPr/>
              <a:t>4</a:t>
            </a:fld>
            <a:endParaRPr lang="en-US" smtClean="0"/>
          </a:p>
        </p:txBody>
      </p:sp>
      <p:sp>
        <p:nvSpPr>
          <p:cNvPr id="46083" name="Rectangle 2"/>
          <p:cNvSpPr>
            <a:spLocks noRot="1" noChangeArrowheads="1" noTextEdit="1"/>
          </p:cNvSpPr>
          <p:nvPr>
            <p:ph type="sldImg"/>
          </p:nvPr>
        </p:nvSpPr>
        <p:spPr>
          <a:xfrm>
            <a:off x="1187450" y="703263"/>
            <a:ext cx="4624388" cy="3468687"/>
          </a:xfrm>
          <a:ln/>
        </p:spPr>
      </p:sp>
      <p:sp>
        <p:nvSpPr>
          <p:cNvPr id="46084" name="Rectangle 3"/>
          <p:cNvSpPr>
            <a:spLocks noGrp="1" noChangeArrowheads="1"/>
          </p:cNvSpPr>
          <p:nvPr>
            <p:ph type="body" idx="1"/>
          </p:nvPr>
        </p:nvSpPr>
        <p:spPr>
          <a:xfrm>
            <a:off x="933450" y="4410075"/>
            <a:ext cx="5130800" cy="4176713"/>
          </a:xfrm>
          <a:noFill/>
          <a:ln/>
        </p:spPr>
        <p:txBody>
          <a:bodyPr/>
          <a:lstStyle/>
          <a:p>
            <a:pPr eaLnBrk="1" hangingPunct="1"/>
            <a:r>
              <a:rPr lang="en-US" smtClean="0"/>
              <a:t>How long has it been?  </a:t>
            </a:r>
          </a:p>
          <a:p>
            <a:pPr eaLnBrk="1" hangingPunct="1">
              <a:buFontTx/>
              <a:buChar char="•"/>
            </a:pPr>
            <a:r>
              <a:rPr lang="en-US" smtClean="0"/>
              <a:t>Henri discovered radioactivity back in 1896!</a:t>
            </a:r>
          </a:p>
          <a:p>
            <a:pPr eaLnBrk="1" hangingPunct="1">
              <a:buFontTx/>
              <a:buChar char="•"/>
            </a:pPr>
            <a:r>
              <a:rPr lang="en-US" smtClean="0"/>
              <a:t>That means that we’ve been studying radiation and its effects on humans for more than 100 years!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3E10A5B-CFF3-435C-BE14-4874E6848FA6}" type="slidenum">
              <a:rPr lang="en-US" smtClean="0"/>
              <a:pPr/>
              <a:t>5</a:t>
            </a:fld>
            <a:endParaRPr lang="en-US" smtClean="0"/>
          </a:p>
        </p:txBody>
      </p:sp>
      <p:sp>
        <p:nvSpPr>
          <p:cNvPr id="47107" name="Rectangle 2"/>
          <p:cNvSpPr>
            <a:spLocks noRot="1" noChangeArrowheads="1" noTextEdit="1"/>
          </p:cNvSpPr>
          <p:nvPr>
            <p:ph type="sldImg"/>
          </p:nvPr>
        </p:nvSpPr>
        <p:spPr>
          <a:xfrm>
            <a:off x="1187450" y="703263"/>
            <a:ext cx="4624388" cy="3468687"/>
          </a:xfrm>
          <a:ln w="12700" cap="flat">
            <a:solidFill>
              <a:schemeClr val="tx1"/>
            </a:solidFill>
          </a:ln>
        </p:spPr>
      </p:sp>
      <p:sp>
        <p:nvSpPr>
          <p:cNvPr id="47108" name="Rectangle 3"/>
          <p:cNvSpPr>
            <a:spLocks noGrp="1" noChangeArrowheads="1"/>
          </p:cNvSpPr>
          <p:nvPr>
            <p:ph type="body" idx="1"/>
          </p:nvPr>
        </p:nvSpPr>
        <p:spPr>
          <a:xfrm>
            <a:off x="933450" y="4410075"/>
            <a:ext cx="5130800" cy="4176713"/>
          </a:xfrm>
          <a:noFill/>
          <a:ln/>
        </p:spPr>
        <p:txBody>
          <a:bodyPr lIns="92062" tIns="45223" rIns="92062" bIns="45223"/>
          <a:lstStyle/>
          <a:p>
            <a:pPr eaLnBrk="1" hangingPunct="1">
              <a:spcBef>
                <a:spcPct val="0"/>
              </a:spcBef>
            </a:pPr>
            <a:r>
              <a:rPr lang="en-US" smtClean="0"/>
              <a:t>Describe different types of radiation and their ability to penetrate different materials.</a:t>
            </a:r>
          </a:p>
          <a:p>
            <a:pPr eaLnBrk="1" hangingPunct="1">
              <a:spcBef>
                <a:spcPct val="0"/>
              </a:spcBef>
            </a:pPr>
            <a:r>
              <a:rPr lang="en-US" smtClean="0"/>
              <a:t>Neutrons (not shown on this slide) usually occur from fission (nuclear reactor) mechanisms. They are best shielded by materials like water. Water and other materials containing constituents of low atomic mass, especially hydrogen, have a higher probability that the neutron will hit the nucleus and slow the neutron down.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710EA8A-F447-4DCB-8B18-F816610DA4FC}" type="slidenum">
              <a:rPr lang="en-US" smtClean="0"/>
              <a:pPr/>
              <a:t>6</a:t>
            </a:fld>
            <a:endParaRPr lang="en-US" smtClean="0"/>
          </a:p>
        </p:txBody>
      </p:sp>
      <p:sp>
        <p:nvSpPr>
          <p:cNvPr id="48131" name="Rectangle 2"/>
          <p:cNvSpPr>
            <a:spLocks noGrp="1" noChangeArrowheads="1"/>
          </p:cNvSpPr>
          <p:nvPr>
            <p:ph type="body" idx="1"/>
          </p:nvPr>
        </p:nvSpPr>
        <p:spPr>
          <a:xfrm>
            <a:off x="933450" y="4410075"/>
            <a:ext cx="5130800" cy="4176713"/>
          </a:xfrm>
          <a:noFill/>
          <a:ln/>
        </p:spPr>
        <p:txBody>
          <a:bodyPr lIns="95292" tIns="45223" rIns="95292" bIns="45223"/>
          <a:lstStyle/>
          <a:p>
            <a:pPr marL="285750" indent="-114300" eaLnBrk="1" hangingPunct="1">
              <a:spcBef>
                <a:spcPct val="0"/>
              </a:spcBef>
              <a:tabLst>
                <a:tab pos="457200" algn="l"/>
              </a:tabLst>
            </a:pPr>
            <a:r>
              <a:rPr lang="en-US" smtClean="0"/>
              <a:t>Beta decay can occur in two ways:</a:t>
            </a:r>
          </a:p>
          <a:p>
            <a:pPr marL="285750" indent="-114300" eaLnBrk="1" hangingPunct="1">
              <a:spcBef>
                <a:spcPct val="0"/>
              </a:spcBef>
              <a:buFontTx/>
              <a:buChar char="•"/>
              <a:tabLst>
                <a:tab pos="457200" algn="l"/>
              </a:tabLst>
            </a:pPr>
            <a:r>
              <a:rPr lang="en-US" smtClean="0"/>
              <a:t>For nuclei that have too many neutrons to be stable, a neutron decays to a proton while emitting an electron and another particle called an antineutrino. This process is also referred to as beta minus or negatron decay.</a:t>
            </a:r>
          </a:p>
          <a:p>
            <a:pPr marL="285750" indent="-114300" eaLnBrk="1" hangingPunct="1">
              <a:spcBef>
                <a:spcPct val="0"/>
              </a:spcBef>
              <a:buFontTx/>
              <a:buChar char="•"/>
              <a:tabLst>
                <a:tab pos="457200" algn="l"/>
              </a:tabLst>
            </a:pPr>
            <a:r>
              <a:rPr lang="en-US" smtClean="0"/>
              <a:t>For nuclei that have too many protons to be stable, a proton changes to a neutron while emitting a positron (positively charged electron) and a neutrino. This process is also referred to as beta plus or positron decay.</a:t>
            </a:r>
          </a:p>
          <a:p>
            <a:pPr marL="285750" indent="-114300" eaLnBrk="1" hangingPunct="1">
              <a:spcBef>
                <a:spcPct val="0"/>
              </a:spcBef>
              <a:buFont typeface="Symbol" pitchFamily="18" charset="2"/>
              <a:buNone/>
              <a:tabLst>
                <a:tab pos="457200" algn="l"/>
              </a:tabLst>
            </a:pPr>
            <a:r>
              <a:rPr lang="en-US" smtClean="0"/>
              <a:t>Beta decay with the emission of an electron increases the atomic number by one; beta decay with the emission of a positron decreases the atomic number by one.</a:t>
            </a:r>
          </a:p>
          <a:p>
            <a:pPr marL="285750" indent="-114300" eaLnBrk="1" hangingPunct="1">
              <a:spcBef>
                <a:spcPct val="0"/>
              </a:spcBef>
              <a:tabLst>
                <a:tab pos="457200" algn="l"/>
              </a:tabLst>
            </a:pPr>
            <a:endParaRPr lang="en-US" smtClean="0"/>
          </a:p>
          <a:p>
            <a:pPr marL="285750" indent="-114300" eaLnBrk="1" hangingPunct="1">
              <a:spcBef>
                <a:spcPct val="0"/>
              </a:spcBef>
              <a:tabLst>
                <a:tab pos="457200" algn="l"/>
              </a:tabLst>
            </a:pPr>
            <a:r>
              <a:rPr lang="en-US" smtClean="0"/>
              <a:t>Source:  </a:t>
            </a:r>
            <a:r>
              <a:rPr lang="en-US" u="sng" smtClean="0"/>
              <a:t>Los Alamos Science</a:t>
            </a:r>
            <a:r>
              <a:rPr lang="en-US" smtClean="0"/>
              <a:t>, Number 23, 1995</a:t>
            </a:r>
          </a:p>
        </p:txBody>
      </p:sp>
      <p:sp>
        <p:nvSpPr>
          <p:cNvPr id="48132" name="Rectangle 3"/>
          <p:cNvSpPr>
            <a:spLocks noRot="1" noChangeArrowheads="1" noTextEdit="1"/>
          </p:cNvSpPr>
          <p:nvPr>
            <p:ph type="sldImg"/>
          </p:nvPr>
        </p:nvSpPr>
        <p:spPr>
          <a:xfrm>
            <a:off x="1187450" y="703263"/>
            <a:ext cx="4624388" cy="3468687"/>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D065C95-8204-4088-84CE-1DAFEC55E6D9}" type="slidenum">
              <a:rPr lang="en-US" smtClean="0"/>
              <a:pPr/>
              <a:t>7</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The electromagnetic spectrum shows various types of radiation in very familiar ways. From longer wavelength to shorter wavelengths we have:</a:t>
            </a:r>
          </a:p>
          <a:p>
            <a:pPr eaLnBrk="1" hangingPunct="1">
              <a:buFontTx/>
              <a:buChar char="•"/>
            </a:pPr>
            <a:r>
              <a:rPr lang="en-US" smtClean="0"/>
              <a:t>Radio and ELF (extremely low frequency radiation, the type emitted from high-voltage power lines).</a:t>
            </a:r>
          </a:p>
          <a:p>
            <a:pPr eaLnBrk="1" hangingPunct="1">
              <a:buFontTx/>
              <a:buChar char="•"/>
            </a:pPr>
            <a:r>
              <a:rPr lang="en-US" smtClean="0"/>
              <a:t>Cell Phone Emissions &amp; Microwaves—slightly higher frequency. </a:t>
            </a:r>
          </a:p>
          <a:p>
            <a:pPr eaLnBrk="1" hangingPunct="1">
              <a:buFontTx/>
              <a:buChar char="•"/>
            </a:pPr>
            <a:r>
              <a:rPr lang="en-US" smtClean="0"/>
              <a:t>Cell Phone Emissions—although controversial, no demonstrated adverse effects at current commercially available cell phone operating powers.</a:t>
            </a:r>
          </a:p>
          <a:p>
            <a:pPr eaLnBrk="1" hangingPunct="1">
              <a:buFontTx/>
              <a:buChar char="•"/>
            </a:pPr>
            <a:r>
              <a:rPr lang="en-US" smtClean="0"/>
              <a:t>Microwaves—Radiation typically stays within microwave device unless there are problems with the door closure mechanism. If your microwave’s door doesn’t close properly or the unit fails to turn on when the door is closed, seek qualified repair assistance.  </a:t>
            </a:r>
          </a:p>
          <a:p>
            <a:pPr eaLnBrk="1" hangingPunct="1">
              <a:buFontTx/>
              <a:buChar char="•"/>
            </a:pPr>
            <a:r>
              <a:rPr lang="en-US" smtClean="0"/>
              <a:t>X Rays (medical, industrial) and Gamma Rays (decay processes of certain radionuclides)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F244A37-390A-4E0C-ABA0-C646CF4F993A}" type="slidenum">
              <a:rPr lang="en-US" smtClean="0"/>
              <a:pPr/>
              <a:t>8</a:t>
            </a:fld>
            <a:endParaRPr lang="en-US" smtClean="0"/>
          </a:p>
        </p:txBody>
      </p:sp>
      <p:sp>
        <p:nvSpPr>
          <p:cNvPr id="50179" name="Rectangle 2"/>
          <p:cNvSpPr>
            <a:spLocks noGrp="1" noChangeArrowheads="1"/>
          </p:cNvSpPr>
          <p:nvPr>
            <p:ph type="body" idx="1"/>
          </p:nvPr>
        </p:nvSpPr>
        <p:spPr>
          <a:xfrm>
            <a:off x="933450" y="4410075"/>
            <a:ext cx="5130800" cy="4176713"/>
          </a:xfrm>
          <a:noFill/>
          <a:ln/>
        </p:spPr>
        <p:txBody>
          <a:bodyPr lIns="95292" tIns="45223" rIns="95292" bIns="45223"/>
          <a:lstStyle/>
          <a:p>
            <a:pPr marL="228600" indent="-228600" eaLnBrk="1" hangingPunct="1">
              <a:spcBef>
                <a:spcPct val="0"/>
              </a:spcBef>
              <a:buFontTx/>
              <a:buChar char="•"/>
            </a:pPr>
            <a:r>
              <a:rPr lang="en-US" smtClean="0"/>
              <a:t>Gamma rays occur during nuclear deexcitation processes, often accompanying fission and the common decay modes. </a:t>
            </a:r>
          </a:p>
          <a:p>
            <a:pPr marL="228600" indent="-228600" eaLnBrk="1" hangingPunct="1">
              <a:spcBef>
                <a:spcPct val="0"/>
              </a:spcBef>
              <a:buFontTx/>
              <a:buChar char="•"/>
            </a:pPr>
            <a:r>
              <a:rPr lang="en-US" smtClean="0"/>
              <a:t>Gamma rays are monoenergetic electromagnetic radiations that are emitted from nuclei of excited atoms following radioactive transformation; they provide a mechanism for ridding excited nuclei of their excitation energy. </a:t>
            </a:r>
          </a:p>
          <a:p>
            <a:pPr marL="228600" indent="-228600" eaLnBrk="1" hangingPunct="1">
              <a:spcBef>
                <a:spcPct val="0"/>
              </a:spcBef>
              <a:buFont typeface="Symbol" pitchFamily="18" charset="2"/>
              <a:buChar char="·"/>
            </a:pPr>
            <a:endParaRPr lang="en-US" smtClean="0"/>
          </a:p>
          <a:p>
            <a:pPr marL="228600" indent="-228600" eaLnBrk="1" hangingPunct="1">
              <a:spcBef>
                <a:spcPct val="0"/>
              </a:spcBef>
            </a:pPr>
            <a:r>
              <a:rPr lang="en-US" smtClean="0"/>
              <a:t>Source: Cember H. Introduction to health physics; 1989.</a:t>
            </a:r>
          </a:p>
          <a:p>
            <a:pPr marL="228600" indent="-228600" eaLnBrk="1" hangingPunct="1">
              <a:spcBef>
                <a:spcPct val="0"/>
              </a:spcBef>
            </a:pPr>
            <a:endParaRPr lang="en-US" smtClean="0"/>
          </a:p>
        </p:txBody>
      </p:sp>
      <p:sp>
        <p:nvSpPr>
          <p:cNvPr id="50180" name="Rectangle 3"/>
          <p:cNvSpPr>
            <a:spLocks noRot="1" noChangeArrowheads="1" noTextEdit="1"/>
          </p:cNvSpPr>
          <p:nvPr>
            <p:ph type="sldImg"/>
          </p:nvPr>
        </p:nvSpPr>
        <p:spPr>
          <a:xfrm>
            <a:off x="1187450" y="703263"/>
            <a:ext cx="4624388" cy="3468687"/>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CFDBC800-2208-4448-804D-3BD6076A7AF0}" type="slidenum">
              <a:rPr lang="en-US" smtClean="0"/>
              <a:pPr/>
              <a:t>9</a:t>
            </a:fld>
            <a:endParaRPr lang="en-US" smtClean="0"/>
          </a:p>
        </p:txBody>
      </p:sp>
      <p:sp>
        <p:nvSpPr>
          <p:cNvPr id="51203" name="Rectangle 2"/>
          <p:cNvSpPr>
            <a:spLocks noRot="1" noChangeArrowheads="1" noTextEdit="1"/>
          </p:cNvSpPr>
          <p:nvPr>
            <p:ph type="sldImg"/>
          </p:nvPr>
        </p:nvSpPr>
        <p:spPr>
          <a:xfrm>
            <a:off x="1181100" y="698500"/>
            <a:ext cx="4637088" cy="3478213"/>
          </a:xfrm>
          <a:ln/>
        </p:spPr>
      </p:sp>
      <p:sp>
        <p:nvSpPr>
          <p:cNvPr id="51204" name="Rectangle 3"/>
          <p:cNvSpPr>
            <a:spLocks noGrp="1" noChangeArrowheads="1"/>
          </p:cNvSpPr>
          <p:nvPr>
            <p:ph type="body" idx="1"/>
          </p:nvPr>
        </p:nvSpPr>
        <p:spPr>
          <a:xfrm>
            <a:off x="933450" y="4410075"/>
            <a:ext cx="5130800" cy="4176713"/>
          </a:xfrm>
          <a:noFill/>
          <a:ln/>
        </p:spPr>
        <p:txBody>
          <a:bodyPr lIns="91477" tIns="45738" rIns="91477" bIns="45738"/>
          <a:lstStyle/>
          <a:p>
            <a:pPr eaLnBrk="1" hangingPunct="1"/>
            <a:r>
              <a:rPr lang="en-US" smtClean="0"/>
              <a:t>A visual depiction of half-life. Different materials (radionuclides) have different half-lives. Depending on the material, their half-lives vary from fractions of a second to billions of years.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ru-RU"/>
            </a:p>
          </p:txBody>
        </p:sp>
      </p:grpSp>
      <p:pic>
        <p:nvPicPr>
          <p:cNvPr id="12" name="Picture 12" descr="PIDE chosen"/>
          <p:cNvPicPr>
            <a:picLocks noChangeAspect="1" noChangeArrowheads="1"/>
          </p:cNvPicPr>
          <p:nvPr/>
        </p:nvPicPr>
        <p:blipFill>
          <a:blip r:embed="rId2"/>
          <a:srcRect/>
          <a:stretch>
            <a:fillRect/>
          </a:stretch>
        </p:blipFill>
        <p:spPr bwMode="auto">
          <a:xfrm>
            <a:off x="0" y="6294438"/>
            <a:ext cx="838200" cy="563562"/>
          </a:xfrm>
          <a:prstGeom prst="rect">
            <a:avLst/>
          </a:prstGeom>
          <a:noFill/>
          <a:ln w="9525">
            <a:noFill/>
            <a:miter lim="800000"/>
            <a:headEnd/>
            <a:tailEnd/>
          </a:ln>
        </p:spPr>
      </p:pic>
      <p:sp>
        <p:nvSpPr>
          <p:cNvPr id="118794"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1879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11776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1776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11776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1776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103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ru-RU"/>
            </a:p>
          </p:txBody>
        </p:sp>
        <p:sp>
          <p:nvSpPr>
            <p:cNvPr id="103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103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ru-RU"/>
            </a:p>
          </p:txBody>
        </p:sp>
      </p:grpSp>
      <p:sp>
        <p:nvSpPr>
          <p:cNvPr id="11777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1777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13" descr="PIDE"/>
          <p:cNvPicPr>
            <a:picLocks noChangeAspect="1" noChangeArrowheads="1"/>
          </p:cNvPicPr>
          <p:nvPr userDrawn="1"/>
        </p:nvPicPr>
        <p:blipFill>
          <a:blip r:embed="rId17"/>
          <a:srcRect/>
          <a:stretch>
            <a:fillRect/>
          </a:stretch>
        </p:blipFill>
        <p:spPr bwMode="auto">
          <a:xfrm>
            <a:off x="0" y="6316663"/>
            <a:ext cx="990600" cy="5413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00"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5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75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75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75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75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75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notesSlide" Target="../notesSlides/notesSlide17.xml"/><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4.xml"/><Relationship Id="rId5" Type="http://schemas.openxmlformats.org/officeDocument/2006/relationships/image" Target="../media/image34.jpe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09800"/>
            <a:ext cx="8229600" cy="1139825"/>
          </a:xfrm>
        </p:spPr>
        <p:txBody>
          <a:bodyPr/>
          <a:lstStyle/>
          <a:p>
            <a:pPr eaLnBrk="1" hangingPunct="1">
              <a:defRPr/>
            </a:pPr>
            <a:r>
              <a:rPr lang="en-US" sz="5400" dirty="0" smtClean="0"/>
              <a:t>Radiation hygiene</a:t>
            </a:r>
          </a:p>
        </p:txBody>
      </p:sp>
      <p:sp>
        <p:nvSpPr>
          <p:cNvPr id="3075" name="Text Box 4"/>
          <p:cNvSpPr txBox="1">
            <a:spLocks noChangeArrowheads="1"/>
          </p:cNvSpPr>
          <p:nvPr/>
        </p:nvSpPr>
        <p:spPr bwMode="auto">
          <a:xfrm>
            <a:off x="457200" y="5410200"/>
            <a:ext cx="7689850" cy="457200"/>
          </a:xfrm>
          <a:prstGeom prst="rect">
            <a:avLst/>
          </a:prstGeom>
          <a:noFill/>
          <a:ln w="12700">
            <a:noFill/>
            <a:miter lim="800000"/>
            <a:headEnd/>
            <a:tailEnd/>
          </a:ln>
        </p:spPr>
        <p:txBody>
          <a:bodyPr>
            <a:spAutoFit/>
          </a:bodyPr>
          <a:lstStyle/>
          <a:p>
            <a:pPr eaLnBrk="0" hangingPunct="0">
              <a:spcBef>
                <a:spcPct val="50000"/>
              </a:spcBef>
            </a:pPr>
            <a:endParaRPr lang="ru-RU" sz="2400">
              <a:latin typeface="Times New Roman"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Who’s the Famous “Madame” of Radiological Fame?</a:t>
            </a:r>
          </a:p>
        </p:txBody>
      </p:sp>
      <p:sp>
        <p:nvSpPr>
          <p:cNvPr id="22531" name="Rectangle 3"/>
          <p:cNvSpPr>
            <a:spLocks noGrp="1" noChangeArrowheads="1"/>
          </p:cNvSpPr>
          <p:nvPr>
            <p:ph type="body" sz="half" idx="1"/>
          </p:nvPr>
        </p:nvSpPr>
        <p:spPr>
          <a:xfrm>
            <a:off x="457200" y="1828800"/>
            <a:ext cx="4038600" cy="3657600"/>
          </a:xfrm>
        </p:spPr>
        <p:txBody>
          <a:bodyPr lIns="90488" tIns="44450" rIns="90488" bIns="44450"/>
          <a:lstStyle/>
          <a:p>
            <a:pPr algn="ctr" eaLnBrk="1" hangingPunct="1">
              <a:buFont typeface="Wingdings" pitchFamily="2" charset="2"/>
              <a:buNone/>
              <a:defRPr/>
            </a:pPr>
            <a:r>
              <a:rPr lang="en-US" u="sng" smtClean="0"/>
              <a:t>Marie Curie</a:t>
            </a:r>
          </a:p>
          <a:p>
            <a:pPr eaLnBrk="1" hangingPunct="1">
              <a:buSzTx/>
              <a:buFontTx/>
              <a:buChar char="•"/>
              <a:defRPr/>
            </a:pPr>
            <a:r>
              <a:rPr lang="en-US" smtClean="0"/>
              <a:t>With her husband Pierre, discovered radium and coined the term “radioactive”</a:t>
            </a:r>
          </a:p>
          <a:p>
            <a:pPr eaLnBrk="1" hangingPunct="1">
              <a:buSzTx/>
              <a:buFontTx/>
              <a:buChar char="•"/>
              <a:defRPr/>
            </a:pPr>
            <a:r>
              <a:rPr lang="en-US" smtClean="0"/>
              <a:t>First woman to win two Nobel Prizes</a:t>
            </a:r>
          </a:p>
        </p:txBody>
      </p:sp>
      <p:pic>
        <p:nvPicPr>
          <p:cNvPr id="12292" name="Picture 8"/>
          <p:cNvPicPr>
            <a:picLocks noChangeAspect="1" noChangeArrowheads="1"/>
          </p:cNvPicPr>
          <p:nvPr>
            <p:ph sz="half" idx="2"/>
          </p:nvPr>
        </p:nvPicPr>
        <p:blipFill>
          <a:blip r:embed="rId3"/>
          <a:srcRect/>
          <a:stretch>
            <a:fillRect/>
          </a:stretch>
        </p:blipFill>
        <p:spPr>
          <a:xfrm>
            <a:off x="4495800" y="2209800"/>
            <a:ext cx="4038600" cy="3595688"/>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 calcmode="lin" valueType="num">
                                      <p:cBhvr additive="base">
                                        <p:cTn id="12"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 calcmode="lin" valueType="num">
                                      <p:cBhvr additive="base">
                                        <p:cTn id="17"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50925" y="304800"/>
            <a:ext cx="6904038" cy="1219200"/>
          </a:xfrm>
        </p:spPr>
        <p:txBody>
          <a:bodyPr lIns="90488" tIns="44450" rIns="90488" bIns="44450" anchorCtr="0"/>
          <a:lstStyle/>
          <a:p>
            <a:pPr eaLnBrk="1" hangingPunct="1">
              <a:defRPr/>
            </a:pPr>
            <a:r>
              <a:rPr lang="en-US" sz="5400" smtClean="0"/>
              <a:t>Units of Radioactivity</a:t>
            </a:r>
          </a:p>
        </p:txBody>
      </p:sp>
      <p:sp>
        <p:nvSpPr>
          <p:cNvPr id="24579" name="Rectangle 3"/>
          <p:cNvSpPr>
            <a:spLocks noGrp="1" noChangeArrowheads="1"/>
          </p:cNvSpPr>
          <p:nvPr>
            <p:ph type="body" idx="1"/>
          </p:nvPr>
        </p:nvSpPr>
        <p:spPr>
          <a:xfrm>
            <a:off x="1039813" y="1828800"/>
            <a:ext cx="7342187" cy="4271963"/>
          </a:xfrm>
        </p:spPr>
        <p:txBody>
          <a:bodyPr lIns="90488" tIns="44450" rIns="90488" bIns="44450"/>
          <a:lstStyle/>
          <a:p>
            <a:pPr marL="339725" indent="-339725" eaLnBrk="1" hangingPunct="1">
              <a:lnSpc>
                <a:spcPct val="90000"/>
              </a:lnSpc>
              <a:buSzTx/>
              <a:buFontTx/>
              <a:buChar char="•"/>
              <a:tabLst>
                <a:tab pos="1376363" algn="l"/>
              </a:tabLst>
              <a:defRPr/>
            </a:pPr>
            <a:r>
              <a:rPr lang="en-US" sz="4000" smtClean="0"/>
              <a:t>The becquerel (Bq) </a:t>
            </a:r>
          </a:p>
          <a:p>
            <a:pPr marL="339725" indent="-339725" eaLnBrk="1" hangingPunct="1">
              <a:lnSpc>
                <a:spcPct val="90000"/>
              </a:lnSpc>
              <a:buSzTx/>
              <a:buFontTx/>
              <a:buNone/>
              <a:tabLst>
                <a:tab pos="1376363" algn="l"/>
              </a:tabLst>
              <a:defRPr/>
            </a:pPr>
            <a:r>
              <a:rPr lang="en-US" sz="4000" smtClean="0"/>
              <a:t>    or </a:t>
            </a:r>
          </a:p>
          <a:p>
            <a:pPr marL="339725" indent="-339725" eaLnBrk="1" hangingPunct="1">
              <a:lnSpc>
                <a:spcPct val="90000"/>
              </a:lnSpc>
              <a:buSzTx/>
              <a:buFontTx/>
              <a:buChar char="•"/>
              <a:tabLst>
                <a:tab pos="1376363" algn="l"/>
              </a:tabLst>
              <a:defRPr/>
            </a:pPr>
            <a:r>
              <a:rPr lang="en-US" sz="4000" smtClean="0"/>
              <a:t>The curie (Ci)</a:t>
            </a:r>
          </a:p>
          <a:p>
            <a:pPr marL="339725" indent="-339725" eaLnBrk="1" hangingPunct="1">
              <a:lnSpc>
                <a:spcPct val="90000"/>
              </a:lnSpc>
              <a:buSzTx/>
              <a:buFontTx/>
              <a:buNone/>
              <a:tabLst>
                <a:tab pos="1376363" algn="l"/>
              </a:tabLst>
              <a:defRPr/>
            </a:pPr>
            <a:r>
              <a:rPr lang="en-US" sz="4000" smtClean="0"/>
              <a:t>     1 Ci = 37,000,000,000 Bq</a:t>
            </a:r>
          </a:p>
          <a:p>
            <a:pPr marL="339725" indent="-339725" eaLnBrk="1" hangingPunct="1">
              <a:lnSpc>
                <a:spcPct val="90000"/>
              </a:lnSpc>
              <a:buSzTx/>
              <a:buFontTx/>
              <a:buNone/>
              <a:tabLst>
                <a:tab pos="1376363" algn="l"/>
              </a:tabLst>
              <a:defRPr/>
            </a:pPr>
            <a:r>
              <a:rPr lang="en-US" sz="4000" smtClean="0"/>
              <a:t>   	so 1 mCi = 37 MBq</a:t>
            </a:r>
          </a:p>
          <a:p>
            <a:pPr marL="339725" indent="-339725" eaLnBrk="1" hangingPunct="1">
              <a:lnSpc>
                <a:spcPct val="90000"/>
              </a:lnSpc>
              <a:buSzTx/>
              <a:buFontTx/>
              <a:buNone/>
              <a:tabLst>
                <a:tab pos="1376363" algn="l"/>
              </a:tabLst>
              <a:defRPr/>
            </a:pPr>
            <a:r>
              <a:rPr lang="en-US" sz="4000" smtClean="0"/>
              <a:t>   	and 1 µCi = 37 kBq</a:t>
            </a:r>
          </a:p>
          <a:p>
            <a:pPr marL="339725" indent="-339725" eaLnBrk="1" hangingPunct="1">
              <a:lnSpc>
                <a:spcPct val="90000"/>
              </a:lnSpc>
              <a:buClr>
                <a:schemeClr val="tx1"/>
              </a:buClr>
              <a:buFont typeface="Symbol" pitchFamily="18" charset="2"/>
              <a:buChar char="·"/>
              <a:tabLst>
                <a:tab pos="1376363" algn="l"/>
              </a:tabLst>
              <a:defRPr/>
            </a:pPr>
            <a:endParaRPr lang="en-US" sz="4000" smtClean="0"/>
          </a:p>
          <a:p>
            <a:pPr marL="339725" indent="-339725" eaLnBrk="1" hangingPunct="1">
              <a:lnSpc>
                <a:spcPct val="90000"/>
              </a:lnSpc>
              <a:tabLst>
                <a:tab pos="1376363" algn="l"/>
              </a:tabLst>
              <a:defRPr/>
            </a:pPr>
            <a:endParaRPr lang="en-US" sz="1400" smtClean="0"/>
          </a:p>
          <a:p>
            <a:pPr marL="339725" indent="-339725" eaLnBrk="1" hangingPunct="1">
              <a:lnSpc>
                <a:spcPct val="90000"/>
              </a:lnSpc>
              <a:tabLst>
                <a:tab pos="1376363" algn="l"/>
              </a:tabLst>
              <a:defRPr/>
            </a:pPr>
            <a:endParaRPr lang="en-US" sz="3100" smtClean="0"/>
          </a:p>
          <a:p>
            <a:pPr marL="339725" indent="-339725" eaLnBrk="1" hangingPunct="1">
              <a:lnSpc>
                <a:spcPct val="90000"/>
              </a:lnSpc>
              <a:tabLst>
                <a:tab pos="1376363" algn="l"/>
              </a:tabLst>
              <a:defRPr/>
            </a:pPr>
            <a:endParaRPr lang="en-US" sz="1400" smtClean="0"/>
          </a:p>
          <a:p>
            <a:pPr marL="339725" indent="-339725" eaLnBrk="1" hangingPunct="1">
              <a:lnSpc>
                <a:spcPct val="90000"/>
              </a:lnSpc>
              <a:tabLst>
                <a:tab pos="1376363" algn="l"/>
              </a:tabLst>
              <a:defRPr/>
            </a:pPr>
            <a:endParaRPr lang="en-US" sz="310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01700" y="307975"/>
            <a:ext cx="7480300" cy="835025"/>
          </a:xfrm>
        </p:spPr>
        <p:txBody>
          <a:bodyPr/>
          <a:lstStyle/>
          <a:p>
            <a:pPr eaLnBrk="1" hangingPunct="1">
              <a:defRPr/>
            </a:pPr>
            <a:r>
              <a:rPr lang="en-US" sz="4000" smtClean="0"/>
              <a:t>Approximate Radioactivity</a:t>
            </a:r>
            <a:br>
              <a:rPr lang="en-US" sz="4000" smtClean="0"/>
            </a:br>
            <a:r>
              <a:rPr lang="en-US" sz="4000" smtClean="0"/>
              <a:t>in Assorted Items</a:t>
            </a:r>
          </a:p>
        </p:txBody>
      </p:sp>
      <p:sp>
        <p:nvSpPr>
          <p:cNvPr id="26627" name="Rectangle 3"/>
          <p:cNvSpPr>
            <a:spLocks noGrp="1" noChangeArrowheads="1"/>
          </p:cNvSpPr>
          <p:nvPr>
            <p:ph type="body" idx="1"/>
          </p:nvPr>
        </p:nvSpPr>
        <p:spPr>
          <a:xfrm>
            <a:off x="735013" y="1828800"/>
            <a:ext cx="7799387" cy="4043363"/>
          </a:xfrm>
        </p:spPr>
        <p:txBody>
          <a:bodyPr/>
          <a:lstStyle/>
          <a:p>
            <a:pPr eaLnBrk="1" hangingPunct="1">
              <a:lnSpc>
                <a:spcPct val="80000"/>
              </a:lnSpc>
              <a:buFont typeface="Wingdings" pitchFamily="2" charset="2"/>
              <a:buNone/>
              <a:defRPr/>
            </a:pPr>
            <a:r>
              <a:rPr lang="en-US" sz="2800" smtClean="0"/>
              <a:t>	</a:t>
            </a:r>
            <a:r>
              <a:rPr lang="en-US" sz="2400" smtClean="0"/>
              <a:t>Item or Process			  mCi		  MBq</a:t>
            </a:r>
          </a:p>
          <a:p>
            <a:pPr eaLnBrk="1" hangingPunct="1">
              <a:lnSpc>
                <a:spcPct val="80000"/>
              </a:lnSpc>
              <a:buFont typeface="Wingdings" pitchFamily="2" charset="2"/>
              <a:buNone/>
              <a:defRPr/>
            </a:pPr>
            <a:endParaRPr lang="en-US" sz="2400" smtClean="0"/>
          </a:p>
          <a:p>
            <a:pPr eaLnBrk="1" hangingPunct="1">
              <a:lnSpc>
                <a:spcPct val="80000"/>
              </a:lnSpc>
              <a:buSzTx/>
              <a:buFontTx/>
              <a:buChar char="•"/>
              <a:defRPr/>
            </a:pPr>
            <a:r>
              <a:rPr lang="en-US" sz="2400" smtClean="0"/>
              <a:t>Smoke Detector		            0.001	            0.037</a:t>
            </a:r>
          </a:p>
          <a:p>
            <a:pPr eaLnBrk="1" hangingPunct="1">
              <a:lnSpc>
                <a:spcPct val="80000"/>
              </a:lnSpc>
              <a:buSzTx/>
              <a:buFontTx/>
              <a:buChar char="•"/>
              <a:defRPr/>
            </a:pPr>
            <a:endParaRPr lang="en-US" sz="2400" smtClean="0"/>
          </a:p>
          <a:p>
            <a:pPr eaLnBrk="1" hangingPunct="1">
              <a:lnSpc>
                <a:spcPct val="80000"/>
              </a:lnSpc>
              <a:buSzTx/>
              <a:buFontTx/>
              <a:buChar char="•"/>
              <a:defRPr/>
            </a:pPr>
            <a:r>
              <a:rPr lang="en-US" sz="2400" smtClean="0"/>
              <a:t>Biomedical Lab Experiment	   0.5		  18.5</a:t>
            </a:r>
          </a:p>
          <a:p>
            <a:pPr eaLnBrk="1" hangingPunct="1">
              <a:lnSpc>
                <a:spcPct val="80000"/>
              </a:lnSpc>
              <a:buSzTx/>
              <a:buFontTx/>
              <a:buChar char="•"/>
              <a:defRPr/>
            </a:pPr>
            <a:endParaRPr lang="en-US" sz="2400" smtClean="0"/>
          </a:p>
          <a:p>
            <a:pPr eaLnBrk="1" hangingPunct="1">
              <a:lnSpc>
                <a:spcPct val="80000"/>
              </a:lnSpc>
              <a:buSzTx/>
              <a:buFontTx/>
              <a:buChar char="•"/>
              <a:defRPr/>
            </a:pPr>
            <a:r>
              <a:rPr lang="en-US" sz="2400" smtClean="0"/>
              <a:t>Nuclear Medicine Dose	              10		   370</a:t>
            </a:r>
          </a:p>
          <a:p>
            <a:pPr eaLnBrk="1" hangingPunct="1">
              <a:lnSpc>
                <a:spcPct val="80000"/>
              </a:lnSpc>
              <a:buSzTx/>
              <a:buFontTx/>
              <a:buChar char="•"/>
              <a:defRPr/>
            </a:pPr>
            <a:endParaRPr lang="en-US" sz="2400" smtClean="0"/>
          </a:p>
          <a:p>
            <a:pPr eaLnBrk="1" hangingPunct="1">
              <a:lnSpc>
                <a:spcPct val="80000"/>
              </a:lnSpc>
              <a:buSzTx/>
              <a:buFontTx/>
              <a:buChar char="•"/>
              <a:defRPr/>
            </a:pPr>
            <a:r>
              <a:rPr lang="en-US" sz="2400" smtClean="0"/>
              <a:t>Industrial Radiography Source  40,000       1,480,000</a:t>
            </a:r>
          </a:p>
          <a:p>
            <a:pPr eaLnBrk="1" hangingPunct="1">
              <a:lnSpc>
                <a:spcPct val="80000"/>
              </a:lnSpc>
              <a:defRPr/>
            </a:pPr>
            <a:endParaRPr lang="en-US" sz="2400" smtClean="0"/>
          </a:p>
          <a:p>
            <a:pPr eaLnBrk="1" hangingPunct="1">
              <a:lnSpc>
                <a:spcPct val="80000"/>
              </a:lnSpc>
              <a:defRPr/>
            </a:pPr>
            <a:endParaRPr lang="en-US" sz="2800" smtClean="0"/>
          </a:p>
          <a:p>
            <a:pPr eaLnBrk="1" hangingPunct="1">
              <a:lnSpc>
                <a:spcPct val="80000"/>
              </a:lnSpc>
              <a:defRPr/>
            </a:pPr>
            <a:endParaRPr lang="en-US" sz="2800" smtClean="0"/>
          </a:p>
          <a:p>
            <a:pPr eaLnBrk="1" hangingPunct="1">
              <a:lnSpc>
                <a:spcPct val="80000"/>
              </a:lnSpc>
              <a:defRPr/>
            </a:pPr>
            <a:endParaRPr lang="en-US" sz="4400" smtClean="0"/>
          </a:p>
        </p:txBody>
      </p:sp>
      <p:sp>
        <p:nvSpPr>
          <p:cNvPr id="14340" name="Line 6"/>
          <p:cNvSpPr>
            <a:spLocks noChangeShapeType="1"/>
          </p:cNvSpPr>
          <p:nvPr/>
        </p:nvSpPr>
        <p:spPr bwMode="auto">
          <a:xfrm>
            <a:off x="1108075" y="2286000"/>
            <a:ext cx="6719888" cy="0"/>
          </a:xfrm>
          <a:prstGeom prst="line">
            <a:avLst/>
          </a:prstGeom>
          <a:noFill/>
          <a:ln w="12700">
            <a:solidFill>
              <a:schemeClr val="tx1"/>
            </a:solidFill>
            <a:round/>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14400" y="284163"/>
            <a:ext cx="7640638" cy="758825"/>
          </a:xfrm>
          <a:prstGeom prst="rect">
            <a:avLst/>
          </a:prstGeom>
          <a:noFill/>
          <a:ln w="12700">
            <a:noFill/>
            <a:miter lim="800000"/>
            <a:headEnd/>
            <a:tailEnd/>
          </a:ln>
          <a:effectLst/>
        </p:spPr>
        <p:txBody>
          <a:bodyPr wrap="none" lIns="90488" tIns="44450" rIns="90488" bIns="44450">
            <a:spAutoFit/>
          </a:bodyPr>
          <a:lstStyle/>
          <a:p>
            <a:pPr eaLnBrk="0" hangingPunct="0">
              <a:spcBef>
                <a:spcPct val="50000"/>
              </a:spcBef>
              <a:defRPr/>
            </a:pPr>
            <a:r>
              <a:rPr lang="en-US" sz="4400">
                <a:solidFill>
                  <a:schemeClr val="tx2"/>
                </a:solidFill>
                <a:effectLst>
                  <a:outerShdw blurRad="38100" dist="38100" dir="2700000" algn="tl">
                    <a:srgbClr val="000000"/>
                  </a:outerShdw>
                </a:effectLst>
              </a:rPr>
              <a:t>Natural Background Radiation</a:t>
            </a:r>
          </a:p>
        </p:txBody>
      </p:sp>
      <p:pic>
        <p:nvPicPr>
          <p:cNvPr id="15363" name="Picture 4"/>
          <p:cNvPicPr>
            <a:picLocks noChangeAspect="1" noChangeArrowheads="1"/>
          </p:cNvPicPr>
          <p:nvPr>
            <p:ph/>
          </p:nvPr>
        </p:nvPicPr>
        <p:blipFill>
          <a:blip r:embed="rId3"/>
          <a:srcRect/>
          <a:stretch>
            <a:fillRect/>
          </a:stretch>
        </p:blipFill>
        <p:spPr>
          <a:xfrm>
            <a:off x="2209800" y="1298575"/>
            <a:ext cx="4981575" cy="4230688"/>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16038" y="360363"/>
            <a:ext cx="6511925" cy="820737"/>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defRPr/>
            </a:pPr>
            <a:r>
              <a:rPr lang="en-US" sz="4800">
                <a:solidFill>
                  <a:srgbClr val="FAFD00"/>
                </a:solidFill>
                <a:effectLst>
                  <a:outerShdw blurRad="38100" dist="38100" dir="2700000" algn="tl">
                    <a:srgbClr val="000000"/>
                  </a:outerShdw>
                </a:effectLst>
              </a:rPr>
              <a:t>  </a:t>
            </a:r>
            <a:r>
              <a:rPr lang="en-US" sz="4800">
                <a:solidFill>
                  <a:schemeClr val="tx2"/>
                </a:solidFill>
                <a:effectLst>
                  <a:outerShdw blurRad="38100" dist="38100" dir="2700000" algn="tl">
                    <a:srgbClr val="000000"/>
                  </a:outerShdw>
                </a:effectLst>
              </a:rPr>
              <a:t>Man-Made Radiation</a:t>
            </a:r>
          </a:p>
        </p:txBody>
      </p:sp>
      <p:pic>
        <p:nvPicPr>
          <p:cNvPr id="16387" name="Picture 4"/>
          <p:cNvPicPr>
            <a:picLocks noChangeAspect="1" noChangeArrowheads="1"/>
          </p:cNvPicPr>
          <p:nvPr>
            <p:ph/>
          </p:nvPr>
        </p:nvPicPr>
        <p:blipFill>
          <a:blip r:embed="rId3"/>
          <a:srcRect/>
          <a:stretch>
            <a:fillRect/>
          </a:stretch>
        </p:blipFill>
        <p:spPr>
          <a:xfrm>
            <a:off x="2209800" y="1527175"/>
            <a:ext cx="5057775" cy="4287838"/>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5400" smtClean="0"/>
              <a:t>Biological Effects</a:t>
            </a:r>
            <a:br>
              <a:rPr lang="en-US" sz="5400" smtClean="0"/>
            </a:br>
            <a:r>
              <a:rPr lang="en-US" sz="4000" smtClean="0"/>
              <a:t>Mechanisms of Injury</a:t>
            </a:r>
          </a:p>
        </p:txBody>
      </p:sp>
      <p:grpSp>
        <p:nvGrpSpPr>
          <p:cNvPr id="17411" name="Group 3"/>
          <p:cNvGrpSpPr>
            <a:grpSpLocks/>
          </p:cNvGrpSpPr>
          <p:nvPr/>
        </p:nvGrpSpPr>
        <p:grpSpPr bwMode="auto">
          <a:xfrm>
            <a:off x="4084638" y="1714500"/>
            <a:ext cx="1008062" cy="985838"/>
            <a:chOff x="2830" y="1080"/>
            <a:chExt cx="699" cy="621"/>
          </a:xfrm>
        </p:grpSpPr>
        <p:sp>
          <p:nvSpPr>
            <p:cNvPr id="17450" name="Oval 4"/>
            <p:cNvSpPr>
              <a:spLocks noChangeArrowheads="1"/>
            </p:cNvSpPr>
            <p:nvPr/>
          </p:nvSpPr>
          <p:spPr bwMode="auto">
            <a:xfrm>
              <a:off x="2830" y="1080"/>
              <a:ext cx="699" cy="621"/>
            </a:xfrm>
            <a:prstGeom prst="ellipse">
              <a:avLst/>
            </a:prstGeom>
            <a:noFill/>
            <a:ln w="12700">
              <a:solidFill>
                <a:srgbClr val="FAFD00"/>
              </a:solidFill>
              <a:round/>
              <a:headEnd/>
              <a:tailEnd/>
            </a:ln>
          </p:spPr>
          <p:txBody>
            <a:bodyPr wrap="none" anchor="ctr"/>
            <a:lstStyle/>
            <a:p>
              <a:endParaRPr lang="ru-RU"/>
            </a:p>
          </p:txBody>
        </p:sp>
        <p:sp>
          <p:nvSpPr>
            <p:cNvPr id="17451" name="Oval 5"/>
            <p:cNvSpPr>
              <a:spLocks noChangeArrowheads="1"/>
            </p:cNvSpPr>
            <p:nvPr/>
          </p:nvSpPr>
          <p:spPr bwMode="auto">
            <a:xfrm>
              <a:off x="3039" y="1158"/>
              <a:ext cx="260" cy="230"/>
            </a:xfrm>
            <a:prstGeom prst="ellipse">
              <a:avLst/>
            </a:prstGeom>
            <a:noFill/>
            <a:ln w="12700">
              <a:solidFill>
                <a:srgbClr val="FAFD00"/>
              </a:solidFill>
              <a:round/>
              <a:headEnd/>
              <a:tailEnd/>
            </a:ln>
          </p:spPr>
          <p:txBody>
            <a:bodyPr wrap="none" anchor="ctr"/>
            <a:lstStyle/>
            <a:p>
              <a:endParaRPr lang="ru-RU"/>
            </a:p>
          </p:txBody>
        </p:sp>
        <p:sp>
          <p:nvSpPr>
            <p:cNvPr id="17452" name="Freeform 6"/>
            <p:cNvSpPr>
              <a:spLocks/>
            </p:cNvSpPr>
            <p:nvPr/>
          </p:nvSpPr>
          <p:spPr bwMode="auto">
            <a:xfrm>
              <a:off x="2860" y="1312"/>
              <a:ext cx="89" cy="79"/>
            </a:xfrm>
            <a:custGeom>
              <a:avLst/>
              <a:gdLst>
                <a:gd name="T0" fmla="*/ 0 w 89"/>
                <a:gd name="T1" fmla="*/ 0 h 79"/>
                <a:gd name="T2" fmla="*/ 88 w 89"/>
                <a:gd name="T3" fmla="*/ 78 h 79"/>
                <a:gd name="T4" fmla="*/ 0 60000 65536"/>
                <a:gd name="T5" fmla="*/ 0 60000 65536"/>
                <a:gd name="T6" fmla="*/ 0 w 89"/>
                <a:gd name="T7" fmla="*/ 0 h 79"/>
                <a:gd name="T8" fmla="*/ 89 w 89"/>
                <a:gd name="T9" fmla="*/ 79 h 79"/>
              </a:gdLst>
              <a:ahLst/>
              <a:cxnLst>
                <a:cxn ang="T4">
                  <a:pos x="T0" y="T1"/>
                </a:cxn>
                <a:cxn ang="T5">
                  <a:pos x="T2" y="T3"/>
                </a:cxn>
              </a:cxnLst>
              <a:rect l="T6" t="T7" r="T8" b="T9"/>
              <a:pathLst>
                <a:path w="89" h="79">
                  <a:moveTo>
                    <a:pt x="0" y="0"/>
                  </a:moveTo>
                  <a:lnTo>
                    <a:pt x="88" y="78"/>
                  </a:lnTo>
                </a:path>
              </a:pathLst>
            </a:custGeom>
            <a:noFill/>
            <a:ln w="12700" cap="rnd">
              <a:solidFill>
                <a:srgbClr val="FAFD00"/>
              </a:solidFill>
              <a:round/>
              <a:headEnd/>
              <a:tailEnd/>
            </a:ln>
          </p:spPr>
          <p:txBody>
            <a:bodyPr/>
            <a:lstStyle/>
            <a:p>
              <a:endParaRPr lang="ru-RU"/>
            </a:p>
          </p:txBody>
        </p:sp>
        <p:sp>
          <p:nvSpPr>
            <p:cNvPr id="17453" name="Line 7"/>
            <p:cNvSpPr>
              <a:spLocks noChangeShapeType="1"/>
            </p:cNvSpPr>
            <p:nvPr/>
          </p:nvSpPr>
          <p:spPr bwMode="auto">
            <a:xfrm>
              <a:off x="2967" y="1548"/>
              <a:ext cx="55" cy="0"/>
            </a:xfrm>
            <a:prstGeom prst="line">
              <a:avLst/>
            </a:prstGeom>
            <a:noFill/>
            <a:ln w="12700">
              <a:solidFill>
                <a:srgbClr val="FAFD00"/>
              </a:solidFill>
              <a:round/>
              <a:headEnd/>
              <a:tailEnd/>
            </a:ln>
          </p:spPr>
          <p:txBody>
            <a:bodyPr wrap="none" anchor="ctr"/>
            <a:lstStyle/>
            <a:p>
              <a:endParaRPr lang="ru-RU"/>
            </a:p>
          </p:txBody>
        </p:sp>
        <p:sp>
          <p:nvSpPr>
            <p:cNvPr id="17454" name="Line 8"/>
            <p:cNvSpPr>
              <a:spLocks noChangeShapeType="1"/>
            </p:cNvSpPr>
            <p:nvPr/>
          </p:nvSpPr>
          <p:spPr bwMode="auto">
            <a:xfrm flipV="1">
              <a:off x="3231" y="1454"/>
              <a:ext cx="55" cy="108"/>
            </a:xfrm>
            <a:prstGeom prst="line">
              <a:avLst/>
            </a:prstGeom>
            <a:noFill/>
            <a:ln w="12700">
              <a:solidFill>
                <a:srgbClr val="FAFD00"/>
              </a:solidFill>
              <a:round/>
              <a:headEnd/>
              <a:tailEnd/>
            </a:ln>
          </p:spPr>
          <p:txBody>
            <a:bodyPr wrap="none" anchor="ctr"/>
            <a:lstStyle/>
            <a:p>
              <a:endParaRPr lang="ru-RU"/>
            </a:p>
          </p:txBody>
        </p:sp>
        <p:sp>
          <p:nvSpPr>
            <p:cNvPr id="17455" name="Line 9"/>
            <p:cNvSpPr>
              <a:spLocks noChangeShapeType="1"/>
            </p:cNvSpPr>
            <p:nvPr/>
          </p:nvSpPr>
          <p:spPr bwMode="auto">
            <a:xfrm flipV="1">
              <a:off x="3320" y="1298"/>
              <a:ext cx="52" cy="107"/>
            </a:xfrm>
            <a:prstGeom prst="line">
              <a:avLst/>
            </a:prstGeom>
            <a:noFill/>
            <a:ln w="12700">
              <a:solidFill>
                <a:srgbClr val="FAFD00"/>
              </a:solidFill>
              <a:round/>
              <a:headEnd/>
              <a:tailEnd/>
            </a:ln>
          </p:spPr>
          <p:txBody>
            <a:bodyPr wrap="none" anchor="ctr"/>
            <a:lstStyle/>
            <a:p>
              <a:endParaRPr lang="ru-RU"/>
            </a:p>
          </p:txBody>
        </p:sp>
        <p:sp>
          <p:nvSpPr>
            <p:cNvPr id="17456" name="Line 10"/>
            <p:cNvSpPr>
              <a:spLocks noChangeShapeType="1"/>
            </p:cNvSpPr>
            <p:nvPr/>
          </p:nvSpPr>
          <p:spPr bwMode="auto">
            <a:xfrm flipV="1">
              <a:off x="2966" y="1139"/>
              <a:ext cx="55" cy="108"/>
            </a:xfrm>
            <a:prstGeom prst="line">
              <a:avLst/>
            </a:prstGeom>
            <a:noFill/>
            <a:ln w="12700">
              <a:solidFill>
                <a:srgbClr val="FAFD00"/>
              </a:solidFill>
              <a:round/>
              <a:headEnd/>
              <a:tailEnd/>
            </a:ln>
          </p:spPr>
          <p:txBody>
            <a:bodyPr wrap="none" anchor="ctr"/>
            <a:lstStyle/>
            <a:p>
              <a:endParaRPr lang="ru-RU"/>
            </a:p>
          </p:txBody>
        </p:sp>
        <p:sp>
          <p:nvSpPr>
            <p:cNvPr id="17457" name="Line 11"/>
            <p:cNvSpPr>
              <a:spLocks noChangeShapeType="1"/>
            </p:cNvSpPr>
            <p:nvPr/>
          </p:nvSpPr>
          <p:spPr bwMode="auto">
            <a:xfrm>
              <a:off x="3125" y="1488"/>
              <a:ext cx="0" cy="122"/>
            </a:xfrm>
            <a:prstGeom prst="line">
              <a:avLst/>
            </a:prstGeom>
            <a:noFill/>
            <a:ln w="12700">
              <a:solidFill>
                <a:srgbClr val="FAFD00"/>
              </a:solidFill>
              <a:round/>
              <a:headEnd/>
              <a:tailEnd/>
            </a:ln>
          </p:spPr>
          <p:txBody>
            <a:bodyPr wrap="none" anchor="ctr"/>
            <a:lstStyle/>
            <a:p>
              <a:endParaRPr lang="ru-RU"/>
            </a:p>
          </p:txBody>
        </p:sp>
      </p:grpSp>
      <p:sp>
        <p:nvSpPr>
          <p:cNvPr id="17412" name="Freeform 12"/>
          <p:cNvSpPr>
            <a:spLocks/>
          </p:cNvSpPr>
          <p:nvPr/>
        </p:nvSpPr>
        <p:spPr bwMode="auto">
          <a:xfrm>
            <a:off x="1905000" y="1981200"/>
            <a:ext cx="2149475" cy="153988"/>
          </a:xfrm>
          <a:custGeom>
            <a:avLst/>
            <a:gdLst>
              <a:gd name="T0" fmla="*/ 0 w 1489"/>
              <a:gd name="T1" fmla="*/ 0 h 97"/>
              <a:gd name="T2" fmla="*/ 2148031 w 1489"/>
              <a:gd name="T3" fmla="*/ 152400 h 97"/>
              <a:gd name="T4" fmla="*/ 0 60000 65536"/>
              <a:gd name="T5" fmla="*/ 0 60000 65536"/>
              <a:gd name="T6" fmla="*/ 0 w 1489"/>
              <a:gd name="T7" fmla="*/ 0 h 97"/>
              <a:gd name="T8" fmla="*/ 1489 w 1489"/>
              <a:gd name="T9" fmla="*/ 97 h 97"/>
            </a:gdLst>
            <a:ahLst/>
            <a:cxnLst>
              <a:cxn ang="T4">
                <a:pos x="T0" y="T1"/>
              </a:cxn>
              <a:cxn ang="T5">
                <a:pos x="T2" y="T3"/>
              </a:cxn>
            </a:cxnLst>
            <a:rect l="T6" t="T7" r="T8" b="T9"/>
            <a:pathLst>
              <a:path w="1489" h="97">
                <a:moveTo>
                  <a:pt x="0" y="0"/>
                </a:moveTo>
                <a:lnTo>
                  <a:pt x="1488" y="96"/>
                </a:lnTo>
              </a:path>
            </a:pathLst>
          </a:custGeom>
          <a:noFill/>
          <a:ln w="12700" cap="rnd">
            <a:solidFill>
              <a:srgbClr val="FF536E"/>
            </a:solidFill>
            <a:round/>
            <a:headEnd/>
            <a:tailEnd type="triangle" w="med" len="med"/>
          </a:ln>
        </p:spPr>
        <p:txBody>
          <a:bodyPr/>
          <a:lstStyle/>
          <a:p>
            <a:endParaRPr lang="ru-RU"/>
          </a:p>
        </p:txBody>
      </p:sp>
      <p:sp>
        <p:nvSpPr>
          <p:cNvPr id="17413" name="Line 13"/>
          <p:cNvSpPr>
            <a:spLocks noChangeShapeType="1"/>
          </p:cNvSpPr>
          <p:nvPr/>
        </p:nvSpPr>
        <p:spPr bwMode="auto">
          <a:xfrm flipH="1">
            <a:off x="2994025" y="3382963"/>
            <a:ext cx="1635125" cy="858837"/>
          </a:xfrm>
          <a:prstGeom prst="line">
            <a:avLst/>
          </a:prstGeom>
          <a:noFill/>
          <a:ln w="12700">
            <a:solidFill>
              <a:schemeClr val="tx1"/>
            </a:solidFill>
            <a:round/>
            <a:headEnd/>
            <a:tailEnd type="triangle" w="med" len="med"/>
          </a:ln>
        </p:spPr>
        <p:txBody>
          <a:bodyPr wrap="none" anchor="ctr"/>
          <a:lstStyle/>
          <a:p>
            <a:endParaRPr lang="ru-RU"/>
          </a:p>
        </p:txBody>
      </p:sp>
      <p:sp>
        <p:nvSpPr>
          <p:cNvPr id="17414" name="Rectangle 14"/>
          <p:cNvSpPr>
            <a:spLocks noChangeArrowheads="1"/>
          </p:cNvSpPr>
          <p:nvPr/>
        </p:nvSpPr>
        <p:spPr bwMode="auto">
          <a:xfrm>
            <a:off x="1868488" y="2143125"/>
            <a:ext cx="1630362" cy="296863"/>
          </a:xfrm>
          <a:prstGeom prst="rect">
            <a:avLst/>
          </a:prstGeom>
          <a:noFill/>
          <a:ln w="12700">
            <a:noFill/>
            <a:miter lim="800000"/>
            <a:headEnd/>
            <a:tailEnd/>
          </a:ln>
        </p:spPr>
        <p:txBody>
          <a:bodyPr wrap="none" lIns="90488" tIns="44450" rIns="90488" bIns="44450" anchor="ctr">
            <a:spAutoFit/>
          </a:bodyPr>
          <a:lstStyle/>
          <a:p>
            <a:pPr eaLnBrk="0" hangingPunct="0">
              <a:lnSpc>
                <a:spcPct val="85000"/>
              </a:lnSpc>
              <a:spcBef>
                <a:spcPct val="30000"/>
              </a:spcBef>
            </a:pPr>
            <a:r>
              <a:rPr lang="en-US" sz="1600"/>
              <a:t>Ionizing Radiation</a:t>
            </a:r>
          </a:p>
        </p:txBody>
      </p:sp>
      <p:grpSp>
        <p:nvGrpSpPr>
          <p:cNvPr id="17415" name="Group 15"/>
          <p:cNvGrpSpPr>
            <a:grpSpLocks/>
          </p:cNvGrpSpPr>
          <p:nvPr/>
        </p:nvGrpSpPr>
        <p:grpSpPr bwMode="auto">
          <a:xfrm>
            <a:off x="4152900" y="4457700"/>
            <a:ext cx="1058863" cy="1406525"/>
            <a:chOff x="2878" y="2808"/>
            <a:chExt cx="733" cy="886"/>
          </a:xfrm>
        </p:grpSpPr>
        <p:sp>
          <p:nvSpPr>
            <p:cNvPr id="17437" name="Rectangle 16"/>
            <p:cNvSpPr>
              <a:spLocks noChangeArrowheads="1"/>
            </p:cNvSpPr>
            <p:nvPr/>
          </p:nvSpPr>
          <p:spPr bwMode="auto">
            <a:xfrm>
              <a:off x="2901" y="3507"/>
              <a:ext cx="710" cy="187"/>
            </a:xfrm>
            <a:prstGeom prst="rect">
              <a:avLst/>
            </a:prstGeom>
            <a:noFill/>
            <a:ln w="12700">
              <a:noFill/>
              <a:miter lim="800000"/>
              <a:headEnd/>
              <a:tailEnd/>
            </a:ln>
          </p:spPr>
          <p:txBody>
            <a:bodyPr wrap="none" lIns="90488" tIns="44450" rIns="90488" bIns="44450" anchor="ctr">
              <a:spAutoFit/>
            </a:bodyPr>
            <a:lstStyle/>
            <a:p>
              <a:pPr eaLnBrk="0" hangingPunct="0">
                <a:lnSpc>
                  <a:spcPct val="85000"/>
                </a:lnSpc>
                <a:spcBef>
                  <a:spcPct val="30000"/>
                </a:spcBef>
              </a:pPr>
              <a:r>
                <a:rPr lang="en-US" sz="1600"/>
                <a:t>Cell Death</a:t>
              </a:r>
            </a:p>
          </p:txBody>
        </p:sp>
        <p:sp>
          <p:nvSpPr>
            <p:cNvPr id="17438" name="Oval 17"/>
            <p:cNvSpPr>
              <a:spLocks noChangeArrowheads="1"/>
            </p:cNvSpPr>
            <p:nvPr/>
          </p:nvSpPr>
          <p:spPr bwMode="auto">
            <a:xfrm>
              <a:off x="2878" y="2808"/>
              <a:ext cx="699" cy="621"/>
            </a:xfrm>
            <a:prstGeom prst="ellipse">
              <a:avLst/>
            </a:prstGeom>
            <a:noFill/>
            <a:ln w="12700">
              <a:solidFill>
                <a:srgbClr val="B7B7B7"/>
              </a:solidFill>
              <a:round/>
              <a:headEnd/>
              <a:tailEnd/>
            </a:ln>
          </p:spPr>
          <p:txBody>
            <a:bodyPr wrap="none" anchor="ctr"/>
            <a:lstStyle/>
            <a:p>
              <a:endParaRPr lang="ru-RU"/>
            </a:p>
          </p:txBody>
        </p:sp>
        <p:sp>
          <p:nvSpPr>
            <p:cNvPr id="17439" name="Oval 18"/>
            <p:cNvSpPr>
              <a:spLocks noChangeArrowheads="1"/>
            </p:cNvSpPr>
            <p:nvPr/>
          </p:nvSpPr>
          <p:spPr bwMode="auto">
            <a:xfrm>
              <a:off x="2991" y="2934"/>
              <a:ext cx="149" cy="134"/>
            </a:xfrm>
            <a:prstGeom prst="ellipse">
              <a:avLst/>
            </a:prstGeom>
            <a:noFill/>
            <a:ln w="12700">
              <a:solidFill>
                <a:srgbClr val="B7B7B7"/>
              </a:solidFill>
              <a:round/>
              <a:headEnd/>
              <a:tailEnd/>
            </a:ln>
          </p:spPr>
          <p:txBody>
            <a:bodyPr wrap="none" anchor="ctr"/>
            <a:lstStyle/>
            <a:p>
              <a:endParaRPr lang="ru-RU"/>
            </a:p>
          </p:txBody>
        </p:sp>
        <p:sp>
          <p:nvSpPr>
            <p:cNvPr id="17440" name="Freeform 19"/>
            <p:cNvSpPr>
              <a:spLocks/>
            </p:cNvSpPr>
            <p:nvPr/>
          </p:nvSpPr>
          <p:spPr bwMode="auto">
            <a:xfrm>
              <a:off x="3000" y="2928"/>
              <a:ext cx="145" cy="145"/>
            </a:xfrm>
            <a:custGeom>
              <a:avLst/>
              <a:gdLst>
                <a:gd name="T0" fmla="*/ 0 w 145"/>
                <a:gd name="T1" fmla="*/ 0 h 145"/>
                <a:gd name="T2" fmla="*/ 144 w 145"/>
                <a:gd name="T3" fmla="*/ 144 h 145"/>
                <a:gd name="T4" fmla="*/ 0 60000 65536"/>
                <a:gd name="T5" fmla="*/ 0 60000 65536"/>
                <a:gd name="T6" fmla="*/ 0 w 145"/>
                <a:gd name="T7" fmla="*/ 0 h 145"/>
                <a:gd name="T8" fmla="*/ 145 w 145"/>
                <a:gd name="T9" fmla="*/ 145 h 145"/>
              </a:gdLst>
              <a:ahLst/>
              <a:cxnLst>
                <a:cxn ang="T4">
                  <a:pos x="T0" y="T1"/>
                </a:cxn>
                <a:cxn ang="T5">
                  <a:pos x="T2" y="T3"/>
                </a:cxn>
              </a:cxnLst>
              <a:rect l="T6" t="T7" r="T8" b="T9"/>
              <a:pathLst>
                <a:path w="145" h="145">
                  <a:moveTo>
                    <a:pt x="0" y="0"/>
                  </a:moveTo>
                  <a:lnTo>
                    <a:pt x="144" y="144"/>
                  </a:lnTo>
                </a:path>
              </a:pathLst>
            </a:custGeom>
            <a:noFill/>
            <a:ln w="12700" cap="rnd">
              <a:solidFill>
                <a:srgbClr val="B7B7B7"/>
              </a:solidFill>
              <a:round/>
              <a:headEnd/>
              <a:tailEnd/>
            </a:ln>
          </p:spPr>
          <p:txBody>
            <a:bodyPr/>
            <a:lstStyle/>
            <a:p>
              <a:endParaRPr lang="ru-RU"/>
            </a:p>
          </p:txBody>
        </p:sp>
        <p:sp>
          <p:nvSpPr>
            <p:cNvPr id="17441" name="Line 20"/>
            <p:cNvSpPr>
              <a:spLocks noChangeShapeType="1"/>
            </p:cNvSpPr>
            <p:nvPr/>
          </p:nvSpPr>
          <p:spPr bwMode="auto">
            <a:xfrm>
              <a:off x="3351" y="3276"/>
              <a:ext cx="55" cy="0"/>
            </a:xfrm>
            <a:prstGeom prst="line">
              <a:avLst/>
            </a:prstGeom>
            <a:noFill/>
            <a:ln w="12700">
              <a:solidFill>
                <a:srgbClr val="B7B7B7"/>
              </a:solidFill>
              <a:round/>
              <a:headEnd/>
              <a:tailEnd/>
            </a:ln>
          </p:spPr>
          <p:txBody>
            <a:bodyPr wrap="none" anchor="ctr"/>
            <a:lstStyle/>
            <a:p>
              <a:endParaRPr lang="ru-RU"/>
            </a:p>
          </p:txBody>
        </p:sp>
        <p:sp>
          <p:nvSpPr>
            <p:cNvPr id="17442" name="Line 21"/>
            <p:cNvSpPr>
              <a:spLocks noChangeShapeType="1"/>
            </p:cNvSpPr>
            <p:nvPr/>
          </p:nvSpPr>
          <p:spPr bwMode="auto">
            <a:xfrm flipV="1">
              <a:off x="3018" y="2914"/>
              <a:ext cx="109" cy="173"/>
            </a:xfrm>
            <a:prstGeom prst="line">
              <a:avLst/>
            </a:prstGeom>
            <a:noFill/>
            <a:ln w="12700">
              <a:solidFill>
                <a:srgbClr val="B7B7B7"/>
              </a:solidFill>
              <a:round/>
              <a:headEnd/>
              <a:tailEnd/>
            </a:ln>
          </p:spPr>
          <p:txBody>
            <a:bodyPr wrap="none" anchor="ctr"/>
            <a:lstStyle/>
            <a:p>
              <a:endParaRPr lang="ru-RU"/>
            </a:p>
          </p:txBody>
        </p:sp>
        <p:sp>
          <p:nvSpPr>
            <p:cNvPr id="17443" name="Line 22"/>
            <p:cNvSpPr>
              <a:spLocks noChangeShapeType="1"/>
            </p:cNvSpPr>
            <p:nvPr/>
          </p:nvSpPr>
          <p:spPr bwMode="auto">
            <a:xfrm flipH="1">
              <a:off x="3179" y="3072"/>
              <a:ext cx="58" cy="80"/>
            </a:xfrm>
            <a:prstGeom prst="line">
              <a:avLst/>
            </a:prstGeom>
            <a:noFill/>
            <a:ln w="12700">
              <a:solidFill>
                <a:srgbClr val="B7B7B7"/>
              </a:solidFill>
              <a:round/>
              <a:headEnd/>
              <a:tailEnd/>
            </a:ln>
          </p:spPr>
          <p:txBody>
            <a:bodyPr wrap="none" anchor="ctr"/>
            <a:lstStyle/>
            <a:p>
              <a:endParaRPr lang="ru-RU"/>
            </a:p>
          </p:txBody>
        </p:sp>
        <p:sp>
          <p:nvSpPr>
            <p:cNvPr id="17444" name="Freeform 23"/>
            <p:cNvSpPr>
              <a:spLocks/>
            </p:cNvSpPr>
            <p:nvPr/>
          </p:nvSpPr>
          <p:spPr bwMode="auto">
            <a:xfrm>
              <a:off x="3000" y="3216"/>
              <a:ext cx="97" cy="49"/>
            </a:xfrm>
            <a:custGeom>
              <a:avLst/>
              <a:gdLst>
                <a:gd name="T0" fmla="*/ 0 w 97"/>
                <a:gd name="T1" fmla="*/ 0 h 49"/>
                <a:gd name="T2" fmla="*/ 96 w 97"/>
                <a:gd name="T3" fmla="*/ 48 h 49"/>
                <a:gd name="T4" fmla="*/ 0 60000 65536"/>
                <a:gd name="T5" fmla="*/ 0 60000 65536"/>
                <a:gd name="T6" fmla="*/ 0 w 97"/>
                <a:gd name="T7" fmla="*/ 0 h 49"/>
                <a:gd name="T8" fmla="*/ 97 w 97"/>
                <a:gd name="T9" fmla="*/ 49 h 49"/>
              </a:gdLst>
              <a:ahLst/>
              <a:cxnLst>
                <a:cxn ang="T4">
                  <a:pos x="T0" y="T1"/>
                </a:cxn>
                <a:cxn ang="T5">
                  <a:pos x="T2" y="T3"/>
                </a:cxn>
              </a:cxnLst>
              <a:rect l="T6" t="T7" r="T8" b="T9"/>
              <a:pathLst>
                <a:path w="97" h="49">
                  <a:moveTo>
                    <a:pt x="0" y="0"/>
                  </a:moveTo>
                  <a:lnTo>
                    <a:pt x="96" y="48"/>
                  </a:lnTo>
                </a:path>
              </a:pathLst>
            </a:custGeom>
            <a:noFill/>
            <a:ln w="12700" cap="rnd">
              <a:solidFill>
                <a:srgbClr val="B7B7B7"/>
              </a:solidFill>
              <a:round/>
              <a:headEnd/>
              <a:tailEnd/>
            </a:ln>
          </p:spPr>
          <p:txBody>
            <a:bodyPr/>
            <a:lstStyle/>
            <a:p>
              <a:endParaRPr lang="ru-RU"/>
            </a:p>
          </p:txBody>
        </p:sp>
        <p:sp>
          <p:nvSpPr>
            <p:cNvPr id="17445" name="Freeform 24"/>
            <p:cNvSpPr>
              <a:spLocks/>
            </p:cNvSpPr>
            <p:nvPr/>
          </p:nvSpPr>
          <p:spPr bwMode="auto">
            <a:xfrm>
              <a:off x="3100" y="3232"/>
              <a:ext cx="141" cy="33"/>
            </a:xfrm>
            <a:custGeom>
              <a:avLst/>
              <a:gdLst>
                <a:gd name="T0" fmla="*/ 0 w 141"/>
                <a:gd name="T1" fmla="*/ 0 h 33"/>
                <a:gd name="T2" fmla="*/ 140 w 141"/>
                <a:gd name="T3" fmla="*/ 32 h 33"/>
                <a:gd name="T4" fmla="*/ 0 60000 65536"/>
                <a:gd name="T5" fmla="*/ 0 60000 65536"/>
                <a:gd name="T6" fmla="*/ 0 w 141"/>
                <a:gd name="T7" fmla="*/ 0 h 33"/>
                <a:gd name="T8" fmla="*/ 141 w 141"/>
                <a:gd name="T9" fmla="*/ 33 h 33"/>
              </a:gdLst>
              <a:ahLst/>
              <a:cxnLst>
                <a:cxn ang="T4">
                  <a:pos x="T0" y="T1"/>
                </a:cxn>
                <a:cxn ang="T5">
                  <a:pos x="T2" y="T3"/>
                </a:cxn>
              </a:cxnLst>
              <a:rect l="T6" t="T7" r="T8" b="T9"/>
              <a:pathLst>
                <a:path w="141" h="33">
                  <a:moveTo>
                    <a:pt x="0" y="0"/>
                  </a:moveTo>
                  <a:lnTo>
                    <a:pt x="140" y="32"/>
                  </a:lnTo>
                </a:path>
              </a:pathLst>
            </a:custGeom>
            <a:noFill/>
            <a:ln w="12700" cap="rnd">
              <a:solidFill>
                <a:srgbClr val="B7B7B7"/>
              </a:solidFill>
              <a:round/>
              <a:headEnd/>
              <a:tailEnd/>
            </a:ln>
          </p:spPr>
          <p:txBody>
            <a:bodyPr/>
            <a:lstStyle/>
            <a:p>
              <a:endParaRPr lang="ru-RU"/>
            </a:p>
          </p:txBody>
        </p:sp>
        <p:sp>
          <p:nvSpPr>
            <p:cNvPr id="17446" name="Freeform 25"/>
            <p:cNvSpPr>
              <a:spLocks/>
            </p:cNvSpPr>
            <p:nvPr/>
          </p:nvSpPr>
          <p:spPr bwMode="auto">
            <a:xfrm>
              <a:off x="3244" y="3232"/>
              <a:ext cx="93" cy="33"/>
            </a:xfrm>
            <a:custGeom>
              <a:avLst/>
              <a:gdLst>
                <a:gd name="T0" fmla="*/ 0 w 93"/>
                <a:gd name="T1" fmla="*/ 0 h 33"/>
                <a:gd name="T2" fmla="*/ 92 w 93"/>
                <a:gd name="T3" fmla="*/ 32 h 33"/>
                <a:gd name="T4" fmla="*/ 0 60000 65536"/>
                <a:gd name="T5" fmla="*/ 0 60000 65536"/>
                <a:gd name="T6" fmla="*/ 0 w 93"/>
                <a:gd name="T7" fmla="*/ 0 h 33"/>
                <a:gd name="T8" fmla="*/ 93 w 93"/>
                <a:gd name="T9" fmla="*/ 33 h 33"/>
              </a:gdLst>
              <a:ahLst/>
              <a:cxnLst>
                <a:cxn ang="T4">
                  <a:pos x="T0" y="T1"/>
                </a:cxn>
                <a:cxn ang="T5">
                  <a:pos x="T2" y="T3"/>
                </a:cxn>
              </a:cxnLst>
              <a:rect l="T6" t="T7" r="T8" b="T9"/>
              <a:pathLst>
                <a:path w="93" h="33">
                  <a:moveTo>
                    <a:pt x="0" y="0"/>
                  </a:moveTo>
                  <a:lnTo>
                    <a:pt x="92" y="32"/>
                  </a:lnTo>
                </a:path>
              </a:pathLst>
            </a:custGeom>
            <a:noFill/>
            <a:ln w="12700" cap="rnd">
              <a:solidFill>
                <a:srgbClr val="B7B7B7"/>
              </a:solidFill>
              <a:round/>
              <a:headEnd/>
              <a:tailEnd/>
            </a:ln>
          </p:spPr>
          <p:txBody>
            <a:bodyPr/>
            <a:lstStyle/>
            <a:p>
              <a:endParaRPr lang="ru-RU"/>
            </a:p>
          </p:txBody>
        </p:sp>
        <p:sp>
          <p:nvSpPr>
            <p:cNvPr id="17447" name="Oval 26"/>
            <p:cNvSpPr>
              <a:spLocks noChangeArrowheads="1"/>
            </p:cNvSpPr>
            <p:nvPr/>
          </p:nvSpPr>
          <p:spPr bwMode="auto">
            <a:xfrm>
              <a:off x="3279" y="2934"/>
              <a:ext cx="149" cy="134"/>
            </a:xfrm>
            <a:prstGeom prst="ellipse">
              <a:avLst/>
            </a:prstGeom>
            <a:noFill/>
            <a:ln w="12700">
              <a:solidFill>
                <a:srgbClr val="B7B7B7"/>
              </a:solidFill>
              <a:round/>
              <a:headEnd/>
              <a:tailEnd/>
            </a:ln>
          </p:spPr>
          <p:txBody>
            <a:bodyPr wrap="none" anchor="ctr"/>
            <a:lstStyle/>
            <a:p>
              <a:endParaRPr lang="ru-RU"/>
            </a:p>
          </p:txBody>
        </p:sp>
        <p:sp>
          <p:nvSpPr>
            <p:cNvPr id="17448" name="Freeform 27"/>
            <p:cNvSpPr>
              <a:spLocks/>
            </p:cNvSpPr>
            <p:nvPr/>
          </p:nvSpPr>
          <p:spPr bwMode="auto">
            <a:xfrm>
              <a:off x="3288" y="2928"/>
              <a:ext cx="145" cy="145"/>
            </a:xfrm>
            <a:custGeom>
              <a:avLst/>
              <a:gdLst>
                <a:gd name="T0" fmla="*/ 0 w 145"/>
                <a:gd name="T1" fmla="*/ 0 h 145"/>
                <a:gd name="T2" fmla="*/ 144 w 145"/>
                <a:gd name="T3" fmla="*/ 144 h 145"/>
                <a:gd name="T4" fmla="*/ 0 60000 65536"/>
                <a:gd name="T5" fmla="*/ 0 60000 65536"/>
                <a:gd name="T6" fmla="*/ 0 w 145"/>
                <a:gd name="T7" fmla="*/ 0 h 145"/>
                <a:gd name="T8" fmla="*/ 145 w 145"/>
                <a:gd name="T9" fmla="*/ 145 h 145"/>
              </a:gdLst>
              <a:ahLst/>
              <a:cxnLst>
                <a:cxn ang="T4">
                  <a:pos x="T0" y="T1"/>
                </a:cxn>
                <a:cxn ang="T5">
                  <a:pos x="T2" y="T3"/>
                </a:cxn>
              </a:cxnLst>
              <a:rect l="T6" t="T7" r="T8" b="T9"/>
              <a:pathLst>
                <a:path w="145" h="145">
                  <a:moveTo>
                    <a:pt x="0" y="0"/>
                  </a:moveTo>
                  <a:lnTo>
                    <a:pt x="144" y="144"/>
                  </a:lnTo>
                </a:path>
              </a:pathLst>
            </a:custGeom>
            <a:noFill/>
            <a:ln w="12700" cap="rnd">
              <a:solidFill>
                <a:srgbClr val="B7B7B7"/>
              </a:solidFill>
              <a:round/>
              <a:headEnd/>
              <a:tailEnd/>
            </a:ln>
          </p:spPr>
          <p:txBody>
            <a:bodyPr/>
            <a:lstStyle/>
            <a:p>
              <a:endParaRPr lang="ru-RU"/>
            </a:p>
          </p:txBody>
        </p:sp>
        <p:sp>
          <p:nvSpPr>
            <p:cNvPr id="17449" name="Line 28"/>
            <p:cNvSpPr>
              <a:spLocks noChangeShapeType="1"/>
            </p:cNvSpPr>
            <p:nvPr/>
          </p:nvSpPr>
          <p:spPr bwMode="auto">
            <a:xfrm flipV="1">
              <a:off x="3306" y="2914"/>
              <a:ext cx="109" cy="173"/>
            </a:xfrm>
            <a:prstGeom prst="line">
              <a:avLst/>
            </a:prstGeom>
            <a:noFill/>
            <a:ln w="12700">
              <a:solidFill>
                <a:srgbClr val="B7B7B7"/>
              </a:solidFill>
              <a:round/>
              <a:headEnd/>
              <a:tailEnd/>
            </a:ln>
          </p:spPr>
          <p:txBody>
            <a:bodyPr wrap="none" anchor="ctr"/>
            <a:lstStyle/>
            <a:p>
              <a:endParaRPr lang="ru-RU"/>
            </a:p>
          </p:txBody>
        </p:sp>
      </p:grpSp>
      <p:sp>
        <p:nvSpPr>
          <p:cNvPr id="17416" name="Freeform 29"/>
          <p:cNvSpPr>
            <a:spLocks/>
          </p:cNvSpPr>
          <p:nvPr/>
        </p:nvSpPr>
        <p:spPr bwMode="auto">
          <a:xfrm>
            <a:off x="6326188" y="4114800"/>
            <a:ext cx="914400" cy="1023938"/>
          </a:xfrm>
          <a:custGeom>
            <a:avLst/>
            <a:gdLst>
              <a:gd name="T0" fmla="*/ 56249 w 634"/>
              <a:gd name="T1" fmla="*/ 866775 h 645"/>
              <a:gd name="T2" fmla="*/ 40384 w 634"/>
              <a:gd name="T3" fmla="*/ 844550 h 645"/>
              <a:gd name="T4" fmla="*/ 28845 w 634"/>
              <a:gd name="T5" fmla="*/ 822325 h 645"/>
              <a:gd name="T6" fmla="*/ 17307 w 634"/>
              <a:gd name="T7" fmla="*/ 798513 h 645"/>
              <a:gd name="T8" fmla="*/ 8654 w 634"/>
              <a:gd name="T9" fmla="*/ 771525 h 645"/>
              <a:gd name="T10" fmla="*/ 2885 w 634"/>
              <a:gd name="T11" fmla="*/ 746125 h 645"/>
              <a:gd name="T12" fmla="*/ 1442 w 634"/>
              <a:gd name="T13" fmla="*/ 719138 h 645"/>
              <a:gd name="T14" fmla="*/ 0 w 634"/>
              <a:gd name="T15" fmla="*/ 693738 h 645"/>
              <a:gd name="T16" fmla="*/ 2885 w 634"/>
              <a:gd name="T17" fmla="*/ 665163 h 645"/>
              <a:gd name="T18" fmla="*/ 7211 w 634"/>
              <a:gd name="T19" fmla="*/ 635000 h 645"/>
              <a:gd name="T20" fmla="*/ 12980 w 634"/>
              <a:gd name="T21" fmla="*/ 606425 h 645"/>
              <a:gd name="T22" fmla="*/ 21634 w 634"/>
              <a:gd name="T23" fmla="*/ 576263 h 645"/>
              <a:gd name="T24" fmla="*/ 31730 w 634"/>
              <a:gd name="T25" fmla="*/ 547688 h 645"/>
              <a:gd name="T26" fmla="*/ 44710 w 634"/>
              <a:gd name="T27" fmla="*/ 519113 h 645"/>
              <a:gd name="T28" fmla="*/ 57691 w 634"/>
              <a:gd name="T29" fmla="*/ 487363 h 645"/>
              <a:gd name="T30" fmla="*/ 73556 w 634"/>
              <a:gd name="T31" fmla="*/ 457200 h 645"/>
              <a:gd name="T32" fmla="*/ 126920 w 634"/>
              <a:gd name="T33" fmla="*/ 369888 h 645"/>
              <a:gd name="T34" fmla="*/ 165861 w 634"/>
              <a:gd name="T35" fmla="*/ 315913 h 645"/>
              <a:gd name="T36" fmla="*/ 207687 w 634"/>
              <a:gd name="T37" fmla="*/ 266700 h 645"/>
              <a:gd name="T38" fmla="*/ 253840 w 634"/>
              <a:gd name="T39" fmla="*/ 219075 h 645"/>
              <a:gd name="T40" fmla="*/ 299992 w 634"/>
              <a:gd name="T41" fmla="*/ 174625 h 645"/>
              <a:gd name="T42" fmla="*/ 347587 w 634"/>
              <a:gd name="T43" fmla="*/ 134938 h 645"/>
              <a:gd name="T44" fmla="*/ 395182 w 634"/>
              <a:gd name="T45" fmla="*/ 100013 h 645"/>
              <a:gd name="T46" fmla="*/ 445662 w 634"/>
              <a:gd name="T47" fmla="*/ 69850 h 645"/>
              <a:gd name="T48" fmla="*/ 493257 w 634"/>
              <a:gd name="T49" fmla="*/ 44450 h 645"/>
              <a:gd name="T50" fmla="*/ 540852 w 634"/>
              <a:gd name="T51" fmla="*/ 25400 h 645"/>
              <a:gd name="T52" fmla="*/ 588447 w 634"/>
              <a:gd name="T53" fmla="*/ 11113 h 645"/>
              <a:gd name="T54" fmla="*/ 631715 w 634"/>
              <a:gd name="T55" fmla="*/ 1588 h 645"/>
              <a:gd name="T56" fmla="*/ 674983 w 634"/>
              <a:gd name="T57" fmla="*/ 0 h 645"/>
              <a:gd name="T58" fmla="*/ 713924 w 634"/>
              <a:gd name="T59" fmla="*/ 4763 h 645"/>
              <a:gd name="T60" fmla="*/ 749981 w 634"/>
              <a:gd name="T61" fmla="*/ 19050 h 645"/>
              <a:gd name="T62" fmla="*/ 797576 w 634"/>
              <a:gd name="T63" fmla="*/ 50800 h 645"/>
              <a:gd name="T64" fmla="*/ 826421 w 634"/>
              <a:gd name="T65" fmla="*/ 84138 h 645"/>
              <a:gd name="T66" fmla="*/ 850940 w 634"/>
              <a:gd name="T67" fmla="*/ 125413 h 645"/>
              <a:gd name="T68" fmla="*/ 872574 w 634"/>
              <a:gd name="T69" fmla="*/ 174625 h 645"/>
              <a:gd name="T70" fmla="*/ 888439 w 634"/>
              <a:gd name="T71" fmla="*/ 228600 h 645"/>
              <a:gd name="T72" fmla="*/ 899977 w 634"/>
              <a:gd name="T73" fmla="*/ 288925 h 645"/>
              <a:gd name="T74" fmla="*/ 907189 w 634"/>
              <a:gd name="T75" fmla="*/ 350838 h 645"/>
              <a:gd name="T76" fmla="*/ 912958 w 634"/>
              <a:gd name="T77" fmla="*/ 415925 h 645"/>
              <a:gd name="T78" fmla="*/ 911515 w 634"/>
              <a:gd name="T79" fmla="*/ 482600 h 645"/>
              <a:gd name="T80" fmla="*/ 905746 w 634"/>
              <a:gd name="T81" fmla="*/ 547688 h 645"/>
              <a:gd name="T82" fmla="*/ 895650 w 634"/>
              <a:gd name="T83" fmla="*/ 612775 h 645"/>
              <a:gd name="T84" fmla="*/ 879785 w 634"/>
              <a:gd name="T85" fmla="*/ 677863 h 645"/>
              <a:gd name="T86" fmla="*/ 859594 w 634"/>
              <a:gd name="T87" fmla="*/ 738188 h 645"/>
              <a:gd name="T88" fmla="*/ 835075 w 634"/>
              <a:gd name="T89" fmla="*/ 792163 h 645"/>
              <a:gd name="T90" fmla="*/ 803345 w 634"/>
              <a:gd name="T91" fmla="*/ 842963 h 645"/>
              <a:gd name="T92" fmla="*/ 768731 w 634"/>
              <a:gd name="T93" fmla="*/ 887413 h 645"/>
              <a:gd name="T94" fmla="*/ 713924 w 634"/>
              <a:gd name="T95" fmla="*/ 933450 h 645"/>
              <a:gd name="T96" fmla="*/ 674983 w 634"/>
              <a:gd name="T97" fmla="*/ 958850 h 645"/>
              <a:gd name="T98" fmla="*/ 631715 w 634"/>
              <a:gd name="T99" fmla="*/ 977900 h 645"/>
              <a:gd name="T100" fmla="*/ 588447 w 634"/>
              <a:gd name="T101" fmla="*/ 996950 h 645"/>
              <a:gd name="T102" fmla="*/ 540852 w 634"/>
              <a:gd name="T103" fmla="*/ 1008063 h 645"/>
              <a:gd name="T104" fmla="*/ 493257 w 634"/>
              <a:gd name="T105" fmla="*/ 1017588 h 645"/>
              <a:gd name="T106" fmla="*/ 445662 w 634"/>
              <a:gd name="T107" fmla="*/ 1022350 h 645"/>
              <a:gd name="T108" fmla="*/ 395182 w 634"/>
              <a:gd name="T109" fmla="*/ 1022350 h 645"/>
              <a:gd name="T110" fmla="*/ 347587 w 634"/>
              <a:gd name="T111" fmla="*/ 1017588 h 645"/>
              <a:gd name="T112" fmla="*/ 299992 w 634"/>
              <a:gd name="T113" fmla="*/ 1008063 h 645"/>
              <a:gd name="T114" fmla="*/ 253840 w 634"/>
              <a:gd name="T115" fmla="*/ 996950 h 645"/>
              <a:gd name="T116" fmla="*/ 207687 w 634"/>
              <a:gd name="T117" fmla="*/ 977900 h 645"/>
              <a:gd name="T118" fmla="*/ 165861 w 634"/>
              <a:gd name="T119" fmla="*/ 958850 h 645"/>
              <a:gd name="T120" fmla="*/ 126920 w 634"/>
              <a:gd name="T121" fmla="*/ 933450 h 645"/>
              <a:gd name="T122" fmla="*/ 89421 w 634"/>
              <a:gd name="T123" fmla="*/ 903288 h 6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34"/>
              <a:gd name="T187" fmla="*/ 0 h 645"/>
              <a:gd name="T188" fmla="*/ 634 w 634"/>
              <a:gd name="T189" fmla="*/ 645 h 6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34" h="645">
                <a:moveTo>
                  <a:pt x="51" y="559"/>
                </a:moveTo>
                <a:lnTo>
                  <a:pt x="39" y="546"/>
                </a:lnTo>
                <a:lnTo>
                  <a:pt x="33" y="539"/>
                </a:lnTo>
                <a:lnTo>
                  <a:pt x="28" y="532"/>
                </a:lnTo>
                <a:lnTo>
                  <a:pt x="23" y="524"/>
                </a:lnTo>
                <a:lnTo>
                  <a:pt x="20" y="518"/>
                </a:lnTo>
                <a:lnTo>
                  <a:pt x="15" y="511"/>
                </a:lnTo>
                <a:lnTo>
                  <a:pt x="12" y="503"/>
                </a:lnTo>
                <a:lnTo>
                  <a:pt x="9" y="495"/>
                </a:lnTo>
                <a:lnTo>
                  <a:pt x="6" y="486"/>
                </a:lnTo>
                <a:lnTo>
                  <a:pt x="5" y="478"/>
                </a:lnTo>
                <a:lnTo>
                  <a:pt x="2" y="470"/>
                </a:lnTo>
                <a:lnTo>
                  <a:pt x="2" y="462"/>
                </a:lnTo>
                <a:lnTo>
                  <a:pt x="1" y="453"/>
                </a:lnTo>
                <a:lnTo>
                  <a:pt x="0" y="445"/>
                </a:lnTo>
                <a:lnTo>
                  <a:pt x="0" y="437"/>
                </a:lnTo>
                <a:lnTo>
                  <a:pt x="1" y="428"/>
                </a:lnTo>
                <a:lnTo>
                  <a:pt x="2" y="419"/>
                </a:lnTo>
                <a:lnTo>
                  <a:pt x="2" y="409"/>
                </a:lnTo>
                <a:lnTo>
                  <a:pt x="5" y="400"/>
                </a:lnTo>
                <a:lnTo>
                  <a:pt x="7" y="391"/>
                </a:lnTo>
                <a:lnTo>
                  <a:pt x="9" y="382"/>
                </a:lnTo>
                <a:lnTo>
                  <a:pt x="12" y="373"/>
                </a:lnTo>
                <a:lnTo>
                  <a:pt x="15" y="363"/>
                </a:lnTo>
                <a:lnTo>
                  <a:pt x="18" y="354"/>
                </a:lnTo>
                <a:lnTo>
                  <a:pt x="22" y="345"/>
                </a:lnTo>
                <a:lnTo>
                  <a:pt x="26" y="336"/>
                </a:lnTo>
                <a:lnTo>
                  <a:pt x="31" y="327"/>
                </a:lnTo>
                <a:lnTo>
                  <a:pt x="36" y="316"/>
                </a:lnTo>
                <a:lnTo>
                  <a:pt x="40" y="307"/>
                </a:lnTo>
                <a:lnTo>
                  <a:pt x="45" y="297"/>
                </a:lnTo>
                <a:lnTo>
                  <a:pt x="51" y="288"/>
                </a:lnTo>
                <a:lnTo>
                  <a:pt x="75" y="251"/>
                </a:lnTo>
                <a:lnTo>
                  <a:pt x="88" y="233"/>
                </a:lnTo>
                <a:lnTo>
                  <a:pt x="102" y="216"/>
                </a:lnTo>
                <a:lnTo>
                  <a:pt x="115" y="199"/>
                </a:lnTo>
                <a:lnTo>
                  <a:pt x="130" y="183"/>
                </a:lnTo>
                <a:lnTo>
                  <a:pt x="144" y="168"/>
                </a:lnTo>
                <a:lnTo>
                  <a:pt x="160" y="152"/>
                </a:lnTo>
                <a:lnTo>
                  <a:pt x="176" y="138"/>
                </a:lnTo>
                <a:lnTo>
                  <a:pt x="191" y="123"/>
                </a:lnTo>
                <a:lnTo>
                  <a:pt x="208" y="110"/>
                </a:lnTo>
                <a:lnTo>
                  <a:pt x="224" y="97"/>
                </a:lnTo>
                <a:lnTo>
                  <a:pt x="241" y="85"/>
                </a:lnTo>
                <a:lnTo>
                  <a:pt x="257" y="74"/>
                </a:lnTo>
                <a:lnTo>
                  <a:pt x="274" y="63"/>
                </a:lnTo>
                <a:lnTo>
                  <a:pt x="291" y="53"/>
                </a:lnTo>
                <a:lnTo>
                  <a:pt x="309" y="44"/>
                </a:lnTo>
                <a:lnTo>
                  <a:pt x="326" y="36"/>
                </a:lnTo>
                <a:lnTo>
                  <a:pt x="342" y="28"/>
                </a:lnTo>
                <a:lnTo>
                  <a:pt x="359" y="22"/>
                </a:lnTo>
                <a:lnTo>
                  <a:pt x="375" y="16"/>
                </a:lnTo>
                <a:lnTo>
                  <a:pt x="392" y="10"/>
                </a:lnTo>
                <a:lnTo>
                  <a:pt x="408" y="7"/>
                </a:lnTo>
                <a:lnTo>
                  <a:pt x="424" y="3"/>
                </a:lnTo>
                <a:lnTo>
                  <a:pt x="438" y="1"/>
                </a:lnTo>
                <a:lnTo>
                  <a:pt x="453" y="0"/>
                </a:lnTo>
                <a:lnTo>
                  <a:pt x="468" y="0"/>
                </a:lnTo>
                <a:lnTo>
                  <a:pt x="482" y="1"/>
                </a:lnTo>
                <a:lnTo>
                  <a:pt x="495" y="3"/>
                </a:lnTo>
                <a:lnTo>
                  <a:pt x="508" y="7"/>
                </a:lnTo>
                <a:lnTo>
                  <a:pt x="520" y="12"/>
                </a:lnTo>
                <a:lnTo>
                  <a:pt x="533" y="16"/>
                </a:lnTo>
                <a:lnTo>
                  <a:pt x="553" y="32"/>
                </a:lnTo>
                <a:lnTo>
                  <a:pt x="564" y="41"/>
                </a:lnTo>
                <a:lnTo>
                  <a:pt x="573" y="53"/>
                </a:lnTo>
                <a:lnTo>
                  <a:pt x="583" y="66"/>
                </a:lnTo>
                <a:lnTo>
                  <a:pt x="590" y="79"/>
                </a:lnTo>
                <a:lnTo>
                  <a:pt x="597" y="94"/>
                </a:lnTo>
                <a:lnTo>
                  <a:pt x="605" y="110"/>
                </a:lnTo>
                <a:lnTo>
                  <a:pt x="611" y="127"/>
                </a:lnTo>
                <a:lnTo>
                  <a:pt x="616" y="144"/>
                </a:lnTo>
                <a:lnTo>
                  <a:pt x="621" y="162"/>
                </a:lnTo>
                <a:lnTo>
                  <a:pt x="624" y="182"/>
                </a:lnTo>
                <a:lnTo>
                  <a:pt x="627" y="200"/>
                </a:lnTo>
                <a:lnTo>
                  <a:pt x="629" y="221"/>
                </a:lnTo>
                <a:lnTo>
                  <a:pt x="632" y="242"/>
                </a:lnTo>
                <a:lnTo>
                  <a:pt x="633" y="262"/>
                </a:lnTo>
                <a:lnTo>
                  <a:pt x="633" y="283"/>
                </a:lnTo>
                <a:lnTo>
                  <a:pt x="632" y="304"/>
                </a:lnTo>
                <a:lnTo>
                  <a:pt x="631" y="324"/>
                </a:lnTo>
                <a:lnTo>
                  <a:pt x="628" y="345"/>
                </a:lnTo>
                <a:lnTo>
                  <a:pt x="624" y="366"/>
                </a:lnTo>
                <a:lnTo>
                  <a:pt x="621" y="386"/>
                </a:lnTo>
                <a:lnTo>
                  <a:pt x="616" y="407"/>
                </a:lnTo>
                <a:lnTo>
                  <a:pt x="610" y="427"/>
                </a:lnTo>
                <a:lnTo>
                  <a:pt x="604" y="446"/>
                </a:lnTo>
                <a:lnTo>
                  <a:pt x="596" y="465"/>
                </a:lnTo>
                <a:lnTo>
                  <a:pt x="588" y="482"/>
                </a:lnTo>
                <a:lnTo>
                  <a:pt x="579" y="499"/>
                </a:lnTo>
                <a:lnTo>
                  <a:pt x="568" y="516"/>
                </a:lnTo>
                <a:lnTo>
                  <a:pt x="557" y="531"/>
                </a:lnTo>
                <a:lnTo>
                  <a:pt x="545" y="546"/>
                </a:lnTo>
                <a:lnTo>
                  <a:pt x="533" y="559"/>
                </a:lnTo>
                <a:lnTo>
                  <a:pt x="508" y="580"/>
                </a:lnTo>
                <a:lnTo>
                  <a:pt x="495" y="588"/>
                </a:lnTo>
                <a:lnTo>
                  <a:pt x="482" y="596"/>
                </a:lnTo>
                <a:lnTo>
                  <a:pt x="468" y="604"/>
                </a:lnTo>
                <a:lnTo>
                  <a:pt x="453" y="611"/>
                </a:lnTo>
                <a:lnTo>
                  <a:pt x="438" y="616"/>
                </a:lnTo>
                <a:lnTo>
                  <a:pt x="424" y="622"/>
                </a:lnTo>
                <a:lnTo>
                  <a:pt x="408" y="628"/>
                </a:lnTo>
                <a:lnTo>
                  <a:pt x="392" y="631"/>
                </a:lnTo>
                <a:lnTo>
                  <a:pt x="375" y="635"/>
                </a:lnTo>
                <a:lnTo>
                  <a:pt x="359" y="638"/>
                </a:lnTo>
                <a:lnTo>
                  <a:pt x="342" y="641"/>
                </a:lnTo>
                <a:lnTo>
                  <a:pt x="326" y="642"/>
                </a:lnTo>
                <a:lnTo>
                  <a:pt x="309" y="644"/>
                </a:lnTo>
                <a:lnTo>
                  <a:pt x="291" y="644"/>
                </a:lnTo>
                <a:lnTo>
                  <a:pt x="274" y="644"/>
                </a:lnTo>
                <a:lnTo>
                  <a:pt x="257" y="642"/>
                </a:lnTo>
                <a:lnTo>
                  <a:pt x="241" y="641"/>
                </a:lnTo>
                <a:lnTo>
                  <a:pt x="224" y="638"/>
                </a:lnTo>
                <a:lnTo>
                  <a:pt x="208" y="635"/>
                </a:lnTo>
                <a:lnTo>
                  <a:pt x="191" y="631"/>
                </a:lnTo>
                <a:lnTo>
                  <a:pt x="176" y="628"/>
                </a:lnTo>
                <a:lnTo>
                  <a:pt x="160" y="622"/>
                </a:lnTo>
                <a:lnTo>
                  <a:pt x="144" y="616"/>
                </a:lnTo>
                <a:lnTo>
                  <a:pt x="130" y="611"/>
                </a:lnTo>
                <a:lnTo>
                  <a:pt x="115" y="604"/>
                </a:lnTo>
                <a:lnTo>
                  <a:pt x="102" y="596"/>
                </a:lnTo>
                <a:lnTo>
                  <a:pt x="88" y="588"/>
                </a:lnTo>
                <a:lnTo>
                  <a:pt x="75" y="580"/>
                </a:lnTo>
                <a:lnTo>
                  <a:pt x="62" y="569"/>
                </a:lnTo>
                <a:lnTo>
                  <a:pt x="51" y="559"/>
                </a:lnTo>
              </a:path>
            </a:pathLst>
          </a:custGeom>
          <a:noFill/>
          <a:ln w="12700" cap="rnd">
            <a:solidFill>
              <a:srgbClr val="A0BBFE"/>
            </a:solidFill>
            <a:round/>
            <a:headEnd/>
            <a:tailEnd/>
          </a:ln>
        </p:spPr>
        <p:txBody>
          <a:bodyPr/>
          <a:lstStyle/>
          <a:p>
            <a:endParaRPr lang="ru-RU"/>
          </a:p>
        </p:txBody>
      </p:sp>
      <p:sp>
        <p:nvSpPr>
          <p:cNvPr id="17417" name="Freeform 30"/>
          <p:cNvSpPr>
            <a:spLocks/>
          </p:cNvSpPr>
          <p:nvPr/>
        </p:nvSpPr>
        <p:spPr bwMode="auto">
          <a:xfrm>
            <a:off x="6516688" y="4400550"/>
            <a:ext cx="177800" cy="317500"/>
          </a:xfrm>
          <a:custGeom>
            <a:avLst/>
            <a:gdLst>
              <a:gd name="T0" fmla="*/ 31802 w 123"/>
              <a:gd name="T1" fmla="*/ 193675 h 200"/>
              <a:gd name="T2" fmla="*/ 44811 w 123"/>
              <a:gd name="T3" fmla="*/ 217488 h 200"/>
              <a:gd name="T4" fmla="*/ 56376 w 123"/>
              <a:gd name="T5" fmla="*/ 238125 h 200"/>
              <a:gd name="T6" fmla="*/ 70831 w 123"/>
              <a:gd name="T7" fmla="*/ 257175 h 200"/>
              <a:gd name="T8" fmla="*/ 86732 w 123"/>
              <a:gd name="T9" fmla="*/ 274638 h 200"/>
              <a:gd name="T10" fmla="*/ 101187 w 123"/>
              <a:gd name="T11" fmla="*/ 290513 h 200"/>
              <a:gd name="T12" fmla="*/ 114197 w 123"/>
              <a:gd name="T13" fmla="*/ 301625 h 200"/>
              <a:gd name="T14" fmla="*/ 128652 w 123"/>
              <a:gd name="T15" fmla="*/ 307975 h 200"/>
              <a:gd name="T16" fmla="*/ 141662 w 123"/>
              <a:gd name="T17" fmla="*/ 314325 h 200"/>
              <a:gd name="T18" fmla="*/ 153226 w 123"/>
              <a:gd name="T19" fmla="*/ 315913 h 200"/>
              <a:gd name="T20" fmla="*/ 163345 w 123"/>
              <a:gd name="T21" fmla="*/ 311150 h 200"/>
              <a:gd name="T22" fmla="*/ 169127 w 123"/>
              <a:gd name="T23" fmla="*/ 304800 h 200"/>
              <a:gd name="T24" fmla="*/ 170572 w 123"/>
              <a:gd name="T25" fmla="*/ 296863 h 200"/>
              <a:gd name="T26" fmla="*/ 170572 w 123"/>
              <a:gd name="T27" fmla="*/ 287338 h 200"/>
              <a:gd name="T28" fmla="*/ 170572 w 123"/>
              <a:gd name="T29" fmla="*/ 274638 h 200"/>
              <a:gd name="T30" fmla="*/ 169127 w 123"/>
              <a:gd name="T31" fmla="*/ 258763 h 200"/>
              <a:gd name="T32" fmla="*/ 166236 w 123"/>
              <a:gd name="T33" fmla="*/ 244475 h 200"/>
              <a:gd name="T34" fmla="*/ 163345 w 123"/>
              <a:gd name="T35" fmla="*/ 228600 h 200"/>
              <a:gd name="T36" fmla="*/ 161899 w 123"/>
              <a:gd name="T37" fmla="*/ 209550 h 200"/>
              <a:gd name="T38" fmla="*/ 160454 w 123"/>
              <a:gd name="T39" fmla="*/ 190500 h 200"/>
              <a:gd name="T40" fmla="*/ 160454 w 123"/>
              <a:gd name="T41" fmla="*/ 169863 h 200"/>
              <a:gd name="T42" fmla="*/ 161899 w 123"/>
              <a:gd name="T43" fmla="*/ 144463 h 200"/>
              <a:gd name="T44" fmla="*/ 163345 w 123"/>
              <a:gd name="T45" fmla="*/ 128588 h 200"/>
              <a:gd name="T46" fmla="*/ 167681 w 123"/>
              <a:gd name="T47" fmla="*/ 111125 h 200"/>
              <a:gd name="T48" fmla="*/ 170572 w 123"/>
              <a:gd name="T49" fmla="*/ 98425 h 200"/>
              <a:gd name="T50" fmla="*/ 173463 w 123"/>
              <a:gd name="T51" fmla="*/ 85725 h 200"/>
              <a:gd name="T52" fmla="*/ 174909 w 123"/>
              <a:gd name="T53" fmla="*/ 73025 h 200"/>
              <a:gd name="T54" fmla="*/ 176354 w 123"/>
              <a:gd name="T55" fmla="*/ 60325 h 200"/>
              <a:gd name="T56" fmla="*/ 174909 w 123"/>
              <a:gd name="T57" fmla="*/ 49213 h 200"/>
              <a:gd name="T58" fmla="*/ 170572 w 123"/>
              <a:gd name="T59" fmla="*/ 39688 h 200"/>
              <a:gd name="T60" fmla="*/ 163345 w 123"/>
              <a:gd name="T61" fmla="*/ 28575 h 200"/>
              <a:gd name="T62" fmla="*/ 150335 w 123"/>
              <a:gd name="T63" fmla="*/ 15875 h 200"/>
              <a:gd name="T64" fmla="*/ 137325 w 123"/>
              <a:gd name="T65" fmla="*/ 9525 h 200"/>
              <a:gd name="T66" fmla="*/ 122870 w 123"/>
              <a:gd name="T67" fmla="*/ 4763 h 200"/>
              <a:gd name="T68" fmla="*/ 109860 w 123"/>
              <a:gd name="T69" fmla="*/ 1588 h 200"/>
              <a:gd name="T70" fmla="*/ 95405 w 123"/>
              <a:gd name="T71" fmla="*/ 0 h 200"/>
              <a:gd name="T72" fmla="*/ 80950 w 123"/>
              <a:gd name="T73" fmla="*/ 0 h 200"/>
              <a:gd name="T74" fmla="*/ 66494 w 123"/>
              <a:gd name="T75" fmla="*/ 1588 h 200"/>
              <a:gd name="T76" fmla="*/ 53485 w 123"/>
              <a:gd name="T77" fmla="*/ 4763 h 200"/>
              <a:gd name="T78" fmla="*/ 40475 w 123"/>
              <a:gd name="T79" fmla="*/ 12700 h 200"/>
              <a:gd name="T80" fmla="*/ 28911 w 123"/>
              <a:gd name="T81" fmla="*/ 20638 h 200"/>
              <a:gd name="T82" fmla="*/ 15901 w 123"/>
              <a:gd name="T83" fmla="*/ 33338 h 200"/>
              <a:gd name="T84" fmla="*/ 8673 w 123"/>
              <a:gd name="T85" fmla="*/ 44450 h 200"/>
              <a:gd name="T86" fmla="*/ 2891 w 123"/>
              <a:gd name="T87" fmla="*/ 55563 h 200"/>
              <a:gd name="T88" fmla="*/ 0 w 123"/>
              <a:gd name="T89" fmla="*/ 68263 h 200"/>
              <a:gd name="T90" fmla="*/ 0 w 123"/>
              <a:gd name="T91" fmla="*/ 80963 h 200"/>
              <a:gd name="T92" fmla="*/ 0 w 123"/>
              <a:gd name="T93" fmla="*/ 93663 h 200"/>
              <a:gd name="T94" fmla="*/ 1446 w 123"/>
              <a:gd name="T95" fmla="*/ 107950 h 200"/>
              <a:gd name="T96" fmla="*/ 5782 w 123"/>
              <a:gd name="T97" fmla="*/ 122238 h 200"/>
              <a:gd name="T98" fmla="*/ 8673 w 123"/>
              <a:gd name="T99" fmla="*/ 136525 h 200"/>
              <a:gd name="T100" fmla="*/ 14455 w 123"/>
              <a:gd name="T101" fmla="*/ 153988 h 200"/>
              <a:gd name="T102" fmla="*/ 21683 w 123"/>
              <a:gd name="T103" fmla="*/ 169863 h 2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3"/>
              <a:gd name="T157" fmla="*/ 0 h 200"/>
              <a:gd name="T158" fmla="*/ 123 w 123"/>
              <a:gd name="T159" fmla="*/ 200 h 2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3" h="200">
                <a:moveTo>
                  <a:pt x="15" y="107"/>
                </a:moveTo>
                <a:lnTo>
                  <a:pt x="20" y="117"/>
                </a:lnTo>
                <a:lnTo>
                  <a:pt x="22" y="122"/>
                </a:lnTo>
                <a:lnTo>
                  <a:pt x="24" y="128"/>
                </a:lnTo>
                <a:lnTo>
                  <a:pt x="28" y="132"/>
                </a:lnTo>
                <a:lnTo>
                  <a:pt x="31" y="137"/>
                </a:lnTo>
                <a:lnTo>
                  <a:pt x="34" y="141"/>
                </a:lnTo>
                <a:lnTo>
                  <a:pt x="37" y="146"/>
                </a:lnTo>
                <a:lnTo>
                  <a:pt x="39" y="150"/>
                </a:lnTo>
                <a:lnTo>
                  <a:pt x="43" y="154"/>
                </a:lnTo>
                <a:lnTo>
                  <a:pt x="46" y="158"/>
                </a:lnTo>
                <a:lnTo>
                  <a:pt x="49" y="162"/>
                </a:lnTo>
                <a:lnTo>
                  <a:pt x="52" y="166"/>
                </a:lnTo>
                <a:lnTo>
                  <a:pt x="56" y="169"/>
                </a:lnTo>
                <a:lnTo>
                  <a:pt x="60" y="173"/>
                </a:lnTo>
                <a:lnTo>
                  <a:pt x="63" y="176"/>
                </a:lnTo>
                <a:lnTo>
                  <a:pt x="66" y="179"/>
                </a:lnTo>
                <a:lnTo>
                  <a:pt x="70" y="183"/>
                </a:lnTo>
                <a:lnTo>
                  <a:pt x="73" y="185"/>
                </a:lnTo>
                <a:lnTo>
                  <a:pt x="76" y="187"/>
                </a:lnTo>
                <a:lnTo>
                  <a:pt x="79" y="190"/>
                </a:lnTo>
                <a:lnTo>
                  <a:pt x="83" y="192"/>
                </a:lnTo>
                <a:lnTo>
                  <a:pt x="85" y="193"/>
                </a:lnTo>
                <a:lnTo>
                  <a:pt x="89" y="194"/>
                </a:lnTo>
                <a:lnTo>
                  <a:pt x="93" y="197"/>
                </a:lnTo>
                <a:lnTo>
                  <a:pt x="95" y="197"/>
                </a:lnTo>
                <a:lnTo>
                  <a:pt x="98" y="198"/>
                </a:lnTo>
                <a:lnTo>
                  <a:pt x="101" y="199"/>
                </a:lnTo>
                <a:lnTo>
                  <a:pt x="104" y="199"/>
                </a:lnTo>
                <a:lnTo>
                  <a:pt x="106" y="199"/>
                </a:lnTo>
                <a:lnTo>
                  <a:pt x="109" y="198"/>
                </a:lnTo>
                <a:lnTo>
                  <a:pt x="111" y="198"/>
                </a:lnTo>
                <a:lnTo>
                  <a:pt x="113" y="196"/>
                </a:lnTo>
                <a:lnTo>
                  <a:pt x="115" y="194"/>
                </a:lnTo>
                <a:lnTo>
                  <a:pt x="116" y="193"/>
                </a:lnTo>
                <a:lnTo>
                  <a:pt x="117" y="192"/>
                </a:lnTo>
                <a:lnTo>
                  <a:pt x="117" y="191"/>
                </a:lnTo>
                <a:lnTo>
                  <a:pt x="117" y="189"/>
                </a:lnTo>
                <a:lnTo>
                  <a:pt x="118" y="187"/>
                </a:lnTo>
                <a:lnTo>
                  <a:pt x="118" y="185"/>
                </a:lnTo>
                <a:lnTo>
                  <a:pt x="118" y="183"/>
                </a:lnTo>
                <a:lnTo>
                  <a:pt x="118" y="181"/>
                </a:lnTo>
                <a:lnTo>
                  <a:pt x="118" y="178"/>
                </a:lnTo>
                <a:lnTo>
                  <a:pt x="118" y="175"/>
                </a:lnTo>
                <a:lnTo>
                  <a:pt x="118" y="173"/>
                </a:lnTo>
                <a:lnTo>
                  <a:pt x="117" y="169"/>
                </a:lnTo>
                <a:lnTo>
                  <a:pt x="117" y="167"/>
                </a:lnTo>
                <a:lnTo>
                  <a:pt x="117" y="163"/>
                </a:lnTo>
                <a:lnTo>
                  <a:pt x="116" y="160"/>
                </a:lnTo>
                <a:lnTo>
                  <a:pt x="116" y="158"/>
                </a:lnTo>
                <a:lnTo>
                  <a:pt x="115" y="154"/>
                </a:lnTo>
                <a:lnTo>
                  <a:pt x="115" y="151"/>
                </a:lnTo>
                <a:lnTo>
                  <a:pt x="115" y="147"/>
                </a:lnTo>
                <a:lnTo>
                  <a:pt x="113" y="144"/>
                </a:lnTo>
                <a:lnTo>
                  <a:pt x="113" y="139"/>
                </a:lnTo>
                <a:lnTo>
                  <a:pt x="112" y="136"/>
                </a:lnTo>
                <a:lnTo>
                  <a:pt x="112" y="132"/>
                </a:lnTo>
                <a:lnTo>
                  <a:pt x="112" y="128"/>
                </a:lnTo>
                <a:lnTo>
                  <a:pt x="112" y="123"/>
                </a:lnTo>
                <a:lnTo>
                  <a:pt x="111" y="120"/>
                </a:lnTo>
                <a:lnTo>
                  <a:pt x="111" y="116"/>
                </a:lnTo>
                <a:lnTo>
                  <a:pt x="111" y="112"/>
                </a:lnTo>
                <a:lnTo>
                  <a:pt x="111" y="107"/>
                </a:lnTo>
                <a:lnTo>
                  <a:pt x="111" y="99"/>
                </a:lnTo>
                <a:lnTo>
                  <a:pt x="112" y="95"/>
                </a:lnTo>
                <a:lnTo>
                  <a:pt x="112" y="91"/>
                </a:lnTo>
                <a:lnTo>
                  <a:pt x="112" y="87"/>
                </a:lnTo>
                <a:lnTo>
                  <a:pt x="113" y="84"/>
                </a:lnTo>
                <a:lnTo>
                  <a:pt x="113" y="81"/>
                </a:lnTo>
                <a:lnTo>
                  <a:pt x="115" y="77"/>
                </a:lnTo>
                <a:lnTo>
                  <a:pt x="115" y="74"/>
                </a:lnTo>
                <a:lnTo>
                  <a:pt x="116" y="70"/>
                </a:lnTo>
                <a:lnTo>
                  <a:pt x="117" y="68"/>
                </a:lnTo>
                <a:lnTo>
                  <a:pt x="117" y="64"/>
                </a:lnTo>
                <a:lnTo>
                  <a:pt x="118" y="62"/>
                </a:lnTo>
                <a:lnTo>
                  <a:pt x="118" y="59"/>
                </a:lnTo>
                <a:lnTo>
                  <a:pt x="120" y="56"/>
                </a:lnTo>
                <a:lnTo>
                  <a:pt x="120" y="54"/>
                </a:lnTo>
                <a:lnTo>
                  <a:pt x="121" y="51"/>
                </a:lnTo>
                <a:lnTo>
                  <a:pt x="121" y="48"/>
                </a:lnTo>
                <a:lnTo>
                  <a:pt x="121" y="46"/>
                </a:lnTo>
                <a:lnTo>
                  <a:pt x="122" y="43"/>
                </a:lnTo>
                <a:lnTo>
                  <a:pt x="122" y="40"/>
                </a:lnTo>
                <a:lnTo>
                  <a:pt x="122" y="38"/>
                </a:lnTo>
                <a:lnTo>
                  <a:pt x="122" y="36"/>
                </a:lnTo>
                <a:lnTo>
                  <a:pt x="121" y="33"/>
                </a:lnTo>
                <a:lnTo>
                  <a:pt x="121" y="31"/>
                </a:lnTo>
                <a:lnTo>
                  <a:pt x="120" y="29"/>
                </a:lnTo>
                <a:lnTo>
                  <a:pt x="120" y="28"/>
                </a:lnTo>
                <a:lnTo>
                  <a:pt x="118" y="25"/>
                </a:lnTo>
                <a:lnTo>
                  <a:pt x="117" y="23"/>
                </a:lnTo>
                <a:lnTo>
                  <a:pt x="115" y="21"/>
                </a:lnTo>
                <a:lnTo>
                  <a:pt x="113" y="18"/>
                </a:lnTo>
                <a:lnTo>
                  <a:pt x="111" y="17"/>
                </a:lnTo>
                <a:lnTo>
                  <a:pt x="106" y="13"/>
                </a:lnTo>
                <a:lnTo>
                  <a:pt x="104" y="10"/>
                </a:lnTo>
                <a:lnTo>
                  <a:pt x="101" y="9"/>
                </a:lnTo>
                <a:lnTo>
                  <a:pt x="98" y="8"/>
                </a:lnTo>
                <a:lnTo>
                  <a:pt x="95" y="6"/>
                </a:lnTo>
                <a:lnTo>
                  <a:pt x="93" y="5"/>
                </a:lnTo>
                <a:lnTo>
                  <a:pt x="89" y="3"/>
                </a:lnTo>
                <a:lnTo>
                  <a:pt x="85" y="3"/>
                </a:lnTo>
                <a:lnTo>
                  <a:pt x="83" y="2"/>
                </a:lnTo>
                <a:lnTo>
                  <a:pt x="79" y="1"/>
                </a:lnTo>
                <a:lnTo>
                  <a:pt x="76" y="1"/>
                </a:lnTo>
                <a:lnTo>
                  <a:pt x="73" y="0"/>
                </a:lnTo>
                <a:lnTo>
                  <a:pt x="70" y="0"/>
                </a:lnTo>
                <a:lnTo>
                  <a:pt x="66" y="0"/>
                </a:lnTo>
                <a:lnTo>
                  <a:pt x="63" y="0"/>
                </a:lnTo>
                <a:lnTo>
                  <a:pt x="60" y="0"/>
                </a:lnTo>
                <a:lnTo>
                  <a:pt x="56" y="0"/>
                </a:lnTo>
                <a:lnTo>
                  <a:pt x="52" y="0"/>
                </a:lnTo>
                <a:lnTo>
                  <a:pt x="49" y="1"/>
                </a:lnTo>
                <a:lnTo>
                  <a:pt x="46" y="1"/>
                </a:lnTo>
                <a:lnTo>
                  <a:pt x="43" y="2"/>
                </a:lnTo>
                <a:lnTo>
                  <a:pt x="39" y="3"/>
                </a:lnTo>
                <a:lnTo>
                  <a:pt x="37" y="3"/>
                </a:lnTo>
                <a:lnTo>
                  <a:pt x="34" y="5"/>
                </a:lnTo>
                <a:lnTo>
                  <a:pt x="31" y="6"/>
                </a:lnTo>
                <a:lnTo>
                  <a:pt x="28" y="8"/>
                </a:lnTo>
                <a:lnTo>
                  <a:pt x="24" y="9"/>
                </a:lnTo>
                <a:lnTo>
                  <a:pt x="22" y="10"/>
                </a:lnTo>
                <a:lnTo>
                  <a:pt x="20" y="13"/>
                </a:lnTo>
                <a:lnTo>
                  <a:pt x="17" y="15"/>
                </a:lnTo>
                <a:lnTo>
                  <a:pt x="15" y="17"/>
                </a:lnTo>
                <a:lnTo>
                  <a:pt x="11" y="21"/>
                </a:lnTo>
                <a:lnTo>
                  <a:pt x="9" y="23"/>
                </a:lnTo>
                <a:lnTo>
                  <a:pt x="7" y="25"/>
                </a:lnTo>
                <a:lnTo>
                  <a:pt x="6" y="28"/>
                </a:lnTo>
                <a:lnTo>
                  <a:pt x="5" y="30"/>
                </a:lnTo>
                <a:lnTo>
                  <a:pt x="4" y="32"/>
                </a:lnTo>
                <a:lnTo>
                  <a:pt x="2" y="35"/>
                </a:lnTo>
                <a:lnTo>
                  <a:pt x="1" y="37"/>
                </a:lnTo>
                <a:lnTo>
                  <a:pt x="1" y="40"/>
                </a:lnTo>
                <a:lnTo>
                  <a:pt x="0" y="43"/>
                </a:lnTo>
                <a:lnTo>
                  <a:pt x="0" y="45"/>
                </a:lnTo>
                <a:lnTo>
                  <a:pt x="0" y="47"/>
                </a:lnTo>
                <a:lnTo>
                  <a:pt x="0" y="51"/>
                </a:lnTo>
                <a:lnTo>
                  <a:pt x="0" y="53"/>
                </a:lnTo>
                <a:lnTo>
                  <a:pt x="0" y="56"/>
                </a:lnTo>
                <a:lnTo>
                  <a:pt x="0" y="59"/>
                </a:lnTo>
                <a:lnTo>
                  <a:pt x="0" y="61"/>
                </a:lnTo>
                <a:lnTo>
                  <a:pt x="0" y="64"/>
                </a:lnTo>
                <a:lnTo>
                  <a:pt x="1" y="68"/>
                </a:lnTo>
                <a:lnTo>
                  <a:pt x="1" y="70"/>
                </a:lnTo>
                <a:lnTo>
                  <a:pt x="2" y="74"/>
                </a:lnTo>
                <a:lnTo>
                  <a:pt x="4" y="77"/>
                </a:lnTo>
                <a:lnTo>
                  <a:pt x="5" y="79"/>
                </a:lnTo>
                <a:lnTo>
                  <a:pt x="5" y="83"/>
                </a:lnTo>
                <a:lnTo>
                  <a:pt x="6" y="86"/>
                </a:lnTo>
                <a:lnTo>
                  <a:pt x="7" y="90"/>
                </a:lnTo>
                <a:lnTo>
                  <a:pt x="9" y="93"/>
                </a:lnTo>
                <a:lnTo>
                  <a:pt x="10" y="97"/>
                </a:lnTo>
                <a:lnTo>
                  <a:pt x="12" y="100"/>
                </a:lnTo>
                <a:lnTo>
                  <a:pt x="13" y="104"/>
                </a:lnTo>
                <a:lnTo>
                  <a:pt x="15" y="107"/>
                </a:lnTo>
              </a:path>
            </a:pathLst>
          </a:custGeom>
          <a:noFill/>
          <a:ln w="12700" cap="rnd">
            <a:solidFill>
              <a:srgbClr val="FF536E"/>
            </a:solidFill>
            <a:round/>
            <a:headEnd/>
            <a:tailEnd/>
          </a:ln>
        </p:spPr>
        <p:txBody>
          <a:bodyPr/>
          <a:lstStyle/>
          <a:p>
            <a:endParaRPr lang="ru-RU"/>
          </a:p>
        </p:txBody>
      </p:sp>
      <p:sp>
        <p:nvSpPr>
          <p:cNvPr id="17418" name="Freeform 31"/>
          <p:cNvSpPr>
            <a:spLocks/>
          </p:cNvSpPr>
          <p:nvPr/>
        </p:nvSpPr>
        <p:spPr bwMode="auto">
          <a:xfrm>
            <a:off x="6813550" y="4284663"/>
            <a:ext cx="280988" cy="165100"/>
          </a:xfrm>
          <a:custGeom>
            <a:avLst/>
            <a:gdLst>
              <a:gd name="T0" fmla="*/ 139774 w 195"/>
              <a:gd name="T1" fmla="*/ 0 h 104"/>
              <a:gd name="T2" fmla="*/ 134010 w 195"/>
              <a:gd name="T3" fmla="*/ 3175 h 104"/>
              <a:gd name="T4" fmla="*/ 126805 w 195"/>
              <a:gd name="T5" fmla="*/ 9525 h 104"/>
              <a:gd name="T6" fmla="*/ 116718 w 195"/>
              <a:gd name="T7" fmla="*/ 15875 h 104"/>
              <a:gd name="T8" fmla="*/ 106631 w 195"/>
              <a:gd name="T9" fmla="*/ 25400 h 104"/>
              <a:gd name="T10" fmla="*/ 93663 w 195"/>
              <a:gd name="T11" fmla="*/ 34925 h 104"/>
              <a:gd name="T12" fmla="*/ 79253 w 195"/>
              <a:gd name="T13" fmla="*/ 46038 h 104"/>
              <a:gd name="T14" fmla="*/ 64843 w 195"/>
              <a:gd name="T15" fmla="*/ 58738 h 104"/>
              <a:gd name="T16" fmla="*/ 51875 w 195"/>
              <a:gd name="T17" fmla="*/ 69850 h 104"/>
              <a:gd name="T18" fmla="*/ 38906 w 195"/>
              <a:gd name="T19" fmla="*/ 82550 h 104"/>
              <a:gd name="T20" fmla="*/ 25937 w 195"/>
              <a:gd name="T21" fmla="*/ 93663 h 104"/>
              <a:gd name="T22" fmla="*/ 17292 w 195"/>
              <a:gd name="T23" fmla="*/ 106363 h 104"/>
              <a:gd name="T24" fmla="*/ 8646 w 195"/>
              <a:gd name="T25" fmla="*/ 117475 h 104"/>
              <a:gd name="T26" fmla="*/ 2882 w 195"/>
              <a:gd name="T27" fmla="*/ 127000 h 104"/>
              <a:gd name="T28" fmla="*/ 0 w 195"/>
              <a:gd name="T29" fmla="*/ 136525 h 104"/>
              <a:gd name="T30" fmla="*/ 1441 w 195"/>
              <a:gd name="T31" fmla="*/ 144463 h 104"/>
              <a:gd name="T32" fmla="*/ 5764 w 195"/>
              <a:gd name="T33" fmla="*/ 150813 h 104"/>
              <a:gd name="T34" fmla="*/ 10087 w 195"/>
              <a:gd name="T35" fmla="*/ 153988 h 104"/>
              <a:gd name="T36" fmla="*/ 15851 w 195"/>
              <a:gd name="T37" fmla="*/ 155575 h 104"/>
              <a:gd name="T38" fmla="*/ 23055 w 195"/>
              <a:gd name="T39" fmla="*/ 160338 h 104"/>
              <a:gd name="T40" fmla="*/ 30260 w 195"/>
              <a:gd name="T41" fmla="*/ 161925 h 104"/>
              <a:gd name="T42" fmla="*/ 38906 w 195"/>
              <a:gd name="T43" fmla="*/ 163513 h 104"/>
              <a:gd name="T44" fmla="*/ 47552 w 195"/>
              <a:gd name="T45" fmla="*/ 163513 h 104"/>
              <a:gd name="T46" fmla="*/ 59080 w 195"/>
              <a:gd name="T47" fmla="*/ 163513 h 104"/>
              <a:gd name="T48" fmla="*/ 69166 w 195"/>
              <a:gd name="T49" fmla="*/ 163513 h 104"/>
              <a:gd name="T50" fmla="*/ 79253 w 195"/>
              <a:gd name="T51" fmla="*/ 161925 h 104"/>
              <a:gd name="T52" fmla="*/ 90781 w 195"/>
              <a:gd name="T53" fmla="*/ 160338 h 104"/>
              <a:gd name="T54" fmla="*/ 100867 w 195"/>
              <a:gd name="T55" fmla="*/ 155575 h 104"/>
              <a:gd name="T56" fmla="*/ 110954 w 195"/>
              <a:gd name="T57" fmla="*/ 153988 h 104"/>
              <a:gd name="T58" fmla="*/ 123923 w 195"/>
              <a:gd name="T59" fmla="*/ 150813 h 104"/>
              <a:gd name="T60" fmla="*/ 136892 w 195"/>
              <a:gd name="T61" fmla="*/ 147638 h 104"/>
              <a:gd name="T62" fmla="*/ 155624 w 195"/>
              <a:gd name="T63" fmla="*/ 136525 h 104"/>
              <a:gd name="T64" fmla="*/ 171475 w 195"/>
              <a:gd name="T65" fmla="*/ 127000 h 104"/>
              <a:gd name="T66" fmla="*/ 184443 w 195"/>
              <a:gd name="T67" fmla="*/ 117475 h 104"/>
              <a:gd name="T68" fmla="*/ 198853 w 195"/>
              <a:gd name="T69" fmla="*/ 106363 h 104"/>
              <a:gd name="T70" fmla="*/ 210381 w 195"/>
              <a:gd name="T71" fmla="*/ 93663 h 104"/>
              <a:gd name="T72" fmla="*/ 220468 w 195"/>
              <a:gd name="T73" fmla="*/ 82550 h 104"/>
              <a:gd name="T74" fmla="*/ 231995 w 195"/>
              <a:gd name="T75" fmla="*/ 69850 h 104"/>
              <a:gd name="T76" fmla="*/ 242082 w 195"/>
              <a:gd name="T77" fmla="*/ 58738 h 104"/>
              <a:gd name="T78" fmla="*/ 249287 w 195"/>
              <a:gd name="T79" fmla="*/ 46038 h 104"/>
              <a:gd name="T80" fmla="*/ 257933 w 195"/>
              <a:gd name="T81" fmla="*/ 34925 h 104"/>
              <a:gd name="T82" fmla="*/ 263696 w 195"/>
              <a:gd name="T83" fmla="*/ 25400 h 104"/>
              <a:gd name="T84" fmla="*/ 269460 w 195"/>
              <a:gd name="T85" fmla="*/ 15875 h 104"/>
              <a:gd name="T86" fmla="*/ 273783 w 195"/>
              <a:gd name="T87" fmla="*/ 9525 h 104"/>
              <a:gd name="T88" fmla="*/ 278106 w 195"/>
              <a:gd name="T89" fmla="*/ 3175 h 104"/>
              <a:gd name="T90" fmla="*/ 279547 w 195"/>
              <a:gd name="T91" fmla="*/ 0 h 1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
              <a:gd name="T139" fmla="*/ 0 h 104"/>
              <a:gd name="T140" fmla="*/ 195 w 195"/>
              <a:gd name="T141" fmla="*/ 104 h 1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 h="104">
                <a:moveTo>
                  <a:pt x="98" y="0"/>
                </a:moveTo>
                <a:lnTo>
                  <a:pt x="97" y="0"/>
                </a:lnTo>
                <a:lnTo>
                  <a:pt x="95" y="1"/>
                </a:lnTo>
                <a:lnTo>
                  <a:pt x="93" y="2"/>
                </a:lnTo>
                <a:lnTo>
                  <a:pt x="91" y="3"/>
                </a:lnTo>
                <a:lnTo>
                  <a:pt x="88" y="6"/>
                </a:lnTo>
                <a:lnTo>
                  <a:pt x="85" y="8"/>
                </a:lnTo>
                <a:lnTo>
                  <a:pt x="81" y="10"/>
                </a:lnTo>
                <a:lnTo>
                  <a:pt x="77" y="13"/>
                </a:lnTo>
                <a:lnTo>
                  <a:pt x="74" y="16"/>
                </a:lnTo>
                <a:lnTo>
                  <a:pt x="69" y="20"/>
                </a:lnTo>
                <a:lnTo>
                  <a:pt x="65" y="22"/>
                </a:lnTo>
                <a:lnTo>
                  <a:pt x="60" y="25"/>
                </a:lnTo>
                <a:lnTo>
                  <a:pt x="55" y="29"/>
                </a:lnTo>
                <a:lnTo>
                  <a:pt x="50" y="34"/>
                </a:lnTo>
                <a:lnTo>
                  <a:pt x="45" y="37"/>
                </a:lnTo>
                <a:lnTo>
                  <a:pt x="41" y="41"/>
                </a:lnTo>
                <a:lnTo>
                  <a:pt x="36" y="44"/>
                </a:lnTo>
                <a:lnTo>
                  <a:pt x="32" y="47"/>
                </a:lnTo>
                <a:lnTo>
                  <a:pt x="27" y="52"/>
                </a:lnTo>
                <a:lnTo>
                  <a:pt x="23" y="56"/>
                </a:lnTo>
                <a:lnTo>
                  <a:pt x="18" y="59"/>
                </a:lnTo>
                <a:lnTo>
                  <a:pt x="16" y="64"/>
                </a:lnTo>
                <a:lnTo>
                  <a:pt x="12" y="67"/>
                </a:lnTo>
                <a:lnTo>
                  <a:pt x="9" y="71"/>
                </a:lnTo>
                <a:lnTo>
                  <a:pt x="6" y="74"/>
                </a:lnTo>
                <a:lnTo>
                  <a:pt x="4" y="78"/>
                </a:lnTo>
                <a:lnTo>
                  <a:pt x="2" y="80"/>
                </a:lnTo>
                <a:lnTo>
                  <a:pt x="1" y="83"/>
                </a:lnTo>
                <a:lnTo>
                  <a:pt x="0" y="86"/>
                </a:lnTo>
                <a:lnTo>
                  <a:pt x="0" y="89"/>
                </a:lnTo>
                <a:lnTo>
                  <a:pt x="1" y="91"/>
                </a:lnTo>
                <a:lnTo>
                  <a:pt x="2" y="94"/>
                </a:lnTo>
                <a:lnTo>
                  <a:pt x="4" y="95"/>
                </a:lnTo>
                <a:lnTo>
                  <a:pt x="6" y="96"/>
                </a:lnTo>
                <a:lnTo>
                  <a:pt x="7" y="97"/>
                </a:lnTo>
                <a:lnTo>
                  <a:pt x="9" y="98"/>
                </a:lnTo>
                <a:lnTo>
                  <a:pt x="11" y="98"/>
                </a:lnTo>
                <a:lnTo>
                  <a:pt x="14" y="100"/>
                </a:lnTo>
                <a:lnTo>
                  <a:pt x="16" y="101"/>
                </a:lnTo>
                <a:lnTo>
                  <a:pt x="18" y="101"/>
                </a:lnTo>
                <a:lnTo>
                  <a:pt x="21" y="102"/>
                </a:lnTo>
                <a:lnTo>
                  <a:pt x="23" y="102"/>
                </a:lnTo>
                <a:lnTo>
                  <a:pt x="27" y="103"/>
                </a:lnTo>
                <a:lnTo>
                  <a:pt x="31" y="103"/>
                </a:lnTo>
                <a:lnTo>
                  <a:pt x="33" y="103"/>
                </a:lnTo>
                <a:lnTo>
                  <a:pt x="37" y="103"/>
                </a:lnTo>
                <a:lnTo>
                  <a:pt x="41" y="103"/>
                </a:lnTo>
                <a:lnTo>
                  <a:pt x="43" y="103"/>
                </a:lnTo>
                <a:lnTo>
                  <a:pt x="48" y="103"/>
                </a:lnTo>
                <a:lnTo>
                  <a:pt x="50" y="102"/>
                </a:lnTo>
                <a:lnTo>
                  <a:pt x="55" y="102"/>
                </a:lnTo>
                <a:lnTo>
                  <a:pt x="59" y="101"/>
                </a:lnTo>
                <a:lnTo>
                  <a:pt x="63" y="101"/>
                </a:lnTo>
                <a:lnTo>
                  <a:pt x="66" y="100"/>
                </a:lnTo>
                <a:lnTo>
                  <a:pt x="70" y="98"/>
                </a:lnTo>
                <a:lnTo>
                  <a:pt x="74" y="98"/>
                </a:lnTo>
                <a:lnTo>
                  <a:pt x="77" y="97"/>
                </a:lnTo>
                <a:lnTo>
                  <a:pt x="82" y="96"/>
                </a:lnTo>
                <a:lnTo>
                  <a:pt x="86" y="95"/>
                </a:lnTo>
                <a:lnTo>
                  <a:pt x="90" y="94"/>
                </a:lnTo>
                <a:lnTo>
                  <a:pt x="95" y="93"/>
                </a:lnTo>
                <a:lnTo>
                  <a:pt x="98" y="91"/>
                </a:lnTo>
                <a:lnTo>
                  <a:pt x="108" y="86"/>
                </a:lnTo>
                <a:lnTo>
                  <a:pt x="114" y="83"/>
                </a:lnTo>
                <a:lnTo>
                  <a:pt x="119" y="80"/>
                </a:lnTo>
                <a:lnTo>
                  <a:pt x="124" y="78"/>
                </a:lnTo>
                <a:lnTo>
                  <a:pt x="128" y="74"/>
                </a:lnTo>
                <a:lnTo>
                  <a:pt x="133" y="71"/>
                </a:lnTo>
                <a:lnTo>
                  <a:pt x="138" y="67"/>
                </a:lnTo>
                <a:lnTo>
                  <a:pt x="141" y="64"/>
                </a:lnTo>
                <a:lnTo>
                  <a:pt x="146" y="59"/>
                </a:lnTo>
                <a:lnTo>
                  <a:pt x="150" y="56"/>
                </a:lnTo>
                <a:lnTo>
                  <a:pt x="153" y="52"/>
                </a:lnTo>
                <a:lnTo>
                  <a:pt x="157" y="47"/>
                </a:lnTo>
                <a:lnTo>
                  <a:pt x="161" y="44"/>
                </a:lnTo>
                <a:lnTo>
                  <a:pt x="165" y="41"/>
                </a:lnTo>
                <a:lnTo>
                  <a:pt x="168" y="37"/>
                </a:lnTo>
                <a:lnTo>
                  <a:pt x="171" y="34"/>
                </a:lnTo>
                <a:lnTo>
                  <a:pt x="173" y="29"/>
                </a:lnTo>
                <a:lnTo>
                  <a:pt x="176" y="25"/>
                </a:lnTo>
                <a:lnTo>
                  <a:pt x="179" y="22"/>
                </a:lnTo>
                <a:lnTo>
                  <a:pt x="180" y="20"/>
                </a:lnTo>
                <a:lnTo>
                  <a:pt x="183" y="16"/>
                </a:lnTo>
                <a:lnTo>
                  <a:pt x="185" y="13"/>
                </a:lnTo>
                <a:lnTo>
                  <a:pt x="187" y="10"/>
                </a:lnTo>
                <a:lnTo>
                  <a:pt x="189" y="8"/>
                </a:lnTo>
                <a:lnTo>
                  <a:pt x="190" y="6"/>
                </a:lnTo>
                <a:lnTo>
                  <a:pt x="192" y="3"/>
                </a:lnTo>
                <a:lnTo>
                  <a:pt x="193" y="2"/>
                </a:lnTo>
                <a:lnTo>
                  <a:pt x="193" y="1"/>
                </a:lnTo>
                <a:lnTo>
                  <a:pt x="194" y="0"/>
                </a:lnTo>
              </a:path>
            </a:pathLst>
          </a:custGeom>
          <a:noFill/>
          <a:ln w="12700" cap="rnd">
            <a:solidFill>
              <a:srgbClr val="B7B7B7"/>
            </a:solidFill>
            <a:round/>
            <a:headEnd/>
            <a:tailEnd/>
          </a:ln>
        </p:spPr>
        <p:txBody>
          <a:bodyPr/>
          <a:lstStyle/>
          <a:p>
            <a:endParaRPr lang="ru-RU"/>
          </a:p>
        </p:txBody>
      </p:sp>
      <p:sp>
        <p:nvSpPr>
          <p:cNvPr id="17419" name="Line 32"/>
          <p:cNvSpPr>
            <a:spLocks noChangeShapeType="1"/>
          </p:cNvSpPr>
          <p:nvPr/>
        </p:nvSpPr>
        <p:spPr bwMode="auto">
          <a:xfrm flipV="1">
            <a:off x="6562725" y="4837113"/>
            <a:ext cx="88900" cy="188912"/>
          </a:xfrm>
          <a:prstGeom prst="line">
            <a:avLst/>
          </a:prstGeom>
          <a:noFill/>
          <a:ln w="12700">
            <a:solidFill>
              <a:srgbClr val="FAFD00"/>
            </a:solidFill>
            <a:round/>
            <a:headEnd/>
            <a:tailEnd/>
          </a:ln>
        </p:spPr>
        <p:txBody>
          <a:bodyPr wrap="none" anchor="ctr"/>
          <a:lstStyle/>
          <a:p>
            <a:endParaRPr lang="ru-RU"/>
          </a:p>
        </p:txBody>
      </p:sp>
      <p:sp>
        <p:nvSpPr>
          <p:cNvPr id="17420" name="Line 33"/>
          <p:cNvSpPr>
            <a:spLocks noChangeShapeType="1"/>
          </p:cNvSpPr>
          <p:nvPr/>
        </p:nvSpPr>
        <p:spPr bwMode="auto">
          <a:xfrm>
            <a:off x="6981825" y="4570413"/>
            <a:ext cx="88900" cy="0"/>
          </a:xfrm>
          <a:prstGeom prst="line">
            <a:avLst/>
          </a:prstGeom>
          <a:noFill/>
          <a:ln w="12700">
            <a:solidFill>
              <a:srgbClr val="6F95FD"/>
            </a:solidFill>
            <a:round/>
            <a:headEnd/>
            <a:tailEnd/>
          </a:ln>
        </p:spPr>
        <p:txBody>
          <a:bodyPr wrap="none" anchor="ctr"/>
          <a:lstStyle/>
          <a:p>
            <a:endParaRPr lang="ru-RU"/>
          </a:p>
        </p:txBody>
      </p:sp>
      <p:sp>
        <p:nvSpPr>
          <p:cNvPr id="17421" name="Rectangle 34"/>
          <p:cNvSpPr>
            <a:spLocks noChangeArrowheads="1"/>
          </p:cNvSpPr>
          <p:nvPr/>
        </p:nvSpPr>
        <p:spPr bwMode="auto">
          <a:xfrm>
            <a:off x="4046538" y="3073400"/>
            <a:ext cx="1230312" cy="296863"/>
          </a:xfrm>
          <a:prstGeom prst="rect">
            <a:avLst/>
          </a:prstGeom>
          <a:noFill/>
          <a:ln w="12700">
            <a:noFill/>
            <a:miter lim="800000"/>
            <a:headEnd/>
            <a:tailEnd/>
          </a:ln>
        </p:spPr>
        <p:txBody>
          <a:bodyPr wrap="none" lIns="90488" tIns="44450" rIns="90488" bIns="44450" anchor="ctr">
            <a:spAutoFit/>
          </a:bodyPr>
          <a:lstStyle/>
          <a:p>
            <a:pPr eaLnBrk="0" hangingPunct="0">
              <a:lnSpc>
                <a:spcPct val="85000"/>
              </a:lnSpc>
              <a:spcBef>
                <a:spcPct val="30000"/>
              </a:spcBef>
            </a:pPr>
            <a:r>
              <a:rPr lang="en-US" sz="1600"/>
              <a:t>Cell Damage</a:t>
            </a:r>
          </a:p>
        </p:txBody>
      </p:sp>
      <p:sp>
        <p:nvSpPr>
          <p:cNvPr id="17422" name="Rectangle 35"/>
          <p:cNvSpPr>
            <a:spLocks noChangeArrowheads="1"/>
          </p:cNvSpPr>
          <p:nvPr/>
        </p:nvSpPr>
        <p:spPr bwMode="auto">
          <a:xfrm>
            <a:off x="2078038" y="5205413"/>
            <a:ext cx="708025" cy="296862"/>
          </a:xfrm>
          <a:prstGeom prst="rect">
            <a:avLst/>
          </a:prstGeom>
          <a:noFill/>
          <a:ln w="12700">
            <a:noFill/>
            <a:miter lim="800000"/>
            <a:headEnd/>
            <a:tailEnd/>
          </a:ln>
        </p:spPr>
        <p:txBody>
          <a:bodyPr wrap="none" lIns="90488" tIns="44450" rIns="90488" bIns="44450" anchor="ctr">
            <a:spAutoFit/>
          </a:bodyPr>
          <a:lstStyle/>
          <a:p>
            <a:pPr eaLnBrk="0" hangingPunct="0">
              <a:lnSpc>
                <a:spcPct val="85000"/>
              </a:lnSpc>
              <a:spcBef>
                <a:spcPct val="30000"/>
              </a:spcBef>
            </a:pPr>
            <a:r>
              <a:rPr lang="en-US" sz="1600"/>
              <a:t>Repair</a:t>
            </a:r>
          </a:p>
        </p:txBody>
      </p:sp>
      <p:grpSp>
        <p:nvGrpSpPr>
          <p:cNvPr id="17423" name="Group 36"/>
          <p:cNvGrpSpPr>
            <a:grpSpLocks/>
          </p:cNvGrpSpPr>
          <p:nvPr/>
        </p:nvGrpSpPr>
        <p:grpSpPr bwMode="auto">
          <a:xfrm>
            <a:off x="1936750" y="4076700"/>
            <a:ext cx="1008063" cy="985838"/>
            <a:chOff x="1342" y="2568"/>
            <a:chExt cx="699" cy="621"/>
          </a:xfrm>
        </p:grpSpPr>
        <p:sp>
          <p:nvSpPr>
            <p:cNvPr id="17429" name="Oval 37"/>
            <p:cNvSpPr>
              <a:spLocks noChangeArrowheads="1"/>
            </p:cNvSpPr>
            <p:nvPr/>
          </p:nvSpPr>
          <p:spPr bwMode="auto">
            <a:xfrm>
              <a:off x="1342" y="2568"/>
              <a:ext cx="699" cy="621"/>
            </a:xfrm>
            <a:prstGeom prst="ellipse">
              <a:avLst/>
            </a:prstGeom>
            <a:noFill/>
            <a:ln w="12700">
              <a:solidFill>
                <a:srgbClr val="FAFD00"/>
              </a:solidFill>
              <a:round/>
              <a:headEnd/>
              <a:tailEnd/>
            </a:ln>
          </p:spPr>
          <p:txBody>
            <a:bodyPr wrap="none" anchor="ctr"/>
            <a:lstStyle/>
            <a:p>
              <a:endParaRPr lang="ru-RU"/>
            </a:p>
          </p:txBody>
        </p:sp>
        <p:sp>
          <p:nvSpPr>
            <p:cNvPr id="17430" name="Oval 38"/>
            <p:cNvSpPr>
              <a:spLocks noChangeArrowheads="1"/>
            </p:cNvSpPr>
            <p:nvPr/>
          </p:nvSpPr>
          <p:spPr bwMode="auto">
            <a:xfrm>
              <a:off x="1551" y="2646"/>
              <a:ext cx="260" cy="230"/>
            </a:xfrm>
            <a:prstGeom prst="ellipse">
              <a:avLst/>
            </a:prstGeom>
            <a:noFill/>
            <a:ln w="12700">
              <a:solidFill>
                <a:srgbClr val="FAFD00"/>
              </a:solidFill>
              <a:round/>
              <a:headEnd/>
              <a:tailEnd/>
            </a:ln>
          </p:spPr>
          <p:txBody>
            <a:bodyPr wrap="none" anchor="ctr"/>
            <a:lstStyle/>
            <a:p>
              <a:endParaRPr lang="ru-RU"/>
            </a:p>
          </p:txBody>
        </p:sp>
        <p:sp>
          <p:nvSpPr>
            <p:cNvPr id="17431" name="Freeform 39"/>
            <p:cNvSpPr>
              <a:spLocks/>
            </p:cNvSpPr>
            <p:nvPr/>
          </p:nvSpPr>
          <p:spPr bwMode="auto">
            <a:xfrm>
              <a:off x="1372" y="2800"/>
              <a:ext cx="89" cy="79"/>
            </a:xfrm>
            <a:custGeom>
              <a:avLst/>
              <a:gdLst>
                <a:gd name="T0" fmla="*/ 0 w 89"/>
                <a:gd name="T1" fmla="*/ 0 h 79"/>
                <a:gd name="T2" fmla="*/ 88 w 89"/>
                <a:gd name="T3" fmla="*/ 78 h 79"/>
                <a:gd name="T4" fmla="*/ 0 60000 65536"/>
                <a:gd name="T5" fmla="*/ 0 60000 65536"/>
                <a:gd name="T6" fmla="*/ 0 w 89"/>
                <a:gd name="T7" fmla="*/ 0 h 79"/>
                <a:gd name="T8" fmla="*/ 89 w 89"/>
                <a:gd name="T9" fmla="*/ 79 h 79"/>
              </a:gdLst>
              <a:ahLst/>
              <a:cxnLst>
                <a:cxn ang="T4">
                  <a:pos x="T0" y="T1"/>
                </a:cxn>
                <a:cxn ang="T5">
                  <a:pos x="T2" y="T3"/>
                </a:cxn>
              </a:cxnLst>
              <a:rect l="T6" t="T7" r="T8" b="T9"/>
              <a:pathLst>
                <a:path w="89" h="79">
                  <a:moveTo>
                    <a:pt x="0" y="0"/>
                  </a:moveTo>
                  <a:lnTo>
                    <a:pt x="88" y="78"/>
                  </a:lnTo>
                </a:path>
              </a:pathLst>
            </a:custGeom>
            <a:noFill/>
            <a:ln w="12700" cap="rnd">
              <a:solidFill>
                <a:srgbClr val="FAFD00"/>
              </a:solidFill>
              <a:round/>
              <a:headEnd/>
              <a:tailEnd/>
            </a:ln>
          </p:spPr>
          <p:txBody>
            <a:bodyPr/>
            <a:lstStyle/>
            <a:p>
              <a:endParaRPr lang="ru-RU"/>
            </a:p>
          </p:txBody>
        </p:sp>
        <p:sp>
          <p:nvSpPr>
            <p:cNvPr id="17432" name="Line 40"/>
            <p:cNvSpPr>
              <a:spLocks noChangeShapeType="1"/>
            </p:cNvSpPr>
            <p:nvPr/>
          </p:nvSpPr>
          <p:spPr bwMode="auto">
            <a:xfrm>
              <a:off x="1479" y="3036"/>
              <a:ext cx="55" cy="0"/>
            </a:xfrm>
            <a:prstGeom prst="line">
              <a:avLst/>
            </a:prstGeom>
            <a:noFill/>
            <a:ln w="12700">
              <a:solidFill>
                <a:srgbClr val="FAFD00"/>
              </a:solidFill>
              <a:round/>
              <a:headEnd/>
              <a:tailEnd/>
            </a:ln>
          </p:spPr>
          <p:txBody>
            <a:bodyPr wrap="none" anchor="ctr"/>
            <a:lstStyle/>
            <a:p>
              <a:endParaRPr lang="ru-RU"/>
            </a:p>
          </p:txBody>
        </p:sp>
        <p:sp>
          <p:nvSpPr>
            <p:cNvPr id="17433" name="Line 41"/>
            <p:cNvSpPr>
              <a:spLocks noChangeShapeType="1"/>
            </p:cNvSpPr>
            <p:nvPr/>
          </p:nvSpPr>
          <p:spPr bwMode="auto">
            <a:xfrm flipV="1">
              <a:off x="1743" y="2942"/>
              <a:ext cx="55" cy="108"/>
            </a:xfrm>
            <a:prstGeom prst="line">
              <a:avLst/>
            </a:prstGeom>
            <a:noFill/>
            <a:ln w="12700">
              <a:solidFill>
                <a:srgbClr val="FAFD00"/>
              </a:solidFill>
              <a:round/>
              <a:headEnd/>
              <a:tailEnd/>
            </a:ln>
          </p:spPr>
          <p:txBody>
            <a:bodyPr wrap="none" anchor="ctr"/>
            <a:lstStyle/>
            <a:p>
              <a:endParaRPr lang="ru-RU"/>
            </a:p>
          </p:txBody>
        </p:sp>
        <p:sp>
          <p:nvSpPr>
            <p:cNvPr id="17434" name="Line 42"/>
            <p:cNvSpPr>
              <a:spLocks noChangeShapeType="1"/>
            </p:cNvSpPr>
            <p:nvPr/>
          </p:nvSpPr>
          <p:spPr bwMode="auto">
            <a:xfrm flipV="1">
              <a:off x="1832" y="2786"/>
              <a:ext cx="52" cy="107"/>
            </a:xfrm>
            <a:prstGeom prst="line">
              <a:avLst/>
            </a:prstGeom>
            <a:noFill/>
            <a:ln w="12700">
              <a:solidFill>
                <a:srgbClr val="FAFD00"/>
              </a:solidFill>
              <a:round/>
              <a:headEnd/>
              <a:tailEnd/>
            </a:ln>
          </p:spPr>
          <p:txBody>
            <a:bodyPr wrap="none" anchor="ctr"/>
            <a:lstStyle/>
            <a:p>
              <a:endParaRPr lang="ru-RU"/>
            </a:p>
          </p:txBody>
        </p:sp>
        <p:sp>
          <p:nvSpPr>
            <p:cNvPr id="17435" name="Line 43"/>
            <p:cNvSpPr>
              <a:spLocks noChangeShapeType="1"/>
            </p:cNvSpPr>
            <p:nvPr/>
          </p:nvSpPr>
          <p:spPr bwMode="auto">
            <a:xfrm flipV="1">
              <a:off x="1478" y="2627"/>
              <a:ext cx="55" cy="108"/>
            </a:xfrm>
            <a:prstGeom prst="line">
              <a:avLst/>
            </a:prstGeom>
            <a:noFill/>
            <a:ln w="12700">
              <a:solidFill>
                <a:srgbClr val="FAFD00"/>
              </a:solidFill>
              <a:round/>
              <a:headEnd/>
              <a:tailEnd/>
            </a:ln>
          </p:spPr>
          <p:txBody>
            <a:bodyPr wrap="none" anchor="ctr"/>
            <a:lstStyle/>
            <a:p>
              <a:endParaRPr lang="ru-RU"/>
            </a:p>
          </p:txBody>
        </p:sp>
        <p:sp>
          <p:nvSpPr>
            <p:cNvPr id="17436" name="Line 44"/>
            <p:cNvSpPr>
              <a:spLocks noChangeShapeType="1"/>
            </p:cNvSpPr>
            <p:nvPr/>
          </p:nvSpPr>
          <p:spPr bwMode="auto">
            <a:xfrm>
              <a:off x="1637" y="2976"/>
              <a:ext cx="0" cy="122"/>
            </a:xfrm>
            <a:prstGeom prst="line">
              <a:avLst/>
            </a:prstGeom>
            <a:noFill/>
            <a:ln w="12700">
              <a:solidFill>
                <a:srgbClr val="FAFD00"/>
              </a:solidFill>
              <a:round/>
              <a:headEnd/>
              <a:tailEnd/>
            </a:ln>
          </p:spPr>
          <p:txBody>
            <a:bodyPr wrap="none" anchor="ctr"/>
            <a:lstStyle/>
            <a:p>
              <a:endParaRPr lang="ru-RU"/>
            </a:p>
          </p:txBody>
        </p:sp>
      </p:grpSp>
      <p:sp>
        <p:nvSpPr>
          <p:cNvPr id="17424" name="Freeform 45"/>
          <p:cNvSpPr>
            <a:spLocks/>
          </p:cNvSpPr>
          <p:nvPr/>
        </p:nvSpPr>
        <p:spPr bwMode="auto">
          <a:xfrm>
            <a:off x="4606925" y="3352800"/>
            <a:ext cx="1733550" cy="992188"/>
          </a:xfrm>
          <a:custGeom>
            <a:avLst/>
            <a:gdLst>
              <a:gd name="T0" fmla="*/ 0 w 1201"/>
              <a:gd name="T1" fmla="*/ 0 h 625"/>
              <a:gd name="T2" fmla="*/ 1732107 w 1201"/>
              <a:gd name="T3" fmla="*/ 990600 h 625"/>
              <a:gd name="T4" fmla="*/ 0 60000 65536"/>
              <a:gd name="T5" fmla="*/ 0 60000 65536"/>
              <a:gd name="T6" fmla="*/ 0 w 1201"/>
              <a:gd name="T7" fmla="*/ 0 h 625"/>
              <a:gd name="T8" fmla="*/ 1201 w 1201"/>
              <a:gd name="T9" fmla="*/ 625 h 625"/>
            </a:gdLst>
            <a:ahLst/>
            <a:cxnLst>
              <a:cxn ang="T4">
                <a:pos x="T0" y="T1"/>
              </a:cxn>
              <a:cxn ang="T5">
                <a:pos x="T2" y="T3"/>
              </a:cxn>
            </a:cxnLst>
            <a:rect l="T6" t="T7" r="T8" b="T9"/>
            <a:pathLst>
              <a:path w="1201" h="625">
                <a:moveTo>
                  <a:pt x="0" y="0"/>
                </a:moveTo>
                <a:lnTo>
                  <a:pt x="1200" y="624"/>
                </a:lnTo>
              </a:path>
            </a:pathLst>
          </a:custGeom>
          <a:noFill/>
          <a:ln w="12700" cap="rnd">
            <a:solidFill>
              <a:schemeClr val="tx1"/>
            </a:solidFill>
            <a:round/>
            <a:headEnd/>
            <a:tailEnd type="triangle" w="med" len="med"/>
          </a:ln>
        </p:spPr>
        <p:txBody>
          <a:bodyPr/>
          <a:lstStyle/>
          <a:p>
            <a:endParaRPr lang="ru-RU"/>
          </a:p>
        </p:txBody>
      </p:sp>
      <p:sp>
        <p:nvSpPr>
          <p:cNvPr id="17425" name="Line 46"/>
          <p:cNvSpPr>
            <a:spLocks noChangeShapeType="1"/>
          </p:cNvSpPr>
          <p:nvPr/>
        </p:nvSpPr>
        <p:spPr bwMode="auto">
          <a:xfrm>
            <a:off x="4598988" y="2786063"/>
            <a:ext cx="1587" cy="236537"/>
          </a:xfrm>
          <a:prstGeom prst="line">
            <a:avLst/>
          </a:prstGeom>
          <a:noFill/>
          <a:ln w="12700">
            <a:solidFill>
              <a:schemeClr val="tx1"/>
            </a:solidFill>
            <a:round/>
            <a:headEnd/>
            <a:tailEnd type="triangle" w="med" len="med"/>
          </a:ln>
        </p:spPr>
        <p:txBody>
          <a:bodyPr wrap="none" anchor="ctr"/>
          <a:lstStyle/>
          <a:p>
            <a:endParaRPr lang="ru-RU"/>
          </a:p>
        </p:txBody>
      </p:sp>
      <p:sp>
        <p:nvSpPr>
          <p:cNvPr id="17426" name="Line 47"/>
          <p:cNvSpPr>
            <a:spLocks noChangeShapeType="1"/>
          </p:cNvSpPr>
          <p:nvPr/>
        </p:nvSpPr>
        <p:spPr bwMode="auto">
          <a:xfrm>
            <a:off x="4598988" y="3395663"/>
            <a:ext cx="1587" cy="846137"/>
          </a:xfrm>
          <a:prstGeom prst="line">
            <a:avLst/>
          </a:prstGeom>
          <a:noFill/>
          <a:ln w="12700">
            <a:solidFill>
              <a:schemeClr val="tx1"/>
            </a:solidFill>
            <a:round/>
            <a:headEnd/>
            <a:tailEnd type="triangle" w="med" len="med"/>
          </a:ln>
        </p:spPr>
        <p:txBody>
          <a:bodyPr wrap="none" anchor="ctr"/>
          <a:lstStyle/>
          <a:p>
            <a:endParaRPr lang="ru-RU"/>
          </a:p>
        </p:txBody>
      </p:sp>
      <p:sp>
        <p:nvSpPr>
          <p:cNvPr id="17427" name="Rectangle 48"/>
          <p:cNvSpPr>
            <a:spLocks noChangeArrowheads="1"/>
          </p:cNvSpPr>
          <p:nvPr/>
        </p:nvSpPr>
        <p:spPr bwMode="auto">
          <a:xfrm>
            <a:off x="6340475" y="5183188"/>
            <a:ext cx="1736725" cy="333375"/>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a:t>Transformation</a:t>
            </a:r>
          </a:p>
        </p:txBody>
      </p:sp>
      <p:sp>
        <p:nvSpPr>
          <p:cNvPr id="17428" name="Line 49"/>
          <p:cNvSpPr>
            <a:spLocks noChangeShapeType="1"/>
          </p:cNvSpPr>
          <p:nvPr/>
        </p:nvSpPr>
        <p:spPr bwMode="auto">
          <a:xfrm flipV="1">
            <a:off x="6916738" y="4683125"/>
            <a:ext cx="12700" cy="292100"/>
          </a:xfrm>
          <a:prstGeom prst="line">
            <a:avLst/>
          </a:prstGeom>
          <a:noFill/>
          <a:ln w="12700">
            <a:solidFill>
              <a:schemeClr val="hlink"/>
            </a:solidFill>
            <a:round/>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76200"/>
            <a:ext cx="8229600" cy="1139825"/>
          </a:xfrm>
        </p:spPr>
        <p:txBody>
          <a:bodyPr/>
          <a:lstStyle/>
          <a:p>
            <a:pPr eaLnBrk="1" hangingPunct="1">
              <a:defRPr/>
            </a:pPr>
            <a:r>
              <a:rPr lang="en-US" sz="5400" smtClean="0"/>
              <a:t>Radiation Dose</a:t>
            </a:r>
            <a:r>
              <a:rPr lang="en-US" sz="6000" smtClean="0"/>
              <a:t> </a:t>
            </a:r>
          </a:p>
        </p:txBody>
      </p:sp>
      <p:sp>
        <p:nvSpPr>
          <p:cNvPr id="18435" name="Rectangle 3"/>
          <p:cNvSpPr>
            <a:spLocks noGrp="1" noChangeArrowheads="1"/>
          </p:cNvSpPr>
          <p:nvPr>
            <p:ph type="body" idx="1"/>
          </p:nvPr>
        </p:nvSpPr>
        <p:spPr>
          <a:xfrm>
            <a:off x="1108075" y="1143000"/>
            <a:ext cx="6858000" cy="1219200"/>
          </a:xfrm>
        </p:spPr>
        <p:txBody>
          <a:bodyPr/>
          <a:lstStyle/>
          <a:p>
            <a:pPr marL="0" indent="0" algn="ctr" eaLnBrk="1" hangingPunct="1">
              <a:buFont typeface="Wingdings" pitchFamily="2" charset="2"/>
              <a:buNone/>
            </a:pPr>
            <a:r>
              <a:rPr lang="en-US" sz="2400" smtClean="0">
                <a:effectLst/>
              </a:rPr>
              <a:t>Dose or radiation dose is a generic term for a measure of radiation exposure. In radiation protection, dose is expressed in millirem.</a:t>
            </a:r>
          </a:p>
        </p:txBody>
      </p:sp>
      <p:sp>
        <p:nvSpPr>
          <p:cNvPr id="18436" name="Text Box 4"/>
          <p:cNvSpPr txBox="1">
            <a:spLocks noChangeArrowheads="1"/>
          </p:cNvSpPr>
          <p:nvPr/>
        </p:nvSpPr>
        <p:spPr bwMode="auto">
          <a:xfrm>
            <a:off x="1039813" y="4568825"/>
            <a:ext cx="1524000" cy="581025"/>
          </a:xfrm>
          <a:prstGeom prst="rect">
            <a:avLst/>
          </a:prstGeom>
          <a:noFill/>
          <a:ln w="12700">
            <a:noFill/>
            <a:miter lim="800000"/>
            <a:headEnd/>
            <a:tailEnd/>
          </a:ln>
        </p:spPr>
        <p:txBody>
          <a:bodyPr>
            <a:spAutoFit/>
          </a:bodyPr>
          <a:lstStyle/>
          <a:p>
            <a:pPr eaLnBrk="0" hangingPunct="0">
              <a:spcBef>
                <a:spcPct val="50000"/>
              </a:spcBef>
            </a:pPr>
            <a:r>
              <a:rPr lang="en-US" sz="1600"/>
              <a:t>X-Ray Machine</a:t>
            </a:r>
          </a:p>
        </p:txBody>
      </p:sp>
      <p:sp>
        <p:nvSpPr>
          <p:cNvPr id="18437" name="Rectangle 5"/>
          <p:cNvSpPr>
            <a:spLocks noChangeArrowheads="1"/>
          </p:cNvSpPr>
          <p:nvPr/>
        </p:nvSpPr>
        <p:spPr bwMode="auto">
          <a:xfrm>
            <a:off x="1524000" y="3959225"/>
            <a:ext cx="346075" cy="304800"/>
          </a:xfrm>
          <a:prstGeom prst="rect">
            <a:avLst/>
          </a:prstGeom>
          <a:solidFill>
            <a:srgbClr val="C0C0C0"/>
          </a:solidFill>
          <a:ln w="12700">
            <a:solidFill>
              <a:schemeClr val="tx1"/>
            </a:solidFill>
            <a:miter lim="800000"/>
            <a:headEnd/>
            <a:tailEnd/>
          </a:ln>
        </p:spPr>
        <p:txBody>
          <a:bodyPr wrap="none" anchor="ctr"/>
          <a:lstStyle/>
          <a:p>
            <a:endParaRPr lang="ru-RU"/>
          </a:p>
        </p:txBody>
      </p:sp>
      <p:sp>
        <p:nvSpPr>
          <p:cNvPr id="18438" name="AutoShape 6"/>
          <p:cNvSpPr>
            <a:spLocks noChangeArrowheads="1"/>
          </p:cNvSpPr>
          <p:nvPr/>
        </p:nvSpPr>
        <p:spPr bwMode="auto">
          <a:xfrm rot="5400000">
            <a:off x="1859757" y="4045743"/>
            <a:ext cx="228600" cy="207963"/>
          </a:xfrm>
          <a:prstGeom prst="flowChartMerge">
            <a:avLst/>
          </a:prstGeom>
          <a:solidFill>
            <a:srgbClr val="C0C0C0"/>
          </a:solidFill>
          <a:ln w="12700">
            <a:solidFill>
              <a:schemeClr val="tx1"/>
            </a:solidFill>
            <a:miter lim="800000"/>
            <a:headEnd/>
            <a:tailEnd/>
          </a:ln>
        </p:spPr>
        <p:txBody>
          <a:bodyPr wrap="none" anchor="ctr"/>
          <a:lstStyle/>
          <a:p>
            <a:endParaRPr lang="ru-RU"/>
          </a:p>
        </p:txBody>
      </p:sp>
      <p:grpSp>
        <p:nvGrpSpPr>
          <p:cNvPr id="18439" name="Group 7"/>
          <p:cNvGrpSpPr>
            <a:grpSpLocks/>
          </p:cNvGrpSpPr>
          <p:nvPr/>
        </p:nvGrpSpPr>
        <p:grpSpPr bwMode="auto">
          <a:xfrm>
            <a:off x="2840038" y="3578225"/>
            <a:ext cx="1108075" cy="1828800"/>
            <a:chOff x="2208" y="2016"/>
            <a:chExt cx="864" cy="1248"/>
          </a:xfrm>
        </p:grpSpPr>
        <p:sp>
          <p:nvSpPr>
            <p:cNvPr id="18529" name="Freeform 8"/>
            <p:cNvSpPr>
              <a:spLocks/>
            </p:cNvSpPr>
            <p:nvPr/>
          </p:nvSpPr>
          <p:spPr bwMode="auto">
            <a:xfrm>
              <a:off x="2508" y="2170"/>
              <a:ext cx="193" cy="25"/>
            </a:xfrm>
            <a:custGeom>
              <a:avLst/>
              <a:gdLst>
                <a:gd name="T0" fmla="*/ 193 w 114"/>
                <a:gd name="T1" fmla="*/ 25 h 29"/>
                <a:gd name="T2" fmla="*/ 193 w 114"/>
                <a:gd name="T3" fmla="*/ 24 h 29"/>
                <a:gd name="T4" fmla="*/ 190 w 114"/>
                <a:gd name="T5" fmla="*/ 20 h 29"/>
                <a:gd name="T6" fmla="*/ 188 w 114"/>
                <a:gd name="T7" fmla="*/ 17 h 29"/>
                <a:gd name="T8" fmla="*/ 185 w 114"/>
                <a:gd name="T9" fmla="*/ 15 h 29"/>
                <a:gd name="T10" fmla="*/ 161 w 114"/>
                <a:gd name="T11" fmla="*/ 10 h 29"/>
                <a:gd name="T12" fmla="*/ 137 w 114"/>
                <a:gd name="T13" fmla="*/ 5 h 29"/>
                <a:gd name="T14" fmla="*/ 112 w 114"/>
                <a:gd name="T15" fmla="*/ 2 h 29"/>
                <a:gd name="T16" fmla="*/ 91 w 114"/>
                <a:gd name="T17" fmla="*/ 1 h 29"/>
                <a:gd name="T18" fmla="*/ 69 w 114"/>
                <a:gd name="T19" fmla="*/ 0 h 29"/>
                <a:gd name="T20" fmla="*/ 52 w 114"/>
                <a:gd name="T21" fmla="*/ 1 h 29"/>
                <a:gd name="T22" fmla="*/ 37 w 114"/>
                <a:gd name="T23" fmla="*/ 4 h 29"/>
                <a:gd name="T24" fmla="*/ 25 w 114"/>
                <a:gd name="T25" fmla="*/ 8 h 29"/>
                <a:gd name="T26" fmla="*/ 19 w 114"/>
                <a:gd name="T27" fmla="*/ 10 h 29"/>
                <a:gd name="T28" fmla="*/ 14 w 114"/>
                <a:gd name="T29" fmla="*/ 13 h 29"/>
                <a:gd name="T30" fmla="*/ 5 w 114"/>
                <a:gd name="T31" fmla="*/ 17 h 29"/>
                <a:gd name="T32" fmla="*/ 0 w 114"/>
                <a:gd name="T33" fmla="*/ 23 h 29"/>
                <a:gd name="T34" fmla="*/ 19 w 114"/>
                <a:gd name="T35" fmla="*/ 22 h 29"/>
                <a:gd name="T36" fmla="*/ 44 w 114"/>
                <a:gd name="T37" fmla="*/ 21 h 29"/>
                <a:gd name="T38" fmla="*/ 71 w 114"/>
                <a:gd name="T39" fmla="*/ 21 h 29"/>
                <a:gd name="T40" fmla="*/ 98 w 114"/>
                <a:gd name="T41" fmla="*/ 21 h 29"/>
                <a:gd name="T42" fmla="*/ 125 w 114"/>
                <a:gd name="T43" fmla="*/ 22 h 29"/>
                <a:gd name="T44" fmla="*/ 151 w 114"/>
                <a:gd name="T45" fmla="*/ 23 h 29"/>
                <a:gd name="T46" fmla="*/ 174 w 114"/>
                <a:gd name="T47" fmla="*/ 24 h 29"/>
                <a:gd name="T48" fmla="*/ 193 w 114"/>
                <a:gd name="T49" fmla="*/ 25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29"/>
                <a:gd name="T77" fmla="*/ 114 w 114"/>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29">
                  <a:moveTo>
                    <a:pt x="114" y="29"/>
                  </a:moveTo>
                  <a:lnTo>
                    <a:pt x="114" y="28"/>
                  </a:lnTo>
                  <a:lnTo>
                    <a:pt x="112" y="23"/>
                  </a:lnTo>
                  <a:lnTo>
                    <a:pt x="111" y="20"/>
                  </a:lnTo>
                  <a:lnTo>
                    <a:pt x="109" y="17"/>
                  </a:lnTo>
                  <a:lnTo>
                    <a:pt x="95" y="12"/>
                  </a:lnTo>
                  <a:lnTo>
                    <a:pt x="81" y="6"/>
                  </a:lnTo>
                  <a:lnTo>
                    <a:pt x="66" y="2"/>
                  </a:lnTo>
                  <a:lnTo>
                    <a:pt x="54" y="1"/>
                  </a:lnTo>
                  <a:lnTo>
                    <a:pt x="41" y="0"/>
                  </a:lnTo>
                  <a:lnTo>
                    <a:pt x="31" y="1"/>
                  </a:lnTo>
                  <a:lnTo>
                    <a:pt x="22" y="5"/>
                  </a:lnTo>
                  <a:lnTo>
                    <a:pt x="15" y="9"/>
                  </a:lnTo>
                  <a:lnTo>
                    <a:pt x="11" y="12"/>
                  </a:lnTo>
                  <a:lnTo>
                    <a:pt x="8" y="15"/>
                  </a:lnTo>
                  <a:lnTo>
                    <a:pt x="3" y="20"/>
                  </a:lnTo>
                  <a:lnTo>
                    <a:pt x="0" y="27"/>
                  </a:lnTo>
                  <a:lnTo>
                    <a:pt x="11" y="26"/>
                  </a:lnTo>
                  <a:lnTo>
                    <a:pt x="26" y="24"/>
                  </a:lnTo>
                  <a:lnTo>
                    <a:pt x="42" y="24"/>
                  </a:lnTo>
                  <a:lnTo>
                    <a:pt x="58" y="24"/>
                  </a:lnTo>
                  <a:lnTo>
                    <a:pt x="74" y="26"/>
                  </a:lnTo>
                  <a:lnTo>
                    <a:pt x="89" y="27"/>
                  </a:lnTo>
                  <a:lnTo>
                    <a:pt x="103" y="28"/>
                  </a:lnTo>
                  <a:lnTo>
                    <a:pt x="114" y="29"/>
                  </a:lnTo>
                  <a:close/>
                </a:path>
              </a:pathLst>
            </a:custGeom>
            <a:solidFill>
              <a:srgbClr val="FFFFFF"/>
            </a:solidFill>
            <a:ln w="9525">
              <a:noFill/>
              <a:round/>
              <a:headEnd/>
              <a:tailEnd/>
            </a:ln>
          </p:spPr>
          <p:txBody>
            <a:bodyPr/>
            <a:lstStyle/>
            <a:p>
              <a:endParaRPr lang="ru-RU"/>
            </a:p>
          </p:txBody>
        </p:sp>
        <p:sp>
          <p:nvSpPr>
            <p:cNvPr id="18530" name="Freeform 9"/>
            <p:cNvSpPr>
              <a:spLocks/>
            </p:cNvSpPr>
            <p:nvPr/>
          </p:nvSpPr>
          <p:spPr bwMode="auto">
            <a:xfrm>
              <a:off x="2529" y="2021"/>
              <a:ext cx="233" cy="226"/>
            </a:xfrm>
            <a:custGeom>
              <a:avLst/>
              <a:gdLst>
                <a:gd name="T0" fmla="*/ 87 w 137"/>
                <a:gd name="T1" fmla="*/ 4 h 263"/>
                <a:gd name="T2" fmla="*/ 117 w 137"/>
                <a:gd name="T3" fmla="*/ 0 h 263"/>
                <a:gd name="T4" fmla="*/ 153 w 137"/>
                <a:gd name="T5" fmla="*/ 3 h 263"/>
                <a:gd name="T6" fmla="*/ 187 w 137"/>
                <a:gd name="T7" fmla="*/ 12 h 263"/>
                <a:gd name="T8" fmla="*/ 216 w 137"/>
                <a:gd name="T9" fmla="*/ 31 h 263"/>
                <a:gd name="T10" fmla="*/ 226 w 137"/>
                <a:gd name="T11" fmla="*/ 45 h 263"/>
                <a:gd name="T12" fmla="*/ 226 w 137"/>
                <a:gd name="T13" fmla="*/ 52 h 263"/>
                <a:gd name="T14" fmla="*/ 228 w 137"/>
                <a:gd name="T15" fmla="*/ 61 h 263"/>
                <a:gd name="T16" fmla="*/ 233 w 137"/>
                <a:gd name="T17" fmla="*/ 72 h 263"/>
                <a:gd name="T18" fmla="*/ 231 w 137"/>
                <a:gd name="T19" fmla="*/ 87 h 263"/>
                <a:gd name="T20" fmla="*/ 228 w 137"/>
                <a:gd name="T21" fmla="*/ 94 h 263"/>
                <a:gd name="T22" fmla="*/ 223 w 137"/>
                <a:gd name="T23" fmla="*/ 102 h 263"/>
                <a:gd name="T24" fmla="*/ 223 w 137"/>
                <a:gd name="T25" fmla="*/ 109 h 263"/>
                <a:gd name="T26" fmla="*/ 221 w 137"/>
                <a:gd name="T27" fmla="*/ 118 h 263"/>
                <a:gd name="T28" fmla="*/ 214 w 137"/>
                <a:gd name="T29" fmla="*/ 127 h 263"/>
                <a:gd name="T30" fmla="*/ 207 w 137"/>
                <a:gd name="T31" fmla="*/ 134 h 263"/>
                <a:gd name="T32" fmla="*/ 206 w 137"/>
                <a:gd name="T33" fmla="*/ 139 h 263"/>
                <a:gd name="T34" fmla="*/ 201 w 137"/>
                <a:gd name="T35" fmla="*/ 144 h 263"/>
                <a:gd name="T36" fmla="*/ 194 w 137"/>
                <a:gd name="T37" fmla="*/ 149 h 263"/>
                <a:gd name="T38" fmla="*/ 192 w 137"/>
                <a:gd name="T39" fmla="*/ 154 h 263"/>
                <a:gd name="T40" fmla="*/ 187 w 137"/>
                <a:gd name="T41" fmla="*/ 161 h 263"/>
                <a:gd name="T42" fmla="*/ 165 w 137"/>
                <a:gd name="T43" fmla="*/ 167 h 263"/>
                <a:gd name="T44" fmla="*/ 145 w 137"/>
                <a:gd name="T45" fmla="*/ 175 h 263"/>
                <a:gd name="T46" fmla="*/ 133 w 137"/>
                <a:gd name="T47" fmla="*/ 194 h 263"/>
                <a:gd name="T48" fmla="*/ 114 w 137"/>
                <a:gd name="T49" fmla="*/ 211 h 263"/>
                <a:gd name="T50" fmla="*/ 87 w 137"/>
                <a:gd name="T51" fmla="*/ 223 h 263"/>
                <a:gd name="T52" fmla="*/ 54 w 137"/>
                <a:gd name="T53" fmla="*/ 226 h 263"/>
                <a:gd name="T54" fmla="*/ 27 w 137"/>
                <a:gd name="T55" fmla="*/ 221 h 263"/>
                <a:gd name="T56" fmla="*/ 9 w 137"/>
                <a:gd name="T57" fmla="*/ 211 h 263"/>
                <a:gd name="T58" fmla="*/ 0 w 137"/>
                <a:gd name="T59" fmla="*/ 197 h 263"/>
                <a:gd name="T60" fmla="*/ 9 w 137"/>
                <a:gd name="T61" fmla="*/ 176 h 263"/>
                <a:gd name="T62" fmla="*/ 20 w 137"/>
                <a:gd name="T63" fmla="*/ 148 h 263"/>
                <a:gd name="T64" fmla="*/ 15 w 137"/>
                <a:gd name="T65" fmla="*/ 118 h 263"/>
                <a:gd name="T66" fmla="*/ 15 w 137"/>
                <a:gd name="T67" fmla="*/ 76 h 263"/>
                <a:gd name="T68" fmla="*/ 24 w 137"/>
                <a:gd name="T69" fmla="*/ 42 h 263"/>
                <a:gd name="T70" fmla="*/ 48 w 137"/>
                <a:gd name="T71" fmla="*/ 1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263"/>
                <a:gd name="T110" fmla="*/ 137 w 137"/>
                <a:gd name="T111" fmla="*/ 263 h 2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263">
                  <a:moveTo>
                    <a:pt x="43" y="8"/>
                  </a:moveTo>
                  <a:lnTo>
                    <a:pt x="51" y="5"/>
                  </a:lnTo>
                  <a:lnTo>
                    <a:pt x="59" y="2"/>
                  </a:lnTo>
                  <a:lnTo>
                    <a:pt x="69" y="0"/>
                  </a:lnTo>
                  <a:lnTo>
                    <a:pt x="80" y="0"/>
                  </a:lnTo>
                  <a:lnTo>
                    <a:pt x="90" y="3"/>
                  </a:lnTo>
                  <a:lnTo>
                    <a:pt x="100" y="7"/>
                  </a:lnTo>
                  <a:lnTo>
                    <a:pt x="110" y="14"/>
                  </a:lnTo>
                  <a:lnTo>
                    <a:pt x="119" y="23"/>
                  </a:lnTo>
                  <a:lnTo>
                    <a:pt x="127" y="36"/>
                  </a:lnTo>
                  <a:lnTo>
                    <a:pt x="130" y="45"/>
                  </a:lnTo>
                  <a:lnTo>
                    <a:pt x="133" y="52"/>
                  </a:lnTo>
                  <a:lnTo>
                    <a:pt x="133" y="56"/>
                  </a:lnTo>
                  <a:lnTo>
                    <a:pt x="133" y="60"/>
                  </a:lnTo>
                  <a:lnTo>
                    <a:pt x="134" y="65"/>
                  </a:lnTo>
                  <a:lnTo>
                    <a:pt x="134" y="71"/>
                  </a:lnTo>
                  <a:lnTo>
                    <a:pt x="135" y="75"/>
                  </a:lnTo>
                  <a:lnTo>
                    <a:pt x="137" y="84"/>
                  </a:lnTo>
                  <a:lnTo>
                    <a:pt x="137" y="94"/>
                  </a:lnTo>
                  <a:lnTo>
                    <a:pt x="136" y="101"/>
                  </a:lnTo>
                  <a:lnTo>
                    <a:pt x="135" y="105"/>
                  </a:lnTo>
                  <a:lnTo>
                    <a:pt x="134" y="109"/>
                  </a:lnTo>
                  <a:lnTo>
                    <a:pt x="131" y="113"/>
                  </a:lnTo>
                  <a:lnTo>
                    <a:pt x="131" y="119"/>
                  </a:lnTo>
                  <a:lnTo>
                    <a:pt x="131" y="122"/>
                  </a:lnTo>
                  <a:lnTo>
                    <a:pt x="131" y="127"/>
                  </a:lnTo>
                  <a:lnTo>
                    <a:pt x="131" y="132"/>
                  </a:lnTo>
                  <a:lnTo>
                    <a:pt x="130" y="137"/>
                  </a:lnTo>
                  <a:lnTo>
                    <a:pt x="128" y="143"/>
                  </a:lnTo>
                  <a:lnTo>
                    <a:pt x="126" y="148"/>
                  </a:lnTo>
                  <a:lnTo>
                    <a:pt x="123" y="152"/>
                  </a:lnTo>
                  <a:lnTo>
                    <a:pt x="122" y="156"/>
                  </a:lnTo>
                  <a:lnTo>
                    <a:pt x="121" y="158"/>
                  </a:lnTo>
                  <a:lnTo>
                    <a:pt x="121" y="162"/>
                  </a:lnTo>
                  <a:lnTo>
                    <a:pt x="119" y="165"/>
                  </a:lnTo>
                  <a:lnTo>
                    <a:pt x="118" y="168"/>
                  </a:lnTo>
                  <a:lnTo>
                    <a:pt x="115" y="171"/>
                  </a:lnTo>
                  <a:lnTo>
                    <a:pt x="114" y="173"/>
                  </a:lnTo>
                  <a:lnTo>
                    <a:pt x="113" y="176"/>
                  </a:lnTo>
                  <a:lnTo>
                    <a:pt x="113" y="179"/>
                  </a:lnTo>
                  <a:lnTo>
                    <a:pt x="112" y="182"/>
                  </a:lnTo>
                  <a:lnTo>
                    <a:pt x="110" y="187"/>
                  </a:lnTo>
                  <a:lnTo>
                    <a:pt x="105" y="191"/>
                  </a:lnTo>
                  <a:lnTo>
                    <a:pt x="97" y="194"/>
                  </a:lnTo>
                  <a:lnTo>
                    <a:pt x="87" y="194"/>
                  </a:lnTo>
                  <a:lnTo>
                    <a:pt x="85" y="204"/>
                  </a:lnTo>
                  <a:lnTo>
                    <a:pt x="82" y="214"/>
                  </a:lnTo>
                  <a:lnTo>
                    <a:pt x="78" y="226"/>
                  </a:lnTo>
                  <a:lnTo>
                    <a:pt x="74" y="236"/>
                  </a:lnTo>
                  <a:lnTo>
                    <a:pt x="67" y="246"/>
                  </a:lnTo>
                  <a:lnTo>
                    <a:pt x="60" y="254"/>
                  </a:lnTo>
                  <a:lnTo>
                    <a:pt x="51" y="259"/>
                  </a:lnTo>
                  <a:lnTo>
                    <a:pt x="42" y="263"/>
                  </a:lnTo>
                  <a:lnTo>
                    <a:pt x="32" y="263"/>
                  </a:lnTo>
                  <a:lnTo>
                    <a:pt x="24" y="261"/>
                  </a:lnTo>
                  <a:lnTo>
                    <a:pt x="16" y="257"/>
                  </a:lnTo>
                  <a:lnTo>
                    <a:pt x="9" y="251"/>
                  </a:lnTo>
                  <a:lnTo>
                    <a:pt x="5" y="246"/>
                  </a:lnTo>
                  <a:lnTo>
                    <a:pt x="1" y="237"/>
                  </a:lnTo>
                  <a:lnTo>
                    <a:pt x="0" y="229"/>
                  </a:lnTo>
                  <a:lnTo>
                    <a:pt x="1" y="221"/>
                  </a:lnTo>
                  <a:lnTo>
                    <a:pt x="5" y="205"/>
                  </a:lnTo>
                  <a:lnTo>
                    <a:pt x="9" y="188"/>
                  </a:lnTo>
                  <a:lnTo>
                    <a:pt x="12" y="172"/>
                  </a:lnTo>
                  <a:lnTo>
                    <a:pt x="12" y="158"/>
                  </a:lnTo>
                  <a:lnTo>
                    <a:pt x="9" y="137"/>
                  </a:lnTo>
                  <a:lnTo>
                    <a:pt x="9" y="113"/>
                  </a:lnTo>
                  <a:lnTo>
                    <a:pt x="9" y="88"/>
                  </a:lnTo>
                  <a:lnTo>
                    <a:pt x="11" y="66"/>
                  </a:lnTo>
                  <a:lnTo>
                    <a:pt x="14" y="49"/>
                  </a:lnTo>
                  <a:lnTo>
                    <a:pt x="19" y="34"/>
                  </a:lnTo>
                  <a:lnTo>
                    <a:pt x="28" y="20"/>
                  </a:lnTo>
                  <a:lnTo>
                    <a:pt x="43" y="8"/>
                  </a:lnTo>
                  <a:close/>
                </a:path>
              </a:pathLst>
            </a:custGeom>
            <a:solidFill>
              <a:srgbClr val="CC998C"/>
            </a:solidFill>
            <a:ln w="9525">
              <a:noFill/>
              <a:round/>
              <a:headEnd/>
              <a:tailEnd/>
            </a:ln>
          </p:spPr>
          <p:txBody>
            <a:bodyPr/>
            <a:lstStyle/>
            <a:p>
              <a:endParaRPr lang="ru-RU"/>
            </a:p>
          </p:txBody>
        </p:sp>
        <p:sp>
          <p:nvSpPr>
            <p:cNvPr id="18531" name="Freeform 10"/>
            <p:cNvSpPr>
              <a:spLocks/>
            </p:cNvSpPr>
            <p:nvPr/>
          </p:nvSpPr>
          <p:spPr bwMode="auto">
            <a:xfrm>
              <a:off x="2610" y="2037"/>
              <a:ext cx="30" cy="15"/>
            </a:xfrm>
            <a:custGeom>
              <a:avLst/>
              <a:gdLst>
                <a:gd name="T0" fmla="*/ 12 w 20"/>
                <a:gd name="T1" fmla="*/ 15 h 18"/>
                <a:gd name="T2" fmla="*/ 18 w 20"/>
                <a:gd name="T3" fmla="*/ 15 h 18"/>
                <a:gd name="T4" fmla="*/ 23 w 20"/>
                <a:gd name="T5" fmla="*/ 14 h 18"/>
                <a:gd name="T6" fmla="*/ 29 w 20"/>
                <a:gd name="T7" fmla="*/ 11 h 18"/>
                <a:gd name="T8" fmla="*/ 30 w 20"/>
                <a:gd name="T9" fmla="*/ 8 h 18"/>
                <a:gd name="T10" fmla="*/ 30 w 20"/>
                <a:gd name="T11" fmla="*/ 6 h 18"/>
                <a:gd name="T12" fmla="*/ 27 w 20"/>
                <a:gd name="T13" fmla="*/ 3 h 18"/>
                <a:gd name="T14" fmla="*/ 23 w 20"/>
                <a:gd name="T15" fmla="*/ 1 h 18"/>
                <a:gd name="T16" fmla="*/ 18 w 20"/>
                <a:gd name="T17" fmla="*/ 0 h 18"/>
                <a:gd name="T18" fmla="*/ 11 w 20"/>
                <a:gd name="T19" fmla="*/ 0 h 18"/>
                <a:gd name="T20" fmla="*/ 8 w 20"/>
                <a:gd name="T21" fmla="*/ 1 h 18"/>
                <a:gd name="T22" fmla="*/ 3 w 20"/>
                <a:gd name="T23" fmla="*/ 3 h 18"/>
                <a:gd name="T24" fmla="*/ 0 w 20"/>
                <a:gd name="T25" fmla="*/ 6 h 18"/>
                <a:gd name="T26" fmla="*/ 0 w 20"/>
                <a:gd name="T27" fmla="*/ 9 h 18"/>
                <a:gd name="T28" fmla="*/ 3 w 20"/>
                <a:gd name="T29" fmla="*/ 11 h 18"/>
                <a:gd name="T30" fmla="*/ 8 w 20"/>
                <a:gd name="T31" fmla="*/ 14 h 18"/>
                <a:gd name="T32" fmla="*/ 12 w 20"/>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3"/>
                  </a:lnTo>
                  <a:lnTo>
                    <a:pt x="20" y="10"/>
                  </a:lnTo>
                  <a:lnTo>
                    <a:pt x="20" y="7"/>
                  </a:lnTo>
                  <a:lnTo>
                    <a:pt x="18" y="3"/>
                  </a:lnTo>
                  <a:lnTo>
                    <a:pt x="15" y="1"/>
                  </a:lnTo>
                  <a:lnTo>
                    <a:pt x="12" y="0"/>
                  </a:lnTo>
                  <a:lnTo>
                    <a:pt x="7" y="0"/>
                  </a:lnTo>
                  <a:lnTo>
                    <a:pt x="5" y="1"/>
                  </a:lnTo>
                  <a:lnTo>
                    <a:pt x="2" y="3"/>
                  </a:lnTo>
                  <a:lnTo>
                    <a:pt x="0" y="7"/>
                  </a:lnTo>
                  <a:lnTo>
                    <a:pt x="0" y="11"/>
                  </a:lnTo>
                  <a:lnTo>
                    <a:pt x="2" y="13"/>
                  </a:lnTo>
                  <a:lnTo>
                    <a:pt x="5" y="17"/>
                  </a:lnTo>
                  <a:lnTo>
                    <a:pt x="8" y="18"/>
                  </a:lnTo>
                  <a:close/>
                </a:path>
              </a:pathLst>
            </a:custGeom>
            <a:solidFill>
              <a:srgbClr val="CC998C"/>
            </a:solidFill>
            <a:ln w="9525">
              <a:noFill/>
              <a:round/>
              <a:headEnd/>
              <a:tailEnd/>
            </a:ln>
          </p:spPr>
          <p:txBody>
            <a:bodyPr/>
            <a:lstStyle/>
            <a:p>
              <a:endParaRPr lang="ru-RU"/>
            </a:p>
          </p:txBody>
        </p:sp>
        <p:sp>
          <p:nvSpPr>
            <p:cNvPr id="18532" name="Freeform 11"/>
            <p:cNvSpPr>
              <a:spLocks/>
            </p:cNvSpPr>
            <p:nvPr/>
          </p:nvSpPr>
          <p:spPr bwMode="auto">
            <a:xfrm>
              <a:off x="2583" y="2193"/>
              <a:ext cx="30" cy="15"/>
            </a:xfrm>
            <a:custGeom>
              <a:avLst/>
              <a:gdLst>
                <a:gd name="T0" fmla="*/ 12 w 20"/>
                <a:gd name="T1" fmla="*/ 15 h 18"/>
                <a:gd name="T2" fmla="*/ 18 w 20"/>
                <a:gd name="T3" fmla="*/ 15 h 18"/>
                <a:gd name="T4" fmla="*/ 23 w 20"/>
                <a:gd name="T5" fmla="*/ 14 h 18"/>
                <a:gd name="T6" fmla="*/ 29 w 20"/>
                <a:gd name="T7" fmla="*/ 12 h 18"/>
                <a:gd name="T8" fmla="*/ 30 w 20"/>
                <a:gd name="T9" fmla="*/ 9 h 18"/>
                <a:gd name="T10" fmla="*/ 30 w 20"/>
                <a:gd name="T11" fmla="*/ 5 h 18"/>
                <a:gd name="T12" fmla="*/ 29 w 20"/>
                <a:gd name="T13" fmla="*/ 3 h 18"/>
                <a:gd name="T14" fmla="*/ 23 w 20"/>
                <a:gd name="T15" fmla="*/ 1 h 18"/>
                <a:gd name="T16" fmla="*/ 18 w 20"/>
                <a:gd name="T17" fmla="*/ 0 h 18"/>
                <a:gd name="T18" fmla="*/ 12 w 20"/>
                <a:gd name="T19" fmla="*/ 0 h 18"/>
                <a:gd name="T20" fmla="*/ 8 w 20"/>
                <a:gd name="T21" fmla="*/ 1 h 18"/>
                <a:gd name="T22" fmla="*/ 2 w 20"/>
                <a:gd name="T23" fmla="*/ 3 h 18"/>
                <a:gd name="T24" fmla="*/ 0 w 20"/>
                <a:gd name="T25" fmla="*/ 5 h 18"/>
                <a:gd name="T26" fmla="*/ 0 w 20"/>
                <a:gd name="T27" fmla="*/ 9 h 18"/>
                <a:gd name="T28" fmla="*/ 2 w 20"/>
                <a:gd name="T29" fmla="*/ 11 h 18"/>
                <a:gd name="T30" fmla="*/ 8 w 20"/>
                <a:gd name="T31" fmla="*/ 14 h 18"/>
                <a:gd name="T32" fmla="*/ 12 w 20"/>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4"/>
                  </a:lnTo>
                  <a:lnTo>
                    <a:pt x="20" y="11"/>
                  </a:lnTo>
                  <a:lnTo>
                    <a:pt x="20" y="6"/>
                  </a:lnTo>
                  <a:lnTo>
                    <a:pt x="19" y="3"/>
                  </a:lnTo>
                  <a:lnTo>
                    <a:pt x="15" y="1"/>
                  </a:lnTo>
                  <a:lnTo>
                    <a:pt x="12" y="0"/>
                  </a:lnTo>
                  <a:lnTo>
                    <a:pt x="8" y="0"/>
                  </a:lnTo>
                  <a:lnTo>
                    <a:pt x="5" y="1"/>
                  </a:lnTo>
                  <a:lnTo>
                    <a:pt x="1" y="3"/>
                  </a:lnTo>
                  <a:lnTo>
                    <a:pt x="0" y="6"/>
                  </a:lnTo>
                  <a:lnTo>
                    <a:pt x="0" y="11"/>
                  </a:lnTo>
                  <a:lnTo>
                    <a:pt x="1" y="13"/>
                  </a:lnTo>
                  <a:lnTo>
                    <a:pt x="5" y="17"/>
                  </a:lnTo>
                  <a:lnTo>
                    <a:pt x="8" y="18"/>
                  </a:lnTo>
                  <a:close/>
                </a:path>
              </a:pathLst>
            </a:custGeom>
            <a:solidFill>
              <a:srgbClr val="CC998C"/>
            </a:solidFill>
            <a:ln w="9525">
              <a:noFill/>
              <a:round/>
              <a:headEnd/>
              <a:tailEnd/>
            </a:ln>
          </p:spPr>
          <p:txBody>
            <a:bodyPr/>
            <a:lstStyle/>
            <a:p>
              <a:endParaRPr lang="ru-RU"/>
            </a:p>
          </p:txBody>
        </p:sp>
        <p:sp>
          <p:nvSpPr>
            <p:cNvPr id="18533" name="Freeform 12"/>
            <p:cNvSpPr>
              <a:spLocks/>
            </p:cNvSpPr>
            <p:nvPr/>
          </p:nvSpPr>
          <p:spPr bwMode="auto">
            <a:xfrm>
              <a:off x="2695" y="2140"/>
              <a:ext cx="33" cy="5"/>
            </a:xfrm>
            <a:custGeom>
              <a:avLst/>
              <a:gdLst>
                <a:gd name="T0" fmla="*/ 2 w 20"/>
                <a:gd name="T1" fmla="*/ 0 h 6"/>
                <a:gd name="T2" fmla="*/ 3 w 20"/>
                <a:gd name="T3" fmla="*/ 0 h 6"/>
                <a:gd name="T4" fmla="*/ 8 w 20"/>
                <a:gd name="T5" fmla="*/ 0 h 6"/>
                <a:gd name="T6" fmla="*/ 12 w 20"/>
                <a:gd name="T7" fmla="*/ 0 h 6"/>
                <a:gd name="T8" fmla="*/ 13 w 20"/>
                <a:gd name="T9" fmla="*/ 1 h 6"/>
                <a:gd name="T10" fmla="*/ 15 w 20"/>
                <a:gd name="T11" fmla="*/ 3 h 6"/>
                <a:gd name="T12" fmla="*/ 20 w 20"/>
                <a:gd name="T13" fmla="*/ 3 h 6"/>
                <a:gd name="T14" fmla="*/ 23 w 20"/>
                <a:gd name="T15" fmla="*/ 3 h 6"/>
                <a:gd name="T16" fmla="*/ 28 w 20"/>
                <a:gd name="T17" fmla="*/ 1 h 6"/>
                <a:gd name="T18" fmla="*/ 30 w 20"/>
                <a:gd name="T19" fmla="*/ 1 h 6"/>
                <a:gd name="T20" fmla="*/ 33 w 20"/>
                <a:gd name="T21" fmla="*/ 3 h 6"/>
                <a:gd name="T22" fmla="*/ 33 w 20"/>
                <a:gd name="T23" fmla="*/ 3 h 6"/>
                <a:gd name="T24" fmla="*/ 28 w 20"/>
                <a:gd name="T25" fmla="*/ 4 h 6"/>
                <a:gd name="T26" fmla="*/ 25 w 20"/>
                <a:gd name="T27" fmla="*/ 5 h 6"/>
                <a:gd name="T28" fmla="*/ 20 w 20"/>
                <a:gd name="T29" fmla="*/ 5 h 6"/>
                <a:gd name="T30" fmla="*/ 15 w 20"/>
                <a:gd name="T31" fmla="*/ 4 h 6"/>
                <a:gd name="T32" fmla="*/ 13 w 20"/>
                <a:gd name="T33" fmla="*/ 3 h 6"/>
                <a:gd name="T34" fmla="*/ 12 w 20"/>
                <a:gd name="T35" fmla="*/ 3 h 6"/>
                <a:gd name="T36" fmla="*/ 8 w 20"/>
                <a:gd name="T37" fmla="*/ 3 h 6"/>
                <a:gd name="T38" fmla="*/ 5 w 20"/>
                <a:gd name="T39" fmla="*/ 3 h 6"/>
                <a:gd name="T40" fmla="*/ 3 w 20"/>
                <a:gd name="T41" fmla="*/ 3 h 6"/>
                <a:gd name="T42" fmla="*/ 3 w 20"/>
                <a:gd name="T43" fmla="*/ 3 h 6"/>
                <a:gd name="T44" fmla="*/ 2 w 20"/>
                <a:gd name="T45" fmla="*/ 1 h 6"/>
                <a:gd name="T46" fmla="*/ 0 w 20"/>
                <a:gd name="T47" fmla="*/ 1 h 6"/>
                <a:gd name="T48" fmla="*/ 2 w 20"/>
                <a:gd name="T49" fmla="*/ 0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6"/>
                <a:gd name="T77" fmla="*/ 20 w 20"/>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6">
                  <a:moveTo>
                    <a:pt x="1" y="0"/>
                  </a:moveTo>
                  <a:lnTo>
                    <a:pt x="2" y="0"/>
                  </a:lnTo>
                  <a:lnTo>
                    <a:pt x="5" y="0"/>
                  </a:lnTo>
                  <a:lnTo>
                    <a:pt x="7" y="0"/>
                  </a:lnTo>
                  <a:lnTo>
                    <a:pt x="8" y="1"/>
                  </a:lnTo>
                  <a:lnTo>
                    <a:pt x="9" y="4"/>
                  </a:lnTo>
                  <a:lnTo>
                    <a:pt x="12" y="4"/>
                  </a:lnTo>
                  <a:lnTo>
                    <a:pt x="14" y="4"/>
                  </a:lnTo>
                  <a:lnTo>
                    <a:pt x="17" y="1"/>
                  </a:lnTo>
                  <a:lnTo>
                    <a:pt x="18" y="1"/>
                  </a:lnTo>
                  <a:lnTo>
                    <a:pt x="20" y="3"/>
                  </a:lnTo>
                  <a:lnTo>
                    <a:pt x="20" y="4"/>
                  </a:lnTo>
                  <a:lnTo>
                    <a:pt x="17" y="5"/>
                  </a:lnTo>
                  <a:lnTo>
                    <a:pt x="15" y="6"/>
                  </a:lnTo>
                  <a:lnTo>
                    <a:pt x="12" y="6"/>
                  </a:lnTo>
                  <a:lnTo>
                    <a:pt x="9" y="5"/>
                  </a:lnTo>
                  <a:lnTo>
                    <a:pt x="8" y="4"/>
                  </a:lnTo>
                  <a:lnTo>
                    <a:pt x="7" y="3"/>
                  </a:lnTo>
                  <a:lnTo>
                    <a:pt x="5" y="3"/>
                  </a:lnTo>
                  <a:lnTo>
                    <a:pt x="3" y="3"/>
                  </a:lnTo>
                  <a:lnTo>
                    <a:pt x="2" y="3"/>
                  </a:lnTo>
                  <a:lnTo>
                    <a:pt x="1" y="1"/>
                  </a:lnTo>
                  <a:lnTo>
                    <a:pt x="0" y="1"/>
                  </a:lnTo>
                  <a:lnTo>
                    <a:pt x="1" y="0"/>
                  </a:lnTo>
                  <a:close/>
                </a:path>
              </a:pathLst>
            </a:custGeom>
            <a:solidFill>
              <a:srgbClr val="000000"/>
            </a:solidFill>
            <a:ln w="9525">
              <a:noFill/>
              <a:round/>
              <a:headEnd/>
              <a:tailEnd/>
            </a:ln>
          </p:spPr>
          <p:txBody>
            <a:bodyPr/>
            <a:lstStyle/>
            <a:p>
              <a:endParaRPr lang="ru-RU"/>
            </a:p>
          </p:txBody>
        </p:sp>
        <p:sp>
          <p:nvSpPr>
            <p:cNvPr id="18534" name="Freeform 13"/>
            <p:cNvSpPr>
              <a:spLocks/>
            </p:cNvSpPr>
            <p:nvPr/>
          </p:nvSpPr>
          <p:spPr bwMode="auto">
            <a:xfrm>
              <a:off x="2653" y="2110"/>
              <a:ext cx="45" cy="7"/>
            </a:xfrm>
            <a:custGeom>
              <a:avLst/>
              <a:gdLst>
                <a:gd name="T0" fmla="*/ 32 w 24"/>
                <a:gd name="T1" fmla="*/ 0 h 8"/>
                <a:gd name="T2" fmla="*/ 24 w 24"/>
                <a:gd name="T3" fmla="*/ 0 h 8"/>
                <a:gd name="T4" fmla="*/ 15 w 24"/>
                <a:gd name="T5" fmla="*/ 0 h 8"/>
                <a:gd name="T6" fmla="*/ 9 w 24"/>
                <a:gd name="T7" fmla="*/ 0 h 8"/>
                <a:gd name="T8" fmla="*/ 4 w 24"/>
                <a:gd name="T9" fmla="*/ 0 h 8"/>
                <a:gd name="T10" fmla="*/ 2 w 24"/>
                <a:gd name="T11" fmla="*/ 1 h 8"/>
                <a:gd name="T12" fmla="*/ 0 w 24"/>
                <a:gd name="T13" fmla="*/ 1 h 8"/>
                <a:gd name="T14" fmla="*/ 0 w 24"/>
                <a:gd name="T15" fmla="*/ 2 h 8"/>
                <a:gd name="T16" fmla="*/ 2 w 24"/>
                <a:gd name="T17" fmla="*/ 2 h 8"/>
                <a:gd name="T18" fmla="*/ 9 w 24"/>
                <a:gd name="T19" fmla="*/ 3 h 8"/>
                <a:gd name="T20" fmla="*/ 13 w 24"/>
                <a:gd name="T21" fmla="*/ 4 h 8"/>
                <a:gd name="T22" fmla="*/ 17 w 24"/>
                <a:gd name="T23" fmla="*/ 5 h 8"/>
                <a:gd name="T24" fmla="*/ 19 w 24"/>
                <a:gd name="T25" fmla="*/ 6 h 8"/>
                <a:gd name="T26" fmla="*/ 23 w 24"/>
                <a:gd name="T27" fmla="*/ 6 h 8"/>
                <a:gd name="T28" fmla="*/ 26 w 24"/>
                <a:gd name="T29" fmla="*/ 6 h 8"/>
                <a:gd name="T30" fmla="*/ 28 w 24"/>
                <a:gd name="T31" fmla="*/ 6 h 8"/>
                <a:gd name="T32" fmla="*/ 30 w 24"/>
                <a:gd name="T33" fmla="*/ 6 h 8"/>
                <a:gd name="T34" fmla="*/ 34 w 24"/>
                <a:gd name="T35" fmla="*/ 6 h 8"/>
                <a:gd name="T36" fmla="*/ 38 w 24"/>
                <a:gd name="T37" fmla="*/ 6 h 8"/>
                <a:gd name="T38" fmla="*/ 41 w 24"/>
                <a:gd name="T39" fmla="*/ 7 h 8"/>
                <a:gd name="T40" fmla="*/ 43 w 24"/>
                <a:gd name="T41" fmla="*/ 7 h 8"/>
                <a:gd name="T42" fmla="*/ 45 w 24"/>
                <a:gd name="T43" fmla="*/ 7 h 8"/>
                <a:gd name="T44" fmla="*/ 45 w 24"/>
                <a:gd name="T45" fmla="*/ 6 h 8"/>
                <a:gd name="T46" fmla="*/ 45 w 24"/>
                <a:gd name="T47" fmla="*/ 5 h 8"/>
                <a:gd name="T48" fmla="*/ 43 w 24"/>
                <a:gd name="T49" fmla="*/ 4 h 8"/>
                <a:gd name="T50" fmla="*/ 39 w 24"/>
                <a:gd name="T51" fmla="*/ 3 h 8"/>
                <a:gd name="T52" fmla="*/ 38 w 24"/>
                <a:gd name="T53" fmla="*/ 2 h 8"/>
                <a:gd name="T54" fmla="*/ 34 w 24"/>
                <a:gd name="T55" fmla="*/ 1 h 8"/>
                <a:gd name="T56" fmla="*/ 32 w 24"/>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8"/>
                <a:gd name="T89" fmla="*/ 24 w 24"/>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8">
                  <a:moveTo>
                    <a:pt x="17" y="0"/>
                  </a:moveTo>
                  <a:lnTo>
                    <a:pt x="13" y="0"/>
                  </a:lnTo>
                  <a:lnTo>
                    <a:pt x="8" y="0"/>
                  </a:lnTo>
                  <a:lnTo>
                    <a:pt x="5" y="0"/>
                  </a:lnTo>
                  <a:lnTo>
                    <a:pt x="2" y="0"/>
                  </a:lnTo>
                  <a:lnTo>
                    <a:pt x="1" y="1"/>
                  </a:lnTo>
                  <a:lnTo>
                    <a:pt x="0" y="1"/>
                  </a:lnTo>
                  <a:lnTo>
                    <a:pt x="0" y="2"/>
                  </a:lnTo>
                  <a:lnTo>
                    <a:pt x="1" y="2"/>
                  </a:lnTo>
                  <a:lnTo>
                    <a:pt x="5" y="3"/>
                  </a:lnTo>
                  <a:lnTo>
                    <a:pt x="7" y="5"/>
                  </a:lnTo>
                  <a:lnTo>
                    <a:pt x="9" y="6"/>
                  </a:lnTo>
                  <a:lnTo>
                    <a:pt x="10" y="7"/>
                  </a:lnTo>
                  <a:lnTo>
                    <a:pt x="12" y="7"/>
                  </a:lnTo>
                  <a:lnTo>
                    <a:pt x="14" y="7"/>
                  </a:lnTo>
                  <a:lnTo>
                    <a:pt x="15" y="7"/>
                  </a:lnTo>
                  <a:lnTo>
                    <a:pt x="16" y="7"/>
                  </a:lnTo>
                  <a:lnTo>
                    <a:pt x="18" y="7"/>
                  </a:lnTo>
                  <a:lnTo>
                    <a:pt x="20" y="7"/>
                  </a:lnTo>
                  <a:lnTo>
                    <a:pt x="22" y="8"/>
                  </a:lnTo>
                  <a:lnTo>
                    <a:pt x="23" y="8"/>
                  </a:lnTo>
                  <a:lnTo>
                    <a:pt x="24" y="8"/>
                  </a:lnTo>
                  <a:lnTo>
                    <a:pt x="24" y="7"/>
                  </a:lnTo>
                  <a:lnTo>
                    <a:pt x="24" y="6"/>
                  </a:lnTo>
                  <a:lnTo>
                    <a:pt x="23" y="5"/>
                  </a:lnTo>
                  <a:lnTo>
                    <a:pt x="21" y="3"/>
                  </a:lnTo>
                  <a:lnTo>
                    <a:pt x="20" y="2"/>
                  </a:lnTo>
                  <a:lnTo>
                    <a:pt x="18" y="1"/>
                  </a:lnTo>
                  <a:lnTo>
                    <a:pt x="17" y="0"/>
                  </a:lnTo>
                  <a:close/>
                </a:path>
              </a:pathLst>
            </a:custGeom>
            <a:solidFill>
              <a:srgbClr val="000000"/>
            </a:solidFill>
            <a:ln w="9525">
              <a:noFill/>
              <a:round/>
              <a:headEnd/>
              <a:tailEnd/>
            </a:ln>
          </p:spPr>
          <p:txBody>
            <a:bodyPr/>
            <a:lstStyle/>
            <a:p>
              <a:endParaRPr lang="ru-RU"/>
            </a:p>
          </p:txBody>
        </p:sp>
        <p:sp>
          <p:nvSpPr>
            <p:cNvPr id="18535" name="Freeform 14"/>
            <p:cNvSpPr>
              <a:spLocks/>
            </p:cNvSpPr>
            <p:nvPr/>
          </p:nvSpPr>
          <p:spPr bwMode="auto">
            <a:xfrm>
              <a:off x="2722" y="2114"/>
              <a:ext cx="29" cy="7"/>
            </a:xfrm>
            <a:custGeom>
              <a:avLst/>
              <a:gdLst>
                <a:gd name="T0" fmla="*/ 2 w 19"/>
                <a:gd name="T1" fmla="*/ 2 h 6"/>
                <a:gd name="T2" fmla="*/ 6 w 19"/>
                <a:gd name="T3" fmla="*/ 1 h 6"/>
                <a:gd name="T4" fmla="*/ 8 w 19"/>
                <a:gd name="T5" fmla="*/ 1 h 6"/>
                <a:gd name="T6" fmla="*/ 11 w 19"/>
                <a:gd name="T7" fmla="*/ 1 h 6"/>
                <a:gd name="T8" fmla="*/ 12 w 19"/>
                <a:gd name="T9" fmla="*/ 0 h 6"/>
                <a:gd name="T10" fmla="*/ 14 w 19"/>
                <a:gd name="T11" fmla="*/ 0 h 6"/>
                <a:gd name="T12" fmla="*/ 15 w 19"/>
                <a:gd name="T13" fmla="*/ 0 h 6"/>
                <a:gd name="T14" fmla="*/ 18 w 19"/>
                <a:gd name="T15" fmla="*/ 0 h 6"/>
                <a:gd name="T16" fmla="*/ 20 w 19"/>
                <a:gd name="T17" fmla="*/ 0 h 6"/>
                <a:gd name="T18" fmla="*/ 21 w 19"/>
                <a:gd name="T19" fmla="*/ 1 h 6"/>
                <a:gd name="T20" fmla="*/ 24 w 19"/>
                <a:gd name="T21" fmla="*/ 1 h 6"/>
                <a:gd name="T22" fmla="*/ 26 w 19"/>
                <a:gd name="T23" fmla="*/ 2 h 6"/>
                <a:gd name="T24" fmla="*/ 29 w 19"/>
                <a:gd name="T25" fmla="*/ 2 h 6"/>
                <a:gd name="T26" fmla="*/ 29 w 19"/>
                <a:gd name="T27" fmla="*/ 4 h 6"/>
                <a:gd name="T28" fmla="*/ 29 w 19"/>
                <a:gd name="T29" fmla="*/ 5 h 6"/>
                <a:gd name="T30" fmla="*/ 26 w 19"/>
                <a:gd name="T31" fmla="*/ 6 h 6"/>
                <a:gd name="T32" fmla="*/ 26 w 19"/>
                <a:gd name="T33" fmla="*/ 6 h 6"/>
                <a:gd name="T34" fmla="*/ 24 w 19"/>
                <a:gd name="T35" fmla="*/ 6 h 6"/>
                <a:gd name="T36" fmla="*/ 23 w 19"/>
                <a:gd name="T37" fmla="*/ 6 h 6"/>
                <a:gd name="T38" fmla="*/ 21 w 19"/>
                <a:gd name="T39" fmla="*/ 6 h 6"/>
                <a:gd name="T40" fmla="*/ 20 w 19"/>
                <a:gd name="T41" fmla="*/ 6 h 6"/>
                <a:gd name="T42" fmla="*/ 18 w 19"/>
                <a:gd name="T43" fmla="*/ 7 h 6"/>
                <a:gd name="T44" fmla="*/ 18 w 19"/>
                <a:gd name="T45" fmla="*/ 7 h 6"/>
                <a:gd name="T46" fmla="*/ 15 w 19"/>
                <a:gd name="T47" fmla="*/ 7 h 6"/>
                <a:gd name="T48" fmla="*/ 14 w 19"/>
                <a:gd name="T49" fmla="*/ 6 h 6"/>
                <a:gd name="T50" fmla="*/ 12 w 19"/>
                <a:gd name="T51" fmla="*/ 6 h 6"/>
                <a:gd name="T52" fmla="*/ 11 w 19"/>
                <a:gd name="T53" fmla="*/ 6 h 6"/>
                <a:gd name="T54" fmla="*/ 8 w 19"/>
                <a:gd name="T55" fmla="*/ 6 h 6"/>
                <a:gd name="T56" fmla="*/ 6 w 19"/>
                <a:gd name="T57" fmla="*/ 6 h 6"/>
                <a:gd name="T58" fmla="*/ 3 w 19"/>
                <a:gd name="T59" fmla="*/ 6 h 6"/>
                <a:gd name="T60" fmla="*/ 2 w 19"/>
                <a:gd name="T61" fmla="*/ 5 h 6"/>
                <a:gd name="T62" fmla="*/ 0 w 19"/>
                <a:gd name="T63" fmla="*/ 4 h 6"/>
                <a:gd name="T64" fmla="*/ 2 w 19"/>
                <a:gd name="T65" fmla="*/ 2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6"/>
                <a:gd name="T101" fmla="*/ 19 w 19"/>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6">
                  <a:moveTo>
                    <a:pt x="1" y="2"/>
                  </a:moveTo>
                  <a:lnTo>
                    <a:pt x="4" y="1"/>
                  </a:lnTo>
                  <a:lnTo>
                    <a:pt x="5" y="1"/>
                  </a:lnTo>
                  <a:lnTo>
                    <a:pt x="7" y="1"/>
                  </a:lnTo>
                  <a:lnTo>
                    <a:pt x="8" y="0"/>
                  </a:lnTo>
                  <a:lnTo>
                    <a:pt x="9" y="0"/>
                  </a:lnTo>
                  <a:lnTo>
                    <a:pt x="10" y="0"/>
                  </a:lnTo>
                  <a:lnTo>
                    <a:pt x="12" y="0"/>
                  </a:lnTo>
                  <a:lnTo>
                    <a:pt x="13" y="0"/>
                  </a:lnTo>
                  <a:lnTo>
                    <a:pt x="14" y="1"/>
                  </a:lnTo>
                  <a:lnTo>
                    <a:pt x="16" y="1"/>
                  </a:lnTo>
                  <a:lnTo>
                    <a:pt x="17" y="2"/>
                  </a:lnTo>
                  <a:lnTo>
                    <a:pt x="19" y="2"/>
                  </a:lnTo>
                  <a:lnTo>
                    <a:pt x="19" y="3"/>
                  </a:lnTo>
                  <a:lnTo>
                    <a:pt x="19" y="4"/>
                  </a:lnTo>
                  <a:lnTo>
                    <a:pt x="17" y="5"/>
                  </a:lnTo>
                  <a:lnTo>
                    <a:pt x="16" y="5"/>
                  </a:lnTo>
                  <a:lnTo>
                    <a:pt x="15" y="5"/>
                  </a:lnTo>
                  <a:lnTo>
                    <a:pt x="14" y="5"/>
                  </a:lnTo>
                  <a:lnTo>
                    <a:pt x="13" y="5"/>
                  </a:lnTo>
                  <a:lnTo>
                    <a:pt x="12" y="6"/>
                  </a:lnTo>
                  <a:lnTo>
                    <a:pt x="10" y="6"/>
                  </a:lnTo>
                  <a:lnTo>
                    <a:pt x="9" y="5"/>
                  </a:lnTo>
                  <a:lnTo>
                    <a:pt x="8" y="5"/>
                  </a:lnTo>
                  <a:lnTo>
                    <a:pt x="7" y="5"/>
                  </a:lnTo>
                  <a:lnTo>
                    <a:pt x="5" y="5"/>
                  </a:lnTo>
                  <a:lnTo>
                    <a:pt x="4" y="5"/>
                  </a:lnTo>
                  <a:lnTo>
                    <a:pt x="2" y="5"/>
                  </a:lnTo>
                  <a:lnTo>
                    <a:pt x="1" y="4"/>
                  </a:lnTo>
                  <a:lnTo>
                    <a:pt x="0" y="3"/>
                  </a:lnTo>
                  <a:lnTo>
                    <a:pt x="1" y="2"/>
                  </a:lnTo>
                  <a:close/>
                </a:path>
              </a:pathLst>
            </a:custGeom>
            <a:solidFill>
              <a:srgbClr val="000000"/>
            </a:solidFill>
            <a:ln w="9525">
              <a:noFill/>
              <a:round/>
              <a:headEnd/>
              <a:tailEnd/>
            </a:ln>
          </p:spPr>
          <p:txBody>
            <a:bodyPr/>
            <a:lstStyle/>
            <a:p>
              <a:endParaRPr lang="ru-RU"/>
            </a:p>
          </p:txBody>
        </p:sp>
        <p:sp>
          <p:nvSpPr>
            <p:cNvPr id="18536" name="Freeform 15"/>
            <p:cNvSpPr>
              <a:spLocks/>
            </p:cNvSpPr>
            <p:nvPr/>
          </p:nvSpPr>
          <p:spPr bwMode="auto">
            <a:xfrm>
              <a:off x="2637" y="2097"/>
              <a:ext cx="64" cy="9"/>
            </a:xfrm>
            <a:custGeom>
              <a:avLst/>
              <a:gdLst>
                <a:gd name="T0" fmla="*/ 30 w 38"/>
                <a:gd name="T1" fmla="*/ 1 h 10"/>
                <a:gd name="T2" fmla="*/ 37 w 38"/>
                <a:gd name="T3" fmla="*/ 1 h 10"/>
                <a:gd name="T4" fmla="*/ 44 w 38"/>
                <a:gd name="T5" fmla="*/ 2 h 10"/>
                <a:gd name="T6" fmla="*/ 51 w 38"/>
                <a:gd name="T7" fmla="*/ 3 h 10"/>
                <a:gd name="T8" fmla="*/ 56 w 38"/>
                <a:gd name="T9" fmla="*/ 3 h 10"/>
                <a:gd name="T10" fmla="*/ 61 w 38"/>
                <a:gd name="T11" fmla="*/ 4 h 10"/>
                <a:gd name="T12" fmla="*/ 64 w 38"/>
                <a:gd name="T13" fmla="*/ 5 h 10"/>
                <a:gd name="T14" fmla="*/ 64 w 38"/>
                <a:gd name="T15" fmla="*/ 7 h 10"/>
                <a:gd name="T16" fmla="*/ 59 w 38"/>
                <a:gd name="T17" fmla="*/ 8 h 10"/>
                <a:gd name="T18" fmla="*/ 54 w 38"/>
                <a:gd name="T19" fmla="*/ 9 h 10"/>
                <a:gd name="T20" fmla="*/ 51 w 38"/>
                <a:gd name="T21" fmla="*/ 9 h 10"/>
                <a:gd name="T22" fmla="*/ 45 w 38"/>
                <a:gd name="T23" fmla="*/ 8 h 10"/>
                <a:gd name="T24" fmla="*/ 44 w 38"/>
                <a:gd name="T25" fmla="*/ 7 h 10"/>
                <a:gd name="T26" fmla="*/ 39 w 38"/>
                <a:gd name="T27" fmla="*/ 6 h 10"/>
                <a:gd name="T28" fmla="*/ 29 w 38"/>
                <a:gd name="T29" fmla="*/ 4 h 10"/>
                <a:gd name="T30" fmla="*/ 19 w 38"/>
                <a:gd name="T31" fmla="*/ 4 h 10"/>
                <a:gd name="T32" fmla="*/ 7 w 38"/>
                <a:gd name="T33" fmla="*/ 5 h 10"/>
                <a:gd name="T34" fmla="*/ 3 w 38"/>
                <a:gd name="T35" fmla="*/ 6 h 10"/>
                <a:gd name="T36" fmla="*/ 0 w 38"/>
                <a:gd name="T37" fmla="*/ 5 h 10"/>
                <a:gd name="T38" fmla="*/ 0 w 38"/>
                <a:gd name="T39" fmla="*/ 4 h 10"/>
                <a:gd name="T40" fmla="*/ 3 w 38"/>
                <a:gd name="T41" fmla="*/ 3 h 10"/>
                <a:gd name="T42" fmla="*/ 12 w 38"/>
                <a:gd name="T43" fmla="*/ 2 h 10"/>
                <a:gd name="T44" fmla="*/ 17 w 38"/>
                <a:gd name="T45" fmla="*/ 1 h 10"/>
                <a:gd name="T46" fmla="*/ 25 w 38"/>
                <a:gd name="T47" fmla="*/ 0 h 10"/>
                <a:gd name="T48" fmla="*/ 30 w 38"/>
                <a:gd name="T49" fmla="*/ 1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10"/>
                <a:gd name="T77" fmla="*/ 38 w 38"/>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10">
                  <a:moveTo>
                    <a:pt x="18" y="1"/>
                  </a:moveTo>
                  <a:lnTo>
                    <a:pt x="22" y="1"/>
                  </a:lnTo>
                  <a:lnTo>
                    <a:pt x="26" y="2"/>
                  </a:lnTo>
                  <a:lnTo>
                    <a:pt x="30" y="3"/>
                  </a:lnTo>
                  <a:lnTo>
                    <a:pt x="33" y="3"/>
                  </a:lnTo>
                  <a:lnTo>
                    <a:pt x="36" y="4"/>
                  </a:lnTo>
                  <a:lnTo>
                    <a:pt x="38" y="6"/>
                  </a:lnTo>
                  <a:lnTo>
                    <a:pt x="38" y="8"/>
                  </a:lnTo>
                  <a:lnTo>
                    <a:pt x="35" y="9"/>
                  </a:lnTo>
                  <a:lnTo>
                    <a:pt x="32" y="10"/>
                  </a:lnTo>
                  <a:lnTo>
                    <a:pt x="30" y="10"/>
                  </a:lnTo>
                  <a:lnTo>
                    <a:pt x="27" y="9"/>
                  </a:lnTo>
                  <a:lnTo>
                    <a:pt x="26" y="8"/>
                  </a:lnTo>
                  <a:lnTo>
                    <a:pt x="23" y="7"/>
                  </a:lnTo>
                  <a:lnTo>
                    <a:pt x="17" y="4"/>
                  </a:lnTo>
                  <a:lnTo>
                    <a:pt x="11" y="4"/>
                  </a:lnTo>
                  <a:lnTo>
                    <a:pt x="4" y="6"/>
                  </a:lnTo>
                  <a:lnTo>
                    <a:pt x="2" y="7"/>
                  </a:lnTo>
                  <a:lnTo>
                    <a:pt x="0" y="6"/>
                  </a:lnTo>
                  <a:lnTo>
                    <a:pt x="0" y="4"/>
                  </a:lnTo>
                  <a:lnTo>
                    <a:pt x="2" y="3"/>
                  </a:lnTo>
                  <a:lnTo>
                    <a:pt x="7" y="2"/>
                  </a:lnTo>
                  <a:lnTo>
                    <a:pt x="10" y="1"/>
                  </a:lnTo>
                  <a:lnTo>
                    <a:pt x="15" y="0"/>
                  </a:lnTo>
                  <a:lnTo>
                    <a:pt x="18" y="1"/>
                  </a:lnTo>
                  <a:close/>
                </a:path>
              </a:pathLst>
            </a:custGeom>
            <a:solidFill>
              <a:srgbClr val="000000"/>
            </a:solidFill>
            <a:ln w="9525">
              <a:noFill/>
              <a:round/>
              <a:headEnd/>
              <a:tailEnd/>
            </a:ln>
          </p:spPr>
          <p:txBody>
            <a:bodyPr/>
            <a:lstStyle/>
            <a:p>
              <a:endParaRPr lang="ru-RU"/>
            </a:p>
          </p:txBody>
        </p:sp>
        <p:sp>
          <p:nvSpPr>
            <p:cNvPr id="18537" name="Freeform 16"/>
            <p:cNvSpPr>
              <a:spLocks/>
            </p:cNvSpPr>
            <p:nvPr/>
          </p:nvSpPr>
          <p:spPr bwMode="auto">
            <a:xfrm>
              <a:off x="2735" y="2102"/>
              <a:ext cx="27" cy="6"/>
            </a:xfrm>
            <a:custGeom>
              <a:avLst/>
              <a:gdLst>
                <a:gd name="T0" fmla="*/ 4 w 15"/>
                <a:gd name="T1" fmla="*/ 2 h 8"/>
                <a:gd name="T2" fmla="*/ 11 w 15"/>
                <a:gd name="T3" fmla="*/ 1 h 8"/>
                <a:gd name="T4" fmla="*/ 16 w 15"/>
                <a:gd name="T5" fmla="*/ 0 h 8"/>
                <a:gd name="T6" fmla="*/ 23 w 15"/>
                <a:gd name="T7" fmla="*/ 0 h 8"/>
                <a:gd name="T8" fmla="*/ 27 w 15"/>
                <a:gd name="T9" fmla="*/ 1 h 8"/>
                <a:gd name="T10" fmla="*/ 27 w 15"/>
                <a:gd name="T11" fmla="*/ 2 h 8"/>
                <a:gd name="T12" fmla="*/ 27 w 15"/>
                <a:gd name="T13" fmla="*/ 3 h 8"/>
                <a:gd name="T14" fmla="*/ 25 w 15"/>
                <a:gd name="T15" fmla="*/ 5 h 8"/>
                <a:gd name="T16" fmla="*/ 25 w 15"/>
                <a:gd name="T17" fmla="*/ 6 h 8"/>
                <a:gd name="T18" fmla="*/ 22 w 15"/>
                <a:gd name="T19" fmla="*/ 5 h 8"/>
                <a:gd name="T20" fmla="*/ 16 w 15"/>
                <a:gd name="T21" fmla="*/ 5 h 8"/>
                <a:gd name="T22" fmla="*/ 13 w 15"/>
                <a:gd name="T23" fmla="*/ 5 h 8"/>
                <a:gd name="T24" fmla="*/ 9 w 15"/>
                <a:gd name="T25" fmla="*/ 5 h 8"/>
                <a:gd name="T26" fmla="*/ 4 w 15"/>
                <a:gd name="T27" fmla="*/ 5 h 8"/>
                <a:gd name="T28" fmla="*/ 0 w 15"/>
                <a:gd name="T29" fmla="*/ 5 h 8"/>
                <a:gd name="T30" fmla="*/ 0 w 15"/>
                <a:gd name="T31" fmla="*/ 3 h 8"/>
                <a:gd name="T32" fmla="*/ 4 w 15"/>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8"/>
                <a:gd name="T53" fmla="*/ 15 w 1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8">
                  <a:moveTo>
                    <a:pt x="2" y="2"/>
                  </a:moveTo>
                  <a:lnTo>
                    <a:pt x="6" y="1"/>
                  </a:lnTo>
                  <a:lnTo>
                    <a:pt x="9" y="0"/>
                  </a:lnTo>
                  <a:lnTo>
                    <a:pt x="13" y="0"/>
                  </a:lnTo>
                  <a:lnTo>
                    <a:pt x="15" y="1"/>
                  </a:lnTo>
                  <a:lnTo>
                    <a:pt x="15" y="2"/>
                  </a:lnTo>
                  <a:lnTo>
                    <a:pt x="15" y="4"/>
                  </a:lnTo>
                  <a:lnTo>
                    <a:pt x="14" y="7"/>
                  </a:lnTo>
                  <a:lnTo>
                    <a:pt x="14" y="8"/>
                  </a:lnTo>
                  <a:lnTo>
                    <a:pt x="12" y="7"/>
                  </a:lnTo>
                  <a:lnTo>
                    <a:pt x="9" y="6"/>
                  </a:lnTo>
                  <a:lnTo>
                    <a:pt x="7" y="6"/>
                  </a:lnTo>
                  <a:lnTo>
                    <a:pt x="5" y="6"/>
                  </a:lnTo>
                  <a:lnTo>
                    <a:pt x="2" y="6"/>
                  </a:lnTo>
                  <a:lnTo>
                    <a:pt x="0" y="6"/>
                  </a:lnTo>
                  <a:lnTo>
                    <a:pt x="0" y="4"/>
                  </a:lnTo>
                  <a:lnTo>
                    <a:pt x="2" y="2"/>
                  </a:lnTo>
                  <a:close/>
                </a:path>
              </a:pathLst>
            </a:custGeom>
            <a:solidFill>
              <a:srgbClr val="000000"/>
            </a:solidFill>
            <a:ln w="9525">
              <a:noFill/>
              <a:round/>
              <a:headEnd/>
              <a:tailEnd/>
            </a:ln>
          </p:spPr>
          <p:txBody>
            <a:bodyPr/>
            <a:lstStyle/>
            <a:p>
              <a:endParaRPr lang="ru-RU"/>
            </a:p>
          </p:txBody>
        </p:sp>
        <p:sp>
          <p:nvSpPr>
            <p:cNvPr id="18538" name="Freeform 17"/>
            <p:cNvSpPr>
              <a:spLocks/>
            </p:cNvSpPr>
            <p:nvPr/>
          </p:nvSpPr>
          <p:spPr bwMode="auto">
            <a:xfrm>
              <a:off x="2695" y="2162"/>
              <a:ext cx="20" cy="4"/>
            </a:xfrm>
            <a:custGeom>
              <a:avLst/>
              <a:gdLst>
                <a:gd name="T0" fmla="*/ 15 w 13"/>
                <a:gd name="T1" fmla="*/ 1 h 3"/>
                <a:gd name="T2" fmla="*/ 20 w 13"/>
                <a:gd name="T3" fmla="*/ 0 h 3"/>
                <a:gd name="T4" fmla="*/ 20 w 13"/>
                <a:gd name="T5" fmla="*/ 1 h 3"/>
                <a:gd name="T6" fmla="*/ 18 w 13"/>
                <a:gd name="T7" fmla="*/ 3 h 3"/>
                <a:gd name="T8" fmla="*/ 15 w 13"/>
                <a:gd name="T9" fmla="*/ 4 h 3"/>
                <a:gd name="T10" fmla="*/ 12 w 13"/>
                <a:gd name="T11" fmla="*/ 4 h 3"/>
                <a:gd name="T12" fmla="*/ 9 w 13"/>
                <a:gd name="T13" fmla="*/ 3 h 3"/>
                <a:gd name="T14" fmla="*/ 8 w 13"/>
                <a:gd name="T15" fmla="*/ 3 h 3"/>
                <a:gd name="T16" fmla="*/ 5 w 13"/>
                <a:gd name="T17" fmla="*/ 3 h 3"/>
                <a:gd name="T18" fmla="*/ 2 w 13"/>
                <a:gd name="T19" fmla="*/ 3 h 3"/>
                <a:gd name="T20" fmla="*/ 0 w 13"/>
                <a:gd name="T21" fmla="*/ 1 h 3"/>
                <a:gd name="T22" fmla="*/ 0 w 13"/>
                <a:gd name="T23" fmla="*/ 0 h 3"/>
                <a:gd name="T24" fmla="*/ 2 w 13"/>
                <a:gd name="T25" fmla="*/ 0 h 3"/>
                <a:gd name="T26" fmla="*/ 5 w 13"/>
                <a:gd name="T27" fmla="*/ 0 h 3"/>
                <a:gd name="T28" fmla="*/ 9 w 13"/>
                <a:gd name="T29" fmla="*/ 0 h 3"/>
                <a:gd name="T30" fmla="*/ 12 w 13"/>
                <a:gd name="T31" fmla="*/ 1 h 3"/>
                <a:gd name="T32" fmla="*/ 15 w 13"/>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
                <a:gd name="T53" fmla="*/ 13 w 1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
                  <a:moveTo>
                    <a:pt x="10" y="1"/>
                  </a:moveTo>
                  <a:lnTo>
                    <a:pt x="13" y="0"/>
                  </a:lnTo>
                  <a:lnTo>
                    <a:pt x="13" y="1"/>
                  </a:lnTo>
                  <a:lnTo>
                    <a:pt x="12" y="2"/>
                  </a:lnTo>
                  <a:lnTo>
                    <a:pt x="10" y="3"/>
                  </a:lnTo>
                  <a:lnTo>
                    <a:pt x="8" y="3"/>
                  </a:lnTo>
                  <a:lnTo>
                    <a:pt x="6" y="2"/>
                  </a:lnTo>
                  <a:lnTo>
                    <a:pt x="5" y="2"/>
                  </a:lnTo>
                  <a:lnTo>
                    <a:pt x="3" y="2"/>
                  </a:lnTo>
                  <a:lnTo>
                    <a:pt x="1" y="2"/>
                  </a:lnTo>
                  <a:lnTo>
                    <a:pt x="0" y="1"/>
                  </a:lnTo>
                  <a:lnTo>
                    <a:pt x="0" y="0"/>
                  </a:lnTo>
                  <a:lnTo>
                    <a:pt x="1" y="0"/>
                  </a:lnTo>
                  <a:lnTo>
                    <a:pt x="3" y="0"/>
                  </a:lnTo>
                  <a:lnTo>
                    <a:pt x="6" y="0"/>
                  </a:lnTo>
                  <a:lnTo>
                    <a:pt x="8" y="1"/>
                  </a:lnTo>
                  <a:lnTo>
                    <a:pt x="10" y="1"/>
                  </a:lnTo>
                  <a:close/>
                </a:path>
              </a:pathLst>
            </a:custGeom>
            <a:solidFill>
              <a:srgbClr val="000000"/>
            </a:solidFill>
            <a:ln w="9525">
              <a:noFill/>
              <a:round/>
              <a:headEnd/>
              <a:tailEnd/>
            </a:ln>
          </p:spPr>
          <p:txBody>
            <a:bodyPr/>
            <a:lstStyle/>
            <a:p>
              <a:endParaRPr lang="ru-RU"/>
            </a:p>
          </p:txBody>
        </p:sp>
        <p:sp>
          <p:nvSpPr>
            <p:cNvPr id="18539" name="Freeform 18"/>
            <p:cNvSpPr>
              <a:spLocks/>
            </p:cNvSpPr>
            <p:nvPr/>
          </p:nvSpPr>
          <p:spPr bwMode="auto">
            <a:xfrm>
              <a:off x="2667" y="2152"/>
              <a:ext cx="61" cy="5"/>
            </a:xfrm>
            <a:custGeom>
              <a:avLst/>
              <a:gdLst>
                <a:gd name="T0" fmla="*/ 8 w 36"/>
                <a:gd name="T1" fmla="*/ 1 h 7"/>
                <a:gd name="T2" fmla="*/ 14 w 36"/>
                <a:gd name="T3" fmla="*/ 1 h 7"/>
                <a:gd name="T4" fmla="*/ 22 w 36"/>
                <a:gd name="T5" fmla="*/ 1 h 7"/>
                <a:gd name="T6" fmla="*/ 29 w 36"/>
                <a:gd name="T7" fmla="*/ 1 h 7"/>
                <a:gd name="T8" fmla="*/ 32 w 36"/>
                <a:gd name="T9" fmla="*/ 3 h 7"/>
                <a:gd name="T10" fmla="*/ 36 w 36"/>
                <a:gd name="T11" fmla="*/ 4 h 7"/>
                <a:gd name="T12" fmla="*/ 39 w 36"/>
                <a:gd name="T13" fmla="*/ 4 h 7"/>
                <a:gd name="T14" fmla="*/ 41 w 36"/>
                <a:gd name="T15" fmla="*/ 4 h 7"/>
                <a:gd name="T16" fmla="*/ 42 w 36"/>
                <a:gd name="T17" fmla="*/ 4 h 7"/>
                <a:gd name="T18" fmla="*/ 47 w 36"/>
                <a:gd name="T19" fmla="*/ 3 h 7"/>
                <a:gd name="T20" fmla="*/ 51 w 36"/>
                <a:gd name="T21" fmla="*/ 3 h 7"/>
                <a:gd name="T22" fmla="*/ 54 w 36"/>
                <a:gd name="T23" fmla="*/ 1 h 7"/>
                <a:gd name="T24" fmla="*/ 56 w 36"/>
                <a:gd name="T25" fmla="*/ 1 h 7"/>
                <a:gd name="T26" fmla="*/ 58 w 36"/>
                <a:gd name="T27" fmla="*/ 1 h 7"/>
                <a:gd name="T28" fmla="*/ 58 w 36"/>
                <a:gd name="T29" fmla="*/ 1 h 7"/>
                <a:gd name="T30" fmla="*/ 61 w 36"/>
                <a:gd name="T31" fmla="*/ 1 h 7"/>
                <a:gd name="T32" fmla="*/ 61 w 36"/>
                <a:gd name="T33" fmla="*/ 1 h 7"/>
                <a:gd name="T34" fmla="*/ 61 w 36"/>
                <a:gd name="T35" fmla="*/ 1 h 7"/>
                <a:gd name="T36" fmla="*/ 61 w 36"/>
                <a:gd name="T37" fmla="*/ 4 h 7"/>
                <a:gd name="T38" fmla="*/ 61 w 36"/>
                <a:gd name="T39" fmla="*/ 4 h 7"/>
                <a:gd name="T40" fmla="*/ 58 w 36"/>
                <a:gd name="T41" fmla="*/ 4 h 7"/>
                <a:gd name="T42" fmla="*/ 56 w 36"/>
                <a:gd name="T43" fmla="*/ 4 h 7"/>
                <a:gd name="T44" fmla="*/ 56 w 36"/>
                <a:gd name="T45" fmla="*/ 4 h 7"/>
                <a:gd name="T46" fmla="*/ 56 w 36"/>
                <a:gd name="T47" fmla="*/ 4 h 7"/>
                <a:gd name="T48" fmla="*/ 56 w 36"/>
                <a:gd name="T49" fmla="*/ 4 h 7"/>
                <a:gd name="T50" fmla="*/ 53 w 36"/>
                <a:gd name="T51" fmla="*/ 4 h 7"/>
                <a:gd name="T52" fmla="*/ 49 w 36"/>
                <a:gd name="T53" fmla="*/ 4 h 7"/>
                <a:gd name="T54" fmla="*/ 44 w 36"/>
                <a:gd name="T55" fmla="*/ 4 h 7"/>
                <a:gd name="T56" fmla="*/ 42 w 36"/>
                <a:gd name="T57" fmla="*/ 4 h 7"/>
                <a:gd name="T58" fmla="*/ 41 w 36"/>
                <a:gd name="T59" fmla="*/ 5 h 7"/>
                <a:gd name="T60" fmla="*/ 39 w 36"/>
                <a:gd name="T61" fmla="*/ 5 h 7"/>
                <a:gd name="T62" fmla="*/ 36 w 36"/>
                <a:gd name="T63" fmla="*/ 5 h 7"/>
                <a:gd name="T64" fmla="*/ 32 w 36"/>
                <a:gd name="T65" fmla="*/ 4 h 7"/>
                <a:gd name="T66" fmla="*/ 27 w 36"/>
                <a:gd name="T67" fmla="*/ 4 h 7"/>
                <a:gd name="T68" fmla="*/ 19 w 36"/>
                <a:gd name="T69" fmla="*/ 4 h 7"/>
                <a:gd name="T70" fmla="*/ 12 w 36"/>
                <a:gd name="T71" fmla="*/ 3 h 7"/>
                <a:gd name="T72" fmla="*/ 8 w 36"/>
                <a:gd name="T73" fmla="*/ 3 h 7"/>
                <a:gd name="T74" fmla="*/ 5 w 36"/>
                <a:gd name="T75" fmla="*/ 3 h 7"/>
                <a:gd name="T76" fmla="*/ 5 w 36"/>
                <a:gd name="T77" fmla="*/ 3 h 7"/>
                <a:gd name="T78" fmla="*/ 3 w 36"/>
                <a:gd name="T79" fmla="*/ 3 h 7"/>
                <a:gd name="T80" fmla="*/ 3 w 36"/>
                <a:gd name="T81" fmla="*/ 4 h 7"/>
                <a:gd name="T82" fmla="*/ 3 w 36"/>
                <a:gd name="T83" fmla="*/ 4 h 7"/>
                <a:gd name="T84" fmla="*/ 2 w 36"/>
                <a:gd name="T85" fmla="*/ 4 h 7"/>
                <a:gd name="T86" fmla="*/ 0 w 36"/>
                <a:gd name="T87" fmla="*/ 3 h 7"/>
                <a:gd name="T88" fmla="*/ 0 w 36"/>
                <a:gd name="T89" fmla="*/ 1 h 7"/>
                <a:gd name="T90" fmla="*/ 0 w 36"/>
                <a:gd name="T91" fmla="*/ 1 h 7"/>
                <a:gd name="T92" fmla="*/ 2 w 36"/>
                <a:gd name="T93" fmla="*/ 1 h 7"/>
                <a:gd name="T94" fmla="*/ 3 w 36"/>
                <a:gd name="T95" fmla="*/ 0 h 7"/>
                <a:gd name="T96" fmla="*/ 5 w 36"/>
                <a:gd name="T97" fmla="*/ 0 h 7"/>
                <a:gd name="T98" fmla="*/ 8 w 36"/>
                <a:gd name="T99" fmla="*/ 0 h 7"/>
                <a:gd name="T100" fmla="*/ 8 w 36"/>
                <a:gd name="T101" fmla="*/ 0 h 7"/>
                <a:gd name="T102" fmla="*/ 8 w 36"/>
                <a:gd name="T103" fmla="*/ 0 h 7"/>
                <a:gd name="T104" fmla="*/ 8 w 36"/>
                <a:gd name="T105" fmla="*/ 1 h 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7"/>
                <a:gd name="T161" fmla="*/ 36 w 36"/>
                <a:gd name="T162" fmla="*/ 7 h 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7">
                  <a:moveTo>
                    <a:pt x="5" y="1"/>
                  </a:moveTo>
                  <a:lnTo>
                    <a:pt x="8" y="2"/>
                  </a:lnTo>
                  <a:lnTo>
                    <a:pt x="13" y="2"/>
                  </a:lnTo>
                  <a:lnTo>
                    <a:pt x="17" y="2"/>
                  </a:lnTo>
                  <a:lnTo>
                    <a:pt x="19" y="4"/>
                  </a:lnTo>
                  <a:lnTo>
                    <a:pt x="21" y="5"/>
                  </a:lnTo>
                  <a:lnTo>
                    <a:pt x="23" y="5"/>
                  </a:lnTo>
                  <a:lnTo>
                    <a:pt x="24" y="5"/>
                  </a:lnTo>
                  <a:lnTo>
                    <a:pt x="25" y="5"/>
                  </a:lnTo>
                  <a:lnTo>
                    <a:pt x="28" y="4"/>
                  </a:lnTo>
                  <a:lnTo>
                    <a:pt x="30" y="4"/>
                  </a:lnTo>
                  <a:lnTo>
                    <a:pt x="32" y="2"/>
                  </a:lnTo>
                  <a:lnTo>
                    <a:pt x="33" y="2"/>
                  </a:lnTo>
                  <a:lnTo>
                    <a:pt x="34" y="1"/>
                  </a:lnTo>
                  <a:lnTo>
                    <a:pt x="36" y="1"/>
                  </a:lnTo>
                  <a:lnTo>
                    <a:pt x="36" y="2"/>
                  </a:lnTo>
                  <a:lnTo>
                    <a:pt x="36" y="5"/>
                  </a:lnTo>
                  <a:lnTo>
                    <a:pt x="36" y="6"/>
                  </a:lnTo>
                  <a:lnTo>
                    <a:pt x="34" y="6"/>
                  </a:lnTo>
                  <a:lnTo>
                    <a:pt x="33" y="5"/>
                  </a:lnTo>
                  <a:lnTo>
                    <a:pt x="31" y="5"/>
                  </a:lnTo>
                  <a:lnTo>
                    <a:pt x="29" y="5"/>
                  </a:lnTo>
                  <a:lnTo>
                    <a:pt x="26" y="5"/>
                  </a:lnTo>
                  <a:lnTo>
                    <a:pt x="25" y="6"/>
                  </a:lnTo>
                  <a:lnTo>
                    <a:pt x="24" y="7"/>
                  </a:lnTo>
                  <a:lnTo>
                    <a:pt x="23" y="7"/>
                  </a:lnTo>
                  <a:lnTo>
                    <a:pt x="21" y="7"/>
                  </a:lnTo>
                  <a:lnTo>
                    <a:pt x="19" y="6"/>
                  </a:lnTo>
                  <a:lnTo>
                    <a:pt x="16" y="5"/>
                  </a:lnTo>
                  <a:lnTo>
                    <a:pt x="11" y="5"/>
                  </a:lnTo>
                  <a:lnTo>
                    <a:pt x="7" y="4"/>
                  </a:lnTo>
                  <a:lnTo>
                    <a:pt x="5" y="4"/>
                  </a:lnTo>
                  <a:lnTo>
                    <a:pt x="3" y="4"/>
                  </a:lnTo>
                  <a:lnTo>
                    <a:pt x="2" y="4"/>
                  </a:lnTo>
                  <a:lnTo>
                    <a:pt x="2" y="5"/>
                  </a:lnTo>
                  <a:lnTo>
                    <a:pt x="1" y="5"/>
                  </a:lnTo>
                  <a:lnTo>
                    <a:pt x="0" y="4"/>
                  </a:lnTo>
                  <a:lnTo>
                    <a:pt x="0" y="2"/>
                  </a:lnTo>
                  <a:lnTo>
                    <a:pt x="0" y="1"/>
                  </a:lnTo>
                  <a:lnTo>
                    <a:pt x="1" y="1"/>
                  </a:lnTo>
                  <a:lnTo>
                    <a:pt x="2" y="0"/>
                  </a:lnTo>
                  <a:lnTo>
                    <a:pt x="3" y="0"/>
                  </a:lnTo>
                  <a:lnTo>
                    <a:pt x="5" y="0"/>
                  </a:lnTo>
                  <a:lnTo>
                    <a:pt x="5" y="1"/>
                  </a:lnTo>
                  <a:close/>
                </a:path>
              </a:pathLst>
            </a:custGeom>
            <a:solidFill>
              <a:srgbClr val="000000"/>
            </a:solidFill>
            <a:ln w="9525">
              <a:noFill/>
              <a:round/>
              <a:headEnd/>
              <a:tailEnd/>
            </a:ln>
          </p:spPr>
          <p:txBody>
            <a:bodyPr/>
            <a:lstStyle/>
            <a:p>
              <a:endParaRPr lang="ru-RU"/>
            </a:p>
          </p:txBody>
        </p:sp>
        <p:sp>
          <p:nvSpPr>
            <p:cNvPr id="18540" name="Freeform 19"/>
            <p:cNvSpPr>
              <a:spLocks/>
            </p:cNvSpPr>
            <p:nvPr/>
          </p:nvSpPr>
          <p:spPr bwMode="auto">
            <a:xfrm>
              <a:off x="2637" y="2179"/>
              <a:ext cx="38" cy="10"/>
            </a:xfrm>
            <a:custGeom>
              <a:avLst/>
              <a:gdLst>
                <a:gd name="T0" fmla="*/ 38 w 22"/>
                <a:gd name="T1" fmla="*/ 8 h 13"/>
                <a:gd name="T2" fmla="*/ 29 w 22"/>
                <a:gd name="T3" fmla="*/ 8 h 13"/>
                <a:gd name="T4" fmla="*/ 19 w 22"/>
                <a:gd name="T5" fmla="*/ 5 h 13"/>
                <a:gd name="T6" fmla="*/ 9 w 22"/>
                <a:gd name="T7" fmla="*/ 3 h 13"/>
                <a:gd name="T8" fmla="*/ 3 w 22"/>
                <a:gd name="T9" fmla="*/ 2 h 13"/>
                <a:gd name="T10" fmla="*/ 2 w 22"/>
                <a:gd name="T11" fmla="*/ 0 h 13"/>
                <a:gd name="T12" fmla="*/ 0 w 22"/>
                <a:gd name="T13" fmla="*/ 0 h 13"/>
                <a:gd name="T14" fmla="*/ 0 w 22"/>
                <a:gd name="T15" fmla="*/ 2 h 13"/>
                <a:gd name="T16" fmla="*/ 2 w 22"/>
                <a:gd name="T17" fmla="*/ 2 h 13"/>
                <a:gd name="T18" fmla="*/ 5 w 22"/>
                <a:gd name="T19" fmla="*/ 4 h 13"/>
                <a:gd name="T20" fmla="*/ 16 w 22"/>
                <a:gd name="T21" fmla="*/ 5 h 13"/>
                <a:gd name="T22" fmla="*/ 28 w 22"/>
                <a:gd name="T23" fmla="*/ 8 h 13"/>
                <a:gd name="T24" fmla="*/ 38 w 22"/>
                <a:gd name="T25" fmla="*/ 10 h 13"/>
                <a:gd name="T26" fmla="*/ 38 w 22"/>
                <a:gd name="T27" fmla="*/ 9 h 13"/>
                <a:gd name="T28" fmla="*/ 38 w 22"/>
                <a:gd name="T29" fmla="*/ 9 h 13"/>
                <a:gd name="T30" fmla="*/ 38 w 22"/>
                <a:gd name="T31" fmla="*/ 8 h 13"/>
                <a:gd name="T32" fmla="*/ 38 w 22"/>
                <a:gd name="T33" fmla="*/ 8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3"/>
                <a:gd name="T53" fmla="*/ 22 w 2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3">
                  <a:moveTo>
                    <a:pt x="22" y="11"/>
                  </a:moveTo>
                  <a:lnTo>
                    <a:pt x="17" y="10"/>
                  </a:lnTo>
                  <a:lnTo>
                    <a:pt x="11" y="6"/>
                  </a:lnTo>
                  <a:lnTo>
                    <a:pt x="5" y="4"/>
                  </a:lnTo>
                  <a:lnTo>
                    <a:pt x="2" y="2"/>
                  </a:lnTo>
                  <a:lnTo>
                    <a:pt x="1" y="0"/>
                  </a:lnTo>
                  <a:lnTo>
                    <a:pt x="0" y="0"/>
                  </a:lnTo>
                  <a:lnTo>
                    <a:pt x="0" y="2"/>
                  </a:lnTo>
                  <a:lnTo>
                    <a:pt x="1" y="3"/>
                  </a:lnTo>
                  <a:lnTo>
                    <a:pt x="3" y="5"/>
                  </a:lnTo>
                  <a:lnTo>
                    <a:pt x="9" y="7"/>
                  </a:lnTo>
                  <a:lnTo>
                    <a:pt x="16" y="11"/>
                  </a:lnTo>
                  <a:lnTo>
                    <a:pt x="22" y="13"/>
                  </a:lnTo>
                  <a:lnTo>
                    <a:pt x="22" y="12"/>
                  </a:lnTo>
                  <a:lnTo>
                    <a:pt x="22" y="11"/>
                  </a:lnTo>
                  <a:close/>
                </a:path>
              </a:pathLst>
            </a:custGeom>
            <a:solidFill>
              <a:srgbClr val="000000"/>
            </a:solidFill>
            <a:ln w="9525">
              <a:noFill/>
              <a:round/>
              <a:headEnd/>
              <a:tailEnd/>
            </a:ln>
          </p:spPr>
          <p:txBody>
            <a:bodyPr/>
            <a:lstStyle/>
            <a:p>
              <a:endParaRPr lang="ru-RU"/>
            </a:p>
          </p:txBody>
        </p:sp>
        <p:sp>
          <p:nvSpPr>
            <p:cNvPr id="18541" name="Freeform 20"/>
            <p:cNvSpPr>
              <a:spLocks/>
            </p:cNvSpPr>
            <p:nvPr/>
          </p:nvSpPr>
          <p:spPr bwMode="auto">
            <a:xfrm>
              <a:off x="2610" y="2035"/>
              <a:ext cx="30" cy="17"/>
            </a:xfrm>
            <a:custGeom>
              <a:avLst/>
              <a:gdLst>
                <a:gd name="T0" fmla="*/ 15 w 20"/>
                <a:gd name="T1" fmla="*/ 17 h 20"/>
                <a:gd name="T2" fmla="*/ 21 w 20"/>
                <a:gd name="T3" fmla="*/ 16 h 20"/>
                <a:gd name="T4" fmla="*/ 24 w 20"/>
                <a:gd name="T5" fmla="*/ 14 h 20"/>
                <a:gd name="T6" fmla="*/ 29 w 20"/>
                <a:gd name="T7" fmla="*/ 12 h 20"/>
                <a:gd name="T8" fmla="*/ 30 w 20"/>
                <a:gd name="T9" fmla="*/ 9 h 20"/>
                <a:gd name="T10" fmla="*/ 29 w 20"/>
                <a:gd name="T11" fmla="*/ 5 h 20"/>
                <a:gd name="T12" fmla="*/ 24 w 20"/>
                <a:gd name="T13" fmla="*/ 3 h 20"/>
                <a:gd name="T14" fmla="*/ 21 w 20"/>
                <a:gd name="T15" fmla="*/ 2 h 20"/>
                <a:gd name="T16" fmla="*/ 15 w 20"/>
                <a:gd name="T17" fmla="*/ 0 h 20"/>
                <a:gd name="T18" fmla="*/ 9 w 20"/>
                <a:gd name="T19" fmla="*/ 2 h 20"/>
                <a:gd name="T20" fmla="*/ 6 w 20"/>
                <a:gd name="T21" fmla="*/ 3 h 20"/>
                <a:gd name="T22" fmla="*/ 3 w 20"/>
                <a:gd name="T23" fmla="*/ 5 h 20"/>
                <a:gd name="T24" fmla="*/ 0 w 20"/>
                <a:gd name="T25" fmla="*/ 9 h 20"/>
                <a:gd name="T26" fmla="*/ 3 w 20"/>
                <a:gd name="T27" fmla="*/ 12 h 20"/>
                <a:gd name="T28" fmla="*/ 6 w 20"/>
                <a:gd name="T29" fmla="*/ 15 h 20"/>
                <a:gd name="T30" fmla="*/ 9 w 20"/>
                <a:gd name="T31" fmla="*/ 16 h 20"/>
                <a:gd name="T32" fmla="*/ 15 w 20"/>
                <a:gd name="T33" fmla="*/ 1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0" y="20"/>
                  </a:moveTo>
                  <a:lnTo>
                    <a:pt x="14" y="19"/>
                  </a:lnTo>
                  <a:lnTo>
                    <a:pt x="16" y="17"/>
                  </a:lnTo>
                  <a:lnTo>
                    <a:pt x="19" y="14"/>
                  </a:lnTo>
                  <a:lnTo>
                    <a:pt x="20" y="11"/>
                  </a:lnTo>
                  <a:lnTo>
                    <a:pt x="19" y="6"/>
                  </a:lnTo>
                  <a:lnTo>
                    <a:pt x="16" y="4"/>
                  </a:lnTo>
                  <a:lnTo>
                    <a:pt x="14" y="2"/>
                  </a:lnTo>
                  <a:lnTo>
                    <a:pt x="10" y="0"/>
                  </a:lnTo>
                  <a:lnTo>
                    <a:pt x="6" y="2"/>
                  </a:lnTo>
                  <a:lnTo>
                    <a:pt x="4" y="4"/>
                  </a:lnTo>
                  <a:lnTo>
                    <a:pt x="2" y="6"/>
                  </a:lnTo>
                  <a:lnTo>
                    <a:pt x="0" y="11"/>
                  </a:lnTo>
                  <a:lnTo>
                    <a:pt x="2" y="14"/>
                  </a:lnTo>
                  <a:lnTo>
                    <a:pt x="4" y="18"/>
                  </a:lnTo>
                  <a:lnTo>
                    <a:pt x="6" y="19"/>
                  </a:lnTo>
                  <a:lnTo>
                    <a:pt x="10" y="20"/>
                  </a:lnTo>
                  <a:close/>
                </a:path>
              </a:pathLst>
            </a:custGeom>
            <a:solidFill>
              <a:srgbClr val="930A0A"/>
            </a:solidFill>
            <a:ln w="9525">
              <a:noFill/>
              <a:round/>
              <a:headEnd/>
              <a:tailEnd/>
            </a:ln>
          </p:spPr>
          <p:txBody>
            <a:bodyPr/>
            <a:lstStyle/>
            <a:p>
              <a:endParaRPr lang="ru-RU"/>
            </a:p>
          </p:txBody>
        </p:sp>
        <p:sp>
          <p:nvSpPr>
            <p:cNvPr id="18542" name="Freeform 21"/>
            <p:cNvSpPr>
              <a:spLocks/>
            </p:cNvSpPr>
            <p:nvPr/>
          </p:nvSpPr>
          <p:spPr bwMode="auto">
            <a:xfrm>
              <a:off x="2515" y="2016"/>
              <a:ext cx="271" cy="137"/>
            </a:xfrm>
            <a:custGeom>
              <a:avLst/>
              <a:gdLst>
                <a:gd name="T0" fmla="*/ 256 w 160"/>
                <a:gd name="T1" fmla="*/ 53 h 160"/>
                <a:gd name="T2" fmla="*/ 229 w 160"/>
                <a:gd name="T3" fmla="*/ 70 h 160"/>
                <a:gd name="T4" fmla="*/ 222 w 160"/>
                <a:gd name="T5" fmla="*/ 66 h 160"/>
                <a:gd name="T6" fmla="*/ 200 w 160"/>
                <a:gd name="T7" fmla="*/ 74 h 160"/>
                <a:gd name="T8" fmla="*/ 205 w 160"/>
                <a:gd name="T9" fmla="*/ 63 h 160"/>
                <a:gd name="T10" fmla="*/ 202 w 160"/>
                <a:gd name="T11" fmla="*/ 56 h 160"/>
                <a:gd name="T12" fmla="*/ 171 w 160"/>
                <a:gd name="T13" fmla="*/ 68 h 160"/>
                <a:gd name="T14" fmla="*/ 144 w 160"/>
                <a:gd name="T15" fmla="*/ 69 h 160"/>
                <a:gd name="T16" fmla="*/ 137 w 160"/>
                <a:gd name="T17" fmla="*/ 69 h 160"/>
                <a:gd name="T18" fmla="*/ 130 w 160"/>
                <a:gd name="T19" fmla="*/ 69 h 160"/>
                <a:gd name="T20" fmla="*/ 132 w 160"/>
                <a:gd name="T21" fmla="*/ 66 h 160"/>
                <a:gd name="T22" fmla="*/ 146 w 160"/>
                <a:gd name="T23" fmla="*/ 62 h 160"/>
                <a:gd name="T24" fmla="*/ 151 w 160"/>
                <a:gd name="T25" fmla="*/ 52 h 160"/>
                <a:gd name="T26" fmla="*/ 137 w 160"/>
                <a:gd name="T27" fmla="*/ 51 h 160"/>
                <a:gd name="T28" fmla="*/ 100 w 160"/>
                <a:gd name="T29" fmla="*/ 65 h 160"/>
                <a:gd name="T30" fmla="*/ 105 w 160"/>
                <a:gd name="T31" fmla="*/ 73 h 160"/>
                <a:gd name="T32" fmla="*/ 85 w 160"/>
                <a:gd name="T33" fmla="*/ 81 h 160"/>
                <a:gd name="T34" fmla="*/ 73 w 160"/>
                <a:gd name="T35" fmla="*/ 92 h 160"/>
                <a:gd name="T36" fmla="*/ 66 w 160"/>
                <a:gd name="T37" fmla="*/ 91 h 160"/>
                <a:gd name="T38" fmla="*/ 53 w 160"/>
                <a:gd name="T39" fmla="*/ 86 h 160"/>
                <a:gd name="T40" fmla="*/ 32 w 160"/>
                <a:gd name="T41" fmla="*/ 99 h 160"/>
                <a:gd name="T42" fmla="*/ 37 w 160"/>
                <a:gd name="T43" fmla="*/ 115 h 160"/>
                <a:gd name="T44" fmla="*/ 47 w 160"/>
                <a:gd name="T45" fmla="*/ 121 h 160"/>
                <a:gd name="T46" fmla="*/ 46 w 160"/>
                <a:gd name="T47" fmla="*/ 124 h 160"/>
                <a:gd name="T48" fmla="*/ 32 w 160"/>
                <a:gd name="T49" fmla="*/ 131 h 160"/>
                <a:gd name="T50" fmla="*/ 24 w 160"/>
                <a:gd name="T51" fmla="*/ 137 h 160"/>
                <a:gd name="T52" fmla="*/ 24 w 160"/>
                <a:gd name="T53" fmla="*/ 130 h 160"/>
                <a:gd name="T54" fmla="*/ 12 w 160"/>
                <a:gd name="T55" fmla="*/ 109 h 160"/>
                <a:gd name="T56" fmla="*/ 7 w 160"/>
                <a:gd name="T57" fmla="*/ 92 h 160"/>
                <a:gd name="T58" fmla="*/ 2 w 160"/>
                <a:gd name="T59" fmla="*/ 78 h 160"/>
                <a:gd name="T60" fmla="*/ 3 w 160"/>
                <a:gd name="T61" fmla="*/ 62 h 160"/>
                <a:gd name="T62" fmla="*/ 20 w 160"/>
                <a:gd name="T63" fmla="*/ 41 h 160"/>
                <a:gd name="T64" fmla="*/ 29 w 160"/>
                <a:gd name="T65" fmla="*/ 24 h 160"/>
                <a:gd name="T66" fmla="*/ 61 w 160"/>
                <a:gd name="T67" fmla="*/ 15 h 160"/>
                <a:gd name="T68" fmla="*/ 81 w 160"/>
                <a:gd name="T69" fmla="*/ 3 h 160"/>
                <a:gd name="T70" fmla="*/ 112 w 160"/>
                <a:gd name="T71" fmla="*/ 0 h 160"/>
                <a:gd name="T72" fmla="*/ 152 w 160"/>
                <a:gd name="T73" fmla="*/ 2 h 160"/>
                <a:gd name="T74" fmla="*/ 190 w 160"/>
                <a:gd name="T75" fmla="*/ 10 h 160"/>
                <a:gd name="T76" fmla="*/ 218 w 160"/>
                <a:gd name="T77" fmla="*/ 14 h 160"/>
                <a:gd name="T78" fmla="*/ 249 w 160"/>
                <a:gd name="T79" fmla="*/ 24 h 160"/>
                <a:gd name="T80" fmla="*/ 261 w 160"/>
                <a:gd name="T81" fmla="*/ 34 h 160"/>
                <a:gd name="T82" fmla="*/ 269 w 160"/>
                <a:gd name="T83" fmla="*/ 39 h 160"/>
                <a:gd name="T84" fmla="*/ 271 w 160"/>
                <a:gd name="T85" fmla="*/ 49 h 160"/>
                <a:gd name="T86" fmla="*/ 269 w 160"/>
                <a:gd name="T87" fmla="*/ 50 h 160"/>
                <a:gd name="T88" fmla="*/ 259 w 160"/>
                <a:gd name="T89" fmla="*/ 42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60"/>
                <a:gd name="T137" fmla="*/ 160 w 160"/>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60">
                  <a:moveTo>
                    <a:pt x="145" y="43"/>
                  </a:moveTo>
                  <a:lnTo>
                    <a:pt x="149" y="50"/>
                  </a:lnTo>
                  <a:lnTo>
                    <a:pt x="151" y="62"/>
                  </a:lnTo>
                  <a:lnTo>
                    <a:pt x="147" y="74"/>
                  </a:lnTo>
                  <a:lnTo>
                    <a:pt x="135" y="85"/>
                  </a:lnTo>
                  <a:lnTo>
                    <a:pt x="135" y="82"/>
                  </a:lnTo>
                  <a:lnTo>
                    <a:pt x="134" y="80"/>
                  </a:lnTo>
                  <a:lnTo>
                    <a:pt x="132" y="78"/>
                  </a:lnTo>
                  <a:lnTo>
                    <a:pt x="131" y="77"/>
                  </a:lnTo>
                  <a:lnTo>
                    <a:pt x="128" y="81"/>
                  </a:lnTo>
                  <a:lnTo>
                    <a:pt x="123" y="85"/>
                  </a:lnTo>
                  <a:lnTo>
                    <a:pt x="118" y="86"/>
                  </a:lnTo>
                  <a:lnTo>
                    <a:pt x="112" y="84"/>
                  </a:lnTo>
                  <a:lnTo>
                    <a:pt x="118" y="79"/>
                  </a:lnTo>
                  <a:lnTo>
                    <a:pt x="121" y="73"/>
                  </a:lnTo>
                  <a:lnTo>
                    <a:pt x="123" y="66"/>
                  </a:lnTo>
                  <a:lnTo>
                    <a:pt x="122" y="58"/>
                  </a:lnTo>
                  <a:lnTo>
                    <a:pt x="119" y="65"/>
                  </a:lnTo>
                  <a:lnTo>
                    <a:pt x="114" y="73"/>
                  </a:lnTo>
                  <a:lnTo>
                    <a:pt x="107" y="78"/>
                  </a:lnTo>
                  <a:lnTo>
                    <a:pt x="101" y="79"/>
                  </a:lnTo>
                  <a:lnTo>
                    <a:pt x="96" y="78"/>
                  </a:lnTo>
                  <a:lnTo>
                    <a:pt x="90" y="79"/>
                  </a:lnTo>
                  <a:lnTo>
                    <a:pt x="85" y="80"/>
                  </a:lnTo>
                  <a:lnTo>
                    <a:pt x="83" y="81"/>
                  </a:lnTo>
                  <a:lnTo>
                    <a:pt x="82" y="81"/>
                  </a:lnTo>
                  <a:lnTo>
                    <a:pt x="81" y="81"/>
                  </a:lnTo>
                  <a:lnTo>
                    <a:pt x="78" y="81"/>
                  </a:lnTo>
                  <a:lnTo>
                    <a:pt x="77" y="80"/>
                  </a:lnTo>
                  <a:lnTo>
                    <a:pt x="77" y="79"/>
                  </a:lnTo>
                  <a:lnTo>
                    <a:pt x="77" y="78"/>
                  </a:lnTo>
                  <a:lnTo>
                    <a:pt x="78" y="77"/>
                  </a:lnTo>
                  <a:lnTo>
                    <a:pt x="81" y="76"/>
                  </a:lnTo>
                  <a:lnTo>
                    <a:pt x="83" y="74"/>
                  </a:lnTo>
                  <a:lnTo>
                    <a:pt x="86" y="72"/>
                  </a:lnTo>
                  <a:lnTo>
                    <a:pt x="88" y="70"/>
                  </a:lnTo>
                  <a:lnTo>
                    <a:pt x="89" y="66"/>
                  </a:lnTo>
                  <a:lnTo>
                    <a:pt x="89" y="61"/>
                  </a:lnTo>
                  <a:lnTo>
                    <a:pt x="88" y="56"/>
                  </a:lnTo>
                  <a:lnTo>
                    <a:pt x="83" y="51"/>
                  </a:lnTo>
                  <a:lnTo>
                    <a:pt x="81" y="59"/>
                  </a:lnTo>
                  <a:lnTo>
                    <a:pt x="76" y="66"/>
                  </a:lnTo>
                  <a:lnTo>
                    <a:pt x="68" y="73"/>
                  </a:lnTo>
                  <a:lnTo>
                    <a:pt x="59" y="76"/>
                  </a:lnTo>
                  <a:lnTo>
                    <a:pt x="61" y="79"/>
                  </a:lnTo>
                  <a:lnTo>
                    <a:pt x="62" y="81"/>
                  </a:lnTo>
                  <a:lnTo>
                    <a:pt x="62" y="85"/>
                  </a:lnTo>
                  <a:lnTo>
                    <a:pt x="60" y="87"/>
                  </a:lnTo>
                  <a:lnTo>
                    <a:pt x="55" y="91"/>
                  </a:lnTo>
                  <a:lnTo>
                    <a:pt x="50" y="95"/>
                  </a:lnTo>
                  <a:lnTo>
                    <a:pt x="45" y="101"/>
                  </a:lnTo>
                  <a:lnTo>
                    <a:pt x="43" y="106"/>
                  </a:lnTo>
                  <a:lnTo>
                    <a:pt x="43" y="107"/>
                  </a:lnTo>
                  <a:lnTo>
                    <a:pt x="42" y="107"/>
                  </a:lnTo>
                  <a:lnTo>
                    <a:pt x="40" y="107"/>
                  </a:lnTo>
                  <a:lnTo>
                    <a:pt x="39" y="106"/>
                  </a:lnTo>
                  <a:lnTo>
                    <a:pt x="37" y="103"/>
                  </a:lnTo>
                  <a:lnTo>
                    <a:pt x="35" y="102"/>
                  </a:lnTo>
                  <a:lnTo>
                    <a:pt x="31" y="101"/>
                  </a:lnTo>
                  <a:lnTo>
                    <a:pt x="25" y="102"/>
                  </a:lnTo>
                  <a:lnTo>
                    <a:pt x="21" y="108"/>
                  </a:lnTo>
                  <a:lnTo>
                    <a:pt x="19" y="116"/>
                  </a:lnTo>
                  <a:lnTo>
                    <a:pt x="19" y="125"/>
                  </a:lnTo>
                  <a:lnTo>
                    <a:pt x="20" y="131"/>
                  </a:lnTo>
                  <a:lnTo>
                    <a:pt x="22" y="134"/>
                  </a:lnTo>
                  <a:lnTo>
                    <a:pt x="24" y="138"/>
                  </a:lnTo>
                  <a:lnTo>
                    <a:pt x="27" y="140"/>
                  </a:lnTo>
                  <a:lnTo>
                    <a:pt x="28" y="141"/>
                  </a:lnTo>
                  <a:lnTo>
                    <a:pt x="29" y="141"/>
                  </a:lnTo>
                  <a:lnTo>
                    <a:pt x="28" y="142"/>
                  </a:lnTo>
                  <a:lnTo>
                    <a:pt x="27" y="145"/>
                  </a:lnTo>
                  <a:lnTo>
                    <a:pt x="24" y="147"/>
                  </a:lnTo>
                  <a:lnTo>
                    <a:pt x="21" y="150"/>
                  </a:lnTo>
                  <a:lnTo>
                    <a:pt x="19" y="153"/>
                  </a:lnTo>
                  <a:lnTo>
                    <a:pt x="16" y="156"/>
                  </a:lnTo>
                  <a:lnTo>
                    <a:pt x="15" y="158"/>
                  </a:lnTo>
                  <a:lnTo>
                    <a:pt x="14" y="160"/>
                  </a:lnTo>
                  <a:lnTo>
                    <a:pt x="14" y="158"/>
                  </a:lnTo>
                  <a:lnTo>
                    <a:pt x="14" y="156"/>
                  </a:lnTo>
                  <a:lnTo>
                    <a:pt x="14" y="152"/>
                  </a:lnTo>
                  <a:lnTo>
                    <a:pt x="13" y="145"/>
                  </a:lnTo>
                  <a:lnTo>
                    <a:pt x="10" y="135"/>
                  </a:lnTo>
                  <a:lnTo>
                    <a:pt x="7" y="127"/>
                  </a:lnTo>
                  <a:lnTo>
                    <a:pt x="6" y="123"/>
                  </a:lnTo>
                  <a:lnTo>
                    <a:pt x="5" y="117"/>
                  </a:lnTo>
                  <a:lnTo>
                    <a:pt x="4" y="108"/>
                  </a:lnTo>
                  <a:lnTo>
                    <a:pt x="2" y="100"/>
                  </a:lnTo>
                  <a:lnTo>
                    <a:pt x="2" y="94"/>
                  </a:lnTo>
                  <a:lnTo>
                    <a:pt x="1" y="91"/>
                  </a:lnTo>
                  <a:lnTo>
                    <a:pt x="1" y="85"/>
                  </a:lnTo>
                  <a:lnTo>
                    <a:pt x="0" y="78"/>
                  </a:lnTo>
                  <a:lnTo>
                    <a:pt x="2" y="72"/>
                  </a:lnTo>
                  <a:lnTo>
                    <a:pt x="6" y="65"/>
                  </a:lnTo>
                  <a:lnTo>
                    <a:pt x="8" y="57"/>
                  </a:lnTo>
                  <a:lnTo>
                    <a:pt x="12" y="48"/>
                  </a:lnTo>
                  <a:lnTo>
                    <a:pt x="13" y="41"/>
                  </a:lnTo>
                  <a:lnTo>
                    <a:pt x="14" y="35"/>
                  </a:lnTo>
                  <a:lnTo>
                    <a:pt x="17" y="28"/>
                  </a:lnTo>
                  <a:lnTo>
                    <a:pt x="24" y="23"/>
                  </a:lnTo>
                  <a:lnTo>
                    <a:pt x="32" y="19"/>
                  </a:lnTo>
                  <a:lnTo>
                    <a:pt x="36" y="17"/>
                  </a:lnTo>
                  <a:lnTo>
                    <a:pt x="39" y="12"/>
                  </a:lnTo>
                  <a:lnTo>
                    <a:pt x="43" y="8"/>
                  </a:lnTo>
                  <a:lnTo>
                    <a:pt x="48" y="4"/>
                  </a:lnTo>
                  <a:lnTo>
                    <a:pt x="53" y="3"/>
                  </a:lnTo>
                  <a:lnTo>
                    <a:pt x="59" y="1"/>
                  </a:lnTo>
                  <a:lnTo>
                    <a:pt x="66" y="0"/>
                  </a:lnTo>
                  <a:lnTo>
                    <a:pt x="74" y="0"/>
                  </a:lnTo>
                  <a:lnTo>
                    <a:pt x="82" y="1"/>
                  </a:lnTo>
                  <a:lnTo>
                    <a:pt x="90" y="2"/>
                  </a:lnTo>
                  <a:lnTo>
                    <a:pt x="99" y="5"/>
                  </a:lnTo>
                  <a:lnTo>
                    <a:pt x="107" y="10"/>
                  </a:lnTo>
                  <a:lnTo>
                    <a:pt x="112" y="12"/>
                  </a:lnTo>
                  <a:lnTo>
                    <a:pt x="118" y="15"/>
                  </a:lnTo>
                  <a:lnTo>
                    <a:pt x="123" y="15"/>
                  </a:lnTo>
                  <a:lnTo>
                    <a:pt x="129" y="16"/>
                  </a:lnTo>
                  <a:lnTo>
                    <a:pt x="136" y="18"/>
                  </a:lnTo>
                  <a:lnTo>
                    <a:pt x="142" y="23"/>
                  </a:lnTo>
                  <a:lnTo>
                    <a:pt x="147" y="28"/>
                  </a:lnTo>
                  <a:lnTo>
                    <a:pt x="151" y="33"/>
                  </a:lnTo>
                  <a:lnTo>
                    <a:pt x="153" y="36"/>
                  </a:lnTo>
                  <a:lnTo>
                    <a:pt x="154" y="40"/>
                  </a:lnTo>
                  <a:lnTo>
                    <a:pt x="157" y="42"/>
                  </a:lnTo>
                  <a:lnTo>
                    <a:pt x="158" y="43"/>
                  </a:lnTo>
                  <a:lnTo>
                    <a:pt x="159" y="46"/>
                  </a:lnTo>
                  <a:lnTo>
                    <a:pt x="160" y="49"/>
                  </a:lnTo>
                  <a:lnTo>
                    <a:pt x="160" y="54"/>
                  </a:lnTo>
                  <a:lnTo>
                    <a:pt x="160" y="57"/>
                  </a:lnTo>
                  <a:lnTo>
                    <a:pt x="160" y="58"/>
                  </a:lnTo>
                  <a:lnTo>
                    <a:pt x="159" y="58"/>
                  </a:lnTo>
                  <a:lnTo>
                    <a:pt x="159" y="56"/>
                  </a:lnTo>
                  <a:lnTo>
                    <a:pt x="157" y="51"/>
                  </a:lnTo>
                  <a:lnTo>
                    <a:pt x="153" y="49"/>
                  </a:lnTo>
                  <a:lnTo>
                    <a:pt x="149" y="47"/>
                  </a:lnTo>
                  <a:lnTo>
                    <a:pt x="145" y="43"/>
                  </a:lnTo>
                  <a:close/>
                </a:path>
              </a:pathLst>
            </a:custGeom>
            <a:solidFill>
              <a:srgbClr val="930A0A"/>
            </a:solidFill>
            <a:ln w="9525">
              <a:noFill/>
              <a:round/>
              <a:headEnd/>
              <a:tailEnd/>
            </a:ln>
          </p:spPr>
          <p:txBody>
            <a:bodyPr/>
            <a:lstStyle/>
            <a:p>
              <a:endParaRPr lang="ru-RU"/>
            </a:p>
          </p:txBody>
        </p:sp>
        <p:sp>
          <p:nvSpPr>
            <p:cNvPr id="18543" name="Freeform 22"/>
            <p:cNvSpPr>
              <a:spLocks/>
            </p:cNvSpPr>
            <p:nvPr/>
          </p:nvSpPr>
          <p:spPr bwMode="auto">
            <a:xfrm>
              <a:off x="2394" y="2578"/>
              <a:ext cx="243" cy="641"/>
            </a:xfrm>
            <a:custGeom>
              <a:avLst/>
              <a:gdLst>
                <a:gd name="T0" fmla="*/ 158 w 145"/>
                <a:gd name="T1" fmla="*/ 3 h 747"/>
                <a:gd name="T2" fmla="*/ 117 w 145"/>
                <a:gd name="T3" fmla="*/ 0 h 747"/>
                <a:gd name="T4" fmla="*/ 75 w 145"/>
                <a:gd name="T5" fmla="*/ 6 h 747"/>
                <a:gd name="T6" fmla="*/ 39 w 145"/>
                <a:gd name="T7" fmla="*/ 22 h 747"/>
                <a:gd name="T8" fmla="*/ 8 w 145"/>
                <a:gd name="T9" fmla="*/ 59 h 747"/>
                <a:gd name="T10" fmla="*/ 0 w 145"/>
                <a:gd name="T11" fmla="*/ 121 h 747"/>
                <a:gd name="T12" fmla="*/ 7 w 145"/>
                <a:gd name="T13" fmla="*/ 166 h 747"/>
                <a:gd name="T14" fmla="*/ 28 w 145"/>
                <a:gd name="T15" fmla="*/ 234 h 747"/>
                <a:gd name="T16" fmla="*/ 40 w 145"/>
                <a:gd name="T17" fmla="*/ 275 h 747"/>
                <a:gd name="T18" fmla="*/ 45 w 145"/>
                <a:gd name="T19" fmla="*/ 325 h 747"/>
                <a:gd name="T20" fmla="*/ 35 w 145"/>
                <a:gd name="T21" fmla="*/ 356 h 747"/>
                <a:gd name="T22" fmla="*/ 12 w 145"/>
                <a:gd name="T23" fmla="*/ 401 h 747"/>
                <a:gd name="T24" fmla="*/ 5 w 145"/>
                <a:gd name="T25" fmla="*/ 440 h 747"/>
                <a:gd name="T26" fmla="*/ 20 w 145"/>
                <a:gd name="T27" fmla="*/ 505 h 747"/>
                <a:gd name="T28" fmla="*/ 45 w 145"/>
                <a:gd name="T29" fmla="*/ 562 h 747"/>
                <a:gd name="T30" fmla="*/ 54 w 145"/>
                <a:gd name="T31" fmla="*/ 604 h 747"/>
                <a:gd name="T32" fmla="*/ 57 w 145"/>
                <a:gd name="T33" fmla="*/ 626 h 747"/>
                <a:gd name="T34" fmla="*/ 67 w 145"/>
                <a:gd name="T35" fmla="*/ 639 h 747"/>
                <a:gd name="T36" fmla="*/ 80 w 145"/>
                <a:gd name="T37" fmla="*/ 638 h 747"/>
                <a:gd name="T38" fmla="*/ 96 w 145"/>
                <a:gd name="T39" fmla="*/ 630 h 747"/>
                <a:gd name="T40" fmla="*/ 107 w 145"/>
                <a:gd name="T41" fmla="*/ 615 h 747"/>
                <a:gd name="T42" fmla="*/ 111 w 145"/>
                <a:gd name="T43" fmla="*/ 594 h 747"/>
                <a:gd name="T44" fmla="*/ 111 w 145"/>
                <a:gd name="T45" fmla="*/ 567 h 747"/>
                <a:gd name="T46" fmla="*/ 116 w 145"/>
                <a:gd name="T47" fmla="*/ 512 h 747"/>
                <a:gd name="T48" fmla="*/ 129 w 145"/>
                <a:gd name="T49" fmla="*/ 480 h 747"/>
                <a:gd name="T50" fmla="*/ 144 w 145"/>
                <a:gd name="T51" fmla="*/ 450 h 747"/>
                <a:gd name="T52" fmla="*/ 146 w 145"/>
                <a:gd name="T53" fmla="*/ 415 h 747"/>
                <a:gd name="T54" fmla="*/ 147 w 145"/>
                <a:gd name="T55" fmla="*/ 366 h 747"/>
                <a:gd name="T56" fmla="*/ 158 w 145"/>
                <a:gd name="T57" fmla="*/ 334 h 747"/>
                <a:gd name="T58" fmla="*/ 171 w 145"/>
                <a:gd name="T59" fmla="*/ 299 h 747"/>
                <a:gd name="T60" fmla="*/ 171 w 145"/>
                <a:gd name="T61" fmla="*/ 278 h 747"/>
                <a:gd name="T62" fmla="*/ 171 w 145"/>
                <a:gd name="T63" fmla="*/ 262 h 747"/>
                <a:gd name="T64" fmla="*/ 178 w 145"/>
                <a:gd name="T65" fmla="*/ 246 h 747"/>
                <a:gd name="T66" fmla="*/ 196 w 145"/>
                <a:gd name="T67" fmla="*/ 205 h 747"/>
                <a:gd name="T68" fmla="*/ 221 w 145"/>
                <a:gd name="T69" fmla="*/ 149 h 747"/>
                <a:gd name="T70" fmla="*/ 240 w 145"/>
                <a:gd name="T71" fmla="*/ 103 h 747"/>
                <a:gd name="T72" fmla="*/ 238 w 145"/>
                <a:gd name="T73" fmla="*/ 71 h 747"/>
                <a:gd name="T74" fmla="*/ 225 w 145"/>
                <a:gd name="T75" fmla="*/ 43 h 747"/>
                <a:gd name="T76" fmla="*/ 206 w 145"/>
                <a:gd name="T77" fmla="*/ 22 h 747"/>
                <a:gd name="T78" fmla="*/ 184 w 145"/>
                <a:gd name="T79" fmla="*/ 10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
                <a:gd name="T121" fmla="*/ 0 h 747"/>
                <a:gd name="T122" fmla="*/ 145 w 145"/>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 h="747">
                  <a:moveTo>
                    <a:pt x="104" y="7"/>
                  </a:moveTo>
                  <a:lnTo>
                    <a:pt x="94" y="3"/>
                  </a:lnTo>
                  <a:lnTo>
                    <a:pt x="82" y="0"/>
                  </a:lnTo>
                  <a:lnTo>
                    <a:pt x="70" y="0"/>
                  </a:lnTo>
                  <a:lnTo>
                    <a:pt x="57" y="3"/>
                  </a:lnTo>
                  <a:lnTo>
                    <a:pt x="45" y="7"/>
                  </a:lnTo>
                  <a:lnTo>
                    <a:pt x="33" y="15"/>
                  </a:lnTo>
                  <a:lnTo>
                    <a:pt x="23" y="26"/>
                  </a:lnTo>
                  <a:lnTo>
                    <a:pt x="15" y="38"/>
                  </a:lnTo>
                  <a:lnTo>
                    <a:pt x="5" y="69"/>
                  </a:lnTo>
                  <a:lnTo>
                    <a:pt x="1" y="106"/>
                  </a:lnTo>
                  <a:lnTo>
                    <a:pt x="0" y="141"/>
                  </a:lnTo>
                  <a:lnTo>
                    <a:pt x="1" y="165"/>
                  </a:lnTo>
                  <a:lnTo>
                    <a:pt x="4" y="193"/>
                  </a:lnTo>
                  <a:lnTo>
                    <a:pt x="10" y="233"/>
                  </a:lnTo>
                  <a:lnTo>
                    <a:pt x="17" y="273"/>
                  </a:lnTo>
                  <a:lnTo>
                    <a:pt x="21" y="300"/>
                  </a:lnTo>
                  <a:lnTo>
                    <a:pt x="24" y="321"/>
                  </a:lnTo>
                  <a:lnTo>
                    <a:pt x="26" y="351"/>
                  </a:lnTo>
                  <a:lnTo>
                    <a:pt x="27" y="379"/>
                  </a:lnTo>
                  <a:lnTo>
                    <a:pt x="26" y="397"/>
                  </a:lnTo>
                  <a:lnTo>
                    <a:pt x="21" y="415"/>
                  </a:lnTo>
                  <a:lnTo>
                    <a:pt x="15" y="440"/>
                  </a:lnTo>
                  <a:lnTo>
                    <a:pt x="7" y="467"/>
                  </a:lnTo>
                  <a:lnTo>
                    <a:pt x="3" y="488"/>
                  </a:lnTo>
                  <a:lnTo>
                    <a:pt x="3" y="513"/>
                  </a:lnTo>
                  <a:lnTo>
                    <a:pt x="7" y="548"/>
                  </a:lnTo>
                  <a:lnTo>
                    <a:pt x="12" y="589"/>
                  </a:lnTo>
                  <a:lnTo>
                    <a:pt x="20" y="625"/>
                  </a:lnTo>
                  <a:lnTo>
                    <a:pt x="27" y="655"/>
                  </a:lnTo>
                  <a:lnTo>
                    <a:pt x="31" y="682"/>
                  </a:lnTo>
                  <a:lnTo>
                    <a:pt x="32" y="704"/>
                  </a:lnTo>
                  <a:lnTo>
                    <a:pt x="32" y="719"/>
                  </a:lnTo>
                  <a:lnTo>
                    <a:pt x="34" y="730"/>
                  </a:lnTo>
                  <a:lnTo>
                    <a:pt x="36" y="739"/>
                  </a:lnTo>
                  <a:lnTo>
                    <a:pt x="40" y="745"/>
                  </a:lnTo>
                  <a:lnTo>
                    <a:pt x="45" y="747"/>
                  </a:lnTo>
                  <a:lnTo>
                    <a:pt x="48" y="744"/>
                  </a:lnTo>
                  <a:lnTo>
                    <a:pt x="53" y="739"/>
                  </a:lnTo>
                  <a:lnTo>
                    <a:pt x="57" y="734"/>
                  </a:lnTo>
                  <a:lnTo>
                    <a:pt x="62" y="727"/>
                  </a:lnTo>
                  <a:lnTo>
                    <a:pt x="64" y="717"/>
                  </a:lnTo>
                  <a:lnTo>
                    <a:pt x="66" y="705"/>
                  </a:lnTo>
                  <a:lnTo>
                    <a:pt x="66" y="692"/>
                  </a:lnTo>
                  <a:lnTo>
                    <a:pt x="66" y="681"/>
                  </a:lnTo>
                  <a:lnTo>
                    <a:pt x="66" y="661"/>
                  </a:lnTo>
                  <a:lnTo>
                    <a:pt x="66" y="629"/>
                  </a:lnTo>
                  <a:lnTo>
                    <a:pt x="69" y="597"/>
                  </a:lnTo>
                  <a:lnTo>
                    <a:pt x="72" y="574"/>
                  </a:lnTo>
                  <a:lnTo>
                    <a:pt x="77" y="559"/>
                  </a:lnTo>
                  <a:lnTo>
                    <a:pt x="82" y="541"/>
                  </a:lnTo>
                  <a:lnTo>
                    <a:pt x="86" y="524"/>
                  </a:lnTo>
                  <a:lnTo>
                    <a:pt x="87" y="507"/>
                  </a:lnTo>
                  <a:lnTo>
                    <a:pt x="87" y="484"/>
                  </a:lnTo>
                  <a:lnTo>
                    <a:pt x="88" y="454"/>
                  </a:lnTo>
                  <a:lnTo>
                    <a:pt x="88" y="426"/>
                  </a:lnTo>
                  <a:lnTo>
                    <a:pt x="88" y="410"/>
                  </a:lnTo>
                  <a:lnTo>
                    <a:pt x="94" y="389"/>
                  </a:lnTo>
                  <a:lnTo>
                    <a:pt x="99" y="368"/>
                  </a:lnTo>
                  <a:lnTo>
                    <a:pt x="102" y="348"/>
                  </a:lnTo>
                  <a:lnTo>
                    <a:pt x="103" y="334"/>
                  </a:lnTo>
                  <a:lnTo>
                    <a:pt x="102" y="324"/>
                  </a:lnTo>
                  <a:lnTo>
                    <a:pt x="102" y="315"/>
                  </a:lnTo>
                  <a:lnTo>
                    <a:pt x="102" y="305"/>
                  </a:lnTo>
                  <a:lnTo>
                    <a:pt x="103" y="297"/>
                  </a:lnTo>
                  <a:lnTo>
                    <a:pt x="106" y="287"/>
                  </a:lnTo>
                  <a:lnTo>
                    <a:pt x="110" y="266"/>
                  </a:lnTo>
                  <a:lnTo>
                    <a:pt x="117" y="239"/>
                  </a:lnTo>
                  <a:lnTo>
                    <a:pt x="125" y="208"/>
                  </a:lnTo>
                  <a:lnTo>
                    <a:pt x="132" y="174"/>
                  </a:lnTo>
                  <a:lnTo>
                    <a:pt x="139" y="144"/>
                  </a:lnTo>
                  <a:lnTo>
                    <a:pt x="143" y="120"/>
                  </a:lnTo>
                  <a:lnTo>
                    <a:pt x="145" y="104"/>
                  </a:lnTo>
                  <a:lnTo>
                    <a:pt x="142" y="83"/>
                  </a:lnTo>
                  <a:lnTo>
                    <a:pt x="139" y="65"/>
                  </a:lnTo>
                  <a:lnTo>
                    <a:pt x="134" y="50"/>
                  </a:lnTo>
                  <a:lnTo>
                    <a:pt x="129" y="36"/>
                  </a:lnTo>
                  <a:lnTo>
                    <a:pt x="123" y="26"/>
                  </a:lnTo>
                  <a:lnTo>
                    <a:pt x="116" y="18"/>
                  </a:lnTo>
                  <a:lnTo>
                    <a:pt x="110" y="12"/>
                  </a:lnTo>
                  <a:lnTo>
                    <a:pt x="104" y="7"/>
                  </a:lnTo>
                  <a:close/>
                </a:path>
              </a:pathLst>
            </a:custGeom>
            <a:solidFill>
              <a:srgbClr val="CC998C"/>
            </a:solidFill>
            <a:ln w="9525">
              <a:noFill/>
              <a:round/>
              <a:headEnd/>
              <a:tailEnd/>
            </a:ln>
          </p:spPr>
          <p:txBody>
            <a:bodyPr/>
            <a:lstStyle/>
            <a:p>
              <a:endParaRPr lang="ru-RU"/>
            </a:p>
          </p:txBody>
        </p:sp>
        <p:sp>
          <p:nvSpPr>
            <p:cNvPr id="18544" name="Freeform 23"/>
            <p:cNvSpPr>
              <a:spLocks/>
            </p:cNvSpPr>
            <p:nvPr/>
          </p:nvSpPr>
          <p:spPr bwMode="auto">
            <a:xfrm>
              <a:off x="2492" y="2614"/>
              <a:ext cx="30" cy="17"/>
            </a:xfrm>
            <a:custGeom>
              <a:avLst/>
              <a:gdLst>
                <a:gd name="T0" fmla="*/ 29 w 20"/>
                <a:gd name="T1" fmla="*/ 13 h 19"/>
                <a:gd name="T2" fmla="*/ 30 w 20"/>
                <a:gd name="T3" fmla="*/ 9 h 19"/>
                <a:gd name="T4" fmla="*/ 29 w 20"/>
                <a:gd name="T5" fmla="*/ 6 h 19"/>
                <a:gd name="T6" fmla="*/ 26 w 20"/>
                <a:gd name="T7" fmla="*/ 3 h 19"/>
                <a:gd name="T8" fmla="*/ 21 w 20"/>
                <a:gd name="T9" fmla="*/ 1 h 19"/>
                <a:gd name="T10" fmla="*/ 17 w 20"/>
                <a:gd name="T11" fmla="*/ 0 h 19"/>
                <a:gd name="T12" fmla="*/ 11 w 20"/>
                <a:gd name="T13" fmla="*/ 0 h 19"/>
                <a:gd name="T14" fmla="*/ 6 w 20"/>
                <a:gd name="T15" fmla="*/ 2 h 19"/>
                <a:gd name="T16" fmla="*/ 2 w 20"/>
                <a:gd name="T17" fmla="*/ 4 h 19"/>
                <a:gd name="T18" fmla="*/ 0 w 20"/>
                <a:gd name="T19" fmla="*/ 8 h 19"/>
                <a:gd name="T20" fmla="*/ 0 w 20"/>
                <a:gd name="T21" fmla="*/ 12 h 19"/>
                <a:gd name="T22" fmla="*/ 3 w 20"/>
                <a:gd name="T23" fmla="*/ 14 h 19"/>
                <a:gd name="T24" fmla="*/ 8 w 20"/>
                <a:gd name="T25" fmla="*/ 16 h 19"/>
                <a:gd name="T26" fmla="*/ 12 w 20"/>
                <a:gd name="T27" fmla="*/ 17 h 19"/>
                <a:gd name="T28" fmla="*/ 20 w 20"/>
                <a:gd name="T29" fmla="*/ 16 h 19"/>
                <a:gd name="T30" fmla="*/ 24 w 20"/>
                <a:gd name="T31" fmla="*/ 15 h 19"/>
                <a:gd name="T32" fmla="*/ 29 w 20"/>
                <a:gd name="T33" fmla="*/ 1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9" y="14"/>
                  </a:moveTo>
                  <a:lnTo>
                    <a:pt x="20" y="10"/>
                  </a:lnTo>
                  <a:lnTo>
                    <a:pt x="19" y="7"/>
                  </a:lnTo>
                  <a:lnTo>
                    <a:pt x="17" y="3"/>
                  </a:lnTo>
                  <a:lnTo>
                    <a:pt x="14" y="1"/>
                  </a:lnTo>
                  <a:lnTo>
                    <a:pt x="11" y="0"/>
                  </a:lnTo>
                  <a:lnTo>
                    <a:pt x="7" y="0"/>
                  </a:lnTo>
                  <a:lnTo>
                    <a:pt x="4" y="2"/>
                  </a:lnTo>
                  <a:lnTo>
                    <a:pt x="1" y="4"/>
                  </a:lnTo>
                  <a:lnTo>
                    <a:pt x="0" y="9"/>
                  </a:lnTo>
                  <a:lnTo>
                    <a:pt x="0" y="13"/>
                  </a:lnTo>
                  <a:lnTo>
                    <a:pt x="2" y="16"/>
                  </a:lnTo>
                  <a:lnTo>
                    <a:pt x="5" y="18"/>
                  </a:lnTo>
                  <a:lnTo>
                    <a:pt x="8" y="19"/>
                  </a:lnTo>
                  <a:lnTo>
                    <a:pt x="13" y="18"/>
                  </a:lnTo>
                  <a:lnTo>
                    <a:pt x="16" y="17"/>
                  </a:lnTo>
                  <a:lnTo>
                    <a:pt x="19" y="14"/>
                  </a:lnTo>
                  <a:close/>
                </a:path>
              </a:pathLst>
            </a:custGeom>
            <a:solidFill>
              <a:srgbClr val="CC998C"/>
            </a:solidFill>
            <a:ln w="9525">
              <a:noFill/>
              <a:round/>
              <a:headEnd/>
              <a:tailEnd/>
            </a:ln>
          </p:spPr>
          <p:txBody>
            <a:bodyPr/>
            <a:lstStyle/>
            <a:p>
              <a:endParaRPr lang="ru-RU"/>
            </a:p>
          </p:txBody>
        </p:sp>
        <p:sp>
          <p:nvSpPr>
            <p:cNvPr id="18545" name="Freeform 24"/>
            <p:cNvSpPr>
              <a:spLocks/>
            </p:cNvSpPr>
            <p:nvPr/>
          </p:nvSpPr>
          <p:spPr bwMode="auto">
            <a:xfrm>
              <a:off x="2461" y="3176"/>
              <a:ext cx="34" cy="18"/>
            </a:xfrm>
            <a:custGeom>
              <a:avLst/>
              <a:gdLst>
                <a:gd name="T0" fmla="*/ 32 w 19"/>
                <a:gd name="T1" fmla="*/ 14 h 19"/>
                <a:gd name="T2" fmla="*/ 34 w 19"/>
                <a:gd name="T3" fmla="*/ 9 h 19"/>
                <a:gd name="T4" fmla="*/ 34 w 19"/>
                <a:gd name="T5" fmla="*/ 7 h 19"/>
                <a:gd name="T6" fmla="*/ 30 w 19"/>
                <a:gd name="T7" fmla="*/ 3 h 19"/>
                <a:gd name="T8" fmla="*/ 27 w 19"/>
                <a:gd name="T9" fmla="*/ 1 h 19"/>
                <a:gd name="T10" fmla="*/ 20 w 19"/>
                <a:gd name="T11" fmla="*/ 0 h 19"/>
                <a:gd name="T12" fmla="*/ 13 w 19"/>
                <a:gd name="T13" fmla="*/ 1 h 19"/>
                <a:gd name="T14" fmla="*/ 5 w 19"/>
                <a:gd name="T15" fmla="*/ 2 h 19"/>
                <a:gd name="T16" fmla="*/ 2 w 19"/>
                <a:gd name="T17" fmla="*/ 6 h 19"/>
                <a:gd name="T18" fmla="*/ 0 w 19"/>
                <a:gd name="T19" fmla="*/ 9 h 19"/>
                <a:gd name="T20" fmla="*/ 2 w 19"/>
                <a:gd name="T21" fmla="*/ 12 h 19"/>
                <a:gd name="T22" fmla="*/ 4 w 19"/>
                <a:gd name="T23" fmla="*/ 15 h 19"/>
                <a:gd name="T24" fmla="*/ 11 w 19"/>
                <a:gd name="T25" fmla="*/ 17 h 19"/>
                <a:gd name="T26" fmla="*/ 16 w 19"/>
                <a:gd name="T27" fmla="*/ 18 h 19"/>
                <a:gd name="T28" fmla="*/ 23 w 19"/>
                <a:gd name="T29" fmla="*/ 18 h 19"/>
                <a:gd name="T30" fmla="*/ 29 w 19"/>
                <a:gd name="T31" fmla="*/ 16 h 19"/>
                <a:gd name="T32" fmla="*/ 32 w 19"/>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8" y="15"/>
                  </a:moveTo>
                  <a:lnTo>
                    <a:pt x="19" y="10"/>
                  </a:lnTo>
                  <a:lnTo>
                    <a:pt x="19" y="7"/>
                  </a:lnTo>
                  <a:lnTo>
                    <a:pt x="17" y="3"/>
                  </a:lnTo>
                  <a:lnTo>
                    <a:pt x="15" y="1"/>
                  </a:lnTo>
                  <a:lnTo>
                    <a:pt x="11" y="0"/>
                  </a:lnTo>
                  <a:lnTo>
                    <a:pt x="7" y="1"/>
                  </a:lnTo>
                  <a:lnTo>
                    <a:pt x="3" y="2"/>
                  </a:lnTo>
                  <a:lnTo>
                    <a:pt x="1" y="6"/>
                  </a:lnTo>
                  <a:lnTo>
                    <a:pt x="0" y="9"/>
                  </a:lnTo>
                  <a:lnTo>
                    <a:pt x="1" y="13"/>
                  </a:lnTo>
                  <a:lnTo>
                    <a:pt x="2" y="16"/>
                  </a:lnTo>
                  <a:lnTo>
                    <a:pt x="6" y="18"/>
                  </a:lnTo>
                  <a:lnTo>
                    <a:pt x="9" y="19"/>
                  </a:lnTo>
                  <a:lnTo>
                    <a:pt x="13" y="19"/>
                  </a:lnTo>
                  <a:lnTo>
                    <a:pt x="16" y="17"/>
                  </a:lnTo>
                  <a:lnTo>
                    <a:pt x="18" y="15"/>
                  </a:lnTo>
                  <a:close/>
                </a:path>
              </a:pathLst>
            </a:custGeom>
            <a:solidFill>
              <a:srgbClr val="CC998C"/>
            </a:solidFill>
            <a:ln w="9525">
              <a:noFill/>
              <a:round/>
              <a:headEnd/>
              <a:tailEnd/>
            </a:ln>
          </p:spPr>
          <p:txBody>
            <a:bodyPr/>
            <a:lstStyle/>
            <a:p>
              <a:endParaRPr lang="ru-RU"/>
            </a:p>
          </p:txBody>
        </p:sp>
        <p:sp>
          <p:nvSpPr>
            <p:cNvPr id="18546" name="Freeform 25"/>
            <p:cNvSpPr>
              <a:spLocks/>
            </p:cNvSpPr>
            <p:nvPr/>
          </p:nvSpPr>
          <p:spPr bwMode="auto">
            <a:xfrm>
              <a:off x="2343" y="3154"/>
              <a:ext cx="179" cy="103"/>
            </a:xfrm>
            <a:custGeom>
              <a:avLst/>
              <a:gdLst>
                <a:gd name="T0" fmla="*/ 169 w 106"/>
                <a:gd name="T1" fmla="*/ 0 h 121"/>
                <a:gd name="T2" fmla="*/ 157 w 106"/>
                <a:gd name="T3" fmla="*/ 0 h 121"/>
                <a:gd name="T4" fmla="*/ 140 w 106"/>
                <a:gd name="T5" fmla="*/ 4 h 121"/>
                <a:gd name="T6" fmla="*/ 125 w 106"/>
                <a:gd name="T7" fmla="*/ 10 h 121"/>
                <a:gd name="T8" fmla="*/ 113 w 106"/>
                <a:gd name="T9" fmla="*/ 17 h 121"/>
                <a:gd name="T10" fmla="*/ 106 w 106"/>
                <a:gd name="T11" fmla="*/ 24 h 121"/>
                <a:gd name="T12" fmla="*/ 100 w 106"/>
                <a:gd name="T13" fmla="*/ 30 h 121"/>
                <a:gd name="T14" fmla="*/ 91 w 106"/>
                <a:gd name="T15" fmla="*/ 35 h 121"/>
                <a:gd name="T16" fmla="*/ 83 w 106"/>
                <a:gd name="T17" fmla="*/ 38 h 121"/>
                <a:gd name="T18" fmla="*/ 76 w 106"/>
                <a:gd name="T19" fmla="*/ 43 h 121"/>
                <a:gd name="T20" fmla="*/ 66 w 106"/>
                <a:gd name="T21" fmla="*/ 48 h 121"/>
                <a:gd name="T22" fmla="*/ 51 w 106"/>
                <a:gd name="T23" fmla="*/ 55 h 121"/>
                <a:gd name="T24" fmla="*/ 37 w 106"/>
                <a:gd name="T25" fmla="*/ 62 h 121"/>
                <a:gd name="T26" fmla="*/ 24 w 106"/>
                <a:gd name="T27" fmla="*/ 70 h 121"/>
                <a:gd name="T28" fmla="*/ 10 w 106"/>
                <a:gd name="T29" fmla="*/ 77 h 121"/>
                <a:gd name="T30" fmla="*/ 2 w 106"/>
                <a:gd name="T31" fmla="*/ 83 h 121"/>
                <a:gd name="T32" fmla="*/ 0 w 106"/>
                <a:gd name="T33" fmla="*/ 85 h 121"/>
                <a:gd name="T34" fmla="*/ 5 w 106"/>
                <a:gd name="T35" fmla="*/ 89 h 121"/>
                <a:gd name="T36" fmla="*/ 17 w 106"/>
                <a:gd name="T37" fmla="*/ 94 h 121"/>
                <a:gd name="T38" fmla="*/ 29 w 106"/>
                <a:gd name="T39" fmla="*/ 98 h 121"/>
                <a:gd name="T40" fmla="*/ 39 w 106"/>
                <a:gd name="T41" fmla="*/ 101 h 121"/>
                <a:gd name="T42" fmla="*/ 51 w 106"/>
                <a:gd name="T43" fmla="*/ 103 h 121"/>
                <a:gd name="T44" fmla="*/ 66 w 106"/>
                <a:gd name="T45" fmla="*/ 103 h 121"/>
                <a:gd name="T46" fmla="*/ 81 w 106"/>
                <a:gd name="T47" fmla="*/ 101 h 121"/>
                <a:gd name="T48" fmla="*/ 95 w 106"/>
                <a:gd name="T49" fmla="*/ 98 h 121"/>
                <a:gd name="T50" fmla="*/ 113 w 106"/>
                <a:gd name="T51" fmla="*/ 89 h 121"/>
                <a:gd name="T52" fmla="*/ 128 w 106"/>
                <a:gd name="T53" fmla="*/ 78 h 121"/>
                <a:gd name="T54" fmla="*/ 138 w 106"/>
                <a:gd name="T55" fmla="*/ 69 h 121"/>
                <a:gd name="T56" fmla="*/ 144 w 106"/>
                <a:gd name="T57" fmla="*/ 63 h 121"/>
                <a:gd name="T58" fmla="*/ 152 w 106"/>
                <a:gd name="T59" fmla="*/ 59 h 121"/>
                <a:gd name="T60" fmla="*/ 164 w 106"/>
                <a:gd name="T61" fmla="*/ 54 h 121"/>
                <a:gd name="T62" fmla="*/ 172 w 106"/>
                <a:gd name="T63" fmla="*/ 49 h 121"/>
                <a:gd name="T64" fmla="*/ 179 w 106"/>
                <a:gd name="T65" fmla="*/ 44 h 121"/>
                <a:gd name="T66" fmla="*/ 179 w 106"/>
                <a:gd name="T67" fmla="*/ 39 h 121"/>
                <a:gd name="T68" fmla="*/ 177 w 106"/>
                <a:gd name="T69" fmla="*/ 32 h 121"/>
                <a:gd name="T70" fmla="*/ 174 w 106"/>
                <a:gd name="T71" fmla="*/ 25 h 121"/>
                <a:gd name="T72" fmla="*/ 174 w 106"/>
                <a:gd name="T73" fmla="*/ 18 h 121"/>
                <a:gd name="T74" fmla="*/ 177 w 106"/>
                <a:gd name="T75" fmla="*/ 12 h 121"/>
                <a:gd name="T76" fmla="*/ 179 w 106"/>
                <a:gd name="T77" fmla="*/ 7 h 121"/>
                <a:gd name="T78" fmla="*/ 177 w 106"/>
                <a:gd name="T79" fmla="*/ 3 h 121"/>
                <a:gd name="T80" fmla="*/ 169 w 106"/>
                <a:gd name="T81" fmla="*/ 0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21"/>
                <a:gd name="T125" fmla="*/ 106 w 106"/>
                <a:gd name="T126" fmla="*/ 121 h 1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21">
                  <a:moveTo>
                    <a:pt x="100" y="0"/>
                  </a:moveTo>
                  <a:lnTo>
                    <a:pt x="93" y="0"/>
                  </a:lnTo>
                  <a:lnTo>
                    <a:pt x="83" y="5"/>
                  </a:lnTo>
                  <a:lnTo>
                    <a:pt x="74" y="12"/>
                  </a:lnTo>
                  <a:lnTo>
                    <a:pt x="67" y="20"/>
                  </a:lnTo>
                  <a:lnTo>
                    <a:pt x="63" y="28"/>
                  </a:lnTo>
                  <a:lnTo>
                    <a:pt x="59" y="35"/>
                  </a:lnTo>
                  <a:lnTo>
                    <a:pt x="54" y="41"/>
                  </a:lnTo>
                  <a:lnTo>
                    <a:pt x="49" y="45"/>
                  </a:lnTo>
                  <a:lnTo>
                    <a:pt x="45" y="50"/>
                  </a:lnTo>
                  <a:lnTo>
                    <a:pt x="39" y="56"/>
                  </a:lnTo>
                  <a:lnTo>
                    <a:pt x="30" y="65"/>
                  </a:lnTo>
                  <a:lnTo>
                    <a:pt x="22" y="73"/>
                  </a:lnTo>
                  <a:lnTo>
                    <a:pt x="14" y="82"/>
                  </a:lnTo>
                  <a:lnTo>
                    <a:pt x="6" y="90"/>
                  </a:lnTo>
                  <a:lnTo>
                    <a:pt x="1" y="97"/>
                  </a:lnTo>
                  <a:lnTo>
                    <a:pt x="0" y="100"/>
                  </a:lnTo>
                  <a:lnTo>
                    <a:pt x="3" y="105"/>
                  </a:lnTo>
                  <a:lnTo>
                    <a:pt x="10" y="110"/>
                  </a:lnTo>
                  <a:lnTo>
                    <a:pt x="17" y="115"/>
                  </a:lnTo>
                  <a:lnTo>
                    <a:pt x="23" y="119"/>
                  </a:lnTo>
                  <a:lnTo>
                    <a:pt x="30" y="121"/>
                  </a:lnTo>
                  <a:lnTo>
                    <a:pt x="39" y="121"/>
                  </a:lnTo>
                  <a:lnTo>
                    <a:pt x="48" y="119"/>
                  </a:lnTo>
                  <a:lnTo>
                    <a:pt x="56" y="115"/>
                  </a:lnTo>
                  <a:lnTo>
                    <a:pt x="67" y="105"/>
                  </a:lnTo>
                  <a:lnTo>
                    <a:pt x="76" y="92"/>
                  </a:lnTo>
                  <a:lnTo>
                    <a:pt x="82" y="81"/>
                  </a:lnTo>
                  <a:lnTo>
                    <a:pt x="85" y="74"/>
                  </a:lnTo>
                  <a:lnTo>
                    <a:pt x="90" y="69"/>
                  </a:lnTo>
                  <a:lnTo>
                    <a:pt x="97" y="64"/>
                  </a:lnTo>
                  <a:lnTo>
                    <a:pt x="102" y="58"/>
                  </a:lnTo>
                  <a:lnTo>
                    <a:pt x="106" y="52"/>
                  </a:lnTo>
                  <a:lnTo>
                    <a:pt x="106" y="46"/>
                  </a:lnTo>
                  <a:lnTo>
                    <a:pt x="105" y="38"/>
                  </a:lnTo>
                  <a:lnTo>
                    <a:pt x="103" y="29"/>
                  </a:lnTo>
                  <a:lnTo>
                    <a:pt x="103" y="21"/>
                  </a:lnTo>
                  <a:lnTo>
                    <a:pt x="105" y="14"/>
                  </a:lnTo>
                  <a:lnTo>
                    <a:pt x="106" y="8"/>
                  </a:lnTo>
                  <a:lnTo>
                    <a:pt x="105" y="4"/>
                  </a:lnTo>
                  <a:lnTo>
                    <a:pt x="100" y="0"/>
                  </a:lnTo>
                  <a:close/>
                </a:path>
              </a:pathLst>
            </a:custGeom>
            <a:solidFill>
              <a:srgbClr val="CC998C"/>
            </a:solidFill>
            <a:ln w="9525">
              <a:noFill/>
              <a:round/>
              <a:headEnd/>
              <a:tailEnd/>
            </a:ln>
          </p:spPr>
          <p:txBody>
            <a:bodyPr/>
            <a:lstStyle/>
            <a:p>
              <a:endParaRPr lang="ru-RU"/>
            </a:p>
          </p:txBody>
        </p:sp>
        <p:sp>
          <p:nvSpPr>
            <p:cNvPr id="18547" name="Freeform 26"/>
            <p:cNvSpPr>
              <a:spLocks/>
            </p:cNvSpPr>
            <p:nvPr/>
          </p:nvSpPr>
          <p:spPr bwMode="auto">
            <a:xfrm>
              <a:off x="2461" y="3176"/>
              <a:ext cx="34" cy="18"/>
            </a:xfrm>
            <a:custGeom>
              <a:avLst/>
              <a:gdLst>
                <a:gd name="T0" fmla="*/ 11 w 19"/>
                <a:gd name="T1" fmla="*/ 17 h 19"/>
                <a:gd name="T2" fmla="*/ 18 w 19"/>
                <a:gd name="T3" fmla="*/ 18 h 19"/>
                <a:gd name="T4" fmla="*/ 25 w 19"/>
                <a:gd name="T5" fmla="*/ 17 h 19"/>
                <a:gd name="T6" fmla="*/ 30 w 19"/>
                <a:gd name="T7" fmla="*/ 16 h 19"/>
                <a:gd name="T8" fmla="*/ 34 w 19"/>
                <a:gd name="T9" fmla="*/ 13 h 19"/>
                <a:gd name="T10" fmla="*/ 34 w 19"/>
                <a:gd name="T11" fmla="*/ 9 h 19"/>
                <a:gd name="T12" fmla="*/ 34 w 19"/>
                <a:gd name="T13" fmla="*/ 7 h 19"/>
                <a:gd name="T14" fmla="*/ 30 w 19"/>
                <a:gd name="T15" fmla="*/ 3 h 19"/>
                <a:gd name="T16" fmla="*/ 25 w 19"/>
                <a:gd name="T17" fmla="*/ 1 h 19"/>
                <a:gd name="T18" fmla="*/ 18 w 19"/>
                <a:gd name="T19" fmla="*/ 0 h 19"/>
                <a:gd name="T20" fmla="*/ 13 w 19"/>
                <a:gd name="T21" fmla="*/ 1 h 19"/>
                <a:gd name="T22" fmla="*/ 5 w 19"/>
                <a:gd name="T23" fmla="*/ 2 h 19"/>
                <a:gd name="T24" fmla="*/ 2 w 19"/>
                <a:gd name="T25" fmla="*/ 6 h 19"/>
                <a:gd name="T26" fmla="*/ 0 w 19"/>
                <a:gd name="T27" fmla="*/ 9 h 19"/>
                <a:gd name="T28" fmla="*/ 2 w 19"/>
                <a:gd name="T29" fmla="*/ 13 h 19"/>
                <a:gd name="T30" fmla="*/ 4 w 19"/>
                <a:gd name="T31" fmla="*/ 16 h 19"/>
                <a:gd name="T32" fmla="*/ 11 w 1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6" y="18"/>
                  </a:moveTo>
                  <a:lnTo>
                    <a:pt x="10" y="19"/>
                  </a:lnTo>
                  <a:lnTo>
                    <a:pt x="14" y="18"/>
                  </a:lnTo>
                  <a:lnTo>
                    <a:pt x="17" y="17"/>
                  </a:lnTo>
                  <a:lnTo>
                    <a:pt x="19" y="14"/>
                  </a:lnTo>
                  <a:lnTo>
                    <a:pt x="19" y="10"/>
                  </a:lnTo>
                  <a:lnTo>
                    <a:pt x="19" y="7"/>
                  </a:lnTo>
                  <a:lnTo>
                    <a:pt x="17" y="3"/>
                  </a:lnTo>
                  <a:lnTo>
                    <a:pt x="14" y="1"/>
                  </a:lnTo>
                  <a:lnTo>
                    <a:pt x="10" y="0"/>
                  </a:lnTo>
                  <a:lnTo>
                    <a:pt x="7" y="1"/>
                  </a:lnTo>
                  <a:lnTo>
                    <a:pt x="3" y="2"/>
                  </a:lnTo>
                  <a:lnTo>
                    <a:pt x="1" y="6"/>
                  </a:lnTo>
                  <a:lnTo>
                    <a:pt x="0" y="10"/>
                  </a:lnTo>
                  <a:lnTo>
                    <a:pt x="1" y="14"/>
                  </a:lnTo>
                  <a:lnTo>
                    <a:pt x="2" y="17"/>
                  </a:lnTo>
                  <a:lnTo>
                    <a:pt x="6" y="18"/>
                  </a:lnTo>
                  <a:close/>
                </a:path>
              </a:pathLst>
            </a:custGeom>
            <a:solidFill>
              <a:srgbClr val="CC998C"/>
            </a:solidFill>
            <a:ln w="9525">
              <a:noFill/>
              <a:round/>
              <a:headEnd/>
              <a:tailEnd/>
            </a:ln>
          </p:spPr>
          <p:txBody>
            <a:bodyPr/>
            <a:lstStyle/>
            <a:p>
              <a:endParaRPr lang="ru-RU"/>
            </a:p>
          </p:txBody>
        </p:sp>
        <p:sp>
          <p:nvSpPr>
            <p:cNvPr id="18548" name="Freeform 27"/>
            <p:cNvSpPr>
              <a:spLocks/>
            </p:cNvSpPr>
            <p:nvPr/>
          </p:nvSpPr>
          <p:spPr bwMode="auto">
            <a:xfrm>
              <a:off x="2337" y="3163"/>
              <a:ext cx="195" cy="101"/>
            </a:xfrm>
            <a:custGeom>
              <a:avLst/>
              <a:gdLst>
                <a:gd name="T0" fmla="*/ 75 w 117"/>
                <a:gd name="T1" fmla="*/ 28 h 117"/>
                <a:gd name="T2" fmla="*/ 65 w 117"/>
                <a:gd name="T3" fmla="*/ 33 h 117"/>
                <a:gd name="T4" fmla="*/ 55 w 117"/>
                <a:gd name="T5" fmla="*/ 39 h 117"/>
                <a:gd name="T6" fmla="*/ 47 w 117"/>
                <a:gd name="T7" fmla="*/ 45 h 117"/>
                <a:gd name="T8" fmla="*/ 38 w 117"/>
                <a:gd name="T9" fmla="*/ 50 h 117"/>
                <a:gd name="T10" fmla="*/ 28 w 117"/>
                <a:gd name="T11" fmla="*/ 56 h 117"/>
                <a:gd name="T12" fmla="*/ 22 w 117"/>
                <a:gd name="T13" fmla="*/ 62 h 117"/>
                <a:gd name="T14" fmla="*/ 15 w 117"/>
                <a:gd name="T15" fmla="*/ 67 h 117"/>
                <a:gd name="T16" fmla="*/ 12 w 117"/>
                <a:gd name="T17" fmla="*/ 73 h 117"/>
                <a:gd name="T18" fmla="*/ 3 w 117"/>
                <a:gd name="T19" fmla="*/ 80 h 117"/>
                <a:gd name="T20" fmla="*/ 0 w 117"/>
                <a:gd name="T21" fmla="*/ 86 h 117"/>
                <a:gd name="T22" fmla="*/ 2 w 117"/>
                <a:gd name="T23" fmla="*/ 91 h 117"/>
                <a:gd name="T24" fmla="*/ 7 w 117"/>
                <a:gd name="T25" fmla="*/ 94 h 117"/>
                <a:gd name="T26" fmla="*/ 12 w 117"/>
                <a:gd name="T27" fmla="*/ 96 h 117"/>
                <a:gd name="T28" fmla="*/ 22 w 117"/>
                <a:gd name="T29" fmla="*/ 99 h 117"/>
                <a:gd name="T30" fmla="*/ 33 w 117"/>
                <a:gd name="T31" fmla="*/ 101 h 117"/>
                <a:gd name="T32" fmla="*/ 50 w 117"/>
                <a:gd name="T33" fmla="*/ 101 h 117"/>
                <a:gd name="T34" fmla="*/ 67 w 117"/>
                <a:gd name="T35" fmla="*/ 101 h 117"/>
                <a:gd name="T36" fmla="*/ 87 w 117"/>
                <a:gd name="T37" fmla="*/ 98 h 117"/>
                <a:gd name="T38" fmla="*/ 105 w 117"/>
                <a:gd name="T39" fmla="*/ 92 h 117"/>
                <a:gd name="T40" fmla="*/ 127 w 117"/>
                <a:gd name="T41" fmla="*/ 82 h 117"/>
                <a:gd name="T42" fmla="*/ 135 w 117"/>
                <a:gd name="T43" fmla="*/ 76 h 117"/>
                <a:gd name="T44" fmla="*/ 143 w 117"/>
                <a:gd name="T45" fmla="*/ 66 h 117"/>
                <a:gd name="T46" fmla="*/ 153 w 117"/>
                <a:gd name="T47" fmla="*/ 55 h 117"/>
                <a:gd name="T48" fmla="*/ 162 w 117"/>
                <a:gd name="T49" fmla="*/ 50 h 117"/>
                <a:gd name="T50" fmla="*/ 162 w 117"/>
                <a:gd name="T51" fmla="*/ 54 h 117"/>
                <a:gd name="T52" fmla="*/ 177 w 117"/>
                <a:gd name="T53" fmla="*/ 47 h 117"/>
                <a:gd name="T54" fmla="*/ 188 w 117"/>
                <a:gd name="T55" fmla="*/ 41 h 117"/>
                <a:gd name="T56" fmla="*/ 193 w 117"/>
                <a:gd name="T57" fmla="*/ 38 h 117"/>
                <a:gd name="T58" fmla="*/ 195 w 117"/>
                <a:gd name="T59" fmla="*/ 33 h 117"/>
                <a:gd name="T60" fmla="*/ 195 w 117"/>
                <a:gd name="T61" fmla="*/ 23 h 117"/>
                <a:gd name="T62" fmla="*/ 193 w 117"/>
                <a:gd name="T63" fmla="*/ 15 h 117"/>
                <a:gd name="T64" fmla="*/ 188 w 117"/>
                <a:gd name="T65" fmla="*/ 6 h 117"/>
                <a:gd name="T66" fmla="*/ 185 w 117"/>
                <a:gd name="T67" fmla="*/ 0 h 117"/>
                <a:gd name="T68" fmla="*/ 180 w 117"/>
                <a:gd name="T69" fmla="*/ 9 h 117"/>
                <a:gd name="T70" fmla="*/ 168 w 117"/>
                <a:gd name="T71" fmla="*/ 19 h 117"/>
                <a:gd name="T72" fmla="*/ 155 w 117"/>
                <a:gd name="T73" fmla="*/ 25 h 117"/>
                <a:gd name="T74" fmla="*/ 143 w 117"/>
                <a:gd name="T75" fmla="*/ 27 h 117"/>
                <a:gd name="T76" fmla="*/ 140 w 117"/>
                <a:gd name="T77" fmla="*/ 19 h 117"/>
                <a:gd name="T78" fmla="*/ 128 w 117"/>
                <a:gd name="T79" fmla="*/ 12 h 117"/>
                <a:gd name="T80" fmla="*/ 112 w 117"/>
                <a:gd name="T81" fmla="*/ 9 h 117"/>
                <a:gd name="T82" fmla="*/ 97 w 117"/>
                <a:gd name="T83" fmla="*/ 16 h 117"/>
                <a:gd name="T84" fmla="*/ 90 w 117"/>
                <a:gd name="T85" fmla="*/ 20 h 117"/>
                <a:gd name="T86" fmla="*/ 87 w 117"/>
                <a:gd name="T87" fmla="*/ 22 h 117"/>
                <a:gd name="T88" fmla="*/ 80 w 117"/>
                <a:gd name="T89" fmla="*/ 25 h 117"/>
                <a:gd name="T90" fmla="*/ 75 w 117"/>
                <a:gd name="T91" fmla="*/ 28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17"/>
                <a:gd name="T140" fmla="*/ 117 w 117"/>
                <a:gd name="T141" fmla="*/ 117 h 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17">
                  <a:moveTo>
                    <a:pt x="45" y="32"/>
                  </a:moveTo>
                  <a:lnTo>
                    <a:pt x="39" y="38"/>
                  </a:lnTo>
                  <a:lnTo>
                    <a:pt x="33" y="45"/>
                  </a:lnTo>
                  <a:lnTo>
                    <a:pt x="28" y="52"/>
                  </a:lnTo>
                  <a:lnTo>
                    <a:pt x="23" y="58"/>
                  </a:lnTo>
                  <a:lnTo>
                    <a:pt x="17" y="65"/>
                  </a:lnTo>
                  <a:lnTo>
                    <a:pt x="13" y="72"/>
                  </a:lnTo>
                  <a:lnTo>
                    <a:pt x="9" y="78"/>
                  </a:lnTo>
                  <a:lnTo>
                    <a:pt x="7" y="84"/>
                  </a:lnTo>
                  <a:lnTo>
                    <a:pt x="2" y="93"/>
                  </a:lnTo>
                  <a:lnTo>
                    <a:pt x="0" y="100"/>
                  </a:lnTo>
                  <a:lnTo>
                    <a:pt x="1" y="105"/>
                  </a:lnTo>
                  <a:lnTo>
                    <a:pt x="4" y="109"/>
                  </a:lnTo>
                  <a:lnTo>
                    <a:pt x="7" y="111"/>
                  </a:lnTo>
                  <a:lnTo>
                    <a:pt x="13" y="115"/>
                  </a:lnTo>
                  <a:lnTo>
                    <a:pt x="20" y="117"/>
                  </a:lnTo>
                  <a:lnTo>
                    <a:pt x="30" y="117"/>
                  </a:lnTo>
                  <a:lnTo>
                    <a:pt x="40" y="117"/>
                  </a:lnTo>
                  <a:lnTo>
                    <a:pt x="52" y="114"/>
                  </a:lnTo>
                  <a:lnTo>
                    <a:pt x="63" y="107"/>
                  </a:lnTo>
                  <a:lnTo>
                    <a:pt x="76" y="95"/>
                  </a:lnTo>
                  <a:lnTo>
                    <a:pt x="81" y="88"/>
                  </a:lnTo>
                  <a:lnTo>
                    <a:pt x="86" y="76"/>
                  </a:lnTo>
                  <a:lnTo>
                    <a:pt x="92" y="64"/>
                  </a:lnTo>
                  <a:lnTo>
                    <a:pt x="97" y="58"/>
                  </a:lnTo>
                  <a:lnTo>
                    <a:pt x="97" y="62"/>
                  </a:lnTo>
                  <a:lnTo>
                    <a:pt x="106" y="55"/>
                  </a:lnTo>
                  <a:lnTo>
                    <a:pt x="113" y="48"/>
                  </a:lnTo>
                  <a:lnTo>
                    <a:pt x="116" y="44"/>
                  </a:lnTo>
                  <a:lnTo>
                    <a:pt x="117" y="38"/>
                  </a:lnTo>
                  <a:lnTo>
                    <a:pt x="117" y="27"/>
                  </a:lnTo>
                  <a:lnTo>
                    <a:pt x="116" y="17"/>
                  </a:lnTo>
                  <a:lnTo>
                    <a:pt x="113" y="7"/>
                  </a:lnTo>
                  <a:lnTo>
                    <a:pt x="111" y="0"/>
                  </a:lnTo>
                  <a:lnTo>
                    <a:pt x="108" y="11"/>
                  </a:lnTo>
                  <a:lnTo>
                    <a:pt x="101" y="22"/>
                  </a:lnTo>
                  <a:lnTo>
                    <a:pt x="93" y="29"/>
                  </a:lnTo>
                  <a:lnTo>
                    <a:pt x="86" y="31"/>
                  </a:lnTo>
                  <a:lnTo>
                    <a:pt x="84" y="22"/>
                  </a:lnTo>
                  <a:lnTo>
                    <a:pt x="77" y="14"/>
                  </a:lnTo>
                  <a:lnTo>
                    <a:pt x="67" y="11"/>
                  </a:lnTo>
                  <a:lnTo>
                    <a:pt x="58" y="18"/>
                  </a:lnTo>
                  <a:lnTo>
                    <a:pt x="54" y="23"/>
                  </a:lnTo>
                  <a:lnTo>
                    <a:pt x="52" y="25"/>
                  </a:lnTo>
                  <a:lnTo>
                    <a:pt x="48" y="29"/>
                  </a:lnTo>
                  <a:lnTo>
                    <a:pt x="45" y="32"/>
                  </a:lnTo>
                  <a:close/>
                </a:path>
              </a:pathLst>
            </a:custGeom>
            <a:solidFill>
              <a:srgbClr val="FFFFFF"/>
            </a:solidFill>
            <a:ln w="9525">
              <a:noFill/>
              <a:round/>
              <a:headEnd/>
              <a:tailEnd/>
            </a:ln>
          </p:spPr>
          <p:txBody>
            <a:bodyPr/>
            <a:lstStyle/>
            <a:p>
              <a:endParaRPr lang="ru-RU"/>
            </a:p>
          </p:txBody>
        </p:sp>
        <p:sp>
          <p:nvSpPr>
            <p:cNvPr id="18549" name="Freeform 28"/>
            <p:cNvSpPr>
              <a:spLocks/>
            </p:cNvSpPr>
            <p:nvPr/>
          </p:nvSpPr>
          <p:spPr bwMode="auto">
            <a:xfrm>
              <a:off x="2421" y="3091"/>
              <a:ext cx="101" cy="99"/>
            </a:xfrm>
            <a:custGeom>
              <a:avLst/>
              <a:gdLst>
                <a:gd name="T0" fmla="*/ 12 w 60"/>
                <a:gd name="T1" fmla="*/ 88 h 115"/>
                <a:gd name="T2" fmla="*/ 27 w 60"/>
                <a:gd name="T3" fmla="*/ 82 h 115"/>
                <a:gd name="T4" fmla="*/ 44 w 60"/>
                <a:gd name="T5" fmla="*/ 84 h 115"/>
                <a:gd name="T6" fmla="*/ 56 w 60"/>
                <a:gd name="T7" fmla="*/ 91 h 115"/>
                <a:gd name="T8" fmla="*/ 59 w 60"/>
                <a:gd name="T9" fmla="*/ 99 h 115"/>
                <a:gd name="T10" fmla="*/ 71 w 60"/>
                <a:gd name="T11" fmla="*/ 97 h 115"/>
                <a:gd name="T12" fmla="*/ 84 w 60"/>
                <a:gd name="T13" fmla="*/ 91 h 115"/>
                <a:gd name="T14" fmla="*/ 96 w 60"/>
                <a:gd name="T15" fmla="*/ 82 h 115"/>
                <a:gd name="T16" fmla="*/ 101 w 60"/>
                <a:gd name="T17" fmla="*/ 72 h 115"/>
                <a:gd name="T18" fmla="*/ 101 w 60"/>
                <a:gd name="T19" fmla="*/ 73 h 115"/>
                <a:gd name="T20" fmla="*/ 96 w 60"/>
                <a:gd name="T21" fmla="*/ 59 h 115"/>
                <a:gd name="T22" fmla="*/ 93 w 60"/>
                <a:gd name="T23" fmla="*/ 40 h 115"/>
                <a:gd name="T24" fmla="*/ 91 w 60"/>
                <a:gd name="T25" fmla="*/ 20 h 115"/>
                <a:gd name="T26" fmla="*/ 91 w 60"/>
                <a:gd name="T27" fmla="*/ 3 h 115"/>
                <a:gd name="T28" fmla="*/ 79 w 60"/>
                <a:gd name="T29" fmla="*/ 1 h 115"/>
                <a:gd name="T30" fmla="*/ 67 w 60"/>
                <a:gd name="T31" fmla="*/ 0 h 115"/>
                <a:gd name="T32" fmla="*/ 54 w 60"/>
                <a:gd name="T33" fmla="*/ 0 h 115"/>
                <a:gd name="T34" fmla="*/ 40 w 60"/>
                <a:gd name="T35" fmla="*/ 0 h 115"/>
                <a:gd name="T36" fmla="*/ 27 w 60"/>
                <a:gd name="T37" fmla="*/ 0 h 115"/>
                <a:gd name="T38" fmla="*/ 15 w 60"/>
                <a:gd name="T39" fmla="*/ 1 h 115"/>
                <a:gd name="T40" fmla="*/ 5 w 60"/>
                <a:gd name="T41" fmla="*/ 3 h 115"/>
                <a:gd name="T42" fmla="*/ 0 w 60"/>
                <a:gd name="T43" fmla="*/ 6 h 115"/>
                <a:gd name="T44" fmla="*/ 5 w 60"/>
                <a:gd name="T45" fmla="*/ 20 h 115"/>
                <a:gd name="T46" fmla="*/ 12 w 60"/>
                <a:gd name="T47" fmla="*/ 36 h 115"/>
                <a:gd name="T48" fmla="*/ 13 w 60"/>
                <a:gd name="T49" fmla="*/ 50 h 115"/>
                <a:gd name="T50" fmla="*/ 15 w 60"/>
                <a:gd name="T51" fmla="*/ 59 h 115"/>
                <a:gd name="T52" fmla="*/ 15 w 60"/>
                <a:gd name="T53" fmla="*/ 65 h 115"/>
                <a:gd name="T54" fmla="*/ 15 w 60"/>
                <a:gd name="T55" fmla="*/ 70 h 115"/>
                <a:gd name="T56" fmla="*/ 13 w 60"/>
                <a:gd name="T57" fmla="*/ 78 h 115"/>
                <a:gd name="T58" fmla="*/ 7 w 60"/>
                <a:gd name="T59" fmla="*/ 88 h 115"/>
                <a:gd name="T60" fmla="*/ 12 w 60"/>
                <a:gd name="T61" fmla="*/ 88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115"/>
                <a:gd name="T95" fmla="*/ 60 w 60"/>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115">
                  <a:moveTo>
                    <a:pt x="7" y="102"/>
                  </a:moveTo>
                  <a:lnTo>
                    <a:pt x="16" y="95"/>
                  </a:lnTo>
                  <a:lnTo>
                    <a:pt x="26" y="98"/>
                  </a:lnTo>
                  <a:lnTo>
                    <a:pt x="33" y="106"/>
                  </a:lnTo>
                  <a:lnTo>
                    <a:pt x="35" y="115"/>
                  </a:lnTo>
                  <a:lnTo>
                    <a:pt x="42" y="113"/>
                  </a:lnTo>
                  <a:lnTo>
                    <a:pt x="50" y="106"/>
                  </a:lnTo>
                  <a:lnTo>
                    <a:pt x="57" y="95"/>
                  </a:lnTo>
                  <a:lnTo>
                    <a:pt x="60" y="84"/>
                  </a:lnTo>
                  <a:lnTo>
                    <a:pt x="60" y="85"/>
                  </a:lnTo>
                  <a:lnTo>
                    <a:pt x="57" y="69"/>
                  </a:lnTo>
                  <a:lnTo>
                    <a:pt x="55" y="46"/>
                  </a:lnTo>
                  <a:lnTo>
                    <a:pt x="54" y="23"/>
                  </a:lnTo>
                  <a:lnTo>
                    <a:pt x="54" y="3"/>
                  </a:lnTo>
                  <a:lnTo>
                    <a:pt x="47" y="1"/>
                  </a:lnTo>
                  <a:lnTo>
                    <a:pt x="40" y="0"/>
                  </a:lnTo>
                  <a:lnTo>
                    <a:pt x="32" y="0"/>
                  </a:lnTo>
                  <a:lnTo>
                    <a:pt x="24" y="0"/>
                  </a:lnTo>
                  <a:lnTo>
                    <a:pt x="16" y="0"/>
                  </a:lnTo>
                  <a:lnTo>
                    <a:pt x="9" y="1"/>
                  </a:lnTo>
                  <a:lnTo>
                    <a:pt x="3" y="3"/>
                  </a:lnTo>
                  <a:lnTo>
                    <a:pt x="0" y="7"/>
                  </a:lnTo>
                  <a:lnTo>
                    <a:pt x="3" y="23"/>
                  </a:lnTo>
                  <a:lnTo>
                    <a:pt x="7" y="42"/>
                  </a:lnTo>
                  <a:lnTo>
                    <a:pt x="8" y="58"/>
                  </a:lnTo>
                  <a:lnTo>
                    <a:pt x="9" y="69"/>
                  </a:lnTo>
                  <a:lnTo>
                    <a:pt x="9" y="75"/>
                  </a:lnTo>
                  <a:lnTo>
                    <a:pt x="9" y="81"/>
                  </a:lnTo>
                  <a:lnTo>
                    <a:pt x="8" y="91"/>
                  </a:lnTo>
                  <a:lnTo>
                    <a:pt x="4" y="102"/>
                  </a:lnTo>
                  <a:lnTo>
                    <a:pt x="7" y="102"/>
                  </a:lnTo>
                  <a:close/>
                </a:path>
              </a:pathLst>
            </a:custGeom>
            <a:solidFill>
              <a:srgbClr val="004CB2"/>
            </a:solidFill>
            <a:ln w="9525">
              <a:noFill/>
              <a:round/>
              <a:headEnd/>
              <a:tailEnd/>
            </a:ln>
          </p:spPr>
          <p:txBody>
            <a:bodyPr/>
            <a:lstStyle/>
            <a:p>
              <a:endParaRPr lang="ru-RU"/>
            </a:p>
          </p:txBody>
        </p:sp>
        <p:sp>
          <p:nvSpPr>
            <p:cNvPr id="18550" name="Freeform 29"/>
            <p:cNvSpPr>
              <a:spLocks/>
            </p:cNvSpPr>
            <p:nvPr/>
          </p:nvSpPr>
          <p:spPr bwMode="auto">
            <a:xfrm>
              <a:off x="2380" y="2568"/>
              <a:ext cx="267" cy="619"/>
            </a:xfrm>
            <a:custGeom>
              <a:avLst/>
              <a:gdLst>
                <a:gd name="T0" fmla="*/ 150 w 157"/>
                <a:gd name="T1" fmla="*/ 560 h 718"/>
                <a:gd name="T2" fmla="*/ 151 w 157"/>
                <a:gd name="T3" fmla="*/ 584 h 718"/>
                <a:gd name="T4" fmla="*/ 148 w 157"/>
                <a:gd name="T5" fmla="*/ 592 h 718"/>
                <a:gd name="T6" fmla="*/ 134 w 157"/>
                <a:gd name="T7" fmla="*/ 602 h 718"/>
                <a:gd name="T8" fmla="*/ 109 w 157"/>
                <a:gd name="T9" fmla="*/ 610 h 718"/>
                <a:gd name="T10" fmla="*/ 68 w 157"/>
                <a:gd name="T11" fmla="*/ 618 h 718"/>
                <a:gd name="T12" fmla="*/ 32 w 157"/>
                <a:gd name="T13" fmla="*/ 619 h 718"/>
                <a:gd name="T14" fmla="*/ 19 w 157"/>
                <a:gd name="T15" fmla="*/ 616 h 718"/>
                <a:gd name="T16" fmla="*/ 10 w 157"/>
                <a:gd name="T17" fmla="*/ 603 h 718"/>
                <a:gd name="T18" fmla="*/ 3 w 157"/>
                <a:gd name="T19" fmla="*/ 561 h 718"/>
                <a:gd name="T20" fmla="*/ 2 w 157"/>
                <a:gd name="T21" fmla="*/ 504 h 718"/>
                <a:gd name="T22" fmla="*/ 7 w 157"/>
                <a:gd name="T23" fmla="*/ 455 h 718"/>
                <a:gd name="T24" fmla="*/ 7 w 157"/>
                <a:gd name="T25" fmla="*/ 421 h 718"/>
                <a:gd name="T26" fmla="*/ 17 w 157"/>
                <a:gd name="T27" fmla="*/ 370 h 718"/>
                <a:gd name="T28" fmla="*/ 29 w 157"/>
                <a:gd name="T29" fmla="*/ 350 h 718"/>
                <a:gd name="T30" fmla="*/ 34 w 157"/>
                <a:gd name="T31" fmla="*/ 344 h 718"/>
                <a:gd name="T32" fmla="*/ 34 w 157"/>
                <a:gd name="T33" fmla="*/ 340 h 718"/>
                <a:gd name="T34" fmla="*/ 39 w 157"/>
                <a:gd name="T35" fmla="*/ 335 h 718"/>
                <a:gd name="T36" fmla="*/ 36 w 157"/>
                <a:gd name="T37" fmla="*/ 300 h 718"/>
                <a:gd name="T38" fmla="*/ 9 w 157"/>
                <a:gd name="T39" fmla="*/ 175 h 718"/>
                <a:gd name="T40" fmla="*/ 5 w 157"/>
                <a:gd name="T41" fmla="*/ 101 h 718"/>
                <a:gd name="T42" fmla="*/ 20 w 157"/>
                <a:gd name="T43" fmla="*/ 54 h 718"/>
                <a:gd name="T44" fmla="*/ 49 w 157"/>
                <a:gd name="T45" fmla="*/ 21 h 718"/>
                <a:gd name="T46" fmla="*/ 99 w 157"/>
                <a:gd name="T47" fmla="*/ 3 h 718"/>
                <a:gd name="T48" fmla="*/ 172 w 157"/>
                <a:gd name="T49" fmla="*/ 1 h 718"/>
                <a:gd name="T50" fmla="*/ 226 w 157"/>
                <a:gd name="T51" fmla="*/ 14 h 718"/>
                <a:gd name="T52" fmla="*/ 257 w 157"/>
                <a:gd name="T53" fmla="*/ 38 h 718"/>
                <a:gd name="T54" fmla="*/ 267 w 157"/>
                <a:gd name="T55" fmla="*/ 72 h 718"/>
                <a:gd name="T56" fmla="*/ 262 w 157"/>
                <a:gd name="T57" fmla="*/ 118 h 718"/>
                <a:gd name="T58" fmla="*/ 238 w 157"/>
                <a:gd name="T59" fmla="*/ 189 h 718"/>
                <a:gd name="T60" fmla="*/ 224 w 157"/>
                <a:gd name="T61" fmla="*/ 242 h 718"/>
                <a:gd name="T62" fmla="*/ 218 w 157"/>
                <a:gd name="T63" fmla="*/ 305 h 718"/>
                <a:gd name="T64" fmla="*/ 201 w 157"/>
                <a:gd name="T65" fmla="*/ 330 h 718"/>
                <a:gd name="T66" fmla="*/ 175 w 157"/>
                <a:gd name="T67" fmla="*/ 353 h 718"/>
                <a:gd name="T68" fmla="*/ 179 w 157"/>
                <a:gd name="T69" fmla="*/ 366 h 718"/>
                <a:gd name="T70" fmla="*/ 187 w 157"/>
                <a:gd name="T71" fmla="*/ 378 h 718"/>
                <a:gd name="T72" fmla="*/ 184 w 157"/>
                <a:gd name="T73" fmla="*/ 411 h 718"/>
                <a:gd name="T74" fmla="*/ 165 w 157"/>
                <a:gd name="T75" fmla="*/ 517 h 7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718"/>
                <a:gd name="T116" fmla="*/ 157 w 157"/>
                <a:gd name="T117" fmla="*/ 718 h 7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718">
                  <a:moveTo>
                    <a:pt x="89" y="639"/>
                  </a:moveTo>
                  <a:lnTo>
                    <a:pt x="88" y="649"/>
                  </a:lnTo>
                  <a:lnTo>
                    <a:pt x="88" y="664"/>
                  </a:lnTo>
                  <a:lnTo>
                    <a:pt x="89" y="677"/>
                  </a:lnTo>
                  <a:lnTo>
                    <a:pt x="89" y="685"/>
                  </a:lnTo>
                  <a:lnTo>
                    <a:pt x="87" y="687"/>
                  </a:lnTo>
                  <a:lnTo>
                    <a:pt x="84" y="692"/>
                  </a:lnTo>
                  <a:lnTo>
                    <a:pt x="79" y="698"/>
                  </a:lnTo>
                  <a:lnTo>
                    <a:pt x="73" y="703"/>
                  </a:lnTo>
                  <a:lnTo>
                    <a:pt x="64" y="708"/>
                  </a:lnTo>
                  <a:lnTo>
                    <a:pt x="54" y="714"/>
                  </a:lnTo>
                  <a:lnTo>
                    <a:pt x="40" y="717"/>
                  </a:lnTo>
                  <a:lnTo>
                    <a:pt x="25" y="718"/>
                  </a:lnTo>
                  <a:lnTo>
                    <a:pt x="19" y="718"/>
                  </a:lnTo>
                  <a:lnTo>
                    <a:pt x="15" y="716"/>
                  </a:lnTo>
                  <a:lnTo>
                    <a:pt x="11" y="714"/>
                  </a:lnTo>
                  <a:lnTo>
                    <a:pt x="9" y="710"/>
                  </a:lnTo>
                  <a:lnTo>
                    <a:pt x="6" y="700"/>
                  </a:lnTo>
                  <a:lnTo>
                    <a:pt x="4" y="679"/>
                  </a:lnTo>
                  <a:lnTo>
                    <a:pt x="2" y="651"/>
                  </a:lnTo>
                  <a:lnTo>
                    <a:pt x="0" y="618"/>
                  </a:lnTo>
                  <a:lnTo>
                    <a:pt x="1" y="585"/>
                  </a:lnTo>
                  <a:lnTo>
                    <a:pt x="2" y="554"/>
                  </a:lnTo>
                  <a:lnTo>
                    <a:pt x="4" y="528"/>
                  </a:lnTo>
                  <a:lnTo>
                    <a:pt x="4" y="513"/>
                  </a:lnTo>
                  <a:lnTo>
                    <a:pt x="4" y="488"/>
                  </a:lnTo>
                  <a:lnTo>
                    <a:pt x="6" y="458"/>
                  </a:lnTo>
                  <a:lnTo>
                    <a:pt x="10" y="429"/>
                  </a:lnTo>
                  <a:lnTo>
                    <a:pt x="15" y="411"/>
                  </a:lnTo>
                  <a:lnTo>
                    <a:pt x="17" y="406"/>
                  </a:lnTo>
                  <a:lnTo>
                    <a:pt x="18" y="403"/>
                  </a:lnTo>
                  <a:lnTo>
                    <a:pt x="20" y="399"/>
                  </a:lnTo>
                  <a:lnTo>
                    <a:pt x="20" y="398"/>
                  </a:lnTo>
                  <a:lnTo>
                    <a:pt x="20" y="394"/>
                  </a:lnTo>
                  <a:lnTo>
                    <a:pt x="21" y="390"/>
                  </a:lnTo>
                  <a:lnTo>
                    <a:pt x="23" y="389"/>
                  </a:lnTo>
                  <a:lnTo>
                    <a:pt x="25" y="387"/>
                  </a:lnTo>
                  <a:lnTo>
                    <a:pt x="21" y="348"/>
                  </a:lnTo>
                  <a:lnTo>
                    <a:pt x="13" y="277"/>
                  </a:lnTo>
                  <a:lnTo>
                    <a:pt x="5" y="203"/>
                  </a:lnTo>
                  <a:lnTo>
                    <a:pt x="2" y="150"/>
                  </a:lnTo>
                  <a:lnTo>
                    <a:pt x="3" y="117"/>
                  </a:lnTo>
                  <a:lnTo>
                    <a:pt x="6" y="89"/>
                  </a:lnTo>
                  <a:lnTo>
                    <a:pt x="12" y="63"/>
                  </a:lnTo>
                  <a:lnTo>
                    <a:pt x="19" y="41"/>
                  </a:lnTo>
                  <a:lnTo>
                    <a:pt x="29" y="24"/>
                  </a:lnTo>
                  <a:lnTo>
                    <a:pt x="42" y="11"/>
                  </a:lnTo>
                  <a:lnTo>
                    <a:pt x="58" y="3"/>
                  </a:lnTo>
                  <a:lnTo>
                    <a:pt x="78" y="0"/>
                  </a:lnTo>
                  <a:lnTo>
                    <a:pt x="101" y="1"/>
                  </a:lnTo>
                  <a:lnTo>
                    <a:pt x="119" y="7"/>
                  </a:lnTo>
                  <a:lnTo>
                    <a:pt x="133" y="16"/>
                  </a:lnTo>
                  <a:lnTo>
                    <a:pt x="143" y="29"/>
                  </a:lnTo>
                  <a:lnTo>
                    <a:pt x="151" y="44"/>
                  </a:lnTo>
                  <a:lnTo>
                    <a:pt x="156" y="62"/>
                  </a:lnTo>
                  <a:lnTo>
                    <a:pt x="157" y="83"/>
                  </a:lnTo>
                  <a:lnTo>
                    <a:pt x="157" y="106"/>
                  </a:lnTo>
                  <a:lnTo>
                    <a:pt x="154" y="137"/>
                  </a:lnTo>
                  <a:lnTo>
                    <a:pt x="147" y="178"/>
                  </a:lnTo>
                  <a:lnTo>
                    <a:pt x="140" y="219"/>
                  </a:lnTo>
                  <a:lnTo>
                    <a:pt x="134" y="250"/>
                  </a:lnTo>
                  <a:lnTo>
                    <a:pt x="132" y="281"/>
                  </a:lnTo>
                  <a:lnTo>
                    <a:pt x="131" y="319"/>
                  </a:lnTo>
                  <a:lnTo>
                    <a:pt x="128" y="354"/>
                  </a:lnTo>
                  <a:lnTo>
                    <a:pt x="125" y="373"/>
                  </a:lnTo>
                  <a:lnTo>
                    <a:pt x="118" y="383"/>
                  </a:lnTo>
                  <a:lnTo>
                    <a:pt x="109" y="397"/>
                  </a:lnTo>
                  <a:lnTo>
                    <a:pt x="103" y="410"/>
                  </a:lnTo>
                  <a:lnTo>
                    <a:pt x="102" y="419"/>
                  </a:lnTo>
                  <a:lnTo>
                    <a:pt x="105" y="425"/>
                  </a:lnTo>
                  <a:lnTo>
                    <a:pt x="108" y="432"/>
                  </a:lnTo>
                  <a:lnTo>
                    <a:pt x="110" y="439"/>
                  </a:lnTo>
                  <a:lnTo>
                    <a:pt x="110" y="445"/>
                  </a:lnTo>
                  <a:lnTo>
                    <a:pt x="108" y="477"/>
                  </a:lnTo>
                  <a:lnTo>
                    <a:pt x="103" y="536"/>
                  </a:lnTo>
                  <a:lnTo>
                    <a:pt x="97" y="600"/>
                  </a:lnTo>
                  <a:lnTo>
                    <a:pt x="89" y="639"/>
                  </a:lnTo>
                  <a:close/>
                </a:path>
              </a:pathLst>
            </a:custGeom>
            <a:solidFill>
              <a:srgbClr val="5B99C1"/>
            </a:solidFill>
            <a:ln w="9525">
              <a:noFill/>
              <a:round/>
              <a:headEnd/>
              <a:tailEnd/>
            </a:ln>
          </p:spPr>
          <p:txBody>
            <a:bodyPr/>
            <a:lstStyle/>
            <a:p>
              <a:endParaRPr lang="ru-RU"/>
            </a:p>
          </p:txBody>
        </p:sp>
        <p:sp>
          <p:nvSpPr>
            <p:cNvPr id="18551" name="Freeform 30"/>
            <p:cNvSpPr>
              <a:spLocks/>
            </p:cNvSpPr>
            <p:nvPr/>
          </p:nvSpPr>
          <p:spPr bwMode="auto">
            <a:xfrm>
              <a:off x="2627" y="2574"/>
              <a:ext cx="277" cy="640"/>
            </a:xfrm>
            <a:custGeom>
              <a:avLst/>
              <a:gdLst>
                <a:gd name="T0" fmla="*/ 76 w 164"/>
                <a:gd name="T1" fmla="*/ 3 h 745"/>
                <a:gd name="T2" fmla="*/ 117 w 164"/>
                <a:gd name="T3" fmla="*/ 0 h 745"/>
                <a:gd name="T4" fmla="*/ 159 w 164"/>
                <a:gd name="T5" fmla="*/ 5 h 745"/>
                <a:gd name="T6" fmla="*/ 196 w 164"/>
                <a:gd name="T7" fmla="*/ 19 h 745"/>
                <a:gd name="T8" fmla="*/ 231 w 164"/>
                <a:gd name="T9" fmla="*/ 56 h 745"/>
                <a:gd name="T10" fmla="*/ 247 w 164"/>
                <a:gd name="T11" fmla="*/ 117 h 745"/>
                <a:gd name="T12" fmla="*/ 245 w 164"/>
                <a:gd name="T13" fmla="*/ 162 h 745"/>
                <a:gd name="T14" fmla="*/ 231 w 164"/>
                <a:gd name="T15" fmla="*/ 231 h 745"/>
                <a:gd name="T16" fmla="*/ 223 w 164"/>
                <a:gd name="T17" fmla="*/ 273 h 745"/>
                <a:gd name="T18" fmla="*/ 225 w 164"/>
                <a:gd name="T19" fmla="*/ 323 h 745"/>
                <a:gd name="T20" fmla="*/ 236 w 164"/>
                <a:gd name="T21" fmla="*/ 353 h 745"/>
                <a:gd name="T22" fmla="*/ 269 w 164"/>
                <a:gd name="T23" fmla="*/ 396 h 745"/>
                <a:gd name="T24" fmla="*/ 277 w 164"/>
                <a:gd name="T25" fmla="*/ 436 h 745"/>
                <a:gd name="T26" fmla="*/ 269 w 164"/>
                <a:gd name="T27" fmla="*/ 501 h 745"/>
                <a:gd name="T28" fmla="*/ 250 w 164"/>
                <a:gd name="T29" fmla="*/ 559 h 745"/>
                <a:gd name="T30" fmla="*/ 248 w 164"/>
                <a:gd name="T31" fmla="*/ 601 h 745"/>
                <a:gd name="T32" fmla="*/ 247 w 164"/>
                <a:gd name="T33" fmla="*/ 624 h 745"/>
                <a:gd name="T34" fmla="*/ 236 w 164"/>
                <a:gd name="T35" fmla="*/ 637 h 745"/>
                <a:gd name="T36" fmla="*/ 223 w 164"/>
                <a:gd name="T37" fmla="*/ 637 h 745"/>
                <a:gd name="T38" fmla="*/ 208 w 164"/>
                <a:gd name="T39" fmla="*/ 628 h 745"/>
                <a:gd name="T40" fmla="*/ 194 w 164"/>
                <a:gd name="T41" fmla="*/ 614 h 745"/>
                <a:gd name="T42" fmla="*/ 186 w 164"/>
                <a:gd name="T43" fmla="*/ 594 h 745"/>
                <a:gd name="T44" fmla="*/ 184 w 164"/>
                <a:gd name="T45" fmla="*/ 566 h 745"/>
                <a:gd name="T46" fmla="*/ 174 w 164"/>
                <a:gd name="T47" fmla="*/ 511 h 745"/>
                <a:gd name="T48" fmla="*/ 157 w 164"/>
                <a:gd name="T49" fmla="*/ 479 h 745"/>
                <a:gd name="T50" fmla="*/ 137 w 164"/>
                <a:gd name="T51" fmla="*/ 450 h 745"/>
                <a:gd name="T52" fmla="*/ 132 w 164"/>
                <a:gd name="T53" fmla="*/ 416 h 745"/>
                <a:gd name="T54" fmla="*/ 127 w 164"/>
                <a:gd name="T55" fmla="*/ 366 h 745"/>
                <a:gd name="T56" fmla="*/ 111 w 164"/>
                <a:gd name="T57" fmla="*/ 335 h 745"/>
                <a:gd name="T58" fmla="*/ 93 w 164"/>
                <a:gd name="T59" fmla="*/ 300 h 745"/>
                <a:gd name="T60" fmla="*/ 91 w 164"/>
                <a:gd name="T61" fmla="*/ 278 h 745"/>
                <a:gd name="T62" fmla="*/ 91 w 164"/>
                <a:gd name="T63" fmla="*/ 263 h 745"/>
                <a:gd name="T64" fmla="*/ 83 w 164"/>
                <a:gd name="T65" fmla="*/ 247 h 745"/>
                <a:gd name="T66" fmla="*/ 59 w 164"/>
                <a:gd name="T67" fmla="*/ 206 h 745"/>
                <a:gd name="T68" fmla="*/ 27 w 164"/>
                <a:gd name="T69" fmla="*/ 152 h 745"/>
                <a:gd name="T70" fmla="*/ 3 w 164"/>
                <a:gd name="T71" fmla="*/ 106 h 745"/>
                <a:gd name="T72" fmla="*/ 2 w 164"/>
                <a:gd name="T73" fmla="*/ 75 h 745"/>
                <a:gd name="T74" fmla="*/ 12 w 164"/>
                <a:gd name="T75" fmla="*/ 46 h 745"/>
                <a:gd name="T76" fmla="*/ 29 w 164"/>
                <a:gd name="T77" fmla="*/ 25 h 745"/>
                <a:gd name="T78" fmla="*/ 49 w 164"/>
                <a:gd name="T79" fmla="*/ 12 h 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745"/>
                <a:gd name="T122" fmla="*/ 164 w 164"/>
                <a:gd name="T123" fmla="*/ 745 h 7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745">
                  <a:moveTo>
                    <a:pt x="34" y="9"/>
                  </a:moveTo>
                  <a:lnTo>
                    <a:pt x="45" y="3"/>
                  </a:lnTo>
                  <a:lnTo>
                    <a:pt x="56" y="0"/>
                  </a:lnTo>
                  <a:lnTo>
                    <a:pt x="69" y="0"/>
                  </a:lnTo>
                  <a:lnTo>
                    <a:pt x="81" y="1"/>
                  </a:lnTo>
                  <a:lnTo>
                    <a:pt x="94" y="6"/>
                  </a:lnTo>
                  <a:lnTo>
                    <a:pt x="106" y="13"/>
                  </a:lnTo>
                  <a:lnTo>
                    <a:pt x="116" y="22"/>
                  </a:lnTo>
                  <a:lnTo>
                    <a:pt x="125" y="34"/>
                  </a:lnTo>
                  <a:lnTo>
                    <a:pt x="137" y="65"/>
                  </a:lnTo>
                  <a:lnTo>
                    <a:pt x="144" y="101"/>
                  </a:lnTo>
                  <a:lnTo>
                    <a:pt x="146" y="136"/>
                  </a:lnTo>
                  <a:lnTo>
                    <a:pt x="147" y="160"/>
                  </a:lnTo>
                  <a:lnTo>
                    <a:pt x="145" y="189"/>
                  </a:lnTo>
                  <a:lnTo>
                    <a:pt x="141" y="229"/>
                  </a:lnTo>
                  <a:lnTo>
                    <a:pt x="137" y="269"/>
                  </a:lnTo>
                  <a:lnTo>
                    <a:pt x="133" y="296"/>
                  </a:lnTo>
                  <a:lnTo>
                    <a:pt x="132" y="318"/>
                  </a:lnTo>
                  <a:lnTo>
                    <a:pt x="132" y="347"/>
                  </a:lnTo>
                  <a:lnTo>
                    <a:pt x="133" y="376"/>
                  </a:lnTo>
                  <a:lnTo>
                    <a:pt x="134" y="395"/>
                  </a:lnTo>
                  <a:lnTo>
                    <a:pt x="140" y="411"/>
                  </a:lnTo>
                  <a:lnTo>
                    <a:pt x="149" y="435"/>
                  </a:lnTo>
                  <a:lnTo>
                    <a:pt x="159" y="461"/>
                  </a:lnTo>
                  <a:lnTo>
                    <a:pt x="163" y="483"/>
                  </a:lnTo>
                  <a:lnTo>
                    <a:pt x="164" y="507"/>
                  </a:lnTo>
                  <a:lnTo>
                    <a:pt x="163" y="543"/>
                  </a:lnTo>
                  <a:lnTo>
                    <a:pt x="159" y="583"/>
                  </a:lnTo>
                  <a:lnTo>
                    <a:pt x="153" y="620"/>
                  </a:lnTo>
                  <a:lnTo>
                    <a:pt x="148" y="651"/>
                  </a:lnTo>
                  <a:lnTo>
                    <a:pt x="147" y="678"/>
                  </a:lnTo>
                  <a:lnTo>
                    <a:pt x="147" y="700"/>
                  </a:lnTo>
                  <a:lnTo>
                    <a:pt x="147" y="715"/>
                  </a:lnTo>
                  <a:lnTo>
                    <a:pt x="146" y="726"/>
                  </a:lnTo>
                  <a:lnTo>
                    <a:pt x="144" y="737"/>
                  </a:lnTo>
                  <a:lnTo>
                    <a:pt x="140" y="742"/>
                  </a:lnTo>
                  <a:lnTo>
                    <a:pt x="137" y="745"/>
                  </a:lnTo>
                  <a:lnTo>
                    <a:pt x="132" y="741"/>
                  </a:lnTo>
                  <a:lnTo>
                    <a:pt x="127" y="737"/>
                  </a:lnTo>
                  <a:lnTo>
                    <a:pt x="123" y="731"/>
                  </a:lnTo>
                  <a:lnTo>
                    <a:pt x="118" y="724"/>
                  </a:lnTo>
                  <a:lnTo>
                    <a:pt x="115" y="715"/>
                  </a:lnTo>
                  <a:lnTo>
                    <a:pt x="113" y="703"/>
                  </a:lnTo>
                  <a:lnTo>
                    <a:pt x="110" y="691"/>
                  </a:lnTo>
                  <a:lnTo>
                    <a:pt x="110" y="679"/>
                  </a:lnTo>
                  <a:lnTo>
                    <a:pt x="109" y="659"/>
                  </a:lnTo>
                  <a:lnTo>
                    <a:pt x="107" y="627"/>
                  </a:lnTo>
                  <a:lnTo>
                    <a:pt x="103" y="595"/>
                  </a:lnTo>
                  <a:lnTo>
                    <a:pt x="99" y="573"/>
                  </a:lnTo>
                  <a:lnTo>
                    <a:pt x="93" y="558"/>
                  </a:lnTo>
                  <a:lnTo>
                    <a:pt x="87" y="541"/>
                  </a:lnTo>
                  <a:lnTo>
                    <a:pt x="81" y="524"/>
                  </a:lnTo>
                  <a:lnTo>
                    <a:pt x="79" y="506"/>
                  </a:lnTo>
                  <a:lnTo>
                    <a:pt x="78" y="484"/>
                  </a:lnTo>
                  <a:lnTo>
                    <a:pt x="76" y="455"/>
                  </a:lnTo>
                  <a:lnTo>
                    <a:pt x="75" y="426"/>
                  </a:lnTo>
                  <a:lnTo>
                    <a:pt x="73" y="410"/>
                  </a:lnTo>
                  <a:lnTo>
                    <a:pt x="66" y="390"/>
                  </a:lnTo>
                  <a:lnTo>
                    <a:pt x="61" y="368"/>
                  </a:lnTo>
                  <a:lnTo>
                    <a:pt x="55" y="349"/>
                  </a:lnTo>
                  <a:lnTo>
                    <a:pt x="54" y="335"/>
                  </a:lnTo>
                  <a:lnTo>
                    <a:pt x="54" y="324"/>
                  </a:lnTo>
                  <a:lnTo>
                    <a:pt x="54" y="315"/>
                  </a:lnTo>
                  <a:lnTo>
                    <a:pt x="54" y="306"/>
                  </a:lnTo>
                  <a:lnTo>
                    <a:pt x="53" y="298"/>
                  </a:lnTo>
                  <a:lnTo>
                    <a:pt x="49" y="288"/>
                  </a:lnTo>
                  <a:lnTo>
                    <a:pt x="43" y="268"/>
                  </a:lnTo>
                  <a:lnTo>
                    <a:pt x="35" y="240"/>
                  </a:lnTo>
                  <a:lnTo>
                    <a:pt x="25" y="209"/>
                  </a:lnTo>
                  <a:lnTo>
                    <a:pt x="16" y="177"/>
                  </a:lnTo>
                  <a:lnTo>
                    <a:pt x="8" y="147"/>
                  </a:lnTo>
                  <a:lnTo>
                    <a:pt x="2" y="123"/>
                  </a:lnTo>
                  <a:lnTo>
                    <a:pt x="0" y="108"/>
                  </a:lnTo>
                  <a:lnTo>
                    <a:pt x="1" y="87"/>
                  </a:lnTo>
                  <a:lnTo>
                    <a:pt x="3" y="69"/>
                  </a:lnTo>
                  <a:lnTo>
                    <a:pt x="7" y="53"/>
                  </a:lnTo>
                  <a:lnTo>
                    <a:pt x="11" y="39"/>
                  </a:lnTo>
                  <a:lnTo>
                    <a:pt x="17" y="29"/>
                  </a:lnTo>
                  <a:lnTo>
                    <a:pt x="23" y="19"/>
                  </a:lnTo>
                  <a:lnTo>
                    <a:pt x="29" y="14"/>
                  </a:lnTo>
                  <a:lnTo>
                    <a:pt x="34" y="9"/>
                  </a:lnTo>
                  <a:close/>
                </a:path>
              </a:pathLst>
            </a:custGeom>
            <a:solidFill>
              <a:srgbClr val="CC998C"/>
            </a:solidFill>
            <a:ln w="9525">
              <a:noFill/>
              <a:round/>
              <a:headEnd/>
              <a:tailEnd/>
            </a:ln>
          </p:spPr>
          <p:txBody>
            <a:bodyPr/>
            <a:lstStyle/>
            <a:p>
              <a:endParaRPr lang="ru-RU"/>
            </a:p>
          </p:txBody>
        </p:sp>
        <p:sp>
          <p:nvSpPr>
            <p:cNvPr id="18552" name="Freeform 31"/>
            <p:cNvSpPr>
              <a:spLocks/>
            </p:cNvSpPr>
            <p:nvPr/>
          </p:nvSpPr>
          <p:spPr bwMode="auto">
            <a:xfrm>
              <a:off x="2738" y="2610"/>
              <a:ext cx="31" cy="17"/>
            </a:xfrm>
            <a:custGeom>
              <a:avLst/>
              <a:gdLst>
                <a:gd name="T0" fmla="*/ 2 w 19"/>
                <a:gd name="T1" fmla="*/ 13 h 19"/>
                <a:gd name="T2" fmla="*/ 0 w 19"/>
                <a:gd name="T3" fmla="*/ 10 h 19"/>
                <a:gd name="T4" fmla="*/ 0 w 19"/>
                <a:gd name="T5" fmla="*/ 6 h 19"/>
                <a:gd name="T6" fmla="*/ 2 w 19"/>
                <a:gd name="T7" fmla="*/ 4 h 19"/>
                <a:gd name="T8" fmla="*/ 8 w 19"/>
                <a:gd name="T9" fmla="*/ 2 h 19"/>
                <a:gd name="T10" fmla="*/ 13 w 19"/>
                <a:gd name="T11" fmla="*/ 0 h 19"/>
                <a:gd name="T12" fmla="*/ 20 w 19"/>
                <a:gd name="T13" fmla="*/ 0 h 19"/>
                <a:gd name="T14" fmla="*/ 24 w 19"/>
                <a:gd name="T15" fmla="*/ 2 h 19"/>
                <a:gd name="T16" fmla="*/ 29 w 19"/>
                <a:gd name="T17" fmla="*/ 4 h 19"/>
                <a:gd name="T18" fmla="*/ 31 w 19"/>
                <a:gd name="T19" fmla="*/ 7 h 19"/>
                <a:gd name="T20" fmla="*/ 31 w 19"/>
                <a:gd name="T21" fmla="*/ 11 h 19"/>
                <a:gd name="T22" fmla="*/ 29 w 19"/>
                <a:gd name="T23" fmla="*/ 13 h 19"/>
                <a:gd name="T24" fmla="*/ 23 w 19"/>
                <a:gd name="T25" fmla="*/ 16 h 19"/>
                <a:gd name="T26" fmla="*/ 18 w 19"/>
                <a:gd name="T27" fmla="*/ 17 h 19"/>
                <a:gd name="T28" fmla="*/ 11 w 19"/>
                <a:gd name="T29" fmla="*/ 17 h 19"/>
                <a:gd name="T30" fmla="*/ 7 w 19"/>
                <a:gd name="T31" fmla="*/ 15 h 19"/>
                <a:gd name="T32" fmla="*/ 2 w 19"/>
                <a:gd name="T33" fmla="*/ 1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 y="14"/>
                  </a:moveTo>
                  <a:lnTo>
                    <a:pt x="0" y="11"/>
                  </a:lnTo>
                  <a:lnTo>
                    <a:pt x="0" y="7"/>
                  </a:lnTo>
                  <a:lnTo>
                    <a:pt x="1" y="4"/>
                  </a:lnTo>
                  <a:lnTo>
                    <a:pt x="5" y="2"/>
                  </a:lnTo>
                  <a:lnTo>
                    <a:pt x="8" y="0"/>
                  </a:lnTo>
                  <a:lnTo>
                    <a:pt x="12" y="0"/>
                  </a:lnTo>
                  <a:lnTo>
                    <a:pt x="15" y="2"/>
                  </a:lnTo>
                  <a:lnTo>
                    <a:pt x="18" y="5"/>
                  </a:lnTo>
                  <a:lnTo>
                    <a:pt x="19" y="8"/>
                  </a:lnTo>
                  <a:lnTo>
                    <a:pt x="19" y="12"/>
                  </a:lnTo>
                  <a:lnTo>
                    <a:pt x="18" y="15"/>
                  </a:lnTo>
                  <a:lnTo>
                    <a:pt x="14" y="18"/>
                  </a:lnTo>
                  <a:lnTo>
                    <a:pt x="11" y="19"/>
                  </a:lnTo>
                  <a:lnTo>
                    <a:pt x="7" y="19"/>
                  </a:lnTo>
                  <a:lnTo>
                    <a:pt x="4" y="17"/>
                  </a:lnTo>
                  <a:lnTo>
                    <a:pt x="1" y="14"/>
                  </a:lnTo>
                  <a:close/>
                </a:path>
              </a:pathLst>
            </a:custGeom>
            <a:solidFill>
              <a:srgbClr val="CC998C"/>
            </a:solidFill>
            <a:ln w="9525">
              <a:noFill/>
              <a:round/>
              <a:headEnd/>
              <a:tailEnd/>
            </a:ln>
          </p:spPr>
          <p:txBody>
            <a:bodyPr/>
            <a:lstStyle/>
            <a:p>
              <a:endParaRPr lang="ru-RU"/>
            </a:p>
          </p:txBody>
        </p:sp>
        <p:sp>
          <p:nvSpPr>
            <p:cNvPr id="18553" name="Freeform 32"/>
            <p:cNvSpPr>
              <a:spLocks/>
            </p:cNvSpPr>
            <p:nvPr/>
          </p:nvSpPr>
          <p:spPr bwMode="auto">
            <a:xfrm>
              <a:off x="2826" y="3173"/>
              <a:ext cx="34" cy="16"/>
            </a:xfrm>
            <a:custGeom>
              <a:avLst/>
              <a:gdLst>
                <a:gd name="T0" fmla="*/ 2 w 20"/>
                <a:gd name="T1" fmla="*/ 12 h 20"/>
                <a:gd name="T2" fmla="*/ 0 w 20"/>
                <a:gd name="T3" fmla="*/ 10 h 20"/>
                <a:gd name="T4" fmla="*/ 2 w 20"/>
                <a:gd name="T5" fmla="*/ 6 h 20"/>
                <a:gd name="T6" fmla="*/ 5 w 20"/>
                <a:gd name="T7" fmla="*/ 4 h 20"/>
                <a:gd name="T8" fmla="*/ 10 w 20"/>
                <a:gd name="T9" fmla="*/ 1 h 20"/>
                <a:gd name="T10" fmla="*/ 15 w 20"/>
                <a:gd name="T11" fmla="*/ 0 h 20"/>
                <a:gd name="T12" fmla="*/ 22 w 20"/>
                <a:gd name="T13" fmla="*/ 0 h 20"/>
                <a:gd name="T14" fmla="*/ 27 w 20"/>
                <a:gd name="T15" fmla="*/ 2 h 20"/>
                <a:gd name="T16" fmla="*/ 32 w 20"/>
                <a:gd name="T17" fmla="*/ 5 h 20"/>
                <a:gd name="T18" fmla="*/ 34 w 20"/>
                <a:gd name="T19" fmla="*/ 7 h 20"/>
                <a:gd name="T20" fmla="*/ 34 w 20"/>
                <a:gd name="T21" fmla="*/ 10 h 20"/>
                <a:gd name="T22" fmla="*/ 31 w 20"/>
                <a:gd name="T23" fmla="*/ 13 h 20"/>
                <a:gd name="T24" fmla="*/ 26 w 20"/>
                <a:gd name="T25" fmla="*/ 15 h 20"/>
                <a:gd name="T26" fmla="*/ 20 w 20"/>
                <a:gd name="T27" fmla="*/ 16 h 20"/>
                <a:gd name="T28" fmla="*/ 14 w 20"/>
                <a:gd name="T29" fmla="*/ 16 h 20"/>
                <a:gd name="T30" fmla="*/ 9 w 20"/>
                <a:gd name="T31" fmla="*/ 14 h 20"/>
                <a:gd name="T32" fmla="*/ 2 w 20"/>
                <a:gd name="T33" fmla="*/ 1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 y="15"/>
                  </a:moveTo>
                  <a:lnTo>
                    <a:pt x="0" y="12"/>
                  </a:lnTo>
                  <a:lnTo>
                    <a:pt x="1" y="8"/>
                  </a:lnTo>
                  <a:lnTo>
                    <a:pt x="3" y="5"/>
                  </a:lnTo>
                  <a:lnTo>
                    <a:pt x="6" y="1"/>
                  </a:lnTo>
                  <a:lnTo>
                    <a:pt x="9" y="0"/>
                  </a:lnTo>
                  <a:lnTo>
                    <a:pt x="13" y="0"/>
                  </a:lnTo>
                  <a:lnTo>
                    <a:pt x="16" y="2"/>
                  </a:lnTo>
                  <a:lnTo>
                    <a:pt x="19" y="6"/>
                  </a:lnTo>
                  <a:lnTo>
                    <a:pt x="20" y="9"/>
                  </a:lnTo>
                  <a:lnTo>
                    <a:pt x="20" y="13"/>
                  </a:lnTo>
                  <a:lnTo>
                    <a:pt x="18" y="16"/>
                  </a:lnTo>
                  <a:lnTo>
                    <a:pt x="15" y="19"/>
                  </a:lnTo>
                  <a:lnTo>
                    <a:pt x="12" y="20"/>
                  </a:lnTo>
                  <a:lnTo>
                    <a:pt x="8" y="20"/>
                  </a:lnTo>
                  <a:lnTo>
                    <a:pt x="5" y="17"/>
                  </a:lnTo>
                  <a:lnTo>
                    <a:pt x="1" y="15"/>
                  </a:lnTo>
                  <a:close/>
                </a:path>
              </a:pathLst>
            </a:custGeom>
            <a:solidFill>
              <a:srgbClr val="CC998C"/>
            </a:solidFill>
            <a:ln w="9525">
              <a:noFill/>
              <a:round/>
              <a:headEnd/>
              <a:tailEnd/>
            </a:ln>
          </p:spPr>
          <p:txBody>
            <a:bodyPr/>
            <a:lstStyle/>
            <a:p>
              <a:endParaRPr lang="ru-RU"/>
            </a:p>
          </p:txBody>
        </p:sp>
        <p:sp>
          <p:nvSpPr>
            <p:cNvPr id="18554" name="Freeform 33"/>
            <p:cNvSpPr>
              <a:spLocks/>
            </p:cNvSpPr>
            <p:nvPr/>
          </p:nvSpPr>
          <p:spPr bwMode="auto">
            <a:xfrm>
              <a:off x="2796" y="3149"/>
              <a:ext cx="186" cy="100"/>
            </a:xfrm>
            <a:custGeom>
              <a:avLst/>
              <a:gdLst>
                <a:gd name="T0" fmla="*/ 7 w 109"/>
                <a:gd name="T1" fmla="*/ 1 h 117"/>
                <a:gd name="T2" fmla="*/ 14 w 109"/>
                <a:gd name="T3" fmla="*/ 0 h 117"/>
                <a:gd name="T4" fmla="*/ 22 w 109"/>
                <a:gd name="T5" fmla="*/ 1 h 117"/>
                <a:gd name="T6" fmla="*/ 29 w 109"/>
                <a:gd name="T7" fmla="*/ 2 h 117"/>
                <a:gd name="T8" fmla="*/ 38 w 109"/>
                <a:gd name="T9" fmla="*/ 3 h 117"/>
                <a:gd name="T10" fmla="*/ 46 w 109"/>
                <a:gd name="T11" fmla="*/ 7 h 117"/>
                <a:gd name="T12" fmla="*/ 55 w 109"/>
                <a:gd name="T13" fmla="*/ 9 h 117"/>
                <a:gd name="T14" fmla="*/ 63 w 109"/>
                <a:gd name="T15" fmla="*/ 12 h 117"/>
                <a:gd name="T16" fmla="*/ 67 w 109"/>
                <a:gd name="T17" fmla="*/ 15 h 117"/>
                <a:gd name="T18" fmla="*/ 75 w 109"/>
                <a:gd name="T19" fmla="*/ 22 h 117"/>
                <a:gd name="T20" fmla="*/ 82 w 109"/>
                <a:gd name="T21" fmla="*/ 27 h 117"/>
                <a:gd name="T22" fmla="*/ 92 w 109"/>
                <a:gd name="T23" fmla="*/ 32 h 117"/>
                <a:gd name="T24" fmla="*/ 101 w 109"/>
                <a:gd name="T25" fmla="*/ 37 h 117"/>
                <a:gd name="T26" fmla="*/ 108 w 109"/>
                <a:gd name="T27" fmla="*/ 40 h 117"/>
                <a:gd name="T28" fmla="*/ 119 w 109"/>
                <a:gd name="T29" fmla="*/ 44 h 117"/>
                <a:gd name="T30" fmla="*/ 133 w 109"/>
                <a:gd name="T31" fmla="*/ 52 h 117"/>
                <a:gd name="T32" fmla="*/ 148 w 109"/>
                <a:gd name="T33" fmla="*/ 59 h 117"/>
                <a:gd name="T34" fmla="*/ 166 w 109"/>
                <a:gd name="T35" fmla="*/ 67 h 117"/>
                <a:gd name="T36" fmla="*/ 176 w 109"/>
                <a:gd name="T37" fmla="*/ 74 h 117"/>
                <a:gd name="T38" fmla="*/ 184 w 109"/>
                <a:gd name="T39" fmla="*/ 79 h 117"/>
                <a:gd name="T40" fmla="*/ 186 w 109"/>
                <a:gd name="T41" fmla="*/ 81 h 117"/>
                <a:gd name="T42" fmla="*/ 183 w 109"/>
                <a:gd name="T43" fmla="*/ 85 h 117"/>
                <a:gd name="T44" fmla="*/ 172 w 109"/>
                <a:gd name="T45" fmla="*/ 90 h 117"/>
                <a:gd name="T46" fmla="*/ 162 w 109"/>
                <a:gd name="T47" fmla="*/ 95 h 117"/>
                <a:gd name="T48" fmla="*/ 154 w 109"/>
                <a:gd name="T49" fmla="*/ 98 h 117"/>
                <a:gd name="T50" fmla="*/ 142 w 109"/>
                <a:gd name="T51" fmla="*/ 100 h 117"/>
                <a:gd name="T52" fmla="*/ 126 w 109"/>
                <a:gd name="T53" fmla="*/ 100 h 117"/>
                <a:gd name="T54" fmla="*/ 109 w 109"/>
                <a:gd name="T55" fmla="*/ 100 h 117"/>
                <a:gd name="T56" fmla="*/ 96 w 109"/>
                <a:gd name="T57" fmla="*/ 97 h 117"/>
                <a:gd name="T58" fmla="*/ 77 w 109"/>
                <a:gd name="T59" fmla="*/ 88 h 117"/>
                <a:gd name="T60" fmla="*/ 61 w 109"/>
                <a:gd name="T61" fmla="*/ 77 h 117"/>
                <a:gd name="T62" fmla="*/ 49 w 109"/>
                <a:gd name="T63" fmla="*/ 68 h 117"/>
                <a:gd name="T64" fmla="*/ 41 w 109"/>
                <a:gd name="T65" fmla="*/ 62 h 117"/>
                <a:gd name="T66" fmla="*/ 31 w 109"/>
                <a:gd name="T67" fmla="*/ 59 h 117"/>
                <a:gd name="T68" fmla="*/ 19 w 109"/>
                <a:gd name="T69" fmla="*/ 54 h 117"/>
                <a:gd name="T70" fmla="*/ 10 w 109"/>
                <a:gd name="T71" fmla="*/ 49 h 117"/>
                <a:gd name="T72" fmla="*/ 3 w 109"/>
                <a:gd name="T73" fmla="*/ 44 h 117"/>
                <a:gd name="T74" fmla="*/ 3 w 109"/>
                <a:gd name="T75" fmla="*/ 40 h 117"/>
                <a:gd name="T76" fmla="*/ 5 w 109"/>
                <a:gd name="T77" fmla="*/ 33 h 117"/>
                <a:gd name="T78" fmla="*/ 5 w 109"/>
                <a:gd name="T79" fmla="*/ 25 h 117"/>
                <a:gd name="T80" fmla="*/ 3 w 109"/>
                <a:gd name="T81" fmla="*/ 18 h 117"/>
                <a:gd name="T82" fmla="*/ 2 w 109"/>
                <a:gd name="T83" fmla="*/ 12 h 117"/>
                <a:gd name="T84" fmla="*/ 0 w 109"/>
                <a:gd name="T85" fmla="*/ 8 h 117"/>
                <a:gd name="T86" fmla="*/ 2 w 109"/>
                <a:gd name="T87" fmla="*/ 3 h 117"/>
                <a:gd name="T88" fmla="*/ 7 w 109"/>
                <a:gd name="T89" fmla="*/ 1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
                <a:gd name="T136" fmla="*/ 0 h 117"/>
                <a:gd name="T137" fmla="*/ 109 w 109"/>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 h="117">
                  <a:moveTo>
                    <a:pt x="4" y="1"/>
                  </a:moveTo>
                  <a:lnTo>
                    <a:pt x="8" y="0"/>
                  </a:lnTo>
                  <a:lnTo>
                    <a:pt x="13" y="1"/>
                  </a:lnTo>
                  <a:lnTo>
                    <a:pt x="17" y="2"/>
                  </a:lnTo>
                  <a:lnTo>
                    <a:pt x="22" y="4"/>
                  </a:lnTo>
                  <a:lnTo>
                    <a:pt x="27" y="8"/>
                  </a:lnTo>
                  <a:lnTo>
                    <a:pt x="32" y="10"/>
                  </a:lnTo>
                  <a:lnTo>
                    <a:pt x="37" y="14"/>
                  </a:lnTo>
                  <a:lnTo>
                    <a:pt x="39" y="18"/>
                  </a:lnTo>
                  <a:lnTo>
                    <a:pt x="44" y="26"/>
                  </a:lnTo>
                  <a:lnTo>
                    <a:pt x="48" y="32"/>
                  </a:lnTo>
                  <a:lnTo>
                    <a:pt x="54" y="37"/>
                  </a:lnTo>
                  <a:lnTo>
                    <a:pt x="59" y="43"/>
                  </a:lnTo>
                  <a:lnTo>
                    <a:pt x="63" y="47"/>
                  </a:lnTo>
                  <a:lnTo>
                    <a:pt x="70" y="52"/>
                  </a:lnTo>
                  <a:lnTo>
                    <a:pt x="78" y="61"/>
                  </a:lnTo>
                  <a:lnTo>
                    <a:pt x="87" y="69"/>
                  </a:lnTo>
                  <a:lnTo>
                    <a:pt x="97" y="78"/>
                  </a:lnTo>
                  <a:lnTo>
                    <a:pt x="103" y="86"/>
                  </a:lnTo>
                  <a:lnTo>
                    <a:pt x="108" y="92"/>
                  </a:lnTo>
                  <a:lnTo>
                    <a:pt x="109" y="95"/>
                  </a:lnTo>
                  <a:lnTo>
                    <a:pt x="107" y="100"/>
                  </a:lnTo>
                  <a:lnTo>
                    <a:pt x="101" y="105"/>
                  </a:lnTo>
                  <a:lnTo>
                    <a:pt x="95" y="111"/>
                  </a:lnTo>
                  <a:lnTo>
                    <a:pt x="90" y="115"/>
                  </a:lnTo>
                  <a:lnTo>
                    <a:pt x="83" y="117"/>
                  </a:lnTo>
                  <a:lnTo>
                    <a:pt x="74" y="117"/>
                  </a:lnTo>
                  <a:lnTo>
                    <a:pt x="64" y="117"/>
                  </a:lnTo>
                  <a:lnTo>
                    <a:pt x="56" y="113"/>
                  </a:lnTo>
                  <a:lnTo>
                    <a:pt x="45" y="103"/>
                  </a:lnTo>
                  <a:lnTo>
                    <a:pt x="36" y="90"/>
                  </a:lnTo>
                  <a:lnTo>
                    <a:pt x="29" y="80"/>
                  </a:lnTo>
                  <a:lnTo>
                    <a:pt x="24" y="73"/>
                  </a:lnTo>
                  <a:lnTo>
                    <a:pt x="18" y="69"/>
                  </a:lnTo>
                  <a:lnTo>
                    <a:pt x="11" y="63"/>
                  </a:lnTo>
                  <a:lnTo>
                    <a:pt x="6" y="57"/>
                  </a:lnTo>
                  <a:lnTo>
                    <a:pt x="2" y="52"/>
                  </a:lnTo>
                  <a:lnTo>
                    <a:pt x="2" y="47"/>
                  </a:lnTo>
                  <a:lnTo>
                    <a:pt x="3" y="39"/>
                  </a:lnTo>
                  <a:lnTo>
                    <a:pt x="3" y="29"/>
                  </a:lnTo>
                  <a:lnTo>
                    <a:pt x="2" y="21"/>
                  </a:lnTo>
                  <a:lnTo>
                    <a:pt x="1" y="14"/>
                  </a:lnTo>
                  <a:lnTo>
                    <a:pt x="0" y="9"/>
                  </a:lnTo>
                  <a:lnTo>
                    <a:pt x="1" y="4"/>
                  </a:lnTo>
                  <a:lnTo>
                    <a:pt x="4" y="1"/>
                  </a:lnTo>
                  <a:close/>
                </a:path>
              </a:pathLst>
            </a:custGeom>
            <a:solidFill>
              <a:srgbClr val="CC998C"/>
            </a:solidFill>
            <a:ln w="9525">
              <a:noFill/>
              <a:round/>
              <a:headEnd/>
              <a:tailEnd/>
            </a:ln>
          </p:spPr>
          <p:txBody>
            <a:bodyPr/>
            <a:lstStyle/>
            <a:p>
              <a:endParaRPr lang="ru-RU"/>
            </a:p>
          </p:txBody>
        </p:sp>
        <p:sp>
          <p:nvSpPr>
            <p:cNvPr id="18555" name="Freeform 34"/>
            <p:cNvSpPr>
              <a:spLocks/>
            </p:cNvSpPr>
            <p:nvPr/>
          </p:nvSpPr>
          <p:spPr bwMode="auto">
            <a:xfrm>
              <a:off x="2826" y="3173"/>
              <a:ext cx="34" cy="16"/>
            </a:xfrm>
            <a:custGeom>
              <a:avLst/>
              <a:gdLst>
                <a:gd name="T0" fmla="*/ 26 w 20"/>
                <a:gd name="T1" fmla="*/ 15 h 20"/>
                <a:gd name="T2" fmla="*/ 20 w 20"/>
                <a:gd name="T3" fmla="*/ 16 h 20"/>
                <a:gd name="T4" fmla="*/ 12 w 20"/>
                <a:gd name="T5" fmla="*/ 16 h 20"/>
                <a:gd name="T6" fmla="*/ 7 w 20"/>
                <a:gd name="T7" fmla="*/ 14 h 20"/>
                <a:gd name="T8" fmla="*/ 2 w 20"/>
                <a:gd name="T9" fmla="*/ 12 h 20"/>
                <a:gd name="T10" fmla="*/ 0 w 20"/>
                <a:gd name="T11" fmla="*/ 8 h 20"/>
                <a:gd name="T12" fmla="*/ 2 w 20"/>
                <a:gd name="T13" fmla="*/ 6 h 20"/>
                <a:gd name="T14" fmla="*/ 5 w 20"/>
                <a:gd name="T15" fmla="*/ 3 h 20"/>
                <a:gd name="T16" fmla="*/ 10 w 20"/>
                <a:gd name="T17" fmla="*/ 1 h 20"/>
                <a:gd name="T18" fmla="*/ 15 w 20"/>
                <a:gd name="T19" fmla="*/ 0 h 20"/>
                <a:gd name="T20" fmla="*/ 22 w 20"/>
                <a:gd name="T21" fmla="*/ 1 h 20"/>
                <a:gd name="T22" fmla="*/ 27 w 20"/>
                <a:gd name="T23" fmla="*/ 2 h 20"/>
                <a:gd name="T24" fmla="*/ 32 w 20"/>
                <a:gd name="T25" fmla="*/ 5 h 20"/>
                <a:gd name="T26" fmla="*/ 34 w 20"/>
                <a:gd name="T27" fmla="*/ 7 h 20"/>
                <a:gd name="T28" fmla="*/ 34 w 20"/>
                <a:gd name="T29" fmla="*/ 10 h 20"/>
                <a:gd name="T30" fmla="*/ 31 w 20"/>
                <a:gd name="T31" fmla="*/ 13 h 20"/>
                <a:gd name="T32" fmla="*/ 26 w 20"/>
                <a:gd name="T33" fmla="*/ 1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5" y="19"/>
                  </a:moveTo>
                  <a:lnTo>
                    <a:pt x="12" y="20"/>
                  </a:lnTo>
                  <a:lnTo>
                    <a:pt x="7" y="20"/>
                  </a:lnTo>
                  <a:lnTo>
                    <a:pt x="4" y="17"/>
                  </a:lnTo>
                  <a:lnTo>
                    <a:pt x="1" y="15"/>
                  </a:lnTo>
                  <a:lnTo>
                    <a:pt x="0" y="10"/>
                  </a:lnTo>
                  <a:lnTo>
                    <a:pt x="1" y="7"/>
                  </a:lnTo>
                  <a:lnTo>
                    <a:pt x="3" y="4"/>
                  </a:lnTo>
                  <a:lnTo>
                    <a:pt x="6" y="1"/>
                  </a:lnTo>
                  <a:lnTo>
                    <a:pt x="9" y="0"/>
                  </a:lnTo>
                  <a:lnTo>
                    <a:pt x="13" y="1"/>
                  </a:lnTo>
                  <a:lnTo>
                    <a:pt x="16" y="2"/>
                  </a:lnTo>
                  <a:lnTo>
                    <a:pt x="19" y="6"/>
                  </a:lnTo>
                  <a:lnTo>
                    <a:pt x="20" y="9"/>
                  </a:lnTo>
                  <a:lnTo>
                    <a:pt x="20" y="13"/>
                  </a:lnTo>
                  <a:lnTo>
                    <a:pt x="18" y="16"/>
                  </a:lnTo>
                  <a:lnTo>
                    <a:pt x="15" y="19"/>
                  </a:lnTo>
                  <a:close/>
                </a:path>
              </a:pathLst>
            </a:custGeom>
            <a:solidFill>
              <a:srgbClr val="CC998C"/>
            </a:solidFill>
            <a:ln w="9525">
              <a:noFill/>
              <a:round/>
              <a:headEnd/>
              <a:tailEnd/>
            </a:ln>
          </p:spPr>
          <p:txBody>
            <a:bodyPr/>
            <a:lstStyle/>
            <a:p>
              <a:endParaRPr lang="ru-RU"/>
            </a:p>
          </p:txBody>
        </p:sp>
        <p:sp>
          <p:nvSpPr>
            <p:cNvPr id="18556" name="Freeform 35"/>
            <p:cNvSpPr>
              <a:spLocks/>
            </p:cNvSpPr>
            <p:nvPr/>
          </p:nvSpPr>
          <p:spPr bwMode="auto">
            <a:xfrm>
              <a:off x="2796" y="3163"/>
              <a:ext cx="199" cy="97"/>
            </a:xfrm>
            <a:custGeom>
              <a:avLst/>
              <a:gdLst>
                <a:gd name="T0" fmla="*/ 121 w 118"/>
                <a:gd name="T1" fmla="*/ 25 h 115"/>
                <a:gd name="T2" fmla="*/ 132 w 118"/>
                <a:gd name="T3" fmla="*/ 30 h 115"/>
                <a:gd name="T4" fmla="*/ 142 w 118"/>
                <a:gd name="T5" fmla="*/ 35 h 115"/>
                <a:gd name="T6" fmla="*/ 152 w 118"/>
                <a:gd name="T7" fmla="*/ 41 h 115"/>
                <a:gd name="T8" fmla="*/ 160 w 118"/>
                <a:gd name="T9" fmla="*/ 47 h 115"/>
                <a:gd name="T10" fmla="*/ 169 w 118"/>
                <a:gd name="T11" fmla="*/ 53 h 115"/>
                <a:gd name="T12" fmla="*/ 177 w 118"/>
                <a:gd name="T13" fmla="*/ 58 h 115"/>
                <a:gd name="T14" fmla="*/ 182 w 118"/>
                <a:gd name="T15" fmla="*/ 62 h 115"/>
                <a:gd name="T16" fmla="*/ 187 w 118"/>
                <a:gd name="T17" fmla="*/ 67 h 115"/>
                <a:gd name="T18" fmla="*/ 196 w 118"/>
                <a:gd name="T19" fmla="*/ 74 h 115"/>
                <a:gd name="T20" fmla="*/ 199 w 118"/>
                <a:gd name="T21" fmla="*/ 80 h 115"/>
                <a:gd name="T22" fmla="*/ 199 w 118"/>
                <a:gd name="T23" fmla="*/ 85 h 115"/>
                <a:gd name="T24" fmla="*/ 196 w 118"/>
                <a:gd name="T25" fmla="*/ 89 h 115"/>
                <a:gd name="T26" fmla="*/ 191 w 118"/>
                <a:gd name="T27" fmla="*/ 91 h 115"/>
                <a:gd name="T28" fmla="*/ 182 w 118"/>
                <a:gd name="T29" fmla="*/ 93 h 115"/>
                <a:gd name="T30" fmla="*/ 169 w 118"/>
                <a:gd name="T31" fmla="*/ 96 h 115"/>
                <a:gd name="T32" fmla="*/ 155 w 118"/>
                <a:gd name="T33" fmla="*/ 97 h 115"/>
                <a:gd name="T34" fmla="*/ 138 w 118"/>
                <a:gd name="T35" fmla="*/ 97 h 115"/>
                <a:gd name="T36" fmla="*/ 118 w 118"/>
                <a:gd name="T37" fmla="*/ 94 h 115"/>
                <a:gd name="T38" fmla="*/ 96 w 118"/>
                <a:gd name="T39" fmla="*/ 89 h 115"/>
                <a:gd name="T40" fmla="*/ 76 w 118"/>
                <a:gd name="T41" fmla="*/ 80 h 115"/>
                <a:gd name="T42" fmla="*/ 67 w 118"/>
                <a:gd name="T43" fmla="*/ 74 h 115"/>
                <a:gd name="T44" fmla="*/ 56 w 118"/>
                <a:gd name="T45" fmla="*/ 65 h 115"/>
                <a:gd name="T46" fmla="*/ 44 w 118"/>
                <a:gd name="T47" fmla="*/ 55 h 115"/>
                <a:gd name="T48" fmla="*/ 37 w 118"/>
                <a:gd name="T49" fmla="*/ 49 h 115"/>
                <a:gd name="T50" fmla="*/ 37 w 118"/>
                <a:gd name="T51" fmla="*/ 52 h 115"/>
                <a:gd name="T52" fmla="*/ 22 w 118"/>
                <a:gd name="T53" fmla="*/ 47 h 115"/>
                <a:gd name="T54" fmla="*/ 12 w 118"/>
                <a:gd name="T55" fmla="*/ 42 h 115"/>
                <a:gd name="T56" fmla="*/ 3 w 118"/>
                <a:gd name="T57" fmla="*/ 39 h 115"/>
                <a:gd name="T58" fmla="*/ 2 w 118"/>
                <a:gd name="T59" fmla="*/ 34 h 115"/>
                <a:gd name="T60" fmla="*/ 0 w 118"/>
                <a:gd name="T61" fmla="*/ 25 h 115"/>
                <a:gd name="T62" fmla="*/ 0 w 118"/>
                <a:gd name="T63" fmla="*/ 15 h 115"/>
                <a:gd name="T64" fmla="*/ 0 w 118"/>
                <a:gd name="T65" fmla="*/ 7 h 115"/>
                <a:gd name="T66" fmla="*/ 2 w 118"/>
                <a:gd name="T67" fmla="*/ 0 h 115"/>
                <a:gd name="T68" fmla="*/ 10 w 118"/>
                <a:gd name="T69" fmla="*/ 9 h 115"/>
                <a:gd name="T70" fmla="*/ 24 w 118"/>
                <a:gd name="T71" fmla="*/ 18 h 115"/>
                <a:gd name="T72" fmla="*/ 39 w 118"/>
                <a:gd name="T73" fmla="*/ 25 h 115"/>
                <a:gd name="T74" fmla="*/ 52 w 118"/>
                <a:gd name="T75" fmla="*/ 26 h 115"/>
                <a:gd name="T76" fmla="*/ 56 w 118"/>
                <a:gd name="T77" fmla="*/ 18 h 115"/>
                <a:gd name="T78" fmla="*/ 67 w 118"/>
                <a:gd name="T79" fmla="*/ 11 h 115"/>
                <a:gd name="T80" fmla="*/ 83 w 118"/>
                <a:gd name="T81" fmla="*/ 9 h 115"/>
                <a:gd name="T82" fmla="*/ 100 w 118"/>
                <a:gd name="T83" fmla="*/ 14 h 115"/>
                <a:gd name="T84" fmla="*/ 105 w 118"/>
                <a:gd name="T85" fmla="*/ 18 h 115"/>
                <a:gd name="T86" fmla="*/ 110 w 118"/>
                <a:gd name="T87" fmla="*/ 20 h 115"/>
                <a:gd name="T88" fmla="*/ 116 w 118"/>
                <a:gd name="T89" fmla="*/ 22 h 115"/>
                <a:gd name="T90" fmla="*/ 121 w 118"/>
                <a:gd name="T91" fmla="*/ 25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15"/>
                <a:gd name="T140" fmla="*/ 118 w 118"/>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15">
                  <a:moveTo>
                    <a:pt x="72" y="30"/>
                  </a:moveTo>
                  <a:lnTo>
                    <a:pt x="78" y="35"/>
                  </a:lnTo>
                  <a:lnTo>
                    <a:pt x="84" y="42"/>
                  </a:lnTo>
                  <a:lnTo>
                    <a:pt x="90" y="49"/>
                  </a:lnTo>
                  <a:lnTo>
                    <a:pt x="95" y="56"/>
                  </a:lnTo>
                  <a:lnTo>
                    <a:pt x="100" y="63"/>
                  </a:lnTo>
                  <a:lnTo>
                    <a:pt x="105" y="69"/>
                  </a:lnTo>
                  <a:lnTo>
                    <a:pt x="108" y="74"/>
                  </a:lnTo>
                  <a:lnTo>
                    <a:pt x="111" y="80"/>
                  </a:lnTo>
                  <a:lnTo>
                    <a:pt x="116" y="88"/>
                  </a:lnTo>
                  <a:lnTo>
                    <a:pt x="118" y="95"/>
                  </a:lnTo>
                  <a:lnTo>
                    <a:pt x="118" y="101"/>
                  </a:lnTo>
                  <a:lnTo>
                    <a:pt x="116" y="106"/>
                  </a:lnTo>
                  <a:lnTo>
                    <a:pt x="113" y="108"/>
                  </a:lnTo>
                  <a:lnTo>
                    <a:pt x="108" y="110"/>
                  </a:lnTo>
                  <a:lnTo>
                    <a:pt x="100" y="114"/>
                  </a:lnTo>
                  <a:lnTo>
                    <a:pt x="92" y="115"/>
                  </a:lnTo>
                  <a:lnTo>
                    <a:pt x="82" y="115"/>
                  </a:lnTo>
                  <a:lnTo>
                    <a:pt x="70" y="111"/>
                  </a:lnTo>
                  <a:lnTo>
                    <a:pt x="57" y="106"/>
                  </a:lnTo>
                  <a:lnTo>
                    <a:pt x="45" y="95"/>
                  </a:lnTo>
                  <a:lnTo>
                    <a:pt x="40" y="88"/>
                  </a:lnTo>
                  <a:lnTo>
                    <a:pt x="33" y="77"/>
                  </a:lnTo>
                  <a:lnTo>
                    <a:pt x="26" y="65"/>
                  </a:lnTo>
                  <a:lnTo>
                    <a:pt x="22" y="58"/>
                  </a:lnTo>
                  <a:lnTo>
                    <a:pt x="22" y="62"/>
                  </a:lnTo>
                  <a:lnTo>
                    <a:pt x="13" y="56"/>
                  </a:lnTo>
                  <a:lnTo>
                    <a:pt x="7" y="50"/>
                  </a:lnTo>
                  <a:lnTo>
                    <a:pt x="2" y="46"/>
                  </a:lnTo>
                  <a:lnTo>
                    <a:pt x="1" y="40"/>
                  </a:lnTo>
                  <a:lnTo>
                    <a:pt x="0" y="30"/>
                  </a:lnTo>
                  <a:lnTo>
                    <a:pt x="0" y="18"/>
                  </a:lnTo>
                  <a:lnTo>
                    <a:pt x="0" y="8"/>
                  </a:lnTo>
                  <a:lnTo>
                    <a:pt x="1" y="0"/>
                  </a:lnTo>
                  <a:lnTo>
                    <a:pt x="6" y="11"/>
                  </a:lnTo>
                  <a:lnTo>
                    <a:pt x="14" y="21"/>
                  </a:lnTo>
                  <a:lnTo>
                    <a:pt x="23" y="30"/>
                  </a:lnTo>
                  <a:lnTo>
                    <a:pt x="31" y="31"/>
                  </a:lnTo>
                  <a:lnTo>
                    <a:pt x="33" y="21"/>
                  </a:lnTo>
                  <a:lnTo>
                    <a:pt x="40" y="13"/>
                  </a:lnTo>
                  <a:lnTo>
                    <a:pt x="49" y="11"/>
                  </a:lnTo>
                  <a:lnTo>
                    <a:pt x="59" y="17"/>
                  </a:lnTo>
                  <a:lnTo>
                    <a:pt x="62" y="21"/>
                  </a:lnTo>
                  <a:lnTo>
                    <a:pt x="65" y="24"/>
                  </a:lnTo>
                  <a:lnTo>
                    <a:pt x="69" y="26"/>
                  </a:lnTo>
                  <a:lnTo>
                    <a:pt x="72" y="30"/>
                  </a:lnTo>
                  <a:close/>
                </a:path>
              </a:pathLst>
            </a:custGeom>
            <a:solidFill>
              <a:srgbClr val="FFFFFF"/>
            </a:solidFill>
            <a:ln w="9525">
              <a:noFill/>
              <a:round/>
              <a:headEnd/>
              <a:tailEnd/>
            </a:ln>
          </p:spPr>
          <p:txBody>
            <a:bodyPr/>
            <a:lstStyle/>
            <a:p>
              <a:endParaRPr lang="ru-RU"/>
            </a:p>
          </p:txBody>
        </p:sp>
        <p:sp>
          <p:nvSpPr>
            <p:cNvPr id="18557" name="Freeform 36"/>
            <p:cNvSpPr>
              <a:spLocks/>
            </p:cNvSpPr>
            <p:nvPr/>
          </p:nvSpPr>
          <p:spPr bwMode="auto">
            <a:xfrm>
              <a:off x="2799" y="3091"/>
              <a:ext cx="94" cy="98"/>
            </a:xfrm>
            <a:custGeom>
              <a:avLst/>
              <a:gdLst>
                <a:gd name="T0" fmla="*/ 0 w 56"/>
                <a:gd name="T1" fmla="*/ 71 h 114"/>
                <a:gd name="T2" fmla="*/ 8 w 56"/>
                <a:gd name="T3" fmla="*/ 81 h 114"/>
                <a:gd name="T4" fmla="*/ 22 w 56"/>
                <a:gd name="T5" fmla="*/ 89 h 114"/>
                <a:gd name="T6" fmla="*/ 37 w 56"/>
                <a:gd name="T7" fmla="*/ 97 h 114"/>
                <a:gd name="T8" fmla="*/ 50 w 56"/>
                <a:gd name="T9" fmla="*/ 98 h 114"/>
                <a:gd name="T10" fmla="*/ 52 w 56"/>
                <a:gd name="T11" fmla="*/ 91 h 114"/>
                <a:gd name="T12" fmla="*/ 62 w 56"/>
                <a:gd name="T13" fmla="*/ 85 h 114"/>
                <a:gd name="T14" fmla="*/ 76 w 56"/>
                <a:gd name="T15" fmla="*/ 81 h 114"/>
                <a:gd name="T16" fmla="*/ 91 w 56"/>
                <a:gd name="T17" fmla="*/ 82 h 114"/>
                <a:gd name="T18" fmla="*/ 89 w 56"/>
                <a:gd name="T19" fmla="*/ 82 h 114"/>
                <a:gd name="T20" fmla="*/ 86 w 56"/>
                <a:gd name="T21" fmla="*/ 74 h 114"/>
                <a:gd name="T22" fmla="*/ 86 w 56"/>
                <a:gd name="T23" fmla="*/ 67 h 114"/>
                <a:gd name="T24" fmla="*/ 86 w 56"/>
                <a:gd name="T25" fmla="*/ 61 h 114"/>
                <a:gd name="T26" fmla="*/ 86 w 56"/>
                <a:gd name="T27" fmla="*/ 58 h 114"/>
                <a:gd name="T28" fmla="*/ 86 w 56"/>
                <a:gd name="T29" fmla="*/ 49 h 114"/>
                <a:gd name="T30" fmla="*/ 87 w 56"/>
                <a:gd name="T31" fmla="*/ 35 h 114"/>
                <a:gd name="T32" fmla="*/ 91 w 56"/>
                <a:gd name="T33" fmla="*/ 20 h 114"/>
                <a:gd name="T34" fmla="*/ 94 w 56"/>
                <a:gd name="T35" fmla="*/ 4 h 114"/>
                <a:gd name="T36" fmla="*/ 89 w 56"/>
                <a:gd name="T37" fmla="*/ 2 h 114"/>
                <a:gd name="T38" fmla="*/ 79 w 56"/>
                <a:gd name="T39" fmla="*/ 1 h 114"/>
                <a:gd name="T40" fmla="*/ 67 w 56"/>
                <a:gd name="T41" fmla="*/ 0 h 114"/>
                <a:gd name="T42" fmla="*/ 54 w 56"/>
                <a:gd name="T43" fmla="*/ 0 h 114"/>
                <a:gd name="T44" fmla="*/ 40 w 56"/>
                <a:gd name="T45" fmla="*/ 0 h 114"/>
                <a:gd name="T46" fmla="*/ 27 w 56"/>
                <a:gd name="T47" fmla="*/ 1 h 114"/>
                <a:gd name="T48" fmla="*/ 15 w 56"/>
                <a:gd name="T49" fmla="*/ 3 h 114"/>
                <a:gd name="T50" fmla="*/ 3 w 56"/>
                <a:gd name="T51" fmla="*/ 4 h 114"/>
                <a:gd name="T52" fmla="*/ 5 w 56"/>
                <a:gd name="T53" fmla="*/ 21 h 114"/>
                <a:gd name="T54" fmla="*/ 5 w 56"/>
                <a:gd name="T55" fmla="*/ 37 h 114"/>
                <a:gd name="T56" fmla="*/ 2 w 56"/>
                <a:gd name="T57" fmla="*/ 54 h 114"/>
                <a:gd name="T58" fmla="*/ 0 w 56"/>
                <a:gd name="T59" fmla="*/ 67 h 114"/>
                <a:gd name="T60" fmla="*/ 0 w 56"/>
                <a:gd name="T61" fmla="*/ 71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14"/>
                <a:gd name="T95" fmla="*/ 56 w 56"/>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14">
                  <a:moveTo>
                    <a:pt x="0" y="83"/>
                  </a:moveTo>
                  <a:lnTo>
                    <a:pt x="5" y="94"/>
                  </a:lnTo>
                  <a:lnTo>
                    <a:pt x="13" y="104"/>
                  </a:lnTo>
                  <a:lnTo>
                    <a:pt x="22" y="113"/>
                  </a:lnTo>
                  <a:lnTo>
                    <a:pt x="30" y="114"/>
                  </a:lnTo>
                  <a:lnTo>
                    <a:pt x="31" y="106"/>
                  </a:lnTo>
                  <a:lnTo>
                    <a:pt x="37" y="99"/>
                  </a:lnTo>
                  <a:lnTo>
                    <a:pt x="45" y="94"/>
                  </a:lnTo>
                  <a:lnTo>
                    <a:pt x="54" y="95"/>
                  </a:lnTo>
                  <a:lnTo>
                    <a:pt x="53" y="95"/>
                  </a:lnTo>
                  <a:lnTo>
                    <a:pt x="51" y="86"/>
                  </a:lnTo>
                  <a:lnTo>
                    <a:pt x="51" y="78"/>
                  </a:lnTo>
                  <a:lnTo>
                    <a:pt x="51" y="71"/>
                  </a:lnTo>
                  <a:lnTo>
                    <a:pt x="51" y="67"/>
                  </a:lnTo>
                  <a:lnTo>
                    <a:pt x="51" y="57"/>
                  </a:lnTo>
                  <a:lnTo>
                    <a:pt x="52" y="41"/>
                  </a:lnTo>
                  <a:lnTo>
                    <a:pt x="54" y="23"/>
                  </a:lnTo>
                  <a:lnTo>
                    <a:pt x="56" y="5"/>
                  </a:lnTo>
                  <a:lnTo>
                    <a:pt x="53" y="2"/>
                  </a:lnTo>
                  <a:lnTo>
                    <a:pt x="47" y="1"/>
                  </a:lnTo>
                  <a:lnTo>
                    <a:pt x="40" y="0"/>
                  </a:lnTo>
                  <a:lnTo>
                    <a:pt x="32" y="0"/>
                  </a:lnTo>
                  <a:lnTo>
                    <a:pt x="24" y="0"/>
                  </a:lnTo>
                  <a:lnTo>
                    <a:pt x="16" y="1"/>
                  </a:lnTo>
                  <a:lnTo>
                    <a:pt x="9" y="3"/>
                  </a:lnTo>
                  <a:lnTo>
                    <a:pt x="2" y="5"/>
                  </a:lnTo>
                  <a:lnTo>
                    <a:pt x="3" y="24"/>
                  </a:lnTo>
                  <a:lnTo>
                    <a:pt x="3" y="43"/>
                  </a:lnTo>
                  <a:lnTo>
                    <a:pt x="1" y="63"/>
                  </a:lnTo>
                  <a:lnTo>
                    <a:pt x="0" y="78"/>
                  </a:lnTo>
                  <a:lnTo>
                    <a:pt x="0" y="83"/>
                  </a:lnTo>
                  <a:close/>
                </a:path>
              </a:pathLst>
            </a:custGeom>
            <a:solidFill>
              <a:srgbClr val="004CB2"/>
            </a:solidFill>
            <a:ln w="9525">
              <a:noFill/>
              <a:round/>
              <a:headEnd/>
              <a:tailEnd/>
            </a:ln>
          </p:spPr>
          <p:txBody>
            <a:bodyPr/>
            <a:lstStyle/>
            <a:p>
              <a:endParaRPr lang="ru-RU"/>
            </a:p>
          </p:txBody>
        </p:sp>
        <p:sp>
          <p:nvSpPr>
            <p:cNvPr id="18558" name="Freeform 37"/>
            <p:cNvSpPr>
              <a:spLocks/>
            </p:cNvSpPr>
            <p:nvPr/>
          </p:nvSpPr>
          <p:spPr bwMode="auto">
            <a:xfrm>
              <a:off x="2620" y="2570"/>
              <a:ext cx="311" cy="613"/>
            </a:xfrm>
            <a:custGeom>
              <a:avLst/>
              <a:gdLst>
                <a:gd name="T0" fmla="*/ 175 w 185"/>
                <a:gd name="T1" fmla="*/ 556 h 715"/>
                <a:gd name="T2" fmla="*/ 175 w 185"/>
                <a:gd name="T3" fmla="*/ 580 h 715"/>
                <a:gd name="T4" fmla="*/ 178 w 185"/>
                <a:gd name="T5" fmla="*/ 588 h 715"/>
                <a:gd name="T6" fmla="*/ 193 w 185"/>
                <a:gd name="T7" fmla="*/ 595 h 715"/>
                <a:gd name="T8" fmla="*/ 222 w 185"/>
                <a:gd name="T9" fmla="*/ 605 h 715"/>
                <a:gd name="T10" fmla="*/ 264 w 185"/>
                <a:gd name="T11" fmla="*/ 612 h 715"/>
                <a:gd name="T12" fmla="*/ 294 w 185"/>
                <a:gd name="T13" fmla="*/ 612 h 715"/>
                <a:gd name="T14" fmla="*/ 308 w 185"/>
                <a:gd name="T15" fmla="*/ 608 h 715"/>
                <a:gd name="T16" fmla="*/ 311 w 185"/>
                <a:gd name="T17" fmla="*/ 602 h 715"/>
                <a:gd name="T18" fmla="*/ 308 w 185"/>
                <a:gd name="T19" fmla="*/ 586 h 715"/>
                <a:gd name="T20" fmla="*/ 298 w 185"/>
                <a:gd name="T21" fmla="*/ 570 h 715"/>
                <a:gd name="T22" fmla="*/ 289 w 185"/>
                <a:gd name="T23" fmla="*/ 561 h 715"/>
                <a:gd name="T24" fmla="*/ 289 w 185"/>
                <a:gd name="T25" fmla="*/ 518 h 715"/>
                <a:gd name="T26" fmla="*/ 301 w 185"/>
                <a:gd name="T27" fmla="*/ 454 h 715"/>
                <a:gd name="T28" fmla="*/ 298 w 185"/>
                <a:gd name="T29" fmla="*/ 416 h 715"/>
                <a:gd name="T30" fmla="*/ 277 w 185"/>
                <a:gd name="T31" fmla="*/ 364 h 715"/>
                <a:gd name="T32" fmla="*/ 264 w 185"/>
                <a:gd name="T33" fmla="*/ 345 h 715"/>
                <a:gd name="T34" fmla="*/ 259 w 185"/>
                <a:gd name="T35" fmla="*/ 334 h 715"/>
                <a:gd name="T36" fmla="*/ 245 w 185"/>
                <a:gd name="T37" fmla="*/ 317 h 715"/>
                <a:gd name="T38" fmla="*/ 250 w 185"/>
                <a:gd name="T39" fmla="*/ 299 h 715"/>
                <a:gd name="T40" fmla="*/ 252 w 185"/>
                <a:gd name="T41" fmla="*/ 291 h 715"/>
                <a:gd name="T42" fmla="*/ 250 w 185"/>
                <a:gd name="T43" fmla="*/ 282 h 715"/>
                <a:gd name="T44" fmla="*/ 250 w 185"/>
                <a:gd name="T45" fmla="*/ 254 h 715"/>
                <a:gd name="T46" fmla="*/ 271 w 185"/>
                <a:gd name="T47" fmla="*/ 162 h 715"/>
                <a:gd name="T48" fmla="*/ 269 w 185"/>
                <a:gd name="T49" fmla="*/ 98 h 715"/>
                <a:gd name="T50" fmla="*/ 250 w 185"/>
                <a:gd name="T51" fmla="*/ 52 h 715"/>
                <a:gd name="T52" fmla="*/ 217 w 185"/>
                <a:gd name="T53" fmla="*/ 20 h 715"/>
                <a:gd name="T54" fmla="*/ 166 w 185"/>
                <a:gd name="T55" fmla="*/ 2 h 715"/>
                <a:gd name="T56" fmla="*/ 96 w 185"/>
                <a:gd name="T57" fmla="*/ 2 h 715"/>
                <a:gd name="T58" fmla="*/ 40 w 185"/>
                <a:gd name="T59" fmla="*/ 16 h 715"/>
                <a:gd name="T60" fmla="*/ 10 w 185"/>
                <a:gd name="T61" fmla="*/ 41 h 715"/>
                <a:gd name="T62" fmla="*/ 0 w 185"/>
                <a:gd name="T63" fmla="*/ 75 h 715"/>
                <a:gd name="T64" fmla="*/ 7 w 185"/>
                <a:gd name="T65" fmla="*/ 106 h 715"/>
                <a:gd name="T66" fmla="*/ 22 w 185"/>
                <a:gd name="T67" fmla="*/ 138 h 715"/>
                <a:gd name="T68" fmla="*/ 40 w 185"/>
                <a:gd name="T69" fmla="*/ 174 h 715"/>
                <a:gd name="T70" fmla="*/ 57 w 185"/>
                <a:gd name="T71" fmla="*/ 204 h 715"/>
                <a:gd name="T72" fmla="*/ 71 w 185"/>
                <a:gd name="T73" fmla="*/ 245 h 715"/>
                <a:gd name="T74" fmla="*/ 89 w 185"/>
                <a:gd name="T75" fmla="*/ 319 h 715"/>
                <a:gd name="T76" fmla="*/ 109 w 185"/>
                <a:gd name="T77" fmla="*/ 345 h 715"/>
                <a:gd name="T78" fmla="*/ 123 w 185"/>
                <a:gd name="T79" fmla="*/ 358 h 715"/>
                <a:gd name="T80" fmla="*/ 116 w 185"/>
                <a:gd name="T81" fmla="*/ 370 h 715"/>
                <a:gd name="T82" fmla="*/ 116 w 185"/>
                <a:gd name="T83" fmla="*/ 378 h 715"/>
                <a:gd name="T84" fmla="*/ 126 w 185"/>
                <a:gd name="T85" fmla="*/ 410 h 715"/>
                <a:gd name="T86" fmla="*/ 153 w 185"/>
                <a:gd name="T87" fmla="*/ 515 h 7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715"/>
                <a:gd name="T134" fmla="*/ 185 w 185"/>
                <a:gd name="T135" fmla="*/ 715 h 7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715">
                  <a:moveTo>
                    <a:pt x="101" y="639"/>
                  </a:moveTo>
                  <a:lnTo>
                    <a:pt x="104" y="649"/>
                  </a:lnTo>
                  <a:lnTo>
                    <a:pt x="104" y="663"/>
                  </a:lnTo>
                  <a:lnTo>
                    <a:pt x="104" y="677"/>
                  </a:lnTo>
                  <a:lnTo>
                    <a:pt x="105" y="685"/>
                  </a:lnTo>
                  <a:lnTo>
                    <a:pt x="106" y="686"/>
                  </a:lnTo>
                  <a:lnTo>
                    <a:pt x="109" y="690"/>
                  </a:lnTo>
                  <a:lnTo>
                    <a:pt x="115" y="694"/>
                  </a:lnTo>
                  <a:lnTo>
                    <a:pt x="122" y="700"/>
                  </a:lnTo>
                  <a:lnTo>
                    <a:pt x="132" y="706"/>
                  </a:lnTo>
                  <a:lnTo>
                    <a:pt x="143" y="710"/>
                  </a:lnTo>
                  <a:lnTo>
                    <a:pt x="157" y="714"/>
                  </a:lnTo>
                  <a:lnTo>
                    <a:pt x="170" y="715"/>
                  </a:lnTo>
                  <a:lnTo>
                    <a:pt x="175" y="714"/>
                  </a:lnTo>
                  <a:lnTo>
                    <a:pt x="180" y="713"/>
                  </a:lnTo>
                  <a:lnTo>
                    <a:pt x="183" y="709"/>
                  </a:lnTo>
                  <a:lnTo>
                    <a:pt x="185" y="706"/>
                  </a:lnTo>
                  <a:lnTo>
                    <a:pt x="185" y="702"/>
                  </a:lnTo>
                  <a:lnTo>
                    <a:pt x="184" y="694"/>
                  </a:lnTo>
                  <a:lnTo>
                    <a:pt x="183" y="684"/>
                  </a:lnTo>
                  <a:lnTo>
                    <a:pt x="181" y="672"/>
                  </a:lnTo>
                  <a:lnTo>
                    <a:pt x="177" y="665"/>
                  </a:lnTo>
                  <a:lnTo>
                    <a:pt x="175" y="660"/>
                  </a:lnTo>
                  <a:lnTo>
                    <a:pt x="172" y="654"/>
                  </a:lnTo>
                  <a:lnTo>
                    <a:pt x="170" y="646"/>
                  </a:lnTo>
                  <a:lnTo>
                    <a:pt x="172" y="604"/>
                  </a:lnTo>
                  <a:lnTo>
                    <a:pt x="175" y="563"/>
                  </a:lnTo>
                  <a:lnTo>
                    <a:pt x="179" y="530"/>
                  </a:lnTo>
                  <a:lnTo>
                    <a:pt x="180" y="509"/>
                  </a:lnTo>
                  <a:lnTo>
                    <a:pt x="177" y="485"/>
                  </a:lnTo>
                  <a:lnTo>
                    <a:pt x="173" y="454"/>
                  </a:lnTo>
                  <a:lnTo>
                    <a:pt x="165" y="425"/>
                  </a:lnTo>
                  <a:lnTo>
                    <a:pt x="158" y="405"/>
                  </a:lnTo>
                  <a:lnTo>
                    <a:pt x="157" y="402"/>
                  </a:lnTo>
                  <a:lnTo>
                    <a:pt x="155" y="396"/>
                  </a:lnTo>
                  <a:lnTo>
                    <a:pt x="154" y="389"/>
                  </a:lnTo>
                  <a:lnTo>
                    <a:pt x="153" y="381"/>
                  </a:lnTo>
                  <a:lnTo>
                    <a:pt x="146" y="370"/>
                  </a:lnTo>
                  <a:lnTo>
                    <a:pt x="145" y="358"/>
                  </a:lnTo>
                  <a:lnTo>
                    <a:pt x="149" y="349"/>
                  </a:lnTo>
                  <a:lnTo>
                    <a:pt x="150" y="345"/>
                  </a:lnTo>
                  <a:lnTo>
                    <a:pt x="150" y="340"/>
                  </a:lnTo>
                  <a:lnTo>
                    <a:pt x="150" y="334"/>
                  </a:lnTo>
                  <a:lnTo>
                    <a:pt x="149" y="329"/>
                  </a:lnTo>
                  <a:lnTo>
                    <a:pt x="146" y="326"/>
                  </a:lnTo>
                  <a:lnTo>
                    <a:pt x="149" y="296"/>
                  </a:lnTo>
                  <a:lnTo>
                    <a:pt x="154" y="244"/>
                  </a:lnTo>
                  <a:lnTo>
                    <a:pt x="161" y="189"/>
                  </a:lnTo>
                  <a:lnTo>
                    <a:pt x="162" y="146"/>
                  </a:lnTo>
                  <a:lnTo>
                    <a:pt x="160" y="114"/>
                  </a:lnTo>
                  <a:lnTo>
                    <a:pt x="155" y="85"/>
                  </a:lnTo>
                  <a:lnTo>
                    <a:pt x="149" y="61"/>
                  </a:lnTo>
                  <a:lnTo>
                    <a:pt x="141" y="39"/>
                  </a:lnTo>
                  <a:lnTo>
                    <a:pt x="129" y="23"/>
                  </a:lnTo>
                  <a:lnTo>
                    <a:pt x="116" y="10"/>
                  </a:lnTo>
                  <a:lnTo>
                    <a:pt x="99" y="2"/>
                  </a:lnTo>
                  <a:lnTo>
                    <a:pt x="80" y="0"/>
                  </a:lnTo>
                  <a:lnTo>
                    <a:pt x="57" y="2"/>
                  </a:lnTo>
                  <a:lnTo>
                    <a:pt x="38" y="9"/>
                  </a:lnTo>
                  <a:lnTo>
                    <a:pt x="24" y="19"/>
                  </a:lnTo>
                  <a:lnTo>
                    <a:pt x="13" y="32"/>
                  </a:lnTo>
                  <a:lnTo>
                    <a:pt x="6" y="48"/>
                  </a:lnTo>
                  <a:lnTo>
                    <a:pt x="1" y="67"/>
                  </a:lnTo>
                  <a:lnTo>
                    <a:pt x="0" y="88"/>
                  </a:lnTo>
                  <a:lnTo>
                    <a:pt x="1" y="111"/>
                  </a:lnTo>
                  <a:lnTo>
                    <a:pt x="4" y="124"/>
                  </a:lnTo>
                  <a:lnTo>
                    <a:pt x="7" y="142"/>
                  </a:lnTo>
                  <a:lnTo>
                    <a:pt x="13" y="161"/>
                  </a:lnTo>
                  <a:lnTo>
                    <a:pt x="19" y="182"/>
                  </a:lnTo>
                  <a:lnTo>
                    <a:pt x="24" y="203"/>
                  </a:lnTo>
                  <a:lnTo>
                    <a:pt x="29" y="222"/>
                  </a:lnTo>
                  <a:lnTo>
                    <a:pt x="34" y="238"/>
                  </a:lnTo>
                  <a:lnTo>
                    <a:pt x="37" y="252"/>
                  </a:lnTo>
                  <a:lnTo>
                    <a:pt x="42" y="286"/>
                  </a:lnTo>
                  <a:lnTo>
                    <a:pt x="46" y="330"/>
                  </a:lnTo>
                  <a:lnTo>
                    <a:pt x="53" y="372"/>
                  </a:lnTo>
                  <a:lnTo>
                    <a:pt x="59" y="395"/>
                  </a:lnTo>
                  <a:lnTo>
                    <a:pt x="65" y="402"/>
                  </a:lnTo>
                  <a:lnTo>
                    <a:pt x="70" y="410"/>
                  </a:lnTo>
                  <a:lnTo>
                    <a:pt x="73" y="418"/>
                  </a:lnTo>
                  <a:lnTo>
                    <a:pt x="71" y="426"/>
                  </a:lnTo>
                  <a:lnTo>
                    <a:pt x="69" y="432"/>
                  </a:lnTo>
                  <a:lnTo>
                    <a:pt x="69" y="436"/>
                  </a:lnTo>
                  <a:lnTo>
                    <a:pt x="69" y="441"/>
                  </a:lnTo>
                  <a:lnTo>
                    <a:pt x="70" y="447"/>
                  </a:lnTo>
                  <a:lnTo>
                    <a:pt x="75" y="478"/>
                  </a:lnTo>
                  <a:lnTo>
                    <a:pt x="82" y="538"/>
                  </a:lnTo>
                  <a:lnTo>
                    <a:pt x="91" y="601"/>
                  </a:lnTo>
                  <a:lnTo>
                    <a:pt x="101" y="639"/>
                  </a:lnTo>
                  <a:close/>
                </a:path>
              </a:pathLst>
            </a:custGeom>
            <a:solidFill>
              <a:srgbClr val="5B99C1"/>
            </a:solidFill>
            <a:ln w="9525">
              <a:noFill/>
              <a:round/>
              <a:headEnd/>
              <a:tailEnd/>
            </a:ln>
          </p:spPr>
          <p:txBody>
            <a:bodyPr/>
            <a:lstStyle/>
            <a:p>
              <a:endParaRPr lang="ru-RU"/>
            </a:p>
          </p:txBody>
        </p:sp>
        <p:sp>
          <p:nvSpPr>
            <p:cNvPr id="18559" name="Freeform 38"/>
            <p:cNvSpPr>
              <a:spLocks/>
            </p:cNvSpPr>
            <p:nvPr/>
          </p:nvSpPr>
          <p:spPr bwMode="auto">
            <a:xfrm>
              <a:off x="2857" y="2593"/>
              <a:ext cx="114" cy="139"/>
            </a:xfrm>
            <a:custGeom>
              <a:avLst/>
              <a:gdLst>
                <a:gd name="T0" fmla="*/ 56 w 67"/>
                <a:gd name="T1" fmla="*/ 0 h 162"/>
                <a:gd name="T2" fmla="*/ 71 w 67"/>
                <a:gd name="T3" fmla="*/ 4 h 162"/>
                <a:gd name="T4" fmla="*/ 80 w 67"/>
                <a:gd name="T5" fmla="*/ 14 h 162"/>
                <a:gd name="T6" fmla="*/ 82 w 67"/>
                <a:gd name="T7" fmla="*/ 21 h 162"/>
                <a:gd name="T8" fmla="*/ 88 w 67"/>
                <a:gd name="T9" fmla="*/ 32 h 162"/>
                <a:gd name="T10" fmla="*/ 105 w 67"/>
                <a:gd name="T11" fmla="*/ 51 h 162"/>
                <a:gd name="T12" fmla="*/ 111 w 67"/>
                <a:gd name="T13" fmla="*/ 68 h 162"/>
                <a:gd name="T14" fmla="*/ 114 w 67"/>
                <a:gd name="T15" fmla="*/ 82 h 162"/>
                <a:gd name="T16" fmla="*/ 111 w 67"/>
                <a:gd name="T17" fmla="*/ 92 h 162"/>
                <a:gd name="T18" fmla="*/ 112 w 67"/>
                <a:gd name="T19" fmla="*/ 101 h 162"/>
                <a:gd name="T20" fmla="*/ 112 w 67"/>
                <a:gd name="T21" fmla="*/ 107 h 162"/>
                <a:gd name="T22" fmla="*/ 107 w 67"/>
                <a:gd name="T23" fmla="*/ 113 h 162"/>
                <a:gd name="T24" fmla="*/ 99 w 67"/>
                <a:gd name="T25" fmla="*/ 118 h 162"/>
                <a:gd name="T26" fmla="*/ 80 w 67"/>
                <a:gd name="T27" fmla="*/ 124 h 162"/>
                <a:gd name="T28" fmla="*/ 58 w 67"/>
                <a:gd name="T29" fmla="*/ 133 h 162"/>
                <a:gd name="T30" fmla="*/ 43 w 67"/>
                <a:gd name="T31" fmla="*/ 139 h 162"/>
                <a:gd name="T32" fmla="*/ 39 w 67"/>
                <a:gd name="T33" fmla="*/ 132 h 162"/>
                <a:gd name="T34" fmla="*/ 54 w 67"/>
                <a:gd name="T35" fmla="*/ 113 h 162"/>
                <a:gd name="T36" fmla="*/ 61 w 67"/>
                <a:gd name="T37" fmla="*/ 100 h 162"/>
                <a:gd name="T38" fmla="*/ 56 w 67"/>
                <a:gd name="T39" fmla="*/ 86 h 162"/>
                <a:gd name="T40" fmla="*/ 53 w 67"/>
                <a:gd name="T41" fmla="*/ 76 h 162"/>
                <a:gd name="T42" fmla="*/ 46 w 67"/>
                <a:gd name="T43" fmla="*/ 74 h 162"/>
                <a:gd name="T44" fmla="*/ 36 w 67"/>
                <a:gd name="T45" fmla="*/ 78 h 162"/>
                <a:gd name="T46" fmla="*/ 29 w 67"/>
                <a:gd name="T47" fmla="*/ 84 h 162"/>
                <a:gd name="T48" fmla="*/ 22 w 67"/>
                <a:gd name="T49" fmla="*/ 93 h 162"/>
                <a:gd name="T50" fmla="*/ 7 w 67"/>
                <a:gd name="T51" fmla="*/ 100 h 162"/>
                <a:gd name="T52" fmla="*/ 0 w 67"/>
                <a:gd name="T53" fmla="*/ 99 h 162"/>
                <a:gd name="T54" fmla="*/ 2 w 67"/>
                <a:gd name="T55" fmla="*/ 87 h 162"/>
                <a:gd name="T56" fmla="*/ 2 w 67"/>
                <a:gd name="T57" fmla="*/ 78 h 162"/>
                <a:gd name="T58" fmla="*/ 5 w 67"/>
                <a:gd name="T59" fmla="*/ 69 h 162"/>
                <a:gd name="T60" fmla="*/ 10 w 67"/>
                <a:gd name="T61" fmla="*/ 62 h 162"/>
                <a:gd name="T62" fmla="*/ 14 w 67"/>
                <a:gd name="T63" fmla="*/ 51 h 162"/>
                <a:gd name="T64" fmla="*/ 15 w 67"/>
                <a:gd name="T65" fmla="*/ 42 h 162"/>
                <a:gd name="T66" fmla="*/ 22 w 67"/>
                <a:gd name="T67" fmla="*/ 33 h 162"/>
                <a:gd name="T68" fmla="*/ 31 w 67"/>
                <a:gd name="T69" fmla="*/ 22 h 162"/>
                <a:gd name="T70" fmla="*/ 32 w 67"/>
                <a:gd name="T71" fmla="*/ 15 h 162"/>
                <a:gd name="T72" fmla="*/ 32 w 67"/>
                <a:gd name="T73" fmla="*/ 9 h 162"/>
                <a:gd name="T74" fmla="*/ 39 w 67"/>
                <a:gd name="T75" fmla="*/ 3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62"/>
                <a:gd name="T116" fmla="*/ 67 w 67"/>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62">
                  <a:moveTo>
                    <a:pt x="27" y="1"/>
                  </a:moveTo>
                  <a:lnTo>
                    <a:pt x="33" y="0"/>
                  </a:lnTo>
                  <a:lnTo>
                    <a:pt x="39" y="2"/>
                  </a:lnTo>
                  <a:lnTo>
                    <a:pt x="42" y="5"/>
                  </a:lnTo>
                  <a:lnTo>
                    <a:pt x="46" y="10"/>
                  </a:lnTo>
                  <a:lnTo>
                    <a:pt x="47" y="16"/>
                  </a:lnTo>
                  <a:lnTo>
                    <a:pt x="47" y="19"/>
                  </a:lnTo>
                  <a:lnTo>
                    <a:pt x="48" y="24"/>
                  </a:lnTo>
                  <a:lnTo>
                    <a:pt x="49" y="28"/>
                  </a:lnTo>
                  <a:lnTo>
                    <a:pt x="52" y="37"/>
                  </a:lnTo>
                  <a:lnTo>
                    <a:pt x="57" y="47"/>
                  </a:lnTo>
                  <a:lnTo>
                    <a:pt x="62" y="60"/>
                  </a:lnTo>
                  <a:lnTo>
                    <a:pt x="64" y="70"/>
                  </a:lnTo>
                  <a:lnTo>
                    <a:pt x="65" y="79"/>
                  </a:lnTo>
                  <a:lnTo>
                    <a:pt x="67" y="88"/>
                  </a:lnTo>
                  <a:lnTo>
                    <a:pt x="67" y="95"/>
                  </a:lnTo>
                  <a:lnTo>
                    <a:pt x="66" y="101"/>
                  </a:lnTo>
                  <a:lnTo>
                    <a:pt x="65" y="107"/>
                  </a:lnTo>
                  <a:lnTo>
                    <a:pt x="65" y="113"/>
                  </a:lnTo>
                  <a:lnTo>
                    <a:pt x="66" y="118"/>
                  </a:lnTo>
                  <a:lnTo>
                    <a:pt x="66" y="122"/>
                  </a:lnTo>
                  <a:lnTo>
                    <a:pt x="66" y="125"/>
                  </a:lnTo>
                  <a:lnTo>
                    <a:pt x="65" y="129"/>
                  </a:lnTo>
                  <a:lnTo>
                    <a:pt x="63" y="132"/>
                  </a:lnTo>
                  <a:lnTo>
                    <a:pt x="61" y="134"/>
                  </a:lnTo>
                  <a:lnTo>
                    <a:pt x="58" y="137"/>
                  </a:lnTo>
                  <a:lnTo>
                    <a:pt x="52" y="140"/>
                  </a:lnTo>
                  <a:lnTo>
                    <a:pt x="47" y="145"/>
                  </a:lnTo>
                  <a:lnTo>
                    <a:pt x="41" y="151"/>
                  </a:lnTo>
                  <a:lnTo>
                    <a:pt x="34" y="155"/>
                  </a:lnTo>
                  <a:lnTo>
                    <a:pt x="28" y="160"/>
                  </a:lnTo>
                  <a:lnTo>
                    <a:pt x="25" y="162"/>
                  </a:lnTo>
                  <a:lnTo>
                    <a:pt x="23" y="162"/>
                  </a:lnTo>
                  <a:lnTo>
                    <a:pt x="23" y="154"/>
                  </a:lnTo>
                  <a:lnTo>
                    <a:pt x="26" y="142"/>
                  </a:lnTo>
                  <a:lnTo>
                    <a:pt x="32" y="132"/>
                  </a:lnTo>
                  <a:lnTo>
                    <a:pt x="36" y="122"/>
                  </a:lnTo>
                  <a:lnTo>
                    <a:pt x="36" y="116"/>
                  </a:lnTo>
                  <a:lnTo>
                    <a:pt x="35" y="108"/>
                  </a:lnTo>
                  <a:lnTo>
                    <a:pt x="33" y="100"/>
                  </a:lnTo>
                  <a:lnTo>
                    <a:pt x="32" y="93"/>
                  </a:lnTo>
                  <a:lnTo>
                    <a:pt x="31" y="88"/>
                  </a:lnTo>
                  <a:lnTo>
                    <a:pt x="29" y="86"/>
                  </a:lnTo>
                  <a:lnTo>
                    <a:pt x="27" y="86"/>
                  </a:lnTo>
                  <a:lnTo>
                    <a:pt x="25" y="87"/>
                  </a:lnTo>
                  <a:lnTo>
                    <a:pt x="21" y="91"/>
                  </a:lnTo>
                  <a:lnTo>
                    <a:pt x="19" y="94"/>
                  </a:lnTo>
                  <a:lnTo>
                    <a:pt x="17" y="98"/>
                  </a:lnTo>
                  <a:lnTo>
                    <a:pt x="16" y="102"/>
                  </a:lnTo>
                  <a:lnTo>
                    <a:pt x="13" y="108"/>
                  </a:lnTo>
                  <a:lnTo>
                    <a:pt x="9" y="114"/>
                  </a:lnTo>
                  <a:lnTo>
                    <a:pt x="4" y="117"/>
                  </a:lnTo>
                  <a:lnTo>
                    <a:pt x="1" y="118"/>
                  </a:lnTo>
                  <a:lnTo>
                    <a:pt x="0" y="115"/>
                  </a:lnTo>
                  <a:lnTo>
                    <a:pt x="0" y="108"/>
                  </a:lnTo>
                  <a:lnTo>
                    <a:pt x="1" y="101"/>
                  </a:lnTo>
                  <a:lnTo>
                    <a:pt x="1" y="95"/>
                  </a:lnTo>
                  <a:lnTo>
                    <a:pt x="1" y="91"/>
                  </a:lnTo>
                  <a:lnTo>
                    <a:pt x="2" y="86"/>
                  </a:lnTo>
                  <a:lnTo>
                    <a:pt x="3" y="80"/>
                  </a:lnTo>
                  <a:lnTo>
                    <a:pt x="5" y="77"/>
                  </a:lnTo>
                  <a:lnTo>
                    <a:pt x="6" y="72"/>
                  </a:lnTo>
                  <a:lnTo>
                    <a:pt x="8" y="66"/>
                  </a:lnTo>
                  <a:lnTo>
                    <a:pt x="8" y="60"/>
                  </a:lnTo>
                  <a:lnTo>
                    <a:pt x="8" y="54"/>
                  </a:lnTo>
                  <a:lnTo>
                    <a:pt x="9" y="49"/>
                  </a:lnTo>
                  <a:lnTo>
                    <a:pt x="10" y="43"/>
                  </a:lnTo>
                  <a:lnTo>
                    <a:pt x="13" y="38"/>
                  </a:lnTo>
                  <a:lnTo>
                    <a:pt x="16" y="32"/>
                  </a:lnTo>
                  <a:lnTo>
                    <a:pt x="18" y="26"/>
                  </a:lnTo>
                  <a:lnTo>
                    <a:pt x="19" y="20"/>
                  </a:lnTo>
                  <a:lnTo>
                    <a:pt x="19" y="17"/>
                  </a:lnTo>
                  <a:lnTo>
                    <a:pt x="19" y="14"/>
                  </a:lnTo>
                  <a:lnTo>
                    <a:pt x="19" y="10"/>
                  </a:lnTo>
                  <a:lnTo>
                    <a:pt x="20" y="7"/>
                  </a:lnTo>
                  <a:lnTo>
                    <a:pt x="23" y="3"/>
                  </a:lnTo>
                  <a:lnTo>
                    <a:pt x="27" y="1"/>
                  </a:lnTo>
                  <a:close/>
                </a:path>
              </a:pathLst>
            </a:custGeom>
            <a:solidFill>
              <a:srgbClr val="CC998C"/>
            </a:solidFill>
            <a:ln w="9525">
              <a:noFill/>
              <a:round/>
              <a:headEnd/>
              <a:tailEnd/>
            </a:ln>
          </p:spPr>
          <p:txBody>
            <a:bodyPr/>
            <a:lstStyle/>
            <a:p>
              <a:endParaRPr lang="ru-RU"/>
            </a:p>
          </p:txBody>
        </p:sp>
        <p:sp>
          <p:nvSpPr>
            <p:cNvPr id="18560" name="Freeform 39"/>
            <p:cNvSpPr>
              <a:spLocks/>
            </p:cNvSpPr>
            <p:nvPr/>
          </p:nvSpPr>
          <p:spPr bwMode="auto">
            <a:xfrm>
              <a:off x="2897" y="2595"/>
              <a:ext cx="30" cy="17"/>
            </a:xfrm>
            <a:custGeom>
              <a:avLst/>
              <a:gdLst>
                <a:gd name="T0" fmla="*/ 18 w 18"/>
                <a:gd name="T1" fmla="*/ 17 h 20"/>
                <a:gd name="T2" fmla="*/ 13 w 18"/>
                <a:gd name="T3" fmla="*/ 17 h 20"/>
                <a:gd name="T4" fmla="*/ 7 w 18"/>
                <a:gd name="T5" fmla="*/ 15 h 20"/>
                <a:gd name="T6" fmla="*/ 2 w 18"/>
                <a:gd name="T7" fmla="*/ 14 h 20"/>
                <a:gd name="T8" fmla="*/ 0 w 18"/>
                <a:gd name="T9" fmla="*/ 11 h 20"/>
                <a:gd name="T10" fmla="*/ 0 w 18"/>
                <a:gd name="T11" fmla="*/ 7 h 20"/>
                <a:gd name="T12" fmla="*/ 2 w 18"/>
                <a:gd name="T13" fmla="*/ 4 h 20"/>
                <a:gd name="T14" fmla="*/ 5 w 18"/>
                <a:gd name="T15" fmla="*/ 2 h 20"/>
                <a:gd name="T16" fmla="*/ 12 w 18"/>
                <a:gd name="T17" fmla="*/ 1 h 20"/>
                <a:gd name="T18" fmla="*/ 17 w 18"/>
                <a:gd name="T19" fmla="*/ 0 h 20"/>
                <a:gd name="T20" fmla="*/ 23 w 18"/>
                <a:gd name="T21" fmla="*/ 1 h 20"/>
                <a:gd name="T22" fmla="*/ 28 w 18"/>
                <a:gd name="T23" fmla="*/ 3 h 20"/>
                <a:gd name="T24" fmla="*/ 30 w 18"/>
                <a:gd name="T25" fmla="*/ 6 h 20"/>
                <a:gd name="T26" fmla="*/ 30 w 18"/>
                <a:gd name="T27" fmla="*/ 10 h 20"/>
                <a:gd name="T28" fmla="*/ 28 w 18"/>
                <a:gd name="T29" fmla="*/ 13 h 20"/>
                <a:gd name="T30" fmla="*/ 25 w 18"/>
                <a:gd name="T31" fmla="*/ 14 h 20"/>
                <a:gd name="T32" fmla="*/ 18 w 18"/>
                <a:gd name="T33" fmla="*/ 1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1" y="20"/>
                  </a:moveTo>
                  <a:lnTo>
                    <a:pt x="8" y="20"/>
                  </a:lnTo>
                  <a:lnTo>
                    <a:pt x="4" y="18"/>
                  </a:lnTo>
                  <a:lnTo>
                    <a:pt x="1" y="16"/>
                  </a:lnTo>
                  <a:lnTo>
                    <a:pt x="0" y="13"/>
                  </a:lnTo>
                  <a:lnTo>
                    <a:pt x="0" y="8"/>
                  </a:lnTo>
                  <a:lnTo>
                    <a:pt x="1" y="5"/>
                  </a:lnTo>
                  <a:lnTo>
                    <a:pt x="3" y="2"/>
                  </a:lnTo>
                  <a:lnTo>
                    <a:pt x="7" y="1"/>
                  </a:lnTo>
                  <a:lnTo>
                    <a:pt x="10" y="0"/>
                  </a:lnTo>
                  <a:lnTo>
                    <a:pt x="14" y="1"/>
                  </a:lnTo>
                  <a:lnTo>
                    <a:pt x="17" y="3"/>
                  </a:lnTo>
                  <a:lnTo>
                    <a:pt x="18" y="7"/>
                  </a:lnTo>
                  <a:lnTo>
                    <a:pt x="18" y="12"/>
                  </a:lnTo>
                  <a:lnTo>
                    <a:pt x="17" y="15"/>
                  </a:lnTo>
                  <a:lnTo>
                    <a:pt x="15" y="17"/>
                  </a:lnTo>
                  <a:lnTo>
                    <a:pt x="11" y="20"/>
                  </a:lnTo>
                  <a:close/>
                </a:path>
              </a:pathLst>
            </a:custGeom>
            <a:solidFill>
              <a:srgbClr val="CC998C"/>
            </a:solidFill>
            <a:ln w="9525">
              <a:noFill/>
              <a:round/>
              <a:headEnd/>
              <a:tailEnd/>
            </a:ln>
          </p:spPr>
          <p:txBody>
            <a:bodyPr/>
            <a:lstStyle/>
            <a:p>
              <a:endParaRPr lang="ru-RU"/>
            </a:p>
          </p:txBody>
        </p:sp>
        <p:sp>
          <p:nvSpPr>
            <p:cNvPr id="18561" name="Freeform 40"/>
            <p:cNvSpPr>
              <a:spLocks/>
            </p:cNvSpPr>
            <p:nvPr/>
          </p:nvSpPr>
          <p:spPr bwMode="auto">
            <a:xfrm>
              <a:off x="2714" y="2230"/>
              <a:ext cx="358" cy="388"/>
            </a:xfrm>
            <a:custGeom>
              <a:avLst/>
              <a:gdLst>
                <a:gd name="T0" fmla="*/ 57 w 212"/>
                <a:gd name="T1" fmla="*/ 1 h 452"/>
                <a:gd name="T2" fmla="*/ 81 w 212"/>
                <a:gd name="T3" fmla="*/ 0 h 452"/>
                <a:gd name="T4" fmla="*/ 106 w 212"/>
                <a:gd name="T5" fmla="*/ 3 h 452"/>
                <a:gd name="T6" fmla="*/ 128 w 212"/>
                <a:gd name="T7" fmla="*/ 12 h 452"/>
                <a:gd name="T8" fmla="*/ 145 w 212"/>
                <a:gd name="T9" fmla="*/ 23 h 452"/>
                <a:gd name="T10" fmla="*/ 164 w 212"/>
                <a:gd name="T11" fmla="*/ 38 h 452"/>
                <a:gd name="T12" fmla="*/ 181 w 212"/>
                <a:gd name="T13" fmla="*/ 52 h 452"/>
                <a:gd name="T14" fmla="*/ 198 w 212"/>
                <a:gd name="T15" fmla="*/ 63 h 452"/>
                <a:gd name="T16" fmla="*/ 230 w 212"/>
                <a:gd name="T17" fmla="*/ 79 h 452"/>
                <a:gd name="T18" fmla="*/ 269 w 212"/>
                <a:gd name="T19" fmla="*/ 105 h 452"/>
                <a:gd name="T20" fmla="*/ 302 w 212"/>
                <a:gd name="T21" fmla="*/ 132 h 452"/>
                <a:gd name="T22" fmla="*/ 328 w 212"/>
                <a:gd name="T23" fmla="*/ 155 h 452"/>
                <a:gd name="T24" fmla="*/ 346 w 212"/>
                <a:gd name="T25" fmla="*/ 170 h 452"/>
                <a:gd name="T26" fmla="*/ 358 w 212"/>
                <a:gd name="T27" fmla="*/ 180 h 452"/>
                <a:gd name="T28" fmla="*/ 350 w 212"/>
                <a:gd name="T29" fmla="*/ 192 h 452"/>
                <a:gd name="T30" fmla="*/ 341 w 212"/>
                <a:gd name="T31" fmla="*/ 206 h 452"/>
                <a:gd name="T32" fmla="*/ 336 w 212"/>
                <a:gd name="T33" fmla="*/ 222 h 452"/>
                <a:gd name="T34" fmla="*/ 321 w 212"/>
                <a:gd name="T35" fmla="*/ 254 h 452"/>
                <a:gd name="T36" fmla="*/ 296 w 212"/>
                <a:gd name="T37" fmla="*/ 295 h 452"/>
                <a:gd name="T38" fmla="*/ 258 w 212"/>
                <a:gd name="T39" fmla="*/ 336 h 452"/>
                <a:gd name="T40" fmla="*/ 220 w 212"/>
                <a:gd name="T41" fmla="*/ 365 h 452"/>
                <a:gd name="T42" fmla="*/ 198 w 212"/>
                <a:gd name="T43" fmla="*/ 383 h 452"/>
                <a:gd name="T44" fmla="*/ 177 w 212"/>
                <a:gd name="T45" fmla="*/ 388 h 452"/>
                <a:gd name="T46" fmla="*/ 160 w 212"/>
                <a:gd name="T47" fmla="*/ 378 h 452"/>
                <a:gd name="T48" fmla="*/ 167 w 212"/>
                <a:gd name="T49" fmla="*/ 361 h 452"/>
                <a:gd name="T50" fmla="*/ 177 w 212"/>
                <a:gd name="T51" fmla="*/ 336 h 452"/>
                <a:gd name="T52" fmla="*/ 184 w 212"/>
                <a:gd name="T53" fmla="*/ 302 h 452"/>
                <a:gd name="T54" fmla="*/ 199 w 212"/>
                <a:gd name="T55" fmla="*/ 252 h 452"/>
                <a:gd name="T56" fmla="*/ 220 w 212"/>
                <a:gd name="T57" fmla="*/ 220 h 452"/>
                <a:gd name="T58" fmla="*/ 235 w 212"/>
                <a:gd name="T59" fmla="*/ 203 h 452"/>
                <a:gd name="T60" fmla="*/ 230 w 212"/>
                <a:gd name="T61" fmla="*/ 191 h 452"/>
                <a:gd name="T62" fmla="*/ 209 w 212"/>
                <a:gd name="T63" fmla="*/ 177 h 452"/>
                <a:gd name="T64" fmla="*/ 186 w 212"/>
                <a:gd name="T65" fmla="*/ 167 h 452"/>
                <a:gd name="T66" fmla="*/ 171 w 212"/>
                <a:gd name="T67" fmla="*/ 160 h 452"/>
                <a:gd name="T68" fmla="*/ 155 w 212"/>
                <a:gd name="T69" fmla="*/ 152 h 452"/>
                <a:gd name="T70" fmla="*/ 140 w 212"/>
                <a:gd name="T71" fmla="*/ 143 h 452"/>
                <a:gd name="T72" fmla="*/ 122 w 212"/>
                <a:gd name="T73" fmla="*/ 126 h 452"/>
                <a:gd name="T74" fmla="*/ 100 w 212"/>
                <a:gd name="T75" fmla="*/ 110 h 452"/>
                <a:gd name="T76" fmla="*/ 79 w 212"/>
                <a:gd name="T77" fmla="*/ 100 h 452"/>
                <a:gd name="T78" fmla="*/ 57 w 212"/>
                <a:gd name="T79" fmla="*/ 91 h 452"/>
                <a:gd name="T80" fmla="*/ 35 w 212"/>
                <a:gd name="T81" fmla="*/ 79 h 452"/>
                <a:gd name="T82" fmla="*/ 14 w 212"/>
                <a:gd name="T83" fmla="*/ 65 h 452"/>
                <a:gd name="T84" fmla="*/ 2 w 212"/>
                <a:gd name="T85" fmla="*/ 49 h 452"/>
                <a:gd name="T86" fmla="*/ 0 w 212"/>
                <a:gd name="T87" fmla="*/ 33 h 452"/>
                <a:gd name="T88" fmla="*/ 10 w 212"/>
                <a:gd name="T89" fmla="*/ 18 h 452"/>
                <a:gd name="T90" fmla="*/ 32 w 212"/>
                <a:gd name="T91" fmla="*/ 6 h 4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452"/>
                <a:gd name="T140" fmla="*/ 212 w 212"/>
                <a:gd name="T141" fmla="*/ 452 h 4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452">
                  <a:moveTo>
                    <a:pt x="29" y="2"/>
                  </a:moveTo>
                  <a:lnTo>
                    <a:pt x="34" y="1"/>
                  </a:lnTo>
                  <a:lnTo>
                    <a:pt x="41" y="0"/>
                  </a:lnTo>
                  <a:lnTo>
                    <a:pt x="48" y="0"/>
                  </a:lnTo>
                  <a:lnTo>
                    <a:pt x="56" y="2"/>
                  </a:lnTo>
                  <a:lnTo>
                    <a:pt x="63" y="4"/>
                  </a:lnTo>
                  <a:lnTo>
                    <a:pt x="70" y="9"/>
                  </a:lnTo>
                  <a:lnTo>
                    <a:pt x="76" y="14"/>
                  </a:lnTo>
                  <a:lnTo>
                    <a:pt x="82" y="21"/>
                  </a:lnTo>
                  <a:lnTo>
                    <a:pt x="86" y="27"/>
                  </a:lnTo>
                  <a:lnTo>
                    <a:pt x="91" y="35"/>
                  </a:lnTo>
                  <a:lnTo>
                    <a:pt x="97" y="44"/>
                  </a:lnTo>
                  <a:lnTo>
                    <a:pt x="101" y="52"/>
                  </a:lnTo>
                  <a:lnTo>
                    <a:pt x="107" y="60"/>
                  </a:lnTo>
                  <a:lnTo>
                    <a:pt x="112" y="67"/>
                  </a:lnTo>
                  <a:lnTo>
                    <a:pt x="117" y="73"/>
                  </a:lnTo>
                  <a:lnTo>
                    <a:pt x="123" y="79"/>
                  </a:lnTo>
                  <a:lnTo>
                    <a:pt x="136" y="92"/>
                  </a:lnTo>
                  <a:lnTo>
                    <a:pt x="147" y="106"/>
                  </a:lnTo>
                  <a:lnTo>
                    <a:pt x="159" y="122"/>
                  </a:lnTo>
                  <a:lnTo>
                    <a:pt x="169" y="138"/>
                  </a:lnTo>
                  <a:lnTo>
                    <a:pt x="179" y="154"/>
                  </a:lnTo>
                  <a:lnTo>
                    <a:pt x="187" y="168"/>
                  </a:lnTo>
                  <a:lnTo>
                    <a:pt x="194" y="181"/>
                  </a:lnTo>
                  <a:lnTo>
                    <a:pt x="200" y="191"/>
                  </a:lnTo>
                  <a:lnTo>
                    <a:pt x="205" y="198"/>
                  </a:lnTo>
                  <a:lnTo>
                    <a:pt x="209" y="205"/>
                  </a:lnTo>
                  <a:lnTo>
                    <a:pt x="212" y="210"/>
                  </a:lnTo>
                  <a:lnTo>
                    <a:pt x="210" y="217"/>
                  </a:lnTo>
                  <a:lnTo>
                    <a:pt x="207" y="224"/>
                  </a:lnTo>
                  <a:lnTo>
                    <a:pt x="205" y="231"/>
                  </a:lnTo>
                  <a:lnTo>
                    <a:pt x="202" y="240"/>
                  </a:lnTo>
                  <a:lnTo>
                    <a:pt x="200" y="250"/>
                  </a:lnTo>
                  <a:lnTo>
                    <a:pt x="199" y="259"/>
                  </a:lnTo>
                  <a:lnTo>
                    <a:pt x="196" y="275"/>
                  </a:lnTo>
                  <a:lnTo>
                    <a:pt x="190" y="296"/>
                  </a:lnTo>
                  <a:lnTo>
                    <a:pt x="183" y="319"/>
                  </a:lnTo>
                  <a:lnTo>
                    <a:pt x="175" y="344"/>
                  </a:lnTo>
                  <a:lnTo>
                    <a:pt x="164" y="368"/>
                  </a:lnTo>
                  <a:lnTo>
                    <a:pt x="153" y="392"/>
                  </a:lnTo>
                  <a:lnTo>
                    <a:pt x="140" y="412"/>
                  </a:lnTo>
                  <a:lnTo>
                    <a:pt x="130" y="425"/>
                  </a:lnTo>
                  <a:lnTo>
                    <a:pt x="122" y="437"/>
                  </a:lnTo>
                  <a:lnTo>
                    <a:pt x="117" y="446"/>
                  </a:lnTo>
                  <a:lnTo>
                    <a:pt x="114" y="450"/>
                  </a:lnTo>
                  <a:lnTo>
                    <a:pt x="105" y="452"/>
                  </a:lnTo>
                  <a:lnTo>
                    <a:pt x="99" y="449"/>
                  </a:lnTo>
                  <a:lnTo>
                    <a:pt x="95" y="440"/>
                  </a:lnTo>
                  <a:lnTo>
                    <a:pt x="97" y="428"/>
                  </a:lnTo>
                  <a:lnTo>
                    <a:pt x="99" y="421"/>
                  </a:lnTo>
                  <a:lnTo>
                    <a:pt x="102" y="407"/>
                  </a:lnTo>
                  <a:lnTo>
                    <a:pt x="105" y="391"/>
                  </a:lnTo>
                  <a:lnTo>
                    <a:pt x="107" y="374"/>
                  </a:lnTo>
                  <a:lnTo>
                    <a:pt x="109" y="352"/>
                  </a:lnTo>
                  <a:lnTo>
                    <a:pt x="113" y="322"/>
                  </a:lnTo>
                  <a:lnTo>
                    <a:pt x="118" y="293"/>
                  </a:lnTo>
                  <a:lnTo>
                    <a:pt x="124" y="271"/>
                  </a:lnTo>
                  <a:lnTo>
                    <a:pt x="130" y="256"/>
                  </a:lnTo>
                  <a:lnTo>
                    <a:pt x="136" y="245"/>
                  </a:lnTo>
                  <a:lnTo>
                    <a:pt x="139" y="236"/>
                  </a:lnTo>
                  <a:lnTo>
                    <a:pt x="139" y="229"/>
                  </a:lnTo>
                  <a:lnTo>
                    <a:pt x="136" y="222"/>
                  </a:lnTo>
                  <a:lnTo>
                    <a:pt x="131" y="214"/>
                  </a:lnTo>
                  <a:lnTo>
                    <a:pt x="124" y="206"/>
                  </a:lnTo>
                  <a:lnTo>
                    <a:pt x="115" y="198"/>
                  </a:lnTo>
                  <a:lnTo>
                    <a:pt x="110" y="194"/>
                  </a:lnTo>
                  <a:lnTo>
                    <a:pt x="106" y="191"/>
                  </a:lnTo>
                  <a:lnTo>
                    <a:pt x="101" y="186"/>
                  </a:lnTo>
                  <a:lnTo>
                    <a:pt x="97" y="182"/>
                  </a:lnTo>
                  <a:lnTo>
                    <a:pt x="92" y="177"/>
                  </a:lnTo>
                  <a:lnTo>
                    <a:pt x="87" y="172"/>
                  </a:lnTo>
                  <a:lnTo>
                    <a:pt x="83" y="167"/>
                  </a:lnTo>
                  <a:lnTo>
                    <a:pt x="79" y="160"/>
                  </a:lnTo>
                  <a:lnTo>
                    <a:pt x="72" y="147"/>
                  </a:lnTo>
                  <a:lnTo>
                    <a:pt x="65" y="137"/>
                  </a:lnTo>
                  <a:lnTo>
                    <a:pt x="59" y="128"/>
                  </a:lnTo>
                  <a:lnTo>
                    <a:pt x="52" y="121"/>
                  </a:lnTo>
                  <a:lnTo>
                    <a:pt x="47" y="117"/>
                  </a:lnTo>
                  <a:lnTo>
                    <a:pt x="41" y="111"/>
                  </a:lnTo>
                  <a:lnTo>
                    <a:pt x="34" y="106"/>
                  </a:lnTo>
                  <a:lnTo>
                    <a:pt x="27" y="100"/>
                  </a:lnTo>
                  <a:lnTo>
                    <a:pt x="21" y="92"/>
                  </a:lnTo>
                  <a:lnTo>
                    <a:pt x="14" y="84"/>
                  </a:lnTo>
                  <a:lnTo>
                    <a:pt x="8" y="76"/>
                  </a:lnTo>
                  <a:lnTo>
                    <a:pt x="3" y="67"/>
                  </a:lnTo>
                  <a:lnTo>
                    <a:pt x="1" y="57"/>
                  </a:lnTo>
                  <a:lnTo>
                    <a:pt x="0" y="47"/>
                  </a:lnTo>
                  <a:lnTo>
                    <a:pt x="0" y="38"/>
                  </a:lnTo>
                  <a:lnTo>
                    <a:pt x="2" y="29"/>
                  </a:lnTo>
                  <a:lnTo>
                    <a:pt x="6" y="21"/>
                  </a:lnTo>
                  <a:lnTo>
                    <a:pt x="11" y="14"/>
                  </a:lnTo>
                  <a:lnTo>
                    <a:pt x="19" y="7"/>
                  </a:lnTo>
                  <a:lnTo>
                    <a:pt x="29" y="2"/>
                  </a:lnTo>
                  <a:close/>
                </a:path>
              </a:pathLst>
            </a:custGeom>
            <a:solidFill>
              <a:srgbClr val="CC998C"/>
            </a:solidFill>
            <a:ln w="9525">
              <a:noFill/>
              <a:round/>
              <a:headEnd/>
              <a:tailEnd/>
            </a:ln>
          </p:spPr>
          <p:txBody>
            <a:bodyPr/>
            <a:lstStyle/>
            <a:p>
              <a:endParaRPr lang="ru-RU"/>
            </a:p>
          </p:txBody>
        </p:sp>
        <p:sp>
          <p:nvSpPr>
            <p:cNvPr id="18562" name="Freeform 41"/>
            <p:cNvSpPr>
              <a:spLocks/>
            </p:cNvSpPr>
            <p:nvPr/>
          </p:nvSpPr>
          <p:spPr bwMode="auto">
            <a:xfrm>
              <a:off x="2897" y="2595"/>
              <a:ext cx="34" cy="17"/>
            </a:xfrm>
            <a:custGeom>
              <a:avLst/>
              <a:gdLst>
                <a:gd name="T0" fmla="*/ 21 w 19"/>
                <a:gd name="T1" fmla="*/ 15 h 20"/>
                <a:gd name="T2" fmla="*/ 16 w 19"/>
                <a:gd name="T3" fmla="*/ 17 h 20"/>
                <a:gd name="T4" fmla="*/ 9 w 19"/>
                <a:gd name="T5" fmla="*/ 15 h 20"/>
                <a:gd name="T6" fmla="*/ 4 w 19"/>
                <a:gd name="T7" fmla="*/ 14 h 20"/>
                <a:gd name="T8" fmla="*/ 0 w 19"/>
                <a:gd name="T9" fmla="*/ 12 h 20"/>
                <a:gd name="T10" fmla="*/ 0 w 19"/>
                <a:gd name="T11" fmla="*/ 8 h 20"/>
                <a:gd name="T12" fmla="*/ 2 w 19"/>
                <a:gd name="T13" fmla="*/ 5 h 20"/>
                <a:gd name="T14" fmla="*/ 4 w 19"/>
                <a:gd name="T15" fmla="*/ 3 h 20"/>
                <a:gd name="T16" fmla="*/ 9 w 19"/>
                <a:gd name="T17" fmla="*/ 1 h 20"/>
                <a:gd name="T18" fmla="*/ 16 w 19"/>
                <a:gd name="T19" fmla="*/ 0 h 20"/>
                <a:gd name="T20" fmla="*/ 21 w 19"/>
                <a:gd name="T21" fmla="*/ 1 h 20"/>
                <a:gd name="T22" fmla="*/ 29 w 19"/>
                <a:gd name="T23" fmla="*/ 3 h 20"/>
                <a:gd name="T24" fmla="*/ 32 w 19"/>
                <a:gd name="T25" fmla="*/ 6 h 20"/>
                <a:gd name="T26" fmla="*/ 34 w 19"/>
                <a:gd name="T27" fmla="*/ 9 h 20"/>
                <a:gd name="T28" fmla="*/ 32 w 19"/>
                <a:gd name="T29" fmla="*/ 12 h 20"/>
                <a:gd name="T30" fmla="*/ 29 w 19"/>
                <a:gd name="T31" fmla="*/ 14 h 20"/>
                <a:gd name="T32" fmla="*/ 21 w 19"/>
                <a:gd name="T33" fmla="*/ 1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18"/>
                  </a:moveTo>
                  <a:lnTo>
                    <a:pt x="9" y="20"/>
                  </a:lnTo>
                  <a:lnTo>
                    <a:pt x="5" y="18"/>
                  </a:lnTo>
                  <a:lnTo>
                    <a:pt x="2" y="17"/>
                  </a:lnTo>
                  <a:lnTo>
                    <a:pt x="0" y="14"/>
                  </a:lnTo>
                  <a:lnTo>
                    <a:pt x="0" y="9"/>
                  </a:lnTo>
                  <a:lnTo>
                    <a:pt x="1" y="6"/>
                  </a:lnTo>
                  <a:lnTo>
                    <a:pt x="2" y="3"/>
                  </a:lnTo>
                  <a:lnTo>
                    <a:pt x="5" y="1"/>
                  </a:lnTo>
                  <a:lnTo>
                    <a:pt x="9" y="0"/>
                  </a:lnTo>
                  <a:lnTo>
                    <a:pt x="12" y="1"/>
                  </a:lnTo>
                  <a:lnTo>
                    <a:pt x="16" y="3"/>
                  </a:lnTo>
                  <a:lnTo>
                    <a:pt x="18" y="7"/>
                  </a:lnTo>
                  <a:lnTo>
                    <a:pt x="19" y="10"/>
                  </a:lnTo>
                  <a:lnTo>
                    <a:pt x="18" y="14"/>
                  </a:lnTo>
                  <a:lnTo>
                    <a:pt x="16" y="17"/>
                  </a:lnTo>
                  <a:lnTo>
                    <a:pt x="12" y="18"/>
                  </a:lnTo>
                  <a:close/>
                </a:path>
              </a:pathLst>
            </a:custGeom>
            <a:solidFill>
              <a:srgbClr val="CC998C"/>
            </a:solidFill>
            <a:ln w="9525">
              <a:noFill/>
              <a:round/>
              <a:headEnd/>
              <a:tailEnd/>
            </a:ln>
          </p:spPr>
          <p:txBody>
            <a:bodyPr/>
            <a:lstStyle/>
            <a:p>
              <a:endParaRPr lang="ru-RU"/>
            </a:p>
          </p:txBody>
        </p:sp>
        <p:sp>
          <p:nvSpPr>
            <p:cNvPr id="18563" name="Freeform 42"/>
            <p:cNvSpPr>
              <a:spLocks/>
            </p:cNvSpPr>
            <p:nvPr/>
          </p:nvSpPr>
          <p:spPr bwMode="auto">
            <a:xfrm>
              <a:off x="2806" y="2260"/>
              <a:ext cx="34" cy="17"/>
            </a:xfrm>
            <a:custGeom>
              <a:avLst/>
              <a:gdLst>
                <a:gd name="T0" fmla="*/ 23 w 19"/>
                <a:gd name="T1" fmla="*/ 16 h 19"/>
                <a:gd name="T2" fmla="*/ 18 w 19"/>
                <a:gd name="T3" fmla="*/ 17 h 19"/>
                <a:gd name="T4" fmla="*/ 13 w 19"/>
                <a:gd name="T5" fmla="*/ 16 h 19"/>
                <a:gd name="T6" fmla="*/ 5 w 19"/>
                <a:gd name="T7" fmla="*/ 15 h 19"/>
                <a:gd name="T8" fmla="*/ 2 w 19"/>
                <a:gd name="T9" fmla="*/ 13 h 19"/>
                <a:gd name="T10" fmla="*/ 0 w 19"/>
                <a:gd name="T11" fmla="*/ 8 h 19"/>
                <a:gd name="T12" fmla="*/ 2 w 19"/>
                <a:gd name="T13" fmla="*/ 5 h 19"/>
                <a:gd name="T14" fmla="*/ 5 w 19"/>
                <a:gd name="T15" fmla="*/ 2 h 19"/>
                <a:gd name="T16" fmla="*/ 13 w 19"/>
                <a:gd name="T17" fmla="*/ 1 h 19"/>
                <a:gd name="T18" fmla="*/ 18 w 19"/>
                <a:gd name="T19" fmla="*/ 0 h 19"/>
                <a:gd name="T20" fmla="*/ 23 w 19"/>
                <a:gd name="T21" fmla="*/ 1 h 19"/>
                <a:gd name="T22" fmla="*/ 30 w 19"/>
                <a:gd name="T23" fmla="*/ 2 h 19"/>
                <a:gd name="T24" fmla="*/ 34 w 19"/>
                <a:gd name="T25" fmla="*/ 5 h 19"/>
                <a:gd name="T26" fmla="*/ 34 w 19"/>
                <a:gd name="T27" fmla="*/ 9 h 19"/>
                <a:gd name="T28" fmla="*/ 32 w 19"/>
                <a:gd name="T29" fmla="*/ 13 h 19"/>
                <a:gd name="T30" fmla="*/ 30 w 19"/>
                <a:gd name="T31" fmla="*/ 15 h 19"/>
                <a:gd name="T32" fmla="*/ 23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3" y="18"/>
                  </a:moveTo>
                  <a:lnTo>
                    <a:pt x="10" y="19"/>
                  </a:lnTo>
                  <a:lnTo>
                    <a:pt x="7" y="18"/>
                  </a:lnTo>
                  <a:lnTo>
                    <a:pt x="3" y="17"/>
                  </a:lnTo>
                  <a:lnTo>
                    <a:pt x="1" y="14"/>
                  </a:lnTo>
                  <a:lnTo>
                    <a:pt x="0" y="9"/>
                  </a:lnTo>
                  <a:lnTo>
                    <a:pt x="1" y="6"/>
                  </a:lnTo>
                  <a:lnTo>
                    <a:pt x="3" y="2"/>
                  </a:lnTo>
                  <a:lnTo>
                    <a:pt x="7" y="1"/>
                  </a:lnTo>
                  <a:lnTo>
                    <a:pt x="10" y="0"/>
                  </a:lnTo>
                  <a:lnTo>
                    <a:pt x="13" y="1"/>
                  </a:lnTo>
                  <a:lnTo>
                    <a:pt x="17" y="2"/>
                  </a:lnTo>
                  <a:lnTo>
                    <a:pt x="19" y="6"/>
                  </a:lnTo>
                  <a:lnTo>
                    <a:pt x="19" y="10"/>
                  </a:lnTo>
                  <a:lnTo>
                    <a:pt x="18" y="14"/>
                  </a:lnTo>
                  <a:lnTo>
                    <a:pt x="17" y="17"/>
                  </a:lnTo>
                  <a:lnTo>
                    <a:pt x="13" y="18"/>
                  </a:lnTo>
                  <a:close/>
                </a:path>
              </a:pathLst>
            </a:custGeom>
            <a:solidFill>
              <a:srgbClr val="CC998C"/>
            </a:solidFill>
            <a:ln w="9525">
              <a:noFill/>
              <a:round/>
              <a:headEnd/>
              <a:tailEnd/>
            </a:ln>
          </p:spPr>
          <p:txBody>
            <a:bodyPr/>
            <a:lstStyle/>
            <a:p>
              <a:endParaRPr lang="ru-RU"/>
            </a:p>
          </p:txBody>
        </p:sp>
        <p:sp>
          <p:nvSpPr>
            <p:cNvPr id="18564" name="Freeform 43"/>
            <p:cNvSpPr>
              <a:spLocks/>
            </p:cNvSpPr>
            <p:nvPr/>
          </p:nvSpPr>
          <p:spPr bwMode="auto">
            <a:xfrm>
              <a:off x="2724" y="2226"/>
              <a:ext cx="210" cy="111"/>
            </a:xfrm>
            <a:custGeom>
              <a:avLst/>
              <a:gdLst>
                <a:gd name="T0" fmla="*/ 139 w 125"/>
                <a:gd name="T1" fmla="*/ 11 h 131"/>
                <a:gd name="T2" fmla="*/ 153 w 125"/>
                <a:gd name="T3" fmla="*/ 16 h 131"/>
                <a:gd name="T4" fmla="*/ 163 w 125"/>
                <a:gd name="T5" fmla="*/ 21 h 131"/>
                <a:gd name="T6" fmla="*/ 171 w 125"/>
                <a:gd name="T7" fmla="*/ 25 h 131"/>
                <a:gd name="T8" fmla="*/ 175 w 125"/>
                <a:gd name="T9" fmla="*/ 31 h 131"/>
                <a:gd name="T10" fmla="*/ 176 w 125"/>
                <a:gd name="T11" fmla="*/ 36 h 131"/>
                <a:gd name="T12" fmla="*/ 176 w 125"/>
                <a:gd name="T13" fmla="*/ 40 h 131"/>
                <a:gd name="T14" fmla="*/ 180 w 125"/>
                <a:gd name="T15" fmla="*/ 42 h 131"/>
                <a:gd name="T16" fmla="*/ 188 w 125"/>
                <a:gd name="T17" fmla="*/ 42 h 131"/>
                <a:gd name="T18" fmla="*/ 198 w 125"/>
                <a:gd name="T19" fmla="*/ 42 h 131"/>
                <a:gd name="T20" fmla="*/ 205 w 125"/>
                <a:gd name="T21" fmla="*/ 45 h 131"/>
                <a:gd name="T22" fmla="*/ 210 w 125"/>
                <a:gd name="T23" fmla="*/ 50 h 131"/>
                <a:gd name="T24" fmla="*/ 208 w 125"/>
                <a:gd name="T25" fmla="*/ 57 h 131"/>
                <a:gd name="T26" fmla="*/ 195 w 125"/>
                <a:gd name="T27" fmla="*/ 57 h 131"/>
                <a:gd name="T28" fmla="*/ 180 w 125"/>
                <a:gd name="T29" fmla="*/ 59 h 131"/>
                <a:gd name="T30" fmla="*/ 170 w 125"/>
                <a:gd name="T31" fmla="*/ 61 h 131"/>
                <a:gd name="T32" fmla="*/ 158 w 125"/>
                <a:gd name="T33" fmla="*/ 64 h 131"/>
                <a:gd name="T34" fmla="*/ 146 w 125"/>
                <a:gd name="T35" fmla="*/ 69 h 131"/>
                <a:gd name="T36" fmla="*/ 136 w 125"/>
                <a:gd name="T37" fmla="*/ 76 h 131"/>
                <a:gd name="T38" fmla="*/ 128 w 125"/>
                <a:gd name="T39" fmla="*/ 86 h 131"/>
                <a:gd name="T40" fmla="*/ 123 w 125"/>
                <a:gd name="T41" fmla="*/ 96 h 131"/>
                <a:gd name="T42" fmla="*/ 119 w 125"/>
                <a:gd name="T43" fmla="*/ 101 h 131"/>
                <a:gd name="T44" fmla="*/ 113 w 125"/>
                <a:gd name="T45" fmla="*/ 105 h 131"/>
                <a:gd name="T46" fmla="*/ 102 w 125"/>
                <a:gd name="T47" fmla="*/ 108 h 131"/>
                <a:gd name="T48" fmla="*/ 94 w 125"/>
                <a:gd name="T49" fmla="*/ 111 h 131"/>
                <a:gd name="T50" fmla="*/ 84 w 125"/>
                <a:gd name="T51" fmla="*/ 107 h 131"/>
                <a:gd name="T52" fmla="*/ 72 w 125"/>
                <a:gd name="T53" fmla="*/ 100 h 131"/>
                <a:gd name="T54" fmla="*/ 57 w 125"/>
                <a:gd name="T55" fmla="*/ 93 h 131"/>
                <a:gd name="T56" fmla="*/ 42 w 125"/>
                <a:gd name="T57" fmla="*/ 84 h 131"/>
                <a:gd name="T58" fmla="*/ 25 w 125"/>
                <a:gd name="T59" fmla="*/ 75 h 131"/>
                <a:gd name="T60" fmla="*/ 13 w 125"/>
                <a:gd name="T61" fmla="*/ 64 h 131"/>
                <a:gd name="T62" fmla="*/ 5 w 125"/>
                <a:gd name="T63" fmla="*/ 53 h 131"/>
                <a:gd name="T64" fmla="*/ 0 w 125"/>
                <a:gd name="T65" fmla="*/ 42 h 131"/>
                <a:gd name="T66" fmla="*/ 0 w 125"/>
                <a:gd name="T67" fmla="*/ 32 h 131"/>
                <a:gd name="T68" fmla="*/ 7 w 125"/>
                <a:gd name="T69" fmla="*/ 24 h 131"/>
                <a:gd name="T70" fmla="*/ 12 w 125"/>
                <a:gd name="T71" fmla="*/ 17 h 131"/>
                <a:gd name="T72" fmla="*/ 22 w 125"/>
                <a:gd name="T73" fmla="*/ 10 h 131"/>
                <a:gd name="T74" fmla="*/ 35 w 125"/>
                <a:gd name="T75" fmla="*/ 6 h 131"/>
                <a:gd name="T76" fmla="*/ 49 w 125"/>
                <a:gd name="T77" fmla="*/ 3 h 131"/>
                <a:gd name="T78" fmla="*/ 67 w 125"/>
                <a:gd name="T79" fmla="*/ 0 h 131"/>
                <a:gd name="T80" fmla="*/ 86 w 125"/>
                <a:gd name="T81" fmla="*/ 0 h 131"/>
                <a:gd name="T82" fmla="*/ 96 w 125"/>
                <a:gd name="T83" fmla="*/ 3 h 131"/>
                <a:gd name="T84" fmla="*/ 111 w 125"/>
                <a:gd name="T85" fmla="*/ 4 h 131"/>
                <a:gd name="T86" fmla="*/ 128 w 125"/>
                <a:gd name="T87" fmla="*/ 8 h 131"/>
                <a:gd name="T88" fmla="*/ 139 w 125"/>
                <a:gd name="T89" fmla="*/ 11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131"/>
                <a:gd name="T137" fmla="*/ 125 w 125"/>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131">
                  <a:moveTo>
                    <a:pt x="83" y="13"/>
                  </a:moveTo>
                  <a:lnTo>
                    <a:pt x="91" y="19"/>
                  </a:lnTo>
                  <a:lnTo>
                    <a:pt x="97" y="25"/>
                  </a:lnTo>
                  <a:lnTo>
                    <a:pt x="102" y="30"/>
                  </a:lnTo>
                  <a:lnTo>
                    <a:pt x="104" y="36"/>
                  </a:lnTo>
                  <a:lnTo>
                    <a:pt x="105" y="42"/>
                  </a:lnTo>
                  <a:lnTo>
                    <a:pt x="105" y="47"/>
                  </a:lnTo>
                  <a:lnTo>
                    <a:pt x="107" y="50"/>
                  </a:lnTo>
                  <a:lnTo>
                    <a:pt x="112" y="50"/>
                  </a:lnTo>
                  <a:lnTo>
                    <a:pt x="118" y="50"/>
                  </a:lnTo>
                  <a:lnTo>
                    <a:pt x="122" y="53"/>
                  </a:lnTo>
                  <a:lnTo>
                    <a:pt x="125" y="59"/>
                  </a:lnTo>
                  <a:lnTo>
                    <a:pt x="124" y="67"/>
                  </a:lnTo>
                  <a:lnTo>
                    <a:pt x="116" y="67"/>
                  </a:lnTo>
                  <a:lnTo>
                    <a:pt x="107" y="70"/>
                  </a:lnTo>
                  <a:lnTo>
                    <a:pt x="101" y="72"/>
                  </a:lnTo>
                  <a:lnTo>
                    <a:pt x="94" y="76"/>
                  </a:lnTo>
                  <a:lnTo>
                    <a:pt x="87" y="82"/>
                  </a:lnTo>
                  <a:lnTo>
                    <a:pt x="81" y="90"/>
                  </a:lnTo>
                  <a:lnTo>
                    <a:pt x="76" y="101"/>
                  </a:lnTo>
                  <a:lnTo>
                    <a:pt x="73" y="113"/>
                  </a:lnTo>
                  <a:lnTo>
                    <a:pt x="71" y="119"/>
                  </a:lnTo>
                  <a:lnTo>
                    <a:pt x="67" y="124"/>
                  </a:lnTo>
                  <a:lnTo>
                    <a:pt x="61" y="128"/>
                  </a:lnTo>
                  <a:lnTo>
                    <a:pt x="56" y="131"/>
                  </a:lnTo>
                  <a:lnTo>
                    <a:pt x="50" y="126"/>
                  </a:lnTo>
                  <a:lnTo>
                    <a:pt x="43" y="118"/>
                  </a:lnTo>
                  <a:lnTo>
                    <a:pt x="34" y="110"/>
                  </a:lnTo>
                  <a:lnTo>
                    <a:pt x="25" y="99"/>
                  </a:lnTo>
                  <a:lnTo>
                    <a:pt x="15" y="88"/>
                  </a:lnTo>
                  <a:lnTo>
                    <a:pt x="8" y="75"/>
                  </a:lnTo>
                  <a:lnTo>
                    <a:pt x="3" y="63"/>
                  </a:lnTo>
                  <a:lnTo>
                    <a:pt x="0" y="49"/>
                  </a:lnTo>
                  <a:lnTo>
                    <a:pt x="0" y="38"/>
                  </a:lnTo>
                  <a:lnTo>
                    <a:pt x="4" y="28"/>
                  </a:lnTo>
                  <a:lnTo>
                    <a:pt x="7" y="20"/>
                  </a:lnTo>
                  <a:lnTo>
                    <a:pt x="13" y="12"/>
                  </a:lnTo>
                  <a:lnTo>
                    <a:pt x="21" y="7"/>
                  </a:lnTo>
                  <a:lnTo>
                    <a:pt x="29" y="3"/>
                  </a:lnTo>
                  <a:lnTo>
                    <a:pt x="40" y="0"/>
                  </a:lnTo>
                  <a:lnTo>
                    <a:pt x="51" y="0"/>
                  </a:lnTo>
                  <a:lnTo>
                    <a:pt x="57" y="3"/>
                  </a:lnTo>
                  <a:lnTo>
                    <a:pt x="66" y="5"/>
                  </a:lnTo>
                  <a:lnTo>
                    <a:pt x="76" y="10"/>
                  </a:lnTo>
                  <a:lnTo>
                    <a:pt x="83" y="13"/>
                  </a:lnTo>
                  <a:close/>
                </a:path>
              </a:pathLst>
            </a:custGeom>
            <a:solidFill>
              <a:srgbClr val="B20019"/>
            </a:solidFill>
            <a:ln w="9525">
              <a:noFill/>
              <a:round/>
              <a:headEnd/>
              <a:tailEnd/>
            </a:ln>
          </p:spPr>
          <p:txBody>
            <a:bodyPr/>
            <a:lstStyle/>
            <a:p>
              <a:endParaRPr lang="ru-RU"/>
            </a:p>
          </p:txBody>
        </p:sp>
        <p:sp>
          <p:nvSpPr>
            <p:cNvPr id="18565" name="Freeform 44"/>
            <p:cNvSpPr>
              <a:spLocks/>
            </p:cNvSpPr>
            <p:nvPr/>
          </p:nvSpPr>
          <p:spPr bwMode="auto">
            <a:xfrm>
              <a:off x="2820" y="2283"/>
              <a:ext cx="131" cy="62"/>
            </a:xfrm>
            <a:custGeom>
              <a:avLst/>
              <a:gdLst>
                <a:gd name="T0" fmla="*/ 0 w 78"/>
                <a:gd name="T1" fmla="*/ 54 h 73"/>
                <a:gd name="T2" fmla="*/ 8 w 78"/>
                <a:gd name="T3" fmla="*/ 52 h 73"/>
                <a:gd name="T4" fmla="*/ 18 w 78"/>
                <a:gd name="T5" fmla="*/ 48 h 73"/>
                <a:gd name="T6" fmla="*/ 25 w 78"/>
                <a:gd name="T7" fmla="*/ 44 h 73"/>
                <a:gd name="T8" fmla="*/ 29 w 78"/>
                <a:gd name="T9" fmla="*/ 39 h 73"/>
                <a:gd name="T10" fmla="*/ 34 w 78"/>
                <a:gd name="T11" fmla="*/ 29 h 73"/>
                <a:gd name="T12" fmla="*/ 42 w 78"/>
                <a:gd name="T13" fmla="*/ 20 h 73"/>
                <a:gd name="T14" fmla="*/ 52 w 78"/>
                <a:gd name="T15" fmla="*/ 13 h 73"/>
                <a:gd name="T16" fmla="*/ 64 w 78"/>
                <a:gd name="T17" fmla="*/ 8 h 73"/>
                <a:gd name="T18" fmla="*/ 76 w 78"/>
                <a:gd name="T19" fmla="*/ 4 h 73"/>
                <a:gd name="T20" fmla="*/ 86 w 78"/>
                <a:gd name="T21" fmla="*/ 3 h 73"/>
                <a:gd name="T22" fmla="*/ 101 w 78"/>
                <a:gd name="T23" fmla="*/ 0 h 73"/>
                <a:gd name="T24" fmla="*/ 114 w 78"/>
                <a:gd name="T25" fmla="*/ 0 h 73"/>
                <a:gd name="T26" fmla="*/ 121 w 78"/>
                <a:gd name="T27" fmla="*/ 1 h 73"/>
                <a:gd name="T28" fmla="*/ 129 w 78"/>
                <a:gd name="T29" fmla="*/ 3 h 73"/>
                <a:gd name="T30" fmla="*/ 131 w 78"/>
                <a:gd name="T31" fmla="*/ 6 h 73"/>
                <a:gd name="T32" fmla="*/ 124 w 78"/>
                <a:gd name="T33" fmla="*/ 8 h 73"/>
                <a:gd name="T34" fmla="*/ 114 w 78"/>
                <a:gd name="T35" fmla="*/ 9 h 73"/>
                <a:gd name="T36" fmla="*/ 101 w 78"/>
                <a:gd name="T37" fmla="*/ 11 h 73"/>
                <a:gd name="T38" fmla="*/ 86 w 78"/>
                <a:gd name="T39" fmla="*/ 14 h 73"/>
                <a:gd name="T40" fmla="*/ 79 w 78"/>
                <a:gd name="T41" fmla="*/ 18 h 73"/>
                <a:gd name="T42" fmla="*/ 71 w 78"/>
                <a:gd name="T43" fmla="*/ 24 h 73"/>
                <a:gd name="T44" fmla="*/ 59 w 78"/>
                <a:gd name="T45" fmla="*/ 32 h 73"/>
                <a:gd name="T46" fmla="*/ 44 w 78"/>
                <a:gd name="T47" fmla="*/ 40 h 73"/>
                <a:gd name="T48" fmla="*/ 32 w 78"/>
                <a:gd name="T49" fmla="*/ 46 h 73"/>
                <a:gd name="T50" fmla="*/ 25 w 78"/>
                <a:gd name="T51" fmla="*/ 51 h 73"/>
                <a:gd name="T52" fmla="*/ 18 w 78"/>
                <a:gd name="T53" fmla="*/ 56 h 73"/>
                <a:gd name="T54" fmla="*/ 15 w 78"/>
                <a:gd name="T55" fmla="*/ 59 h 73"/>
                <a:gd name="T56" fmla="*/ 12 w 78"/>
                <a:gd name="T57" fmla="*/ 62 h 73"/>
                <a:gd name="T58" fmla="*/ 5 w 78"/>
                <a:gd name="T59" fmla="*/ 61 h 73"/>
                <a:gd name="T60" fmla="*/ 2 w 78"/>
                <a:gd name="T61" fmla="*/ 58 h 73"/>
                <a:gd name="T62" fmla="*/ 0 w 78"/>
                <a:gd name="T63" fmla="*/ 56 h 73"/>
                <a:gd name="T64" fmla="*/ 0 w 78"/>
                <a:gd name="T65" fmla="*/ 54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3"/>
                <a:gd name="T101" fmla="*/ 78 w 78"/>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3">
                  <a:moveTo>
                    <a:pt x="0" y="64"/>
                  </a:moveTo>
                  <a:lnTo>
                    <a:pt x="5" y="61"/>
                  </a:lnTo>
                  <a:lnTo>
                    <a:pt x="11" y="57"/>
                  </a:lnTo>
                  <a:lnTo>
                    <a:pt x="15" y="52"/>
                  </a:lnTo>
                  <a:lnTo>
                    <a:pt x="17" y="46"/>
                  </a:lnTo>
                  <a:lnTo>
                    <a:pt x="20" y="34"/>
                  </a:lnTo>
                  <a:lnTo>
                    <a:pt x="25" y="23"/>
                  </a:lnTo>
                  <a:lnTo>
                    <a:pt x="31" y="15"/>
                  </a:lnTo>
                  <a:lnTo>
                    <a:pt x="38" y="9"/>
                  </a:lnTo>
                  <a:lnTo>
                    <a:pt x="45" y="5"/>
                  </a:lnTo>
                  <a:lnTo>
                    <a:pt x="51" y="3"/>
                  </a:lnTo>
                  <a:lnTo>
                    <a:pt x="60" y="0"/>
                  </a:lnTo>
                  <a:lnTo>
                    <a:pt x="68" y="0"/>
                  </a:lnTo>
                  <a:lnTo>
                    <a:pt x="72" y="1"/>
                  </a:lnTo>
                  <a:lnTo>
                    <a:pt x="77" y="4"/>
                  </a:lnTo>
                  <a:lnTo>
                    <a:pt x="78" y="7"/>
                  </a:lnTo>
                  <a:lnTo>
                    <a:pt x="74" y="9"/>
                  </a:lnTo>
                  <a:lnTo>
                    <a:pt x="68" y="11"/>
                  </a:lnTo>
                  <a:lnTo>
                    <a:pt x="60" y="13"/>
                  </a:lnTo>
                  <a:lnTo>
                    <a:pt x="51" y="16"/>
                  </a:lnTo>
                  <a:lnTo>
                    <a:pt x="47" y="21"/>
                  </a:lnTo>
                  <a:lnTo>
                    <a:pt x="42" y="28"/>
                  </a:lnTo>
                  <a:lnTo>
                    <a:pt x="35" y="38"/>
                  </a:lnTo>
                  <a:lnTo>
                    <a:pt x="26" y="47"/>
                  </a:lnTo>
                  <a:lnTo>
                    <a:pt x="19" y="54"/>
                  </a:lnTo>
                  <a:lnTo>
                    <a:pt x="15" y="60"/>
                  </a:lnTo>
                  <a:lnTo>
                    <a:pt x="11" y="66"/>
                  </a:lnTo>
                  <a:lnTo>
                    <a:pt x="9" y="70"/>
                  </a:lnTo>
                  <a:lnTo>
                    <a:pt x="7" y="73"/>
                  </a:lnTo>
                  <a:lnTo>
                    <a:pt x="3" y="72"/>
                  </a:lnTo>
                  <a:lnTo>
                    <a:pt x="1" y="68"/>
                  </a:lnTo>
                  <a:lnTo>
                    <a:pt x="0" y="66"/>
                  </a:lnTo>
                  <a:lnTo>
                    <a:pt x="0" y="64"/>
                  </a:lnTo>
                  <a:close/>
                </a:path>
              </a:pathLst>
            </a:custGeom>
            <a:solidFill>
              <a:srgbClr val="FFFFFF"/>
            </a:solidFill>
            <a:ln w="9525">
              <a:noFill/>
              <a:round/>
              <a:headEnd/>
              <a:tailEnd/>
            </a:ln>
          </p:spPr>
          <p:txBody>
            <a:bodyPr/>
            <a:lstStyle/>
            <a:p>
              <a:endParaRPr lang="ru-RU"/>
            </a:p>
          </p:txBody>
        </p:sp>
        <p:sp>
          <p:nvSpPr>
            <p:cNvPr id="18566" name="Freeform 45"/>
            <p:cNvSpPr>
              <a:spLocks/>
            </p:cNvSpPr>
            <p:nvPr/>
          </p:nvSpPr>
          <p:spPr bwMode="auto">
            <a:xfrm>
              <a:off x="2286" y="2635"/>
              <a:ext cx="122" cy="132"/>
            </a:xfrm>
            <a:custGeom>
              <a:avLst/>
              <a:gdLst>
                <a:gd name="T0" fmla="*/ 20 w 74"/>
                <a:gd name="T1" fmla="*/ 0 h 153"/>
                <a:gd name="T2" fmla="*/ 7 w 74"/>
                <a:gd name="T3" fmla="*/ 6 h 153"/>
                <a:gd name="T4" fmla="*/ 3 w 74"/>
                <a:gd name="T5" fmla="*/ 16 h 153"/>
                <a:gd name="T6" fmla="*/ 7 w 74"/>
                <a:gd name="T7" fmla="*/ 24 h 153"/>
                <a:gd name="T8" fmla="*/ 3 w 74"/>
                <a:gd name="T9" fmla="*/ 35 h 153"/>
                <a:gd name="T10" fmla="*/ 0 w 74"/>
                <a:gd name="T11" fmla="*/ 56 h 153"/>
                <a:gd name="T12" fmla="*/ 2 w 74"/>
                <a:gd name="T13" fmla="*/ 73 h 153"/>
                <a:gd name="T14" fmla="*/ 3 w 74"/>
                <a:gd name="T15" fmla="*/ 86 h 153"/>
                <a:gd name="T16" fmla="*/ 12 w 74"/>
                <a:gd name="T17" fmla="*/ 96 h 153"/>
                <a:gd name="T18" fmla="*/ 18 w 74"/>
                <a:gd name="T19" fmla="*/ 104 h 153"/>
                <a:gd name="T20" fmla="*/ 21 w 74"/>
                <a:gd name="T21" fmla="*/ 111 h 153"/>
                <a:gd name="T22" fmla="*/ 28 w 74"/>
                <a:gd name="T23" fmla="*/ 116 h 153"/>
                <a:gd name="T24" fmla="*/ 40 w 74"/>
                <a:gd name="T25" fmla="*/ 119 h 153"/>
                <a:gd name="T26" fmla="*/ 61 w 74"/>
                <a:gd name="T27" fmla="*/ 124 h 153"/>
                <a:gd name="T28" fmla="*/ 86 w 74"/>
                <a:gd name="T29" fmla="*/ 129 h 153"/>
                <a:gd name="T30" fmla="*/ 102 w 74"/>
                <a:gd name="T31" fmla="*/ 132 h 153"/>
                <a:gd name="T32" fmla="*/ 104 w 74"/>
                <a:gd name="T33" fmla="*/ 125 h 153"/>
                <a:gd name="T34" fmla="*/ 81 w 74"/>
                <a:gd name="T35" fmla="*/ 110 h 153"/>
                <a:gd name="T36" fmla="*/ 64 w 74"/>
                <a:gd name="T37" fmla="*/ 97 h 153"/>
                <a:gd name="T38" fmla="*/ 63 w 74"/>
                <a:gd name="T39" fmla="*/ 81 h 153"/>
                <a:gd name="T40" fmla="*/ 61 w 74"/>
                <a:gd name="T41" fmla="*/ 72 h 153"/>
                <a:gd name="T42" fmla="*/ 66 w 74"/>
                <a:gd name="T43" fmla="*/ 70 h 153"/>
                <a:gd name="T44" fmla="*/ 76 w 74"/>
                <a:gd name="T45" fmla="*/ 72 h 153"/>
                <a:gd name="T46" fmla="*/ 87 w 74"/>
                <a:gd name="T47" fmla="*/ 78 h 153"/>
                <a:gd name="T48" fmla="*/ 97 w 74"/>
                <a:gd name="T49" fmla="*/ 85 h 153"/>
                <a:gd name="T50" fmla="*/ 115 w 74"/>
                <a:gd name="T51" fmla="*/ 91 h 153"/>
                <a:gd name="T52" fmla="*/ 122 w 74"/>
                <a:gd name="T53" fmla="*/ 86 h 153"/>
                <a:gd name="T54" fmla="*/ 114 w 74"/>
                <a:gd name="T55" fmla="*/ 76 h 153"/>
                <a:gd name="T56" fmla="*/ 110 w 74"/>
                <a:gd name="T57" fmla="*/ 67 h 153"/>
                <a:gd name="T58" fmla="*/ 102 w 74"/>
                <a:gd name="T59" fmla="*/ 60 h 153"/>
                <a:gd name="T60" fmla="*/ 94 w 74"/>
                <a:gd name="T61" fmla="*/ 54 h 153"/>
                <a:gd name="T62" fmla="*/ 84 w 74"/>
                <a:gd name="T63" fmla="*/ 44 h 153"/>
                <a:gd name="T64" fmla="*/ 81 w 74"/>
                <a:gd name="T65" fmla="*/ 35 h 153"/>
                <a:gd name="T66" fmla="*/ 69 w 74"/>
                <a:gd name="T67" fmla="*/ 27 h 153"/>
                <a:gd name="T68" fmla="*/ 56 w 74"/>
                <a:gd name="T69" fmla="*/ 18 h 153"/>
                <a:gd name="T70" fmla="*/ 48 w 74"/>
                <a:gd name="T71" fmla="*/ 11 h 153"/>
                <a:gd name="T72" fmla="*/ 46 w 74"/>
                <a:gd name="T73" fmla="*/ 5 h 153"/>
                <a:gd name="T74" fmla="*/ 36 w 74"/>
                <a:gd name="T75" fmla="*/ 1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153"/>
                <a:gd name="T116" fmla="*/ 74 w 74"/>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153">
                  <a:moveTo>
                    <a:pt x="17" y="0"/>
                  </a:moveTo>
                  <a:lnTo>
                    <a:pt x="12" y="0"/>
                  </a:lnTo>
                  <a:lnTo>
                    <a:pt x="7" y="2"/>
                  </a:lnTo>
                  <a:lnTo>
                    <a:pt x="4" y="7"/>
                  </a:lnTo>
                  <a:lnTo>
                    <a:pt x="2" y="13"/>
                  </a:lnTo>
                  <a:lnTo>
                    <a:pt x="2" y="18"/>
                  </a:lnTo>
                  <a:lnTo>
                    <a:pt x="4" y="23"/>
                  </a:lnTo>
                  <a:lnTo>
                    <a:pt x="4" y="28"/>
                  </a:lnTo>
                  <a:lnTo>
                    <a:pt x="4" y="32"/>
                  </a:lnTo>
                  <a:lnTo>
                    <a:pt x="2" y="40"/>
                  </a:lnTo>
                  <a:lnTo>
                    <a:pt x="0" y="52"/>
                  </a:lnTo>
                  <a:lnTo>
                    <a:pt x="0" y="65"/>
                  </a:lnTo>
                  <a:lnTo>
                    <a:pt x="0" y="76"/>
                  </a:lnTo>
                  <a:lnTo>
                    <a:pt x="1" y="85"/>
                  </a:lnTo>
                  <a:lnTo>
                    <a:pt x="1" y="93"/>
                  </a:lnTo>
                  <a:lnTo>
                    <a:pt x="2" y="100"/>
                  </a:lnTo>
                  <a:lnTo>
                    <a:pt x="5" y="106"/>
                  </a:lnTo>
                  <a:lnTo>
                    <a:pt x="7" y="111"/>
                  </a:lnTo>
                  <a:lnTo>
                    <a:pt x="9" y="115"/>
                  </a:lnTo>
                  <a:lnTo>
                    <a:pt x="11" y="121"/>
                  </a:lnTo>
                  <a:lnTo>
                    <a:pt x="12" y="126"/>
                  </a:lnTo>
                  <a:lnTo>
                    <a:pt x="13" y="129"/>
                  </a:lnTo>
                  <a:lnTo>
                    <a:pt x="14" y="132"/>
                  </a:lnTo>
                  <a:lnTo>
                    <a:pt x="17" y="135"/>
                  </a:lnTo>
                  <a:lnTo>
                    <a:pt x="21" y="137"/>
                  </a:lnTo>
                  <a:lnTo>
                    <a:pt x="24" y="138"/>
                  </a:lnTo>
                  <a:lnTo>
                    <a:pt x="30" y="141"/>
                  </a:lnTo>
                  <a:lnTo>
                    <a:pt x="37" y="144"/>
                  </a:lnTo>
                  <a:lnTo>
                    <a:pt x="45" y="147"/>
                  </a:lnTo>
                  <a:lnTo>
                    <a:pt x="52" y="150"/>
                  </a:lnTo>
                  <a:lnTo>
                    <a:pt x="58" y="152"/>
                  </a:lnTo>
                  <a:lnTo>
                    <a:pt x="62" y="153"/>
                  </a:lnTo>
                  <a:lnTo>
                    <a:pt x="65" y="153"/>
                  </a:lnTo>
                  <a:lnTo>
                    <a:pt x="63" y="145"/>
                  </a:lnTo>
                  <a:lnTo>
                    <a:pt x="57" y="136"/>
                  </a:lnTo>
                  <a:lnTo>
                    <a:pt x="49" y="127"/>
                  </a:lnTo>
                  <a:lnTo>
                    <a:pt x="40" y="117"/>
                  </a:lnTo>
                  <a:lnTo>
                    <a:pt x="39" y="112"/>
                  </a:lnTo>
                  <a:lnTo>
                    <a:pt x="38" y="103"/>
                  </a:lnTo>
                  <a:lnTo>
                    <a:pt x="38" y="94"/>
                  </a:lnTo>
                  <a:lnTo>
                    <a:pt x="37" y="88"/>
                  </a:lnTo>
                  <a:lnTo>
                    <a:pt x="37" y="84"/>
                  </a:lnTo>
                  <a:lnTo>
                    <a:pt x="38" y="81"/>
                  </a:lnTo>
                  <a:lnTo>
                    <a:pt x="40" y="81"/>
                  </a:lnTo>
                  <a:lnTo>
                    <a:pt x="43" y="82"/>
                  </a:lnTo>
                  <a:lnTo>
                    <a:pt x="46" y="84"/>
                  </a:lnTo>
                  <a:lnTo>
                    <a:pt x="50" y="86"/>
                  </a:lnTo>
                  <a:lnTo>
                    <a:pt x="53" y="90"/>
                  </a:lnTo>
                  <a:lnTo>
                    <a:pt x="55" y="93"/>
                  </a:lnTo>
                  <a:lnTo>
                    <a:pt x="59" y="98"/>
                  </a:lnTo>
                  <a:lnTo>
                    <a:pt x="65" y="103"/>
                  </a:lnTo>
                  <a:lnTo>
                    <a:pt x="70" y="105"/>
                  </a:lnTo>
                  <a:lnTo>
                    <a:pt x="74" y="105"/>
                  </a:lnTo>
                  <a:lnTo>
                    <a:pt x="74" y="100"/>
                  </a:lnTo>
                  <a:lnTo>
                    <a:pt x="73" y="94"/>
                  </a:lnTo>
                  <a:lnTo>
                    <a:pt x="69" y="88"/>
                  </a:lnTo>
                  <a:lnTo>
                    <a:pt x="68" y="83"/>
                  </a:lnTo>
                  <a:lnTo>
                    <a:pt x="67" y="78"/>
                  </a:lnTo>
                  <a:lnTo>
                    <a:pt x="65" y="74"/>
                  </a:lnTo>
                  <a:lnTo>
                    <a:pt x="62" y="70"/>
                  </a:lnTo>
                  <a:lnTo>
                    <a:pt x="59" y="67"/>
                  </a:lnTo>
                  <a:lnTo>
                    <a:pt x="57" y="63"/>
                  </a:lnTo>
                  <a:lnTo>
                    <a:pt x="53" y="58"/>
                  </a:lnTo>
                  <a:lnTo>
                    <a:pt x="51" y="51"/>
                  </a:lnTo>
                  <a:lnTo>
                    <a:pt x="50" y="45"/>
                  </a:lnTo>
                  <a:lnTo>
                    <a:pt x="49" y="40"/>
                  </a:lnTo>
                  <a:lnTo>
                    <a:pt x="45" y="36"/>
                  </a:lnTo>
                  <a:lnTo>
                    <a:pt x="42" y="31"/>
                  </a:lnTo>
                  <a:lnTo>
                    <a:pt x="37" y="27"/>
                  </a:lnTo>
                  <a:lnTo>
                    <a:pt x="34" y="21"/>
                  </a:lnTo>
                  <a:lnTo>
                    <a:pt x="31" y="16"/>
                  </a:lnTo>
                  <a:lnTo>
                    <a:pt x="29" y="13"/>
                  </a:lnTo>
                  <a:lnTo>
                    <a:pt x="29" y="9"/>
                  </a:lnTo>
                  <a:lnTo>
                    <a:pt x="28" y="6"/>
                  </a:lnTo>
                  <a:lnTo>
                    <a:pt x="26" y="4"/>
                  </a:lnTo>
                  <a:lnTo>
                    <a:pt x="22" y="1"/>
                  </a:lnTo>
                  <a:lnTo>
                    <a:pt x="17" y="0"/>
                  </a:lnTo>
                  <a:close/>
                </a:path>
              </a:pathLst>
            </a:custGeom>
            <a:solidFill>
              <a:srgbClr val="CC998C"/>
            </a:solidFill>
            <a:ln w="9525">
              <a:noFill/>
              <a:round/>
              <a:headEnd/>
              <a:tailEnd/>
            </a:ln>
          </p:spPr>
          <p:txBody>
            <a:bodyPr/>
            <a:lstStyle/>
            <a:p>
              <a:endParaRPr lang="ru-RU"/>
            </a:p>
          </p:txBody>
        </p:sp>
        <p:sp>
          <p:nvSpPr>
            <p:cNvPr id="18567" name="Freeform 46"/>
            <p:cNvSpPr>
              <a:spLocks/>
            </p:cNvSpPr>
            <p:nvPr/>
          </p:nvSpPr>
          <p:spPr bwMode="auto">
            <a:xfrm>
              <a:off x="2292" y="2636"/>
              <a:ext cx="34" cy="16"/>
            </a:xfrm>
            <a:custGeom>
              <a:avLst/>
              <a:gdLst>
                <a:gd name="T0" fmla="*/ 16 w 19"/>
                <a:gd name="T1" fmla="*/ 16 h 19"/>
                <a:gd name="T2" fmla="*/ 25 w 19"/>
                <a:gd name="T3" fmla="*/ 15 h 19"/>
                <a:gd name="T4" fmla="*/ 29 w 19"/>
                <a:gd name="T5" fmla="*/ 13 h 19"/>
                <a:gd name="T6" fmla="*/ 32 w 19"/>
                <a:gd name="T7" fmla="*/ 11 h 19"/>
                <a:gd name="T8" fmla="*/ 34 w 19"/>
                <a:gd name="T9" fmla="*/ 8 h 19"/>
                <a:gd name="T10" fmla="*/ 32 w 19"/>
                <a:gd name="T11" fmla="*/ 5 h 19"/>
                <a:gd name="T12" fmla="*/ 29 w 19"/>
                <a:gd name="T13" fmla="*/ 3 h 19"/>
                <a:gd name="T14" fmla="*/ 25 w 19"/>
                <a:gd name="T15" fmla="*/ 2 h 19"/>
                <a:gd name="T16" fmla="*/ 16 w 19"/>
                <a:gd name="T17" fmla="*/ 0 h 19"/>
                <a:gd name="T18" fmla="*/ 11 w 19"/>
                <a:gd name="T19" fmla="*/ 2 h 19"/>
                <a:gd name="T20" fmla="*/ 5 w 19"/>
                <a:gd name="T21" fmla="*/ 3 h 19"/>
                <a:gd name="T22" fmla="*/ 2 w 19"/>
                <a:gd name="T23" fmla="*/ 5 h 19"/>
                <a:gd name="T24" fmla="*/ 0 w 19"/>
                <a:gd name="T25" fmla="*/ 8 h 19"/>
                <a:gd name="T26" fmla="*/ 2 w 19"/>
                <a:gd name="T27" fmla="*/ 11 h 19"/>
                <a:gd name="T28" fmla="*/ 5 w 19"/>
                <a:gd name="T29" fmla="*/ 13 h 19"/>
                <a:gd name="T30" fmla="*/ 11 w 19"/>
                <a:gd name="T31" fmla="*/ 15 h 19"/>
                <a:gd name="T32" fmla="*/ 16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14" y="18"/>
                  </a:lnTo>
                  <a:lnTo>
                    <a:pt x="16" y="16"/>
                  </a:lnTo>
                  <a:lnTo>
                    <a:pt x="18" y="13"/>
                  </a:lnTo>
                  <a:lnTo>
                    <a:pt x="19" y="10"/>
                  </a:lnTo>
                  <a:lnTo>
                    <a:pt x="18" y="6"/>
                  </a:lnTo>
                  <a:lnTo>
                    <a:pt x="16" y="3"/>
                  </a:lnTo>
                  <a:lnTo>
                    <a:pt x="14" y="2"/>
                  </a:lnTo>
                  <a:lnTo>
                    <a:pt x="9" y="0"/>
                  </a:lnTo>
                  <a:lnTo>
                    <a:pt x="6" y="2"/>
                  </a:lnTo>
                  <a:lnTo>
                    <a:pt x="3" y="3"/>
                  </a:lnTo>
                  <a:lnTo>
                    <a:pt x="1" y="6"/>
                  </a:lnTo>
                  <a:lnTo>
                    <a:pt x="0" y="10"/>
                  </a:lnTo>
                  <a:lnTo>
                    <a:pt x="1" y="13"/>
                  </a:lnTo>
                  <a:lnTo>
                    <a:pt x="3" y="16"/>
                  </a:lnTo>
                  <a:lnTo>
                    <a:pt x="6" y="18"/>
                  </a:lnTo>
                  <a:lnTo>
                    <a:pt x="9" y="19"/>
                  </a:lnTo>
                  <a:close/>
                </a:path>
              </a:pathLst>
            </a:custGeom>
            <a:solidFill>
              <a:srgbClr val="CC998C"/>
            </a:solidFill>
            <a:ln w="9525">
              <a:noFill/>
              <a:round/>
              <a:headEnd/>
              <a:tailEnd/>
            </a:ln>
          </p:spPr>
          <p:txBody>
            <a:bodyPr/>
            <a:lstStyle/>
            <a:p>
              <a:endParaRPr lang="ru-RU"/>
            </a:p>
          </p:txBody>
        </p:sp>
        <p:sp>
          <p:nvSpPr>
            <p:cNvPr id="18568" name="Freeform 47"/>
            <p:cNvSpPr>
              <a:spLocks/>
            </p:cNvSpPr>
            <p:nvPr/>
          </p:nvSpPr>
          <p:spPr bwMode="auto">
            <a:xfrm>
              <a:off x="2215" y="2231"/>
              <a:ext cx="249" cy="424"/>
            </a:xfrm>
            <a:custGeom>
              <a:avLst/>
              <a:gdLst>
                <a:gd name="T0" fmla="*/ 178 w 147"/>
                <a:gd name="T1" fmla="*/ 0 h 493"/>
                <a:gd name="T2" fmla="*/ 144 w 147"/>
                <a:gd name="T3" fmla="*/ 3 h 493"/>
                <a:gd name="T4" fmla="*/ 115 w 147"/>
                <a:gd name="T5" fmla="*/ 13 h 493"/>
                <a:gd name="T6" fmla="*/ 91 w 147"/>
                <a:gd name="T7" fmla="*/ 36 h 493"/>
                <a:gd name="T8" fmla="*/ 78 w 147"/>
                <a:gd name="T9" fmla="*/ 67 h 493"/>
                <a:gd name="T10" fmla="*/ 66 w 147"/>
                <a:gd name="T11" fmla="*/ 89 h 493"/>
                <a:gd name="T12" fmla="*/ 51 w 147"/>
                <a:gd name="T13" fmla="*/ 115 h 493"/>
                <a:gd name="T14" fmla="*/ 22 w 147"/>
                <a:gd name="T15" fmla="*/ 170 h 493"/>
                <a:gd name="T16" fmla="*/ 14 w 147"/>
                <a:gd name="T17" fmla="*/ 192 h 493"/>
                <a:gd name="T18" fmla="*/ 10 w 147"/>
                <a:gd name="T19" fmla="*/ 206 h 493"/>
                <a:gd name="T20" fmla="*/ 10 w 147"/>
                <a:gd name="T21" fmla="*/ 223 h 493"/>
                <a:gd name="T22" fmla="*/ 8 w 147"/>
                <a:gd name="T23" fmla="*/ 249 h 493"/>
                <a:gd name="T24" fmla="*/ 3 w 147"/>
                <a:gd name="T25" fmla="*/ 275 h 493"/>
                <a:gd name="T26" fmla="*/ 2 w 147"/>
                <a:gd name="T27" fmla="*/ 310 h 493"/>
                <a:gd name="T28" fmla="*/ 19 w 147"/>
                <a:gd name="T29" fmla="*/ 343 h 493"/>
                <a:gd name="T30" fmla="*/ 37 w 147"/>
                <a:gd name="T31" fmla="*/ 369 h 493"/>
                <a:gd name="T32" fmla="*/ 54 w 147"/>
                <a:gd name="T33" fmla="*/ 392 h 493"/>
                <a:gd name="T34" fmla="*/ 66 w 147"/>
                <a:gd name="T35" fmla="*/ 410 h 493"/>
                <a:gd name="T36" fmla="*/ 81 w 147"/>
                <a:gd name="T37" fmla="*/ 423 h 493"/>
                <a:gd name="T38" fmla="*/ 108 w 147"/>
                <a:gd name="T39" fmla="*/ 421 h 493"/>
                <a:gd name="T40" fmla="*/ 115 w 147"/>
                <a:gd name="T41" fmla="*/ 380 h 493"/>
                <a:gd name="T42" fmla="*/ 122 w 147"/>
                <a:gd name="T43" fmla="*/ 316 h 493"/>
                <a:gd name="T44" fmla="*/ 129 w 147"/>
                <a:gd name="T45" fmla="*/ 273 h 493"/>
                <a:gd name="T46" fmla="*/ 117 w 147"/>
                <a:gd name="T47" fmla="*/ 252 h 493"/>
                <a:gd name="T48" fmla="*/ 108 w 147"/>
                <a:gd name="T49" fmla="*/ 231 h 493"/>
                <a:gd name="T50" fmla="*/ 115 w 147"/>
                <a:gd name="T51" fmla="*/ 216 h 493"/>
                <a:gd name="T52" fmla="*/ 129 w 147"/>
                <a:gd name="T53" fmla="*/ 201 h 493"/>
                <a:gd name="T54" fmla="*/ 147 w 147"/>
                <a:gd name="T55" fmla="*/ 181 h 493"/>
                <a:gd name="T56" fmla="*/ 173 w 147"/>
                <a:gd name="T57" fmla="*/ 151 h 493"/>
                <a:gd name="T58" fmla="*/ 195 w 147"/>
                <a:gd name="T59" fmla="*/ 111 h 493"/>
                <a:gd name="T60" fmla="*/ 208 w 147"/>
                <a:gd name="T61" fmla="*/ 96 h 493"/>
                <a:gd name="T62" fmla="*/ 234 w 147"/>
                <a:gd name="T63" fmla="*/ 79 h 493"/>
                <a:gd name="T64" fmla="*/ 247 w 147"/>
                <a:gd name="T65" fmla="*/ 56 h 493"/>
                <a:gd name="T66" fmla="*/ 247 w 147"/>
                <a:gd name="T67" fmla="*/ 34 h 493"/>
                <a:gd name="T68" fmla="*/ 237 w 147"/>
                <a:gd name="T69" fmla="*/ 17 h 493"/>
                <a:gd name="T70" fmla="*/ 212 w 147"/>
                <a:gd name="T71" fmla="*/ 5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493"/>
                <a:gd name="T110" fmla="*/ 147 w 147"/>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493">
                  <a:moveTo>
                    <a:pt x="115" y="3"/>
                  </a:moveTo>
                  <a:lnTo>
                    <a:pt x="105" y="0"/>
                  </a:lnTo>
                  <a:lnTo>
                    <a:pt x="95" y="0"/>
                  </a:lnTo>
                  <a:lnTo>
                    <a:pt x="85" y="3"/>
                  </a:lnTo>
                  <a:lnTo>
                    <a:pt x="76" y="7"/>
                  </a:lnTo>
                  <a:lnTo>
                    <a:pt x="68" y="15"/>
                  </a:lnTo>
                  <a:lnTo>
                    <a:pt x="60" y="27"/>
                  </a:lnTo>
                  <a:lnTo>
                    <a:pt x="54" y="42"/>
                  </a:lnTo>
                  <a:lnTo>
                    <a:pt x="49" y="61"/>
                  </a:lnTo>
                  <a:lnTo>
                    <a:pt x="46" y="78"/>
                  </a:lnTo>
                  <a:lnTo>
                    <a:pt x="42" y="91"/>
                  </a:lnTo>
                  <a:lnTo>
                    <a:pt x="39" y="104"/>
                  </a:lnTo>
                  <a:lnTo>
                    <a:pt x="36" y="114"/>
                  </a:lnTo>
                  <a:lnTo>
                    <a:pt x="30" y="134"/>
                  </a:lnTo>
                  <a:lnTo>
                    <a:pt x="21" y="166"/>
                  </a:lnTo>
                  <a:lnTo>
                    <a:pt x="13" y="198"/>
                  </a:lnTo>
                  <a:lnTo>
                    <a:pt x="9" y="216"/>
                  </a:lnTo>
                  <a:lnTo>
                    <a:pt x="8" y="223"/>
                  </a:lnTo>
                  <a:lnTo>
                    <a:pt x="7" y="231"/>
                  </a:lnTo>
                  <a:lnTo>
                    <a:pt x="6" y="240"/>
                  </a:lnTo>
                  <a:lnTo>
                    <a:pt x="6" y="249"/>
                  </a:lnTo>
                  <a:lnTo>
                    <a:pt x="6" y="259"/>
                  </a:lnTo>
                  <a:lnTo>
                    <a:pt x="6" y="274"/>
                  </a:lnTo>
                  <a:lnTo>
                    <a:pt x="5" y="290"/>
                  </a:lnTo>
                  <a:lnTo>
                    <a:pt x="3" y="305"/>
                  </a:lnTo>
                  <a:lnTo>
                    <a:pt x="2" y="320"/>
                  </a:lnTo>
                  <a:lnTo>
                    <a:pt x="0" y="340"/>
                  </a:lnTo>
                  <a:lnTo>
                    <a:pt x="1" y="361"/>
                  </a:lnTo>
                  <a:lnTo>
                    <a:pt x="7" y="385"/>
                  </a:lnTo>
                  <a:lnTo>
                    <a:pt x="11" y="399"/>
                  </a:lnTo>
                  <a:lnTo>
                    <a:pt x="16" y="413"/>
                  </a:lnTo>
                  <a:lnTo>
                    <a:pt x="22" y="429"/>
                  </a:lnTo>
                  <a:lnTo>
                    <a:pt x="28" y="442"/>
                  </a:lnTo>
                  <a:lnTo>
                    <a:pt x="32" y="456"/>
                  </a:lnTo>
                  <a:lnTo>
                    <a:pt x="36" y="468"/>
                  </a:lnTo>
                  <a:lnTo>
                    <a:pt x="39" y="477"/>
                  </a:lnTo>
                  <a:lnTo>
                    <a:pt x="41" y="483"/>
                  </a:lnTo>
                  <a:lnTo>
                    <a:pt x="48" y="492"/>
                  </a:lnTo>
                  <a:lnTo>
                    <a:pt x="56" y="493"/>
                  </a:lnTo>
                  <a:lnTo>
                    <a:pt x="64" y="490"/>
                  </a:lnTo>
                  <a:lnTo>
                    <a:pt x="68" y="479"/>
                  </a:lnTo>
                  <a:lnTo>
                    <a:pt x="68" y="442"/>
                  </a:lnTo>
                  <a:lnTo>
                    <a:pt x="70" y="403"/>
                  </a:lnTo>
                  <a:lnTo>
                    <a:pt x="72" y="368"/>
                  </a:lnTo>
                  <a:lnTo>
                    <a:pt x="75" y="341"/>
                  </a:lnTo>
                  <a:lnTo>
                    <a:pt x="76" y="318"/>
                  </a:lnTo>
                  <a:lnTo>
                    <a:pt x="74" y="303"/>
                  </a:lnTo>
                  <a:lnTo>
                    <a:pt x="69" y="293"/>
                  </a:lnTo>
                  <a:lnTo>
                    <a:pt x="66" y="280"/>
                  </a:lnTo>
                  <a:lnTo>
                    <a:pt x="64" y="269"/>
                  </a:lnTo>
                  <a:lnTo>
                    <a:pt x="66" y="259"/>
                  </a:lnTo>
                  <a:lnTo>
                    <a:pt x="68" y="251"/>
                  </a:lnTo>
                  <a:lnTo>
                    <a:pt x="71" y="243"/>
                  </a:lnTo>
                  <a:lnTo>
                    <a:pt x="76" y="234"/>
                  </a:lnTo>
                  <a:lnTo>
                    <a:pt x="80" y="223"/>
                  </a:lnTo>
                  <a:lnTo>
                    <a:pt x="87" y="211"/>
                  </a:lnTo>
                  <a:lnTo>
                    <a:pt x="94" y="197"/>
                  </a:lnTo>
                  <a:lnTo>
                    <a:pt x="102" y="175"/>
                  </a:lnTo>
                  <a:lnTo>
                    <a:pt x="109" y="151"/>
                  </a:lnTo>
                  <a:lnTo>
                    <a:pt x="115" y="129"/>
                  </a:lnTo>
                  <a:lnTo>
                    <a:pt x="118" y="118"/>
                  </a:lnTo>
                  <a:lnTo>
                    <a:pt x="123" y="112"/>
                  </a:lnTo>
                  <a:lnTo>
                    <a:pt x="131" y="104"/>
                  </a:lnTo>
                  <a:lnTo>
                    <a:pt x="138" y="92"/>
                  </a:lnTo>
                  <a:lnTo>
                    <a:pt x="143" y="80"/>
                  </a:lnTo>
                  <a:lnTo>
                    <a:pt x="146" y="65"/>
                  </a:lnTo>
                  <a:lnTo>
                    <a:pt x="147" y="52"/>
                  </a:lnTo>
                  <a:lnTo>
                    <a:pt x="146" y="40"/>
                  </a:lnTo>
                  <a:lnTo>
                    <a:pt x="145" y="29"/>
                  </a:lnTo>
                  <a:lnTo>
                    <a:pt x="140" y="20"/>
                  </a:lnTo>
                  <a:lnTo>
                    <a:pt x="133" y="12"/>
                  </a:lnTo>
                  <a:lnTo>
                    <a:pt x="125" y="6"/>
                  </a:lnTo>
                  <a:lnTo>
                    <a:pt x="115" y="3"/>
                  </a:lnTo>
                  <a:close/>
                </a:path>
              </a:pathLst>
            </a:custGeom>
            <a:solidFill>
              <a:srgbClr val="CC998C"/>
            </a:solidFill>
            <a:ln w="9525">
              <a:noFill/>
              <a:round/>
              <a:headEnd/>
              <a:tailEnd/>
            </a:ln>
          </p:spPr>
          <p:txBody>
            <a:bodyPr/>
            <a:lstStyle/>
            <a:p>
              <a:endParaRPr lang="ru-RU"/>
            </a:p>
          </p:txBody>
        </p:sp>
        <p:sp>
          <p:nvSpPr>
            <p:cNvPr id="18569" name="Freeform 48"/>
            <p:cNvSpPr>
              <a:spLocks/>
            </p:cNvSpPr>
            <p:nvPr/>
          </p:nvSpPr>
          <p:spPr bwMode="auto">
            <a:xfrm>
              <a:off x="2292" y="2636"/>
              <a:ext cx="34" cy="16"/>
            </a:xfrm>
            <a:custGeom>
              <a:avLst/>
              <a:gdLst>
                <a:gd name="T0" fmla="*/ 13 w 19"/>
                <a:gd name="T1" fmla="*/ 16 h 19"/>
                <a:gd name="T2" fmla="*/ 20 w 19"/>
                <a:gd name="T3" fmla="*/ 16 h 19"/>
                <a:gd name="T4" fmla="*/ 27 w 19"/>
                <a:gd name="T5" fmla="*/ 15 h 19"/>
                <a:gd name="T6" fmla="*/ 30 w 19"/>
                <a:gd name="T7" fmla="*/ 13 h 19"/>
                <a:gd name="T8" fmla="*/ 32 w 19"/>
                <a:gd name="T9" fmla="*/ 10 h 19"/>
                <a:gd name="T10" fmla="*/ 34 w 19"/>
                <a:gd name="T11" fmla="*/ 7 h 19"/>
                <a:gd name="T12" fmla="*/ 32 w 19"/>
                <a:gd name="T13" fmla="*/ 4 h 19"/>
                <a:gd name="T14" fmla="*/ 27 w 19"/>
                <a:gd name="T15" fmla="*/ 2 h 19"/>
                <a:gd name="T16" fmla="*/ 20 w 19"/>
                <a:gd name="T17" fmla="*/ 0 h 19"/>
                <a:gd name="T18" fmla="*/ 14 w 19"/>
                <a:gd name="T19" fmla="*/ 0 h 19"/>
                <a:gd name="T20" fmla="*/ 7 w 19"/>
                <a:gd name="T21" fmla="*/ 2 h 19"/>
                <a:gd name="T22" fmla="*/ 2 w 19"/>
                <a:gd name="T23" fmla="*/ 3 h 19"/>
                <a:gd name="T24" fmla="*/ 0 w 19"/>
                <a:gd name="T25" fmla="*/ 6 h 19"/>
                <a:gd name="T26" fmla="*/ 0 w 19"/>
                <a:gd name="T27" fmla="*/ 9 h 19"/>
                <a:gd name="T28" fmla="*/ 2 w 19"/>
                <a:gd name="T29" fmla="*/ 12 h 19"/>
                <a:gd name="T30" fmla="*/ 5 w 19"/>
                <a:gd name="T31" fmla="*/ 15 h 19"/>
                <a:gd name="T32" fmla="*/ 13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9"/>
                  </a:moveTo>
                  <a:lnTo>
                    <a:pt x="11" y="19"/>
                  </a:lnTo>
                  <a:lnTo>
                    <a:pt x="15" y="18"/>
                  </a:lnTo>
                  <a:lnTo>
                    <a:pt x="17" y="15"/>
                  </a:lnTo>
                  <a:lnTo>
                    <a:pt x="18" y="12"/>
                  </a:lnTo>
                  <a:lnTo>
                    <a:pt x="19" y="8"/>
                  </a:lnTo>
                  <a:lnTo>
                    <a:pt x="18" y="5"/>
                  </a:lnTo>
                  <a:lnTo>
                    <a:pt x="15" y="2"/>
                  </a:lnTo>
                  <a:lnTo>
                    <a:pt x="11" y="0"/>
                  </a:lnTo>
                  <a:lnTo>
                    <a:pt x="8" y="0"/>
                  </a:lnTo>
                  <a:lnTo>
                    <a:pt x="4" y="2"/>
                  </a:lnTo>
                  <a:lnTo>
                    <a:pt x="1" y="4"/>
                  </a:lnTo>
                  <a:lnTo>
                    <a:pt x="0" y="7"/>
                  </a:lnTo>
                  <a:lnTo>
                    <a:pt x="0" y="11"/>
                  </a:lnTo>
                  <a:lnTo>
                    <a:pt x="1" y="14"/>
                  </a:lnTo>
                  <a:lnTo>
                    <a:pt x="3" y="18"/>
                  </a:lnTo>
                  <a:lnTo>
                    <a:pt x="7" y="19"/>
                  </a:lnTo>
                  <a:close/>
                </a:path>
              </a:pathLst>
            </a:custGeom>
            <a:solidFill>
              <a:srgbClr val="CC998C"/>
            </a:solidFill>
            <a:ln w="9525">
              <a:noFill/>
              <a:round/>
              <a:headEnd/>
              <a:tailEnd/>
            </a:ln>
          </p:spPr>
          <p:txBody>
            <a:bodyPr/>
            <a:lstStyle/>
            <a:p>
              <a:endParaRPr lang="ru-RU"/>
            </a:p>
          </p:txBody>
        </p:sp>
        <p:sp>
          <p:nvSpPr>
            <p:cNvPr id="18570" name="Freeform 49"/>
            <p:cNvSpPr>
              <a:spLocks/>
            </p:cNvSpPr>
            <p:nvPr/>
          </p:nvSpPr>
          <p:spPr bwMode="auto">
            <a:xfrm>
              <a:off x="2364" y="2266"/>
              <a:ext cx="30" cy="17"/>
            </a:xfrm>
            <a:custGeom>
              <a:avLst/>
              <a:gdLst>
                <a:gd name="T0" fmla="*/ 11 w 19"/>
                <a:gd name="T1" fmla="*/ 16 h 19"/>
                <a:gd name="T2" fmla="*/ 17 w 19"/>
                <a:gd name="T3" fmla="*/ 17 h 19"/>
                <a:gd name="T4" fmla="*/ 22 w 19"/>
                <a:gd name="T5" fmla="*/ 16 h 19"/>
                <a:gd name="T6" fmla="*/ 27 w 19"/>
                <a:gd name="T7" fmla="*/ 13 h 19"/>
                <a:gd name="T8" fmla="*/ 30 w 19"/>
                <a:gd name="T9" fmla="*/ 10 h 19"/>
                <a:gd name="T10" fmla="*/ 30 w 19"/>
                <a:gd name="T11" fmla="*/ 7 h 19"/>
                <a:gd name="T12" fmla="*/ 27 w 19"/>
                <a:gd name="T13" fmla="*/ 4 h 19"/>
                <a:gd name="T14" fmla="*/ 24 w 19"/>
                <a:gd name="T15" fmla="*/ 1 h 19"/>
                <a:gd name="T16" fmla="*/ 19 w 19"/>
                <a:gd name="T17" fmla="*/ 0 h 19"/>
                <a:gd name="T18" fmla="*/ 11 w 19"/>
                <a:gd name="T19" fmla="*/ 0 h 19"/>
                <a:gd name="T20" fmla="*/ 8 w 19"/>
                <a:gd name="T21" fmla="*/ 1 h 19"/>
                <a:gd name="T22" fmla="*/ 2 w 19"/>
                <a:gd name="T23" fmla="*/ 3 h 19"/>
                <a:gd name="T24" fmla="*/ 0 w 19"/>
                <a:gd name="T25" fmla="*/ 6 h 19"/>
                <a:gd name="T26" fmla="*/ 0 w 19"/>
                <a:gd name="T27" fmla="*/ 10 h 19"/>
                <a:gd name="T28" fmla="*/ 2 w 19"/>
                <a:gd name="T29" fmla="*/ 13 h 19"/>
                <a:gd name="T30" fmla="*/ 6 w 19"/>
                <a:gd name="T31" fmla="*/ 15 h 19"/>
                <a:gd name="T32" fmla="*/ 11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8"/>
                  </a:moveTo>
                  <a:lnTo>
                    <a:pt x="11" y="19"/>
                  </a:lnTo>
                  <a:lnTo>
                    <a:pt x="14" y="18"/>
                  </a:lnTo>
                  <a:lnTo>
                    <a:pt x="17" y="15"/>
                  </a:lnTo>
                  <a:lnTo>
                    <a:pt x="19" y="11"/>
                  </a:lnTo>
                  <a:lnTo>
                    <a:pt x="19" y="8"/>
                  </a:lnTo>
                  <a:lnTo>
                    <a:pt x="17" y="4"/>
                  </a:lnTo>
                  <a:lnTo>
                    <a:pt x="15" y="1"/>
                  </a:lnTo>
                  <a:lnTo>
                    <a:pt x="12" y="0"/>
                  </a:lnTo>
                  <a:lnTo>
                    <a:pt x="7" y="0"/>
                  </a:lnTo>
                  <a:lnTo>
                    <a:pt x="5" y="1"/>
                  </a:lnTo>
                  <a:lnTo>
                    <a:pt x="1" y="3"/>
                  </a:lnTo>
                  <a:lnTo>
                    <a:pt x="0" y="7"/>
                  </a:lnTo>
                  <a:lnTo>
                    <a:pt x="0" y="11"/>
                  </a:lnTo>
                  <a:lnTo>
                    <a:pt x="1" y="14"/>
                  </a:lnTo>
                  <a:lnTo>
                    <a:pt x="4" y="17"/>
                  </a:lnTo>
                  <a:lnTo>
                    <a:pt x="7" y="18"/>
                  </a:lnTo>
                  <a:close/>
                </a:path>
              </a:pathLst>
            </a:custGeom>
            <a:solidFill>
              <a:srgbClr val="CC998C"/>
            </a:solidFill>
            <a:ln w="9525">
              <a:noFill/>
              <a:round/>
              <a:headEnd/>
              <a:tailEnd/>
            </a:ln>
          </p:spPr>
          <p:txBody>
            <a:bodyPr/>
            <a:lstStyle/>
            <a:p>
              <a:endParaRPr lang="ru-RU"/>
            </a:p>
          </p:txBody>
        </p:sp>
        <p:sp>
          <p:nvSpPr>
            <p:cNvPr id="18571" name="Freeform 50"/>
            <p:cNvSpPr>
              <a:spLocks/>
            </p:cNvSpPr>
            <p:nvPr/>
          </p:nvSpPr>
          <p:spPr bwMode="auto">
            <a:xfrm>
              <a:off x="2215" y="2227"/>
              <a:ext cx="260" cy="193"/>
            </a:xfrm>
            <a:custGeom>
              <a:avLst/>
              <a:gdLst>
                <a:gd name="T0" fmla="*/ 120 w 154"/>
                <a:gd name="T1" fmla="*/ 6 h 222"/>
                <a:gd name="T2" fmla="*/ 130 w 154"/>
                <a:gd name="T3" fmla="*/ 4 h 222"/>
                <a:gd name="T4" fmla="*/ 140 w 154"/>
                <a:gd name="T5" fmla="*/ 2 h 222"/>
                <a:gd name="T6" fmla="*/ 152 w 154"/>
                <a:gd name="T7" fmla="*/ 1 h 222"/>
                <a:gd name="T8" fmla="*/ 162 w 154"/>
                <a:gd name="T9" fmla="*/ 0 h 222"/>
                <a:gd name="T10" fmla="*/ 174 w 154"/>
                <a:gd name="T11" fmla="*/ 0 h 222"/>
                <a:gd name="T12" fmla="*/ 186 w 154"/>
                <a:gd name="T13" fmla="*/ 0 h 222"/>
                <a:gd name="T14" fmla="*/ 198 w 154"/>
                <a:gd name="T15" fmla="*/ 1 h 222"/>
                <a:gd name="T16" fmla="*/ 209 w 154"/>
                <a:gd name="T17" fmla="*/ 3 h 222"/>
                <a:gd name="T18" fmla="*/ 219 w 154"/>
                <a:gd name="T19" fmla="*/ 6 h 222"/>
                <a:gd name="T20" fmla="*/ 231 w 154"/>
                <a:gd name="T21" fmla="*/ 9 h 222"/>
                <a:gd name="T22" fmla="*/ 240 w 154"/>
                <a:gd name="T23" fmla="*/ 14 h 222"/>
                <a:gd name="T24" fmla="*/ 248 w 154"/>
                <a:gd name="T25" fmla="*/ 19 h 222"/>
                <a:gd name="T26" fmla="*/ 255 w 154"/>
                <a:gd name="T27" fmla="*/ 26 h 222"/>
                <a:gd name="T28" fmla="*/ 258 w 154"/>
                <a:gd name="T29" fmla="*/ 34 h 222"/>
                <a:gd name="T30" fmla="*/ 260 w 154"/>
                <a:gd name="T31" fmla="*/ 43 h 222"/>
                <a:gd name="T32" fmla="*/ 257 w 154"/>
                <a:gd name="T33" fmla="*/ 54 h 222"/>
                <a:gd name="T34" fmla="*/ 245 w 154"/>
                <a:gd name="T35" fmla="*/ 73 h 222"/>
                <a:gd name="T36" fmla="*/ 233 w 154"/>
                <a:gd name="T37" fmla="*/ 87 h 222"/>
                <a:gd name="T38" fmla="*/ 221 w 154"/>
                <a:gd name="T39" fmla="*/ 98 h 222"/>
                <a:gd name="T40" fmla="*/ 209 w 154"/>
                <a:gd name="T41" fmla="*/ 107 h 222"/>
                <a:gd name="T42" fmla="*/ 199 w 154"/>
                <a:gd name="T43" fmla="*/ 123 h 222"/>
                <a:gd name="T44" fmla="*/ 187 w 154"/>
                <a:gd name="T45" fmla="*/ 147 h 222"/>
                <a:gd name="T46" fmla="*/ 174 w 154"/>
                <a:gd name="T47" fmla="*/ 173 h 222"/>
                <a:gd name="T48" fmla="*/ 157 w 154"/>
                <a:gd name="T49" fmla="*/ 192 h 222"/>
                <a:gd name="T50" fmla="*/ 144 w 154"/>
                <a:gd name="T51" fmla="*/ 193 h 222"/>
                <a:gd name="T52" fmla="*/ 123 w 154"/>
                <a:gd name="T53" fmla="*/ 192 h 222"/>
                <a:gd name="T54" fmla="*/ 101 w 154"/>
                <a:gd name="T55" fmla="*/ 190 h 222"/>
                <a:gd name="T56" fmla="*/ 73 w 154"/>
                <a:gd name="T57" fmla="*/ 187 h 222"/>
                <a:gd name="T58" fmla="*/ 49 w 154"/>
                <a:gd name="T59" fmla="*/ 182 h 222"/>
                <a:gd name="T60" fmla="*/ 27 w 154"/>
                <a:gd name="T61" fmla="*/ 177 h 222"/>
                <a:gd name="T62" fmla="*/ 10 w 154"/>
                <a:gd name="T63" fmla="*/ 170 h 222"/>
                <a:gd name="T64" fmla="*/ 0 w 154"/>
                <a:gd name="T65" fmla="*/ 163 h 222"/>
                <a:gd name="T66" fmla="*/ 12 w 154"/>
                <a:gd name="T67" fmla="*/ 141 h 222"/>
                <a:gd name="T68" fmla="*/ 24 w 154"/>
                <a:gd name="T69" fmla="*/ 120 h 222"/>
                <a:gd name="T70" fmla="*/ 37 w 154"/>
                <a:gd name="T71" fmla="*/ 104 h 222"/>
                <a:gd name="T72" fmla="*/ 44 w 154"/>
                <a:gd name="T73" fmla="*/ 94 h 222"/>
                <a:gd name="T74" fmla="*/ 52 w 154"/>
                <a:gd name="T75" fmla="*/ 84 h 222"/>
                <a:gd name="T76" fmla="*/ 62 w 154"/>
                <a:gd name="T77" fmla="*/ 70 h 222"/>
                <a:gd name="T78" fmla="*/ 71 w 154"/>
                <a:gd name="T79" fmla="*/ 55 h 222"/>
                <a:gd name="T80" fmla="*/ 78 w 154"/>
                <a:gd name="T81" fmla="*/ 43 h 222"/>
                <a:gd name="T82" fmla="*/ 83 w 154"/>
                <a:gd name="T83" fmla="*/ 33 h 222"/>
                <a:gd name="T84" fmla="*/ 93 w 154"/>
                <a:gd name="T85" fmla="*/ 21 h 222"/>
                <a:gd name="T86" fmla="*/ 106 w 154"/>
                <a:gd name="T87" fmla="*/ 12 h 222"/>
                <a:gd name="T88" fmla="*/ 120 w 154"/>
                <a:gd name="T89" fmla="*/ 6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222"/>
                <a:gd name="T137" fmla="*/ 154 w 154"/>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222">
                  <a:moveTo>
                    <a:pt x="71" y="7"/>
                  </a:moveTo>
                  <a:lnTo>
                    <a:pt x="77" y="5"/>
                  </a:lnTo>
                  <a:lnTo>
                    <a:pt x="83" y="2"/>
                  </a:lnTo>
                  <a:lnTo>
                    <a:pt x="90" y="1"/>
                  </a:lnTo>
                  <a:lnTo>
                    <a:pt x="96" y="0"/>
                  </a:lnTo>
                  <a:lnTo>
                    <a:pt x="103" y="0"/>
                  </a:lnTo>
                  <a:lnTo>
                    <a:pt x="110" y="0"/>
                  </a:lnTo>
                  <a:lnTo>
                    <a:pt x="117" y="1"/>
                  </a:lnTo>
                  <a:lnTo>
                    <a:pt x="124" y="3"/>
                  </a:lnTo>
                  <a:lnTo>
                    <a:pt x="130" y="7"/>
                  </a:lnTo>
                  <a:lnTo>
                    <a:pt x="137" y="10"/>
                  </a:lnTo>
                  <a:lnTo>
                    <a:pt x="142" y="16"/>
                  </a:lnTo>
                  <a:lnTo>
                    <a:pt x="147" y="22"/>
                  </a:lnTo>
                  <a:lnTo>
                    <a:pt x="151" y="30"/>
                  </a:lnTo>
                  <a:lnTo>
                    <a:pt x="153" y="39"/>
                  </a:lnTo>
                  <a:lnTo>
                    <a:pt x="154" y="49"/>
                  </a:lnTo>
                  <a:lnTo>
                    <a:pt x="152" y="62"/>
                  </a:lnTo>
                  <a:lnTo>
                    <a:pt x="145" y="84"/>
                  </a:lnTo>
                  <a:lnTo>
                    <a:pt x="138" y="100"/>
                  </a:lnTo>
                  <a:lnTo>
                    <a:pt x="131" y="113"/>
                  </a:lnTo>
                  <a:lnTo>
                    <a:pt x="124" y="123"/>
                  </a:lnTo>
                  <a:lnTo>
                    <a:pt x="118" y="142"/>
                  </a:lnTo>
                  <a:lnTo>
                    <a:pt x="111" y="169"/>
                  </a:lnTo>
                  <a:lnTo>
                    <a:pt x="103" y="199"/>
                  </a:lnTo>
                  <a:lnTo>
                    <a:pt x="93" y="221"/>
                  </a:lnTo>
                  <a:lnTo>
                    <a:pt x="85" y="222"/>
                  </a:lnTo>
                  <a:lnTo>
                    <a:pt x="73" y="221"/>
                  </a:lnTo>
                  <a:lnTo>
                    <a:pt x="60" y="219"/>
                  </a:lnTo>
                  <a:lnTo>
                    <a:pt x="43" y="215"/>
                  </a:lnTo>
                  <a:lnTo>
                    <a:pt x="29" y="209"/>
                  </a:lnTo>
                  <a:lnTo>
                    <a:pt x="16" y="204"/>
                  </a:lnTo>
                  <a:lnTo>
                    <a:pt x="6" y="196"/>
                  </a:lnTo>
                  <a:lnTo>
                    <a:pt x="0" y="188"/>
                  </a:lnTo>
                  <a:lnTo>
                    <a:pt x="7" y="162"/>
                  </a:lnTo>
                  <a:lnTo>
                    <a:pt x="14" y="138"/>
                  </a:lnTo>
                  <a:lnTo>
                    <a:pt x="22" y="120"/>
                  </a:lnTo>
                  <a:lnTo>
                    <a:pt x="26" y="108"/>
                  </a:lnTo>
                  <a:lnTo>
                    <a:pt x="31" y="97"/>
                  </a:lnTo>
                  <a:lnTo>
                    <a:pt x="37" y="81"/>
                  </a:lnTo>
                  <a:lnTo>
                    <a:pt x="42" y="63"/>
                  </a:lnTo>
                  <a:lnTo>
                    <a:pt x="46" y="49"/>
                  </a:lnTo>
                  <a:lnTo>
                    <a:pt x="49" y="38"/>
                  </a:lnTo>
                  <a:lnTo>
                    <a:pt x="55" y="24"/>
                  </a:lnTo>
                  <a:lnTo>
                    <a:pt x="63" y="14"/>
                  </a:lnTo>
                  <a:lnTo>
                    <a:pt x="71" y="7"/>
                  </a:lnTo>
                  <a:close/>
                </a:path>
              </a:pathLst>
            </a:custGeom>
            <a:solidFill>
              <a:srgbClr val="B20019"/>
            </a:solidFill>
            <a:ln w="9525">
              <a:noFill/>
              <a:round/>
              <a:headEnd/>
              <a:tailEnd/>
            </a:ln>
          </p:spPr>
          <p:txBody>
            <a:bodyPr/>
            <a:lstStyle/>
            <a:p>
              <a:endParaRPr lang="ru-RU"/>
            </a:p>
          </p:txBody>
        </p:sp>
        <p:sp>
          <p:nvSpPr>
            <p:cNvPr id="18572" name="Freeform 51"/>
            <p:cNvSpPr>
              <a:spLocks/>
            </p:cNvSpPr>
            <p:nvPr/>
          </p:nvSpPr>
          <p:spPr bwMode="auto">
            <a:xfrm>
              <a:off x="2208" y="2389"/>
              <a:ext cx="162" cy="46"/>
            </a:xfrm>
            <a:custGeom>
              <a:avLst/>
              <a:gdLst>
                <a:gd name="T0" fmla="*/ 8 w 98"/>
                <a:gd name="T1" fmla="*/ 0 h 54"/>
                <a:gd name="T2" fmla="*/ 18 w 98"/>
                <a:gd name="T3" fmla="*/ 7 h 54"/>
                <a:gd name="T4" fmla="*/ 35 w 98"/>
                <a:gd name="T5" fmla="*/ 14 h 54"/>
                <a:gd name="T6" fmla="*/ 56 w 98"/>
                <a:gd name="T7" fmla="*/ 18 h 54"/>
                <a:gd name="T8" fmla="*/ 79 w 98"/>
                <a:gd name="T9" fmla="*/ 23 h 54"/>
                <a:gd name="T10" fmla="*/ 107 w 98"/>
                <a:gd name="T11" fmla="*/ 26 h 54"/>
                <a:gd name="T12" fmla="*/ 129 w 98"/>
                <a:gd name="T13" fmla="*/ 28 h 54"/>
                <a:gd name="T14" fmla="*/ 149 w 98"/>
                <a:gd name="T15" fmla="*/ 29 h 54"/>
                <a:gd name="T16" fmla="*/ 162 w 98"/>
                <a:gd name="T17" fmla="*/ 28 h 54"/>
                <a:gd name="T18" fmla="*/ 160 w 98"/>
                <a:gd name="T19" fmla="*/ 32 h 54"/>
                <a:gd name="T20" fmla="*/ 157 w 98"/>
                <a:gd name="T21" fmla="*/ 37 h 54"/>
                <a:gd name="T22" fmla="*/ 150 w 98"/>
                <a:gd name="T23" fmla="*/ 42 h 54"/>
                <a:gd name="T24" fmla="*/ 147 w 98"/>
                <a:gd name="T25" fmla="*/ 45 h 54"/>
                <a:gd name="T26" fmla="*/ 134 w 98"/>
                <a:gd name="T27" fmla="*/ 46 h 54"/>
                <a:gd name="T28" fmla="*/ 116 w 98"/>
                <a:gd name="T29" fmla="*/ 45 h 54"/>
                <a:gd name="T30" fmla="*/ 94 w 98"/>
                <a:gd name="T31" fmla="*/ 42 h 54"/>
                <a:gd name="T32" fmla="*/ 71 w 98"/>
                <a:gd name="T33" fmla="*/ 37 h 54"/>
                <a:gd name="T34" fmla="*/ 48 w 98"/>
                <a:gd name="T35" fmla="*/ 32 h 54"/>
                <a:gd name="T36" fmla="*/ 26 w 98"/>
                <a:gd name="T37" fmla="*/ 27 h 54"/>
                <a:gd name="T38" fmla="*/ 12 w 98"/>
                <a:gd name="T39" fmla="*/ 21 h 54"/>
                <a:gd name="T40" fmla="*/ 2 w 98"/>
                <a:gd name="T41" fmla="*/ 15 h 54"/>
                <a:gd name="T42" fmla="*/ 0 w 98"/>
                <a:gd name="T43" fmla="*/ 11 h 54"/>
                <a:gd name="T44" fmla="*/ 0 w 98"/>
                <a:gd name="T45" fmla="*/ 7 h 54"/>
                <a:gd name="T46" fmla="*/ 3 w 98"/>
                <a:gd name="T47" fmla="*/ 2 h 54"/>
                <a:gd name="T48" fmla="*/ 8 w 9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54"/>
                <a:gd name="T77" fmla="*/ 98 w 9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54">
                  <a:moveTo>
                    <a:pt x="5" y="0"/>
                  </a:moveTo>
                  <a:lnTo>
                    <a:pt x="11" y="8"/>
                  </a:lnTo>
                  <a:lnTo>
                    <a:pt x="21" y="16"/>
                  </a:lnTo>
                  <a:lnTo>
                    <a:pt x="34" y="21"/>
                  </a:lnTo>
                  <a:lnTo>
                    <a:pt x="48" y="27"/>
                  </a:lnTo>
                  <a:lnTo>
                    <a:pt x="65" y="31"/>
                  </a:lnTo>
                  <a:lnTo>
                    <a:pt x="78" y="33"/>
                  </a:lnTo>
                  <a:lnTo>
                    <a:pt x="90" y="34"/>
                  </a:lnTo>
                  <a:lnTo>
                    <a:pt x="98" y="33"/>
                  </a:lnTo>
                  <a:lnTo>
                    <a:pt x="97" y="38"/>
                  </a:lnTo>
                  <a:lnTo>
                    <a:pt x="95" y="43"/>
                  </a:lnTo>
                  <a:lnTo>
                    <a:pt x="91" y="49"/>
                  </a:lnTo>
                  <a:lnTo>
                    <a:pt x="89" y="53"/>
                  </a:lnTo>
                  <a:lnTo>
                    <a:pt x="81" y="54"/>
                  </a:lnTo>
                  <a:lnTo>
                    <a:pt x="70" y="53"/>
                  </a:lnTo>
                  <a:lnTo>
                    <a:pt x="57" y="49"/>
                  </a:lnTo>
                  <a:lnTo>
                    <a:pt x="43" y="43"/>
                  </a:lnTo>
                  <a:lnTo>
                    <a:pt x="29" y="38"/>
                  </a:lnTo>
                  <a:lnTo>
                    <a:pt x="16" y="32"/>
                  </a:lnTo>
                  <a:lnTo>
                    <a:pt x="7" y="25"/>
                  </a:lnTo>
                  <a:lnTo>
                    <a:pt x="1" y="18"/>
                  </a:lnTo>
                  <a:lnTo>
                    <a:pt x="0" y="13"/>
                  </a:lnTo>
                  <a:lnTo>
                    <a:pt x="0" y="8"/>
                  </a:lnTo>
                  <a:lnTo>
                    <a:pt x="2" y="2"/>
                  </a:lnTo>
                  <a:lnTo>
                    <a:pt x="5" y="0"/>
                  </a:lnTo>
                  <a:close/>
                </a:path>
              </a:pathLst>
            </a:custGeom>
            <a:solidFill>
              <a:srgbClr val="FFFFFF"/>
            </a:solidFill>
            <a:ln w="9525">
              <a:noFill/>
              <a:round/>
              <a:headEnd/>
              <a:tailEnd/>
            </a:ln>
          </p:spPr>
          <p:txBody>
            <a:bodyPr/>
            <a:lstStyle/>
            <a:p>
              <a:endParaRPr lang="ru-RU"/>
            </a:p>
          </p:txBody>
        </p:sp>
        <p:sp>
          <p:nvSpPr>
            <p:cNvPr id="18573" name="Freeform 52"/>
            <p:cNvSpPr>
              <a:spLocks/>
            </p:cNvSpPr>
            <p:nvPr/>
          </p:nvSpPr>
          <p:spPr bwMode="auto">
            <a:xfrm>
              <a:off x="2343" y="2183"/>
              <a:ext cx="521" cy="469"/>
            </a:xfrm>
            <a:custGeom>
              <a:avLst/>
              <a:gdLst>
                <a:gd name="T0" fmla="*/ 273 w 307"/>
                <a:gd name="T1" fmla="*/ 0 h 546"/>
                <a:gd name="T2" fmla="*/ 300 w 307"/>
                <a:gd name="T3" fmla="*/ 3 h 546"/>
                <a:gd name="T4" fmla="*/ 326 w 307"/>
                <a:gd name="T5" fmla="*/ 12 h 546"/>
                <a:gd name="T6" fmla="*/ 363 w 307"/>
                <a:gd name="T7" fmla="*/ 21 h 546"/>
                <a:gd name="T8" fmla="*/ 404 w 307"/>
                <a:gd name="T9" fmla="*/ 33 h 546"/>
                <a:gd name="T10" fmla="*/ 429 w 307"/>
                <a:gd name="T11" fmla="*/ 40 h 546"/>
                <a:gd name="T12" fmla="*/ 460 w 307"/>
                <a:gd name="T13" fmla="*/ 44 h 546"/>
                <a:gd name="T14" fmla="*/ 492 w 307"/>
                <a:gd name="T15" fmla="*/ 51 h 546"/>
                <a:gd name="T16" fmla="*/ 519 w 307"/>
                <a:gd name="T17" fmla="*/ 77 h 546"/>
                <a:gd name="T18" fmla="*/ 511 w 307"/>
                <a:gd name="T19" fmla="*/ 118 h 546"/>
                <a:gd name="T20" fmla="*/ 496 w 307"/>
                <a:gd name="T21" fmla="*/ 156 h 546"/>
                <a:gd name="T22" fmla="*/ 458 w 307"/>
                <a:gd name="T23" fmla="*/ 209 h 546"/>
                <a:gd name="T24" fmla="*/ 457 w 307"/>
                <a:gd name="T25" fmla="*/ 263 h 546"/>
                <a:gd name="T26" fmla="*/ 453 w 307"/>
                <a:gd name="T27" fmla="*/ 303 h 546"/>
                <a:gd name="T28" fmla="*/ 465 w 307"/>
                <a:gd name="T29" fmla="*/ 338 h 546"/>
                <a:gd name="T30" fmla="*/ 484 w 307"/>
                <a:gd name="T31" fmla="*/ 371 h 546"/>
                <a:gd name="T32" fmla="*/ 497 w 307"/>
                <a:gd name="T33" fmla="*/ 423 h 546"/>
                <a:gd name="T34" fmla="*/ 490 w 307"/>
                <a:gd name="T35" fmla="*/ 452 h 546"/>
                <a:gd name="T36" fmla="*/ 445 w 307"/>
                <a:gd name="T37" fmla="*/ 460 h 546"/>
                <a:gd name="T38" fmla="*/ 390 w 307"/>
                <a:gd name="T39" fmla="*/ 467 h 546"/>
                <a:gd name="T40" fmla="*/ 321 w 307"/>
                <a:gd name="T41" fmla="*/ 469 h 546"/>
                <a:gd name="T42" fmla="*/ 231 w 307"/>
                <a:gd name="T43" fmla="*/ 466 h 546"/>
                <a:gd name="T44" fmla="*/ 160 w 307"/>
                <a:gd name="T45" fmla="*/ 466 h 546"/>
                <a:gd name="T46" fmla="*/ 110 w 307"/>
                <a:gd name="T47" fmla="*/ 466 h 546"/>
                <a:gd name="T48" fmla="*/ 75 w 307"/>
                <a:gd name="T49" fmla="*/ 462 h 546"/>
                <a:gd name="T50" fmla="*/ 63 w 307"/>
                <a:gd name="T51" fmla="*/ 447 h 546"/>
                <a:gd name="T52" fmla="*/ 70 w 307"/>
                <a:gd name="T53" fmla="*/ 377 h 546"/>
                <a:gd name="T54" fmla="*/ 90 w 307"/>
                <a:gd name="T55" fmla="*/ 340 h 546"/>
                <a:gd name="T56" fmla="*/ 85 w 307"/>
                <a:gd name="T57" fmla="*/ 295 h 546"/>
                <a:gd name="T58" fmla="*/ 78 w 307"/>
                <a:gd name="T59" fmla="*/ 241 h 546"/>
                <a:gd name="T60" fmla="*/ 53 w 307"/>
                <a:gd name="T61" fmla="*/ 196 h 546"/>
                <a:gd name="T62" fmla="*/ 36 w 307"/>
                <a:gd name="T63" fmla="*/ 164 h 546"/>
                <a:gd name="T64" fmla="*/ 14 w 307"/>
                <a:gd name="T65" fmla="*/ 129 h 546"/>
                <a:gd name="T66" fmla="*/ 0 w 307"/>
                <a:gd name="T67" fmla="*/ 93 h 546"/>
                <a:gd name="T68" fmla="*/ 5 w 307"/>
                <a:gd name="T69" fmla="*/ 63 h 546"/>
                <a:gd name="T70" fmla="*/ 41 w 307"/>
                <a:gd name="T71" fmla="*/ 51 h 546"/>
                <a:gd name="T72" fmla="*/ 80 w 307"/>
                <a:gd name="T73" fmla="*/ 45 h 546"/>
                <a:gd name="T74" fmla="*/ 102 w 307"/>
                <a:gd name="T75" fmla="*/ 35 h 546"/>
                <a:gd name="T76" fmla="*/ 127 w 307"/>
                <a:gd name="T77" fmla="*/ 27 h 546"/>
                <a:gd name="T78" fmla="*/ 153 w 307"/>
                <a:gd name="T79" fmla="*/ 21 h 546"/>
                <a:gd name="T80" fmla="*/ 168 w 307"/>
                <a:gd name="T81" fmla="*/ 17 h 546"/>
                <a:gd name="T82" fmla="*/ 195 w 307"/>
                <a:gd name="T83" fmla="*/ 7 h 546"/>
                <a:gd name="T84" fmla="*/ 253 w 307"/>
                <a:gd name="T85" fmla="*/ 0 h 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546"/>
                <a:gd name="T131" fmla="*/ 307 w 307"/>
                <a:gd name="T132" fmla="*/ 546 h 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546">
                  <a:moveTo>
                    <a:pt x="149" y="0"/>
                  </a:moveTo>
                  <a:lnTo>
                    <a:pt x="155" y="0"/>
                  </a:lnTo>
                  <a:lnTo>
                    <a:pt x="161" y="0"/>
                  </a:lnTo>
                  <a:lnTo>
                    <a:pt x="167" y="0"/>
                  </a:lnTo>
                  <a:lnTo>
                    <a:pt x="171" y="1"/>
                  </a:lnTo>
                  <a:lnTo>
                    <a:pt x="177" y="3"/>
                  </a:lnTo>
                  <a:lnTo>
                    <a:pt x="182" y="6"/>
                  </a:lnTo>
                  <a:lnTo>
                    <a:pt x="187" y="9"/>
                  </a:lnTo>
                  <a:lnTo>
                    <a:pt x="192" y="14"/>
                  </a:lnTo>
                  <a:lnTo>
                    <a:pt x="198" y="16"/>
                  </a:lnTo>
                  <a:lnTo>
                    <a:pt x="206" y="21"/>
                  </a:lnTo>
                  <a:lnTo>
                    <a:pt x="214" y="24"/>
                  </a:lnTo>
                  <a:lnTo>
                    <a:pt x="222" y="29"/>
                  </a:lnTo>
                  <a:lnTo>
                    <a:pt x="230" y="35"/>
                  </a:lnTo>
                  <a:lnTo>
                    <a:pt x="238" y="38"/>
                  </a:lnTo>
                  <a:lnTo>
                    <a:pt x="244" y="43"/>
                  </a:lnTo>
                  <a:lnTo>
                    <a:pt x="248" y="45"/>
                  </a:lnTo>
                  <a:lnTo>
                    <a:pt x="253" y="47"/>
                  </a:lnTo>
                  <a:lnTo>
                    <a:pt x="258" y="48"/>
                  </a:lnTo>
                  <a:lnTo>
                    <a:pt x="265" y="49"/>
                  </a:lnTo>
                  <a:lnTo>
                    <a:pt x="271" y="51"/>
                  </a:lnTo>
                  <a:lnTo>
                    <a:pt x="277" y="53"/>
                  </a:lnTo>
                  <a:lnTo>
                    <a:pt x="284" y="55"/>
                  </a:lnTo>
                  <a:lnTo>
                    <a:pt x="290" y="59"/>
                  </a:lnTo>
                  <a:lnTo>
                    <a:pt x="294" y="64"/>
                  </a:lnTo>
                  <a:lnTo>
                    <a:pt x="301" y="77"/>
                  </a:lnTo>
                  <a:lnTo>
                    <a:pt x="306" y="90"/>
                  </a:lnTo>
                  <a:lnTo>
                    <a:pt x="307" y="104"/>
                  </a:lnTo>
                  <a:lnTo>
                    <a:pt x="305" y="120"/>
                  </a:lnTo>
                  <a:lnTo>
                    <a:pt x="301" y="137"/>
                  </a:lnTo>
                  <a:lnTo>
                    <a:pt x="299" y="155"/>
                  </a:lnTo>
                  <a:lnTo>
                    <a:pt x="296" y="172"/>
                  </a:lnTo>
                  <a:lnTo>
                    <a:pt x="292" y="182"/>
                  </a:lnTo>
                  <a:lnTo>
                    <a:pt x="283" y="201"/>
                  </a:lnTo>
                  <a:lnTo>
                    <a:pt x="275" y="222"/>
                  </a:lnTo>
                  <a:lnTo>
                    <a:pt x="270" y="243"/>
                  </a:lnTo>
                  <a:lnTo>
                    <a:pt x="268" y="261"/>
                  </a:lnTo>
                  <a:lnTo>
                    <a:pt x="268" y="285"/>
                  </a:lnTo>
                  <a:lnTo>
                    <a:pt x="269" y="306"/>
                  </a:lnTo>
                  <a:lnTo>
                    <a:pt x="269" y="325"/>
                  </a:lnTo>
                  <a:lnTo>
                    <a:pt x="268" y="340"/>
                  </a:lnTo>
                  <a:lnTo>
                    <a:pt x="267" y="353"/>
                  </a:lnTo>
                  <a:lnTo>
                    <a:pt x="268" y="367"/>
                  </a:lnTo>
                  <a:lnTo>
                    <a:pt x="270" y="381"/>
                  </a:lnTo>
                  <a:lnTo>
                    <a:pt x="274" y="394"/>
                  </a:lnTo>
                  <a:lnTo>
                    <a:pt x="278" y="406"/>
                  </a:lnTo>
                  <a:lnTo>
                    <a:pt x="283" y="418"/>
                  </a:lnTo>
                  <a:lnTo>
                    <a:pt x="285" y="432"/>
                  </a:lnTo>
                  <a:lnTo>
                    <a:pt x="288" y="447"/>
                  </a:lnTo>
                  <a:lnTo>
                    <a:pt x="290" y="467"/>
                  </a:lnTo>
                  <a:lnTo>
                    <a:pt x="293" y="493"/>
                  </a:lnTo>
                  <a:lnTo>
                    <a:pt x="296" y="515"/>
                  </a:lnTo>
                  <a:lnTo>
                    <a:pt x="296" y="524"/>
                  </a:lnTo>
                  <a:lnTo>
                    <a:pt x="289" y="526"/>
                  </a:lnTo>
                  <a:lnTo>
                    <a:pt x="281" y="530"/>
                  </a:lnTo>
                  <a:lnTo>
                    <a:pt x="273" y="533"/>
                  </a:lnTo>
                  <a:lnTo>
                    <a:pt x="262" y="536"/>
                  </a:lnTo>
                  <a:lnTo>
                    <a:pt x="252" y="540"/>
                  </a:lnTo>
                  <a:lnTo>
                    <a:pt x="242" y="542"/>
                  </a:lnTo>
                  <a:lnTo>
                    <a:pt x="230" y="544"/>
                  </a:lnTo>
                  <a:lnTo>
                    <a:pt x="217" y="546"/>
                  </a:lnTo>
                  <a:lnTo>
                    <a:pt x="204" y="546"/>
                  </a:lnTo>
                  <a:lnTo>
                    <a:pt x="189" y="546"/>
                  </a:lnTo>
                  <a:lnTo>
                    <a:pt x="171" y="546"/>
                  </a:lnTo>
                  <a:lnTo>
                    <a:pt x="153" y="544"/>
                  </a:lnTo>
                  <a:lnTo>
                    <a:pt x="136" y="543"/>
                  </a:lnTo>
                  <a:lnTo>
                    <a:pt x="120" y="543"/>
                  </a:lnTo>
                  <a:lnTo>
                    <a:pt x="106" y="543"/>
                  </a:lnTo>
                  <a:lnTo>
                    <a:pt x="94" y="543"/>
                  </a:lnTo>
                  <a:lnTo>
                    <a:pt x="85" y="543"/>
                  </a:lnTo>
                  <a:lnTo>
                    <a:pt x="75" y="543"/>
                  </a:lnTo>
                  <a:lnTo>
                    <a:pt x="65" y="542"/>
                  </a:lnTo>
                  <a:lnTo>
                    <a:pt x="57" y="541"/>
                  </a:lnTo>
                  <a:lnTo>
                    <a:pt x="49" y="540"/>
                  </a:lnTo>
                  <a:lnTo>
                    <a:pt x="44" y="538"/>
                  </a:lnTo>
                  <a:lnTo>
                    <a:pt x="39" y="536"/>
                  </a:lnTo>
                  <a:lnTo>
                    <a:pt x="38" y="534"/>
                  </a:lnTo>
                  <a:lnTo>
                    <a:pt x="37" y="520"/>
                  </a:lnTo>
                  <a:lnTo>
                    <a:pt x="37" y="493"/>
                  </a:lnTo>
                  <a:lnTo>
                    <a:pt x="38" y="463"/>
                  </a:lnTo>
                  <a:lnTo>
                    <a:pt x="41" y="439"/>
                  </a:lnTo>
                  <a:lnTo>
                    <a:pt x="46" y="421"/>
                  </a:lnTo>
                  <a:lnTo>
                    <a:pt x="50" y="407"/>
                  </a:lnTo>
                  <a:lnTo>
                    <a:pt x="53" y="396"/>
                  </a:lnTo>
                  <a:lnTo>
                    <a:pt x="54" y="388"/>
                  </a:lnTo>
                  <a:lnTo>
                    <a:pt x="53" y="372"/>
                  </a:lnTo>
                  <a:lnTo>
                    <a:pt x="50" y="343"/>
                  </a:lnTo>
                  <a:lnTo>
                    <a:pt x="48" y="314"/>
                  </a:lnTo>
                  <a:lnTo>
                    <a:pt x="47" y="295"/>
                  </a:lnTo>
                  <a:lnTo>
                    <a:pt x="46" y="280"/>
                  </a:lnTo>
                  <a:lnTo>
                    <a:pt x="41" y="261"/>
                  </a:lnTo>
                  <a:lnTo>
                    <a:pt x="36" y="243"/>
                  </a:lnTo>
                  <a:lnTo>
                    <a:pt x="31" y="228"/>
                  </a:lnTo>
                  <a:lnTo>
                    <a:pt x="26" y="216"/>
                  </a:lnTo>
                  <a:lnTo>
                    <a:pt x="24" y="204"/>
                  </a:lnTo>
                  <a:lnTo>
                    <a:pt x="21" y="191"/>
                  </a:lnTo>
                  <a:lnTo>
                    <a:pt x="17" y="178"/>
                  </a:lnTo>
                  <a:lnTo>
                    <a:pt x="13" y="165"/>
                  </a:lnTo>
                  <a:lnTo>
                    <a:pt x="8" y="150"/>
                  </a:lnTo>
                  <a:lnTo>
                    <a:pt x="3" y="135"/>
                  </a:lnTo>
                  <a:lnTo>
                    <a:pt x="1" y="122"/>
                  </a:lnTo>
                  <a:lnTo>
                    <a:pt x="0" y="108"/>
                  </a:lnTo>
                  <a:lnTo>
                    <a:pt x="1" y="93"/>
                  </a:lnTo>
                  <a:lnTo>
                    <a:pt x="1" y="79"/>
                  </a:lnTo>
                  <a:lnTo>
                    <a:pt x="3" y="73"/>
                  </a:lnTo>
                  <a:lnTo>
                    <a:pt x="8" y="69"/>
                  </a:lnTo>
                  <a:lnTo>
                    <a:pt x="16" y="63"/>
                  </a:lnTo>
                  <a:lnTo>
                    <a:pt x="24" y="59"/>
                  </a:lnTo>
                  <a:lnTo>
                    <a:pt x="32" y="56"/>
                  </a:lnTo>
                  <a:lnTo>
                    <a:pt x="39" y="55"/>
                  </a:lnTo>
                  <a:lnTo>
                    <a:pt x="47" y="52"/>
                  </a:lnTo>
                  <a:lnTo>
                    <a:pt x="53" y="47"/>
                  </a:lnTo>
                  <a:lnTo>
                    <a:pt x="57" y="44"/>
                  </a:lnTo>
                  <a:lnTo>
                    <a:pt x="60" y="41"/>
                  </a:lnTo>
                  <a:lnTo>
                    <a:pt x="64" y="39"/>
                  </a:lnTo>
                  <a:lnTo>
                    <a:pt x="69" y="36"/>
                  </a:lnTo>
                  <a:lnTo>
                    <a:pt x="75" y="32"/>
                  </a:lnTo>
                  <a:lnTo>
                    <a:pt x="80" y="29"/>
                  </a:lnTo>
                  <a:lnTo>
                    <a:pt x="86" y="26"/>
                  </a:lnTo>
                  <a:lnTo>
                    <a:pt x="90" y="24"/>
                  </a:lnTo>
                  <a:lnTo>
                    <a:pt x="93" y="23"/>
                  </a:lnTo>
                  <a:lnTo>
                    <a:pt x="95" y="22"/>
                  </a:lnTo>
                  <a:lnTo>
                    <a:pt x="99" y="20"/>
                  </a:lnTo>
                  <a:lnTo>
                    <a:pt x="102" y="15"/>
                  </a:lnTo>
                  <a:lnTo>
                    <a:pt x="108" y="12"/>
                  </a:lnTo>
                  <a:lnTo>
                    <a:pt x="115" y="8"/>
                  </a:lnTo>
                  <a:lnTo>
                    <a:pt x="124" y="3"/>
                  </a:lnTo>
                  <a:lnTo>
                    <a:pt x="136" y="1"/>
                  </a:lnTo>
                  <a:lnTo>
                    <a:pt x="149" y="0"/>
                  </a:lnTo>
                  <a:close/>
                </a:path>
              </a:pathLst>
            </a:custGeom>
            <a:solidFill>
              <a:srgbClr val="CC998C"/>
            </a:solidFill>
            <a:ln w="9525">
              <a:noFill/>
              <a:round/>
              <a:headEnd/>
              <a:tailEnd/>
            </a:ln>
          </p:spPr>
          <p:txBody>
            <a:bodyPr/>
            <a:lstStyle/>
            <a:p>
              <a:endParaRPr lang="ru-RU"/>
            </a:p>
          </p:txBody>
        </p:sp>
        <p:sp>
          <p:nvSpPr>
            <p:cNvPr id="18574" name="Freeform 53"/>
            <p:cNvSpPr>
              <a:spLocks/>
            </p:cNvSpPr>
            <p:nvPr/>
          </p:nvSpPr>
          <p:spPr bwMode="auto">
            <a:xfrm>
              <a:off x="2583" y="2193"/>
              <a:ext cx="30" cy="15"/>
            </a:xfrm>
            <a:custGeom>
              <a:avLst/>
              <a:gdLst>
                <a:gd name="T0" fmla="*/ 17 w 20"/>
                <a:gd name="T1" fmla="*/ 15 h 18"/>
                <a:gd name="T2" fmla="*/ 9 w 20"/>
                <a:gd name="T3" fmla="*/ 15 h 18"/>
                <a:gd name="T4" fmla="*/ 6 w 20"/>
                <a:gd name="T5" fmla="*/ 13 h 18"/>
                <a:gd name="T6" fmla="*/ 2 w 20"/>
                <a:gd name="T7" fmla="*/ 10 h 18"/>
                <a:gd name="T8" fmla="*/ 0 w 20"/>
                <a:gd name="T9" fmla="*/ 8 h 18"/>
                <a:gd name="T10" fmla="*/ 2 w 20"/>
                <a:gd name="T11" fmla="*/ 4 h 18"/>
                <a:gd name="T12" fmla="*/ 5 w 20"/>
                <a:gd name="T13" fmla="*/ 2 h 18"/>
                <a:gd name="T14" fmla="*/ 9 w 20"/>
                <a:gd name="T15" fmla="*/ 1 h 18"/>
                <a:gd name="T16" fmla="*/ 14 w 20"/>
                <a:gd name="T17" fmla="*/ 0 h 18"/>
                <a:gd name="T18" fmla="*/ 21 w 20"/>
                <a:gd name="T19" fmla="*/ 0 h 18"/>
                <a:gd name="T20" fmla="*/ 24 w 20"/>
                <a:gd name="T21" fmla="*/ 2 h 18"/>
                <a:gd name="T22" fmla="*/ 29 w 20"/>
                <a:gd name="T23" fmla="*/ 3 h 18"/>
                <a:gd name="T24" fmla="*/ 30 w 20"/>
                <a:gd name="T25" fmla="*/ 8 h 18"/>
                <a:gd name="T26" fmla="*/ 29 w 20"/>
                <a:gd name="T27" fmla="*/ 10 h 18"/>
                <a:gd name="T28" fmla="*/ 27 w 20"/>
                <a:gd name="T29" fmla="*/ 12 h 18"/>
                <a:gd name="T30" fmla="*/ 21 w 20"/>
                <a:gd name="T31" fmla="*/ 14 h 18"/>
                <a:gd name="T32" fmla="*/ 17 w 20"/>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11" y="18"/>
                  </a:moveTo>
                  <a:lnTo>
                    <a:pt x="6" y="18"/>
                  </a:lnTo>
                  <a:lnTo>
                    <a:pt x="4" y="16"/>
                  </a:lnTo>
                  <a:lnTo>
                    <a:pt x="1" y="12"/>
                  </a:lnTo>
                  <a:lnTo>
                    <a:pt x="0" y="9"/>
                  </a:lnTo>
                  <a:lnTo>
                    <a:pt x="1" y="5"/>
                  </a:lnTo>
                  <a:lnTo>
                    <a:pt x="3" y="2"/>
                  </a:lnTo>
                  <a:lnTo>
                    <a:pt x="6" y="1"/>
                  </a:lnTo>
                  <a:lnTo>
                    <a:pt x="9" y="0"/>
                  </a:lnTo>
                  <a:lnTo>
                    <a:pt x="14" y="0"/>
                  </a:lnTo>
                  <a:lnTo>
                    <a:pt x="16" y="2"/>
                  </a:lnTo>
                  <a:lnTo>
                    <a:pt x="19" y="4"/>
                  </a:lnTo>
                  <a:lnTo>
                    <a:pt x="20" y="9"/>
                  </a:lnTo>
                  <a:lnTo>
                    <a:pt x="19" y="12"/>
                  </a:lnTo>
                  <a:lnTo>
                    <a:pt x="18" y="14"/>
                  </a:lnTo>
                  <a:lnTo>
                    <a:pt x="14" y="17"/>
                  </a:lnTo>
                  <a:lnTo>
                    <a:pt x="11" y="18"/>
                  </a:lnTo>
                  <a:close/>
                </a:path>
              </a:pathLst>
            </a:custGeom>
            <a:solidFill>
              <a:srgbClr val="CC998C"/>
            </a:solidFill>
            <a:ln w="9525">
              <a:noFill/>
              <a:round/>
              <a:headEnd/>
              <a:tailEnd/>
            </a:ln>
          </p:spPr>
          <p:txBody>
            <a:bodyPr/>
            <a:lstStyle/>
            <a:p>
              <a:endParaRPr lang="ru-RU"/>
            </a:p>
          </p:txBody>
        </p:sp>
        <p:sp>
          <p:nvSpPr>
            <p:cNvPr id="18575" name="Freeform 54"/>
            <p:cNvSpPr>
              <a:spLocks/>
            </p:cNvSpPr>
            <p:nvPr/>
          </p:nvSpPr>
          <p:spPr bwMode="auto">
            <a:xfrm>
              <a:off x="2806" y="2260"/>
              <a:ext cx="34" cy="17"/>
            </a:xfrm>
            <a:custGeom>
              <a:avLst/>
              <a:gdLst>
                <a:gd name="T0" fmla="*/ 18 w 19"/>
                <a:gd name="T1" fmla="*/ 17 h 19"/>
                <a:gd name="T2" fmla="*/ 9 w 19"/>
                <a:gd name="T3" fmla="*/ 16 h 19"/>
                <a:gd name="T4" fmla="*/ 5 w 19"/>
                <a:gd name="T5" fmla="*/ 14 h 19"/>
                <a:gd name="T6" fmla="*/ 2 w 19"/>
                <a:gd name="T7" fmla="*/ 13 h 19"/>
                <a:gd name="T8" fmla="*/ 0 w 19"/>
                <a:gd name="T9" fmla="*/ 9 h 19"/>
                <a:gd name="T10" fmla="*/ 2 w 19"/>
                <a:gd name="T11" fmla="*/ 5 h 19"/>
                <a:gd name="T12" fmla="*/ 5 w 19"/>
                <a:gd name="T13" fmla="*/ 3 h 19"/>
                <a:gd name="T14" fmla="*/ 9 w 19"/>
                <a:gd name="T15" fmla="*/ 1 h 19"/>
                <a:gd name="T16" fmla="*/ 16 w 19"/>
                <a:gd name="T17" fmla="*/ 0 h 19"/>
                <a:gd name="T18" fmla="*/ 23 w 19"/>
                <a:gd name="T19" fmla="*/ 1 h 19"/>
                <a:gd name="T20" fmla="*/ 29 w 19"/>
                <a:gd name="T21" fmla="*/ 2 h 19"/>
                <a:gd name="T22" fmla="*/ 32 w 19"/>
                <a:gd name="T23" fmla="*/ 5 h 19"/>
                <a:gd name="T24" fmla="*/ 34 w 19"/>
                <a:gd name="T25" fmla="*/ 8 h 19"/>
                <a:gd name="T26" fmla="*/ 32 w 19"/>
                <a:gd name="T27" fmla="*/ 13 h 19"/>
                <a:gd name="T28" fmla="*/ 30 w 19"/>
                <a:gd name="T29" fmla="*/ 14 h 19"/>
                <a:gd name="T30" fmla="*/ 23 w 19"/>
                <a:gd name="T31" fmla="*/ 16 h 19"/>
                <a:gd name="T32" fmla="*/ 18 w 1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0" y="19"/>
                  </a:moveTo>
                  <a:lnTo>
                    <a:pt x="5" y="18"/>
                  </a:lnTo>
                  <a:lnTo>
                    <a:pt x="3" y="16"/>
                  </a:lnTo>
                  <a:lnTo>
                    <a:pt x="1" y="14"/>
                  </a:lnTo>
                  <a:lnTo>
                    <a:pt x="0" y="10"/>
                  </a:lnTo>
                  <a:lnTo>
                    <a:pt x="1" y="6"/>
                  </a:lnTo>
                  <a:lnTo>
                    <a:pt x="3" y="3"/>
                  </a:lnTo>
                  <a:lnTo>
                    <a:pt x="5" y="1"/>
                  </a:lnTo>
                  <a:lnTo>
                    <a:pt x="9" y="0"/>
                  </a:lnTo>
                  <a:lnTo>
                    <a:pt x="13" y="1"/>
                  </a:lnTo>
                  <a:lnTo>
                    <a:pt x="16" y="2"/>
                  </a:lnTo>
                  <a:lnTo>
                    <a:pt x="18" y="6"/>
                  </a:lnTo>
                  <a:lnTo>
                    <a:pt x="19" y="9"/>
                  </a:lnTo>
                  <a:lnTo>
                    <a:pt x="18" y="14"/>
                  </a:lnTo>
                  <a:lnTo>
                    <a:pt x="17" y="16"/>
                  </a:lnTo>
                  <a:lnTo>
                    <a:pt x="13" y="18"/>
                  </a:lnTo>
                  <a:lnTo>
                    <a:pt x="10" y="19"/>
                  </a:lnTo>
                  <a:close/>
                </a:path>
              </a:pathLst>
            </a:custGeom>
            <a:solidFill>
              <a:srgbClr val="CC998C"/>
            </a:solidFill>
            <a:ln w="9525">
              <a:noFill/>
              <a:round/>
              <a:headEnd/>
              <a:tailEnd/>
            </a:ln>
          </p:spPr>
          <p:txBody>
            <a:bodyPr/>
            <a:lstStyle/>
            <a:p>
              <a:endParaRPr lang="ru-RU"/>
            </a:p>
          </p:txBody>
        </p:sp>
        <p:sp>
          <p:nvSpPr>
            <p:cNvPr id="18576" name="Freeform 55"/>
            <p:cNvSpPr>
              <a:spLocks/>
            </p:cNvSpPr>
            <p:nvPr/>
          </p:nvSpPr>
          <p:spPr bwMode="auto">
            <a:xfrm>
              <a:off x="2360" y="2266"/>
              <a:ext cx="34" cy="17"/>
            </a:xfrm>
            <a:custGeom>
              <a:avLst/>
              <a:gdLst>
                <a:gd name="T0" fmla="*/ 17 w 20"/>
                <a:gd name="T1" fmla="*/ 17 h 19"/>
                <a:gd name="T2" fmla="*/ 12 w 20"/>
                <a:gd name="T3" fmla="*/ 16 h 19"/>
                <a:gd name="T4" fmla="*/ 7 w 20"/>
                <a:gd name="T5" fmla="*/ 14 h 19"/>
                <a:gd name="T6" fmla="*/ 2 w 20"/>
                <a:gd name="T7" fmla="*/ 13 h 19"/>
                <a:gd name="T8" fmla="*/ 0 w 20"/>
                <a:gd name="T9" fmla="*/ 9 h 19"/>
                <a:gd name="T10" fmla="*/ 2 w 20"/>
                <a:gd name="T11" fmla="*/ 4 h 19"/>
                <a:gd name="T12" fmla="*/ 7 w 20"/>
                <a:gd name="T13" fmla="*/ 3 h 19"/>
                <a:gd name="T14" fmla="*/ 10 w 20"/>
                <a:gd name="T15" fmla="*/ 1 h 19"/>
                <a:gd name="T16" fmla="*/ 17 w 20"/>
                <a:gd name="T17" fmla="*/ 0 h 19"/>
                <a:gd name="T18" fmla="*/ 24 w 20"/>
                <a:gd name="T19" fmla="*/ 1 h 19"/>
                <a:gd name="T20" fmla="*/ 29 w 20"/>
                <a:gd name="T21" fmla="*/ 2 h 19"/>
                <a:gd name="T22" fmla="*/ 31 w 20"/>
                <a:gd name="T23" fmla="*/ 4 h 19"/>
                <a:gd name="T24" fmla="*/ 34 w 20"/>
                <a:gd name="T25" fmla="*/ 8 h 19"/>
                <a:gd name="T26" fmla="*/ 31 w 20"/>
                <a:gd name="T27" fmla="*/ 13 h 19"/>
                <a:gd name="T28" fmla="*/ 29 w 20"/>
                <a:gd name="T29" fmla="*/ 14 h 19"/>
                <a:gd name="T30" fmla="*/ 24 w 20"/>
                <a:gd name="T31" fmla="*/ 16 h 19"/>
                <a:gd name="T32" fmla="*/ 17 w 20"/>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0" y="19"/>
                  </a:moveTo>
                  <a:lnTo>
                    <a:pt x="7" y="18"/>
                  </a:lnTo>
                  <a:lnTo>
                    <a:pt x="4" y="16"/>
                  </a:lnTo>
                  <a:lnTo>
                    <a:pt x="1" y="14"/>
                  </a:lnTo>
                  <a:lnTo>
                    <a:pt x="0" y="10"/>
                  </a:lnTo>
                  <a:lnTo>
                    <a:pt x="1" y="5"/>
                  </a:lnTo>
                  <a:lnTo>
                    <a:pt x="4" y="3"/>
                  </a:lnTo>
                  <a:lnTo>
                    <a:pt x="6" y="1"/>
                  </a:lnTo>
                  <a:lnTo>
                    <a:pt x="10" y="0"/>
                  </a:lnTo>
                  <a:lnTo>
                    <a:pt x="14" y="1"/>
                  </a:lnTo>
                  <a:lnTo>
                    <a:pt x="17" y="2"/>
                  </a:lnTo>
                  <a:lnTo>
                    <a:pt x="18" y="5"/>
                  </a:lnTo>
                  <a:lnTo>
                    <a:pt x="20" y="9"/>
                  </a:lnTo>
                  <a:lnTo>
                    <a:pt x="18" y="14"/>
                  </a:lnTo>
                  <a:lnTo>
                    <a:pt x="17" y="16"/>
                  </a:lnTo>
                  <a:lnTo>
                    <a:pt x="14" y="18"/>
                  </a:lnTo>
                  <a:lnTo>
                    <a:pt x="10" y="19"/>
                  </a:lnTo>
                  <a:close/>
                </a:path>
              </a:pathLst>
            </a:custGeom>
            <a:solidFill>
              <a:srgbClr val="CC998C"/>
            </a:solidFill>
            <a:ln w="9525">
              <a:noFill/>
              <a:round/>
              <a:headEnd/>
              <a:tailEnd/>
            </a:ln>
          </p:spPr>
          <p:txBody>
            <a:bodyPr/>
            <a:lstStyle/>
            <a:p>
              <a:endParaRPr lang="ru-RU"/>
            </a:p>
          </p:txBody>
        </p:sp>
        <p:sp>
          <p:nvSpPr>
            <p:cNvPr id="18577" name="Freeform 56"/>
            <p:cNvSpPr>
              <a:spLocks/>
            </p:cNvSpPr>
            <p:nvPr/>
          </p:nvSpPr>
          <p:spPr bwMode="auto">
            <a:xfrm>
              <a:off x="2738" y="2610"/>
              <a:ext cx="31" cy="17"/>
            </a:xfrm>
            <a:custGeom>
              <a:avLst/>
              <a:gdLst>
                <a:gd name="T0" fmla="*/ 16 w 19"/>
                <a:gd name="T1" fmla="*/ 17 h 20"/>
                <a:gd name="T2" fmla="*/ 10 w 19"/>
                <a:gd name="T3" fmla="*/ 16 h 20"/>
                <a:gd name="T4" fmla="*/ 7 w 19"/>
                <a:gd name="T5" fmla="*/ 15 h 20"/>
                <a:gd name="T6" fmla="*/ 2 w 19"/>
                <a:gd name="T7" fmla="*/ 12 h 20"/>
                <a:gd name="T8" fmla="*/ 0 w 19"/>
                <a:gd name="T9" fmla="*/ 9 h 20"/>
                <a:gd name="T10" fmla="*/ 0 w 19"/>
                <a:gd name="T11" fmla="*/ 6 h 20"/>
                <a:gd name="T12" fmla="*/ 5 w 19"/>
                <a:gd name="T13" fmla="*/ 3 h 20"/>
                <a:gd name="T14" fmla="*/ 10 w 19"/>
                <a:gd name="T15" fmla="*/ 1 h 20"/>
                <a:gd name="T16" fmla="*/ 16 w 19"/>
                <a:gd name="T17" fmla="*/ 0 h 20"/>
                <a:gd name="T18" fmla="*/ 21 w 19"/>
                <a:gd name="T19" fmla="*/ 1 h 20"/>
                <a:gd name="T20" fmla="*/ 26 w 19"/>
                <a:gd name="T21" fmla="*/ 3 h 20"/>
                <a:gd name="T22" fmla="*/ 29 w 19"/>
                <a:gd name="T23" fmla="*/ 5 h 20"/>
                <a:gd name="T24" fmla="*/ 31 w 19"/>
                <a:gd name="T25" fmla="*/ 9 h 20"/>
                <a:gd name="T26" fmla="*/ 29 w 19"/>
                <a:gd name="T27" fmla="*/ 12 h 20"/>
                <a:gd name="T28" fmla="*/ 26 w 19"/>
                <a:gd name="T29" fmla="*/ 14 h 20"/>
                <a:gd name="T30" fmla="*/ 21 w 19"/>
                <a:gd name="T31" fmla="*/ 16 h 20"/>
                <a:gd name="T32" fmla="*/ 16 w 19"/>
                <a:gd name="T33" fmla="*/ 1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0" y="20"/>
                  </a:moveTo>
                  <a:lnTo>
                    <a:pt x="6" y="19"/>
                  </a:lnTo>
                  <a:lnTo>
                    <a:pt x="4" y="18"/>
                  </a:lnTo>
                  <a:lnTo>
                    <a:pt x="1" y="14"/>
                  </a:lnTo>
                  <a:lnTo>
                    <a:pt x="0" y="11"/>
                  </a:lnTo>
                  <a:lnTo>
                    <a:pt x="0" y="7"/>
                  </a:lnTo>
                  <a:lnTo>
                    <a:pt x="3" y="4"/>
                  </a:lnTo>
                  <a:lnTo>
                    <a:pt x="6" y="1"/>
                  </a:lnTo>
                  <a:lnTo>
                    <a:pt x="10" y="0"/>
                  </a:lnTo>
                  <a:lnTo>
                    <a:pt x="13" y="1"/>
                  </a:lnTo>
                  <a:lnTo>
                    <a:pt x="16" y="4"/>
                  </a:lnTo>
                  <a:lnTo>
                    <a:pt x="18" y="6"/>
                  </a:lnTo>
                  <a:lnTo>
                    <a:pt x="19" y="11"/>
                  </a:lnTo>
                  <a:lnTo>
                    <a:pt x="18" y="14"/>
                  </a:lnTo>
                  <a:lnTo>
                    <a:pt x="16" y="16"/>
                  </a:lnTo>
                  <a:lnTo>
                    <a:pt x="13" y="19"/>
                  </a:lnTo>
                  <a:lnTo>
                    <a:pt x="10" y="20"/>
                  </a:lnTo>
                  <a:close/>
                </a:path>
              </a:pathLst>
            </a:custGeom>
            <a:solidFill>
              <a:srgbClr val="CC998C"/>
            </a:solidFill>
            <a:ln w="9525">
              <a:noFill/>
              <a:round/>
              <a:headEnd/>
              <a:tailEnd/>
            </a:ln>
          </p:spPr>
          <p:txBody>
            <a:bodyPr/>
            <a:lstStyle/>
            <a:p>
              <a:endParaRPr lang="ru-RU"/>
            </a:p>
          </p:txBody>
        </p:sp>
        <p:sp>
          <p:nvSpPr>
            <p:cNvPr id="18578" name="Freeform 57"/>
            <p:cNvSpPr>
              <a:spLocks/>
            </p:cNvSpPr>
            <p:nvPr/>
          </p:nvSpPr>
          <p:spPr bwMode="auto">
            <a:xfrm>
              <a:off x="2492" y="2614"/>
              <a:ext cx="30" cy="17"/>
            </a:xfrm>
            <a:custGeom>
              <a:avLst/>
              <a:gdLst>
                <a:gd name="T0" fmla="*/ 14 w 19"/>
                <a:gd name="T1" fmla="*/ 17 h 19"/>
                <a:gd name="T2" fmla="*/ 9 w 19"/>
                <a:gd name="T3" fmla="*/ 16 h 19"/>
                <a:gd name="T4" fmla="*/ 6 w 19"/>
                <a:gd name="T5" fmla="*/ 14 h 19"/>
                <a:gd name="T6" fmla="*/ 2 w 19"/>
                <a:gd name="T7" fmla="*/ 13 h 19"/>
                <a:gd name="T8" fmla="*/ 0 w 19"/>
                <a:gd name="T9" fmla="*/ 8 h 19"/>
                <a:gd name="T10" fmla="*/ 2 w 19"/>
                <a:gd name="T11" fmla="*/ 5 h 19"/>
                <a:gd name="T12" fmla="*/ 3 w 19"/>
                <a:gd name="T13" fmla="*/ 2 h 19"/>
                <a:gd name="T14" fmla="*/ 9 w 19"/>
                <a:gd name="T15" fmla="*/ 1 h 19"/>
                <a:gd name="T16" fmla="*/ 14 w 19"/>
                <a:gd name="T17" fmla="*/ 0 h 19"/>
                <a:gd name="T18" fmla="*/ 21 w 19"/>
                <a:gd name="T19" fmla="*/ 1 h 19"/>
                <a:gd name="T20" fmla="*/ 25 w 19"/>
                <a:gd name="T21" fmla="*/ 2 h 19"/>
                <a:gd name="T22" fmla="*/ 27 w 19"/>
                <a:gd name="T23" fmla="*/ 5 h 19"/>
                <a:gd name="T24" fmla="*/ 30 w 19"/>
                <a:gd name="T25" fmla="*/ 8 h 19"/>
                <a:gd name="T26" fmla="*/ 30 w 19"/>
                <a:gd name="T27" fmla="*/ 12 h 19"/>
                <a:gd name="T28" fmla="*/ 25 w 19"/>
                <a:gd name="T29" fmla="*/ 14 h 19"/>
                <a:gd name="T30" fmla="*/ 22 w 19"/>
                <a:gd name="T31" fmla="*/ 16 h 19"/>
                <a:gd name="T32" fmla="*/ 14 w 1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6" y="18"/>
                  </a:lnTo>
                  <a:lnTo>
                    <a:pt x="4" y="16"/>
                  </a:lnTo>
                  <a:lnTo>
                    <a:pt x="1" y="14"/>
                  </a:lnTo>
                  <a:lnTo>
                    <a:pt x="0" y="9"/>
                  </a:lnTo>
                  <a:lnTo>
                    <a:pt x="1" y="6"/>
                  </a:lnTo>
                  <a:lnTo>
                    <a:pt x="2" y="2"/>
                  </a:lnTo>
                  <a:lnTo>
                    <a:pt x="6" y="1"/>
                  </a:lnTo>
                  <a:lnTo>
                    <a:pt x="9" y="0"/>
                  </a:lnTo>
                  <a:lnTo>
                    <a:pt x="13" y="1"/>
                  </a:lnTo>
                  <a:lnTo>
                    <a:pt x="16" y="2"/>
                  </a:lnTo>
                  <a:lnTo>
                    <a:pt x="17" y="6"/>
                  </a:lnTo>
                  <a:lnTo>
                    <a:pt x="19" y="9"/>
                  </a:lnTo>
                  <a:lnTo>
                    <a:pt x="19" y="13"/>
                  </a:lnTo>
                  <a:lnTo>
                    <a:pt x="16" y="16"/>
                  </a:lnTo>
                  <a:lnTo>
                    <a:pt x="14" y="18"/>
                  </a:lnTo>
                  <a:lnTo>
                    <a:pt x="9" y="19"/>
                  </a:lnTo>
                  <a:close/>
                </a:path>
              </a:pathLst>
            </a:custGeom>
            <a:solidFill>
              <a:srgbClr val="CC998C"/>
            </a:solidFill>
            <a:ln w="9525">
              <a:noFill/>
              <a:round/>
              <a:headEnd/>
              <a:tailEnd/>
            </a:ln>
          </p:spPr>
          <p:txBody>
            <a:bodyPr/>
            <a:lstStyle/>
            <a:p>
              <a:endParaRPr lang="ru-RU"/>
            </a:p>
          </p:txBody>
        </p:sp>
        <p:sp>
          <p:nvSpPr>
            <p:cNvPr id="18579" name="Freeform 58"/>
            <p:cNvSpPr>
              <a:spLocks/>
            </p:cNvSpPr>
            <p:nvPr/>
          </p:nvSpPr>
          <p:spPr bwMode="auto">
            <a:xfrm>
              <a:off x="2390" y="2535"/>
              <a:ext cx="487" cy="129"/>
            </a:xfrm>
            <a:custGeom>
              <a:avLst/>
              <a:gdLst>
                <a:gd name="T0" fmla="*/ 480 w 289"/>
                <a:gd name="T1" fmla="*/ 82 h 149"/>
                <a:gd name="T2" fmla="*/ 460 w 289"/>
                <a:gd name="T3" fmla="*/ 32 h 149"/>
                <a:gd name="T4" fmla="*/ 447 w 289"/>
                <a:gd name="T5" fmla="*/ 16 h 149"/>
                <a:gd name="T6" fmla="*/ 442 w 289"/>
                <a:gd name="T7" fmla="*/ 6 h 149"/>
                <a:gd name="T8" fmla="*/ 416 w 289"/>
                <a:gd name="T9" fmla="*/ 3 h 149"/>
                <a:gd name="T10" fmla="*/ 356 w 289"/>
                <a:gd name="T11" fmla="*/ 9 h 149"/>
                <a:gd name="T12" fmla="*/ 295 w 289"/>
                <a:gd name="T13" fmla="*/ 14 h 149"/>
                <a:gd name="T14" fmla="*/ 249 w 289"/>
                <a:gd name="T15" fmla="*/ 18 h 149"/>
                <a:gd name="T16" fmla="*/ 202 w 289"/>
                <a:gd name="T17" fmla="*/ 16 h 149"/>
                <a:gd name="T18" fmla="*/ 136 w 289"/>
                <a:gd name="T19" fmla="*/ 13 h 149"/>
                <a:gd name="T20" fmla="*/ 74 w 289"/>
                <a:gd name="T21" fmla="*/ 8 h 149"/>
                <a:gd name="T22" fmla="*/ 27 w 289"/>
                <a:gd name="T23" fmla="*/ 3 h 149"/>
                <a:gd name="T24" fmla="*/ 12 w 289"/>
                <a:gd name="T25" fmla="*/ 8 h 149"/>
                <a:gd name="T26" fmla="*/ 7 w 289"/>
                <a:gd name="T27" fmla="*/ 20 h 149"/>
                <a:gd name="T28" fmla="*/ 2 w 289"/>
                <a:gd name="T29" fmla="*/ 40 h 149"/>
                <a:gd name="T30" fmla="*/ 0 w 289"/>
                <a:gd name="T31" fmla="*/ 95 h 149"/>
                <a:gd name="T32" fmla="*/ 2 w 289"/>
                <a:gd name="T33" fmla="*/ 118 h 149"/>
                <a:gd name="T34" fmla="*/ 10 w 289"/>
                <a:gd name="T35" fmla="*/ 121 h 149"/>
                <a:gd name="T36" fmla="*/ 25 w 289"/>
                <a:gd name="T37" fmla="*/ 124 h 149"/>
                <a:gd name="T38" fmla="*/ 47 w 289"/>
                <a:gd name="T39" fmla="*/ 125 h 149"/>
                <a:gd name="T40" fmla="*/ 71 w 289"/>
                <a:gd name="T41" fmla="*/ 125 h 149"/>
                <a:gd name="T42" fmla="*/ 101 w 289"/>
                <a:gd name="T43" fmla="*/ 126 h 149"/>
                <a:gd name="T44" fmla="*/ 148 w 289"/>
                <a:gd name="T45" fmla="*/ 126 h 149"/>
                <a:gd name="T46" fmla="*/ 201 w 289"/>
                <a:gd name="T47" fmla="*/ 128 h 149"/>
                <a:gd name="T48" fmla="*/ 256 w 289"/>
                <a:gd name="T49" fmla="*/ 129 h 149"/>
                <a:gd name="T50" fmla="*/ 308 w 289"/>
                <a:gd name="T51" fmla="*/ 129 h 149"/>
                <a:gd name="T52" fmla="*/ 356 w 289"/>
                <a:gd name="T53" fmla="*/ 129 h 149"/>
                <a:gd name="T54" fmla="*/ 388 w 289"/>
                <a:gd name="T55" fmla="*/ 128 h 149"/>
                <a:gd name="T56" fmla="*/ 413 w 289"/>
                <a:gd name="T57" fmla="*/ 126 h 149"/>
                <a:gd name="T58" fmla="*/ 443 w 289"/>
                <a:gd name="T59" fmla="*/ 122 h 149"/>
                <a:gd name="T60" fmla="*/ 468 w 289"/>
                <a:gd name="T61" fmla="*/ 118 h 149"/>
                <a:gd name="T62" fmla="*/ 485 w 289"/>
                <a:gd name="T63" fmla="*/ 109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9"/>
                <a:gd name="T97" fmla="*/ 0 h 149"/>
                <a:gd name="T98" fmla="*/ 289 w 289"/>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9" h="149">
                  <a:moveTo>
                    <a:pt x="289" y="118"/>
                  </a:moveTo>
                  <a:lnTo>
                    <a:pt x="285" y="95"/>
                  </a:lnTo>
                  <a:lnTo>
                    <a:pt x="279" y="64"/>
                  </a:lnTo>
                  <a:lnTo>
                    <a:pt x="273" y="37"/>
                  </a:lnTo>
                  <a:lnTo>
                    <a:pt x="268" y="24"/>
                  </a:lnTo>
                  <a:lnTo>
                    <a:pt x="265" y="19"/>
                  </a:lnTo>
                  <a:lnTo>
                    <a:pt x="263" y="12"/>
                  </a:lnTo>
                  <a:lnTo>
                    <a:pt x="262" y="7"/>
                  </a:lnTo>
                  <a:lnTo>
                    <a:pt x="262" y="3"/>
                  </a:lnTo>
                  <a:lnTo>
                    <a:pt x="247" y="4"/>
                  </a:lnTo>
                  <a:lnTo>
                    <a:pt x="228" y="7"/>
                  </a:lnTo>
                  <a:lnTo>
                    <a:pt x="211" y="10"/>
                  </a:lnTo>
                  <a:lnTo>
                    <a:pt x="193" y="14"/>
                  </a:lnTo>
                  <a:lnTo>
                    <a:pt x="175" y="16"/>
                  </a:lnTo>
                  <a:lnTo>
                    <a:pt x="159" y="18"/>
                  </a:lnTo>
                  <a:lnTo>
                    <a:pt x="148" y="21"/>
                  </a:lnTo>
                  <a:lnTo>
                    <a:pt x="138" y="21"/>
                  </a:lnTo>
                  <a:lnTo>
                    <a:pt x="120" y="19"/>
                  </a:lnTo>
                  <a:lnTo>
                    <a:pt x="100" y="17"/>
                  </a:lnTo>
                  <a:lnTo>
                    <a:pt x="81" y="15"/>
                  </a:lnTo>
                  <a:lnTo>
                    <a:pt x="61" y="11"/>
                  </a:lnTo>
                  <a:lnTo>
                    <a:pt x="44" y="9"/>
                  </a:lnTo>
                  <a:lnTo>
                    <a:pt x="29" y="6"/>
                  </a:lnTo>
                  <a:lnTo>
                    <a:pt x="16" y="3"/>
                  </a:lnTo>
                  <a:lnTo>
                    <a:pt x="8" y="0"/>
                  </a:lnTo>
                  <a:lnTo>
                    <a:pt x="7" y="9"/>
                  </a:lnTo>
                  <a:lnTo>
                    <a:pt x="6" y="16"/>
                  </a:lnTo>
                  <a:lnTo>
                    <a:pt x="4" y="23"/>
                  </a:lnTo>
                  <a:lnTo>
                    <a:pt x="3" y="29"/>
                  </a:lnTo>
                  <a:lnTo>
                    <a:pt x="1" y="46"/>
                  </a:lnTo>
                  <a:lnTo>
                    <a:pt x="0" y="78"/>
                  </a:lnTo>
                  <a:lnTo>
                    <a:pt x="0" y="110"/>
                  </a:lnTo>
                  <a:lnTo>
                    <a:pt x="0" y="131"/>
                  </a:lnTo>
                  <a:lnTo>
                    <a:pt x="1" y="136"/>
                  </a:lnTo>
                  <a:lnTo>
                    <a:pt x="4" y="138"/>
                  </a:lnTo>
                  <a:lnTo>
                    <a:pt x="6" y="140"/>
                  </a:lnTo>
                  <a:lnTo>
                    <a:pt x="11" y="141"/>
                  </a:lnTo>
                  <a:lnTo>
                    <a:pt x="15" y="143"/>
                  </a:lnTo>
                  <a:lnTo>
                    <a:pt x="21" y="143"/>
                  </a:lnTo>
                  <a:lnTo>
                    <a:pt x="28" y="144"/>
                  </a:lnTo>
                  <a:lnTo>
                    <a:pt x="36" y="144"/>
                  </a:lnTo>
                  <a:lnTo>
                    <a:pt x="42" y="144"/>
                  </a:lnTo>
                  <a:lnTo>
                    <a:pt x="50" y="145"/>
                  </a:lnTo>
                  <a:lnTo>
                    <a:pt x="60" y="145"/>
                  </a:lnTo>
                  <a:lnTo>
                    <a:pt x="73" y="146"/>
                  </a:lnTo>
                  <a:lnTo>
                    <a:pt x="88" y="146"/>
                  </a:lnTo>
                  <a:lnTo>
                    <a:pt x="103" y="147"/>
                  </a:lnTo>
                  <a:lnTo>
                    <a:pt x="119" y="148"/>
                  </a:lnTo>
                  <a:lnTo>
                    <a:pt x="135" y="148"/>
                  </a:lnTo>
                  <a:lnTo>
                    <a:pt x="152" y="149"/>
                  </a:lnTo>
                  <a:lnTo>
                    <a:pt x="168" y="149"/>
                  </a:lnTo>
                  <a:lnTo>
                    <a:pt x="183" y="149"/>
                  </a:lnTo>
                  <a:lnTo>
                    <a:pt x="198" y="149"/>
                  </a:lnTo>
                  <a:lnTo>
                    <a:pt x="211" y="149"/>
                  </a:lnTo>
                  <a:lnTo>
                    <a:pt x="221" y="149"/>
                  </a:lnTo>
                  <a:lnTo>
                    <a:pt x="230" y="148"/>
                  </a:lnTo>
                  <a:lnTo>
                    <a:pt x="236" y="147"/>
                  </a:lnTo>
                  <a:lnTo>
                    <a:pt x="245" y="145"/>
                  </a:lnTo>
                  <a:lnTo>
                    <a:pt x="254" y="143"/>
                  </a:lnTo>
                  <a:lnTo>
                    <a:pt x="263" y="141"/>
                  </a:lnTo>
                  <a:lnTo>
                    <a:pt x="271" y="139"/>
                  </a:lnTo>
                  <a:lnTo>
                    <a:pt x="278" y="136"/>
                  </a:lnTo>
                  <a:lnTo>
                    <a:pt x="283" y="131"/>
                  </a:lnTo>
                  <a:lnTo>
                    <a:pt x="288" y="126"/>
                  </a:lnTo>
                  <a:lnTo>
                    <a:pt x="289" y="118"/>
                  </a:lnTo>
                  <a:close/>
                </a:path>
              </a:pathLst>
            </a:custGeom>
            <a:solidFill>
              <a:srgbClr val="5B99C1"/>
            </a:solidFill>
            <a:ln w="9525">
              <a:noFill/>
              <a:round/>
              <a:headEnd/>
              <a:tailEnd/>
            </a:ln>
          </p:spPr>
          <p:txBody>
            <a:bodyPr/>
            <a:lstStyle/>
            <a:p>
              <a:endParaRPr lang="ru-RU"/>
            </a:p>
          </p:txBody>
        </p:sp>
        <p:sp>
          <p:nvSpPr>
            <p:cNvPr id="18580" name="Freeform 59"/>
            <p:cNvSpPr>
              <a:spLocks/>
            </p:cNvSpPr>
            <p:nvPr/>
          </p:nvSpPr>
          <p:spPr bwMode="auto">
            <a:xfrm>
              <a:off x="2326" y="2193"/>
              <a:ext cx="558" cy="359"/>
            </a:xfrm>
            <a:custGeom>
              <a:avLst/>
              <a:gdLst>
                <a:gd name="T0" fmla="*/ 448 w 331"/>
                <a:gd name="T1" fmla="*/ 347 h 418"/>
                <a:gd name="T2" fmla="*/ 359 w 331"/>
                <a:gd name="T3" fmla="*/ 355 h 418"/>
                <a:gd name="T4" fmla="*/ 297 w 331"/>
                <a:gd name="T5" fmla="*/ 359 h 418"/>
                <a:gd name="T6" fmla="*/ 201 w 331"/>
                <a:gd name="T7" fmla="*/ 354 h 418"/>
                <a:gd name="T8" fmla="*/ 113 w 331"/>
                <a:gd name="T9" fmla="*/ 346 h 418"/>
                <a:gd name="T10" fmla="*/ 74 w 331"/>
                <a:gd name="T11" fmla="*/ 335 h 418"/>
                <a:gd name="T12" fmla="*/ 84 w 331"/>
                <a:gd name="T13" fmla="*/ 319 h 418"/>
                <a:gd name="T14" fmla="*/ 78 w 331"/>
                <a:gd name="T15" fmla="*/ 304 h 418"/>
                <a:gd name="T16" fmla="*/ 71 w 331"/>
                <a:gd name="T17" fmla="*/ 265 h 418"/>
                <a:gd name="T18" fmla="*/ 64 w 331"/>
                <a:gd name="T19" fmla="*/ 216 h 418"/>
                <a:gd name="T20" fmla="*/ 35 w 331"/>
                <a:gd name="T21" fmla="*/ 156 h 418"/>
                <a:gd name="T22" fmla="*/ 12 w 331"/>
                <a:gd name="T23" fmla="*/ 112 h 418"/>
                <a:gd name="T24" fmla="*/ 0 w 331"/>
                <a:gd name="T25" fmla="*/ 54 h 418"/>
                <a:gd name="T26" fmla="*/ 32 w 331"/>
                <a:gd name="T27" fmla="*/ 35 h 418"/>
                <a:gd name="T28" fmla="*/ 56 w 331"/>
                <a:gd name="T29" fmla="*/ 33 h 418"/>
                <a:gd name="T30" fmla="*/ 83 w 331"/>
                <a:gd name="T31" fmla="*/ 30 h 418"/>
                <a:gd name="T32" fmla="*/ 111 w 331"/>
                <a:gd name="T33" fmla="*/ 22 h 418"/>
                <a:gd name="T34" fmla="*/ 153 w 331"/>
                <a:gd name="T35" fmla="*/ 9 h 418"/>
                <a:gd name="T36" fmla="*/ 185 w 331"/>
                <a:gd name="T37" fmla="*/ 0 h 418"/>
                <a:gd name="T38" fmla="*/ 150 w 331"/>
                <a:gd name="T39" fmla="*/ 36 h 418"/>
                <a:gd name="T40" fmla="*/ 158 w 331"/>
                <a:gd name="T41" fmla="*/ 41 h 418"/>
                <a:gd name="T42" fmla="*/ 189 w 331"/>
                <a:gd name="T43" fmla="*/ 43 h 418"/>
                <a:gd name="T44" fmla="*/ 206 w 331"/>
                <a:gd name="T45" fmla="*/ 46 h 418"/>
                <a:gd name="T46" fmla="*/ 187 w 331"/>
                <a:gd name="T47" fmla="*/ 55 h 418"/>
                <a:gd name="T48" fmla="*/ 207 w 331"/>
                <a:gd name="T49" fmla="*/ 67 h 418"/>
                <a:gd name="T50" fmla="*/ 233 w 331"/>
                <a:gd name="T51" fmla="*/ 76 h 418"/>
                <a:gd name="T52" fmla="*/ 243 w 331"/>
                <a:gd name="T53" fmla="*/ 86 h 418"/>
                <a:gd name="T54" fmla="*/ 244 w 331"/>
                <a:gd name="T55" fmla="*/ 129 h 418"/>
                <a:gd name="T56" fmla="*/ 270 w 331"/>
                <a:gd name="T57" fmla="*/ 137 h 418"/>
                <a:gd name="T58" fmla="*/ 290 w 331"/>
                <a:gd name="T59" fmla="*/ 121 h 418"/>
                <a:gd name="T60" fmla="*/ 290 w 331"/>
                <a:gd name="T61" fmla="*/ 85 h 418"/>
                <a:gd name="T62" fmla="*/ 315 w 331"/>
                <a:gd name="T63" fmla="*/ 72 h 418"/>
                <a:gd name="T64" fmla="*/ 352 w 331"/>
                <a:gd name="T65" fmla="*/ 54 h 418"/>
                <a:gd name="T66" fmla="*/ 364 w 331"/>
                <a:gd name="T67" fmla="*/ 46 h 418"/>
                <a:gd name="T68" fmla="*/ 354 w 331"/>
                <a:gd name="T69" fmla="*/ 35 h 418"/>
                <a:gd name="T70" fmla="*/ 391 w 331"/>
                <a:gd name="T71" fmla="*/ 39 h 418"/>
                <a:gd name="T72" fmla="*/ 391 w 331"/>
                <a:gd name="T73" fmla="*/ 21 h 418"/>
                <a:gd name="T74" fmla="*/ 393 w 331"/>
                <a:gd name="T75" fmla="*/ 9 h 418"/>
                <a:gd name="T76" fmla="*/ 423 w 331"/>
                <a:gd name="T77" fmla="*/ 20 h 418"/>
                <a:gd name="T78" fmla="*/ 447 w 331"/>
                <a:gd name="T79" fmla="*/ 26 h 418"/>
                <a:gd name="T80" fmla="*/ 469 w 331"/>
                <a:gd name="T81" fmla="*/ 28 h 418"/>
                <a:gd name="T82" fmla="*/ 511 w 331"/>
                <a:gd name="T83" fmla="*/ 34 h 418"/>
                <a:gd name="T84" fmla="*/ 539 w 331"/>
                <a:gd name="T85" fmla="*/ 42 h 418"/>
                <a:gd name="T86" fmla="*/ 558 w 331"/>
                <a:gd name="T87" fmla="*/ 79 h 418"/>
                <a:gd name="T88" fmla="*/ 538 w 331"/>
                <a:gd name="T89" fmla="*/ 137 h 418"/>
                <a:gd name="T90" fmla="*/ 499 w 331"/>
                <a:gd name="T91" fmla="*/ 198 h 418"/>
                <a:gd name="T92" fmla="*/ 506 w 331"/>
                <a:gd name="T93" fmla="*/ 219 h 418"/>
                <a:gd name="T94" fmla="*/ 501 w 331"/>
                <a:gd name="T95" fmla="*/ 234 h 418"/>
                <a:gd name="T96" fmla="*/ 487 w 331"/>
                <a:gd name="T97" fmla="*/ 265 h 418"/>
                <a:gd name="T98" fmla="*/ 487 w 331"/>
                <a:gd name="T99" fmla="*/ 303 h 418"/>
                <a:gd name="T100" fmla="*/ 506 w 331"/>
                <a:gd name="T101" fmla="*/ 344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1"/>
                <a:gd name="T154" fmla="*/ 0 h 418"/>
                <a:gd name="T155" fmla="*/ 331 w 331"/>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1" h="418">
                  <a:moveTo>
                    <a:pt x="300" y="400"/>
                  </a:moveTo>
                  <a:lnTo>
                    <a:pt x="285" y="401"/>
                  </a:lnTo>
                  <a:lnTo>
                    <a:pt x="266" y="404"/>
                  </a:lnTo>
                  <a:lnTo>
                    <a:pt x="249" y="407"/>
                  </a:lnTo>
                  <a:lnTo>
                    <a:pt x="231" y="411"/>
                  </a:lnTo>
                  <a:lnTo>
                    <a:pt x="213" y="413"/>
                  </a:lnTo>
                  <a:lnTo>
                    <a:pt x="197" y="415"/>
                  </a:lnTo>
                  <a:lnTo>
                    <a:pt x="186" y="418"/>
                  </a:lnTo>
                  <a:lnTo>
                    <a:pt x="176" y="418"/>
                  </a:lnTo>
                  <a:lnTo>
                    <a:pt x="158" y="416"/>
                  </a:lnTo>
                  <a:lnTo>
                    <a:pt x="138" y="414"/>
                  </a:lnTo>
                  <a:lnTo>
                    <a:pt x="119" y="412"/>
                  </a:lnTo>
                  <a:lnTo>
                    <a:pt x="99" y="408"/>
                  </a:lnTo>
                  <a:lnTo>
                    <a:pt x="82" y="406"/>
                  </a:lnTo>
                  <a:lnTo>
                    <a:pt x="67" y="403"/>
                  </a:lnTo>
                  <a:lnTo>
                    <a:pt x="54" y="400"/>
                  </a:lnTo>
                  <a:lnTo>
                    <a:pt x="46" y="397"/>
                  </a:lnTo>
                  <a:lnTo>
                    <a:pt x="44" y="390"/>
                  </a:lnTo>
                  <a:lnTo>
                    <a:pt x="45" y="383"/>
                  </a:lnTo>
                  <a:lnTo>
                    <a:pt x="48" y="376"/>
                  </a:lnTo>
                  <a:lnTo>
                    <a:pt x="50" y="371"/>
                  </a:lnTo>
                  <a:lnTo>
                    <a:pt x="50" y="367"/>
                  </a:lnTo>
                  <a:lnTo>
                    <a:pt x="49" y="361"/>
                  </a:lnTo>
                  <a:lnTo>
                    <a:pt x="46" y="354"/>
                  </a:lnTo>
                  <a:lnTo>
                    <a:pt x="45" y="347"/>
                  </a:lnTo>
                  <a:lnTo>
                    <a:pt x="43" y="332"/>
                  </a:lnTo>
                  <a:lnTo>
                    <a:pt x="42" y="308"/>
                  </a:lnTo>
                  <a:lnTo>
                    <a:pt x="41" y="283"/>
                  </a:lnTo>
                  <a:lnTo>
                    <a:pt x="41" y="266"/>
                  </a:lnTo>
                  <a:lnTo>
                    <a:pt x="38" y="251"/>
                  </a:lnTo>
                  <a:lnTo>
                    <a:pt x="34" y="226"/>
                  </a:lnTo>
                  <a:lnTo>
                    <a:pt x="27" y="202"/>
                  </a:lnTo>
                  <a:lnTo>
                    <a:pt x="21" y="182"/>
                  </a:lnTo>
                  <a:lnTo>
                    <a:pt x="18" y="170"/>
                  </a:lnTo>
                  <a:lnTo>
                    <a:pt x="12" y="152"/>
                  </a:lnTo>
                  <a:lnTo>
                    <a:pt x="7" y="130"/>
                  </a:lnTo>
                  <a:lnTo>
                    <a:pt x="3" y="106"/>
                  </a:lnTo>
                  <a:lnTo>
                    <a:pt x="0" y="83"/>
                  </a:lnTo>
                  <a:lnTo>
                    <a:pt x="0" y="63"/>
                  </a:lnTo>
                  <a:lnTo>
                    <a:pt x="5" y="49"/>
                  </a:lnTo>
                  <a:lnTo>
                    <a:pt x="14" y="42"/>
                  </a:lnTo>
                  <a:lnTo>
                    <a:pt x="19" y="41"/>
                  </a:lnTo>
                  <a:lnTo>
                    <a:pt x="23" y="41"/>
                  </a:lnTo>
                  <a:lnTo>
                    <a:pt x="28" y="40"/>
                  </a:lnTo>
                  <a:lnTo>
                    <a:pt x="33" y="39"/>
                  </a:lnTo>
                  <a:lnTo>
                    <a:pt x="38" y="38"/>
                  </a:lnTo>
                  <a:lnTo>
                    <a:pt x="43" y="36"/>
                  </a:lnTo>
                  <a:lnTo>
                    <a:pt x="49" y="35"/>
                  </a:lnTo>
                  <a:lnTo>
                    <a:pt x="53" y="33"/>
                  </a:lnTo>
                  <a:lnTo>
                    <a:pt x="59" y="30"/>
                  </a:lnTo>
                  <a:lnTo>
                    <a:pt x="66" y="26"/>
                  </a:lnTo>
                  <a:lnTo>
                    <a:pt x="74" y="22"/>
                  </a:lnTo>
                  <a:lnTo>
                    <a:pt x="83" y="16"/>
                  </a:lnTo>
                  <a:lnTo>
                    <a:pt x="91" y="11"/>
                  </a:lnTo>
                  <a:lnTo>
                    <a:pt x="99" y="7"/>
                  </a:lnTo>
                  <a:lnTo>
                    <a:pt x="105" y="2"/>
                  </a:lnTo>
                  <a:lnTo>
                    <a:pt x="110" y="0"/>
                  </a:lnTo>
                  <a:lnTo>
                    <a:pt x="104" y="17"/>
                  </a:lnTo>
                  <a:lnTo>
                    <a:pt x="96" y="31"/>
                  </a:lnTo>
                  <a:lnTo>
                    <a:pt x="89" y="42"/>
                  </a:lnTo>
                  <a:lnTo>
                    <a:pt x="87" y="47"/>
                  </a:lnTo>
                  <a:lnTo>
                    <a:pt x="89" y="48"/>
                  </a:lnTo>
                  <a:lnTo>
                    <a:pt x="94" y="48"/>
                  </a:lnTo>
                  <a:lnTo>
                    <a:pt x="99" y="49"/>
                  </a:lnTo>
                  <a:lnTo>
                    <a:pt x="105" y="49"/>
                  </a:lnTo>
                  <a:lnTo>
                    <a:pt x="112" y="50"/>
                  </a:lnTo>
                  <a:lnTo>
                    <a:pt x="117" y="51"/>
                  </a:lnTo>
                  <a:lnTo>
                    <a:pt x="121" y="51"/>
                  </a:lnTo>
                  <a:lnTo>
                    <a:pt x="122" y="53"/>
                  </a:lnTo>
                  <a:lnTo>
                    <a:pt x="121" y="56"/>
                  </a:lnTo>
                  <a:lnTo>
                    <a:pt x="115" y="61"/>
                  </a:lnTo>
                  <a:lnTo>
                    <a:pt x="111" y="64"/>
                  </a:lnTo>
                  <a:lnTo>
                    <a:pt x="109" y="66"/>
                  </a:lnTo>
                  <a:lnTo>
                    <a:pt x="117" y="72"/>
                  </a:lnTo>
                  <a:lnTo>
                    <a:pt x="123" y="78"/>
                  </a:lnTo>
                  <a:lnTo>
                    <a:pt x="129" y="83"/>
                  </a:lnTo>
                  <a:lnTo>
                    <a:pt x="135" y="86"/>
                  </a:lnTo>
                  <a:lnTo>
                    <a:pt x="138" y="89"/>
                  </a:lnTo>
                  <a:lnTo>
                    <a:pt x="142" y="93"/>
                  </a:lnTo>
                  <a:lnTo>
                    <a:pt x="143" y="96"/>
                  </a:lnTo>
                  <a:lnTo>
                    <a:pt x="144" y="100"/>
                  </a:lnTo>
                  <a:lnTo>
                    <a:pt x="145" y="112"/>
                  </a:lnTo>
                  <a:lnTo>
                    <a:pt x="145" y="132"/>
                  </a:lnTo>
                  <a:lnTo>
                    <a:pt x="145" y="150"/>
                  </a:lnTo>
                  <a:lnTo>
                    <a:pt x="145" y="160"/>
                  </a:lnTo>
                  <a:lnTo>
                    <a:pt x="152" y="161"/>
                  </a:lnTo>
                  <a:lnTo>
                    <a:pt x="160" y="160"/>
                  </a:lnTo>
                  <a:lnTo>
                    <a:pt x="167" y="159"/>
                  </a:lnTo>
                  <a:lnTo>
                    <a:pt x="172" y="157"/>
                  </a:lnTo>
                  <a:lnTo>
                    <a:pt x="172" y="141"/>
                  </a:lnTo>
                  <a:lnTo>
                    <a:pt x="171" y="124"/>
                  </a:lnTo>
                  <a:lnTo>
                    <a:pt x="171" y="108"/>
                  </a:lnTo>
                  <a:lnTo>
                    <a:pt x="172" y="99"/>
                  </a:lnTo>
                  <a:lnTo>
                    <a:pt x="174" y="95"/>
                  </a:lnTo>
                  <a:lnTo>
                    <a:pt x="180" y="91"/>
                  </a:lnTo>
                  <a:lnTo>
                    <a:pt x="187" y="84"/>
                  </a:lnTo>
                  <a:lnTo>
                    <a:pt x="195" y="77"/>
                  </a:lnTo>
                  <a:lnTo>
                    <a:pt x="202" y="70"/>
                  </a:lnTo>
                  <a:lnTo>
                    <a:pt x="209" y="63"/>
                  </a:lnTo>
                  <a:lnTo>
                    <a:pt x="213" y="58"/>
                  </a:lnTo>
                  <a:lnTo>
                    <a:pt x="216" y="56"/>
                  </a:lnTo>
                  <a:lnTo>
                    <a:pt x="216" y="53"/>
                  </a:lnTo>
                  <a:lnTo>
                    <a:pt x="213" y="48"/>
                  </a:lnTo>
                  <a:lnTo>
                    <a:pt x="210" y="43"/>
                  </a:lnTo>
                  <a:lnTo>
                    <a:pt x="210" y="41"/>
                  </a:lnTo>
                  <a:lnTo>
                    <a:pt x="214" y="41"/>
                  </a:lnTo>
                  <a:lnTo>
                    <a:pt x="224" y="43"/>
                  </a:lnTo>
                  <a:lnTo>
                    <a:pt x="232" y="45"/>
                  </a:lnTo>
                  <a:lnTo>
                    <a:pt x="236" y="43"/>
                  </a:lnTo>
                  <a:lnTo>
                    <a:pt x="235" y="38"/>
                  </a:lnTo>
                  <a:lnTo>
                    <a:pt x="232" y="25"/>
                  </a:lnTo>
                  <a:lnTo>
                    <a:pt x="228" y="13"/>
                  </a:lnTo>
                  <a:lnTo>
                    <a:pt x="226" y="7"/>
                  </a:lnTo>
                  <a:lnTo>
                    <a:pt x="233" y="11"/>
                  </a:lnTo>
                  <a:lnTo>
                    <a:pt x="239" y="15"/>
                  </a:lnTo>
                  <a:lnTo>
                    <a:pt x="245" y="19"/>
                  </a:lnTo>
                  <a:lnTo>
                    <a:pt x="251" y="23"/>
                  </a:lnTo>
                  <a:lnTo>
                    <a:pt x="257" y="26"/>
                  </a:lnTo>
                  <a:lnTo>
                    <a:pt x="262" y="28"/>
                  </a:lnTo>
                  <a:lnTo>
                    <a:pt x="265" y="30"/>
                  </a:lnTo>
                  <a:lnTo>
                    <a:pt x="267" y="31"/>
                  </a:lnTo>
                  <a:lnTo>
                    <a:pt x="271" y="32"/>
                  </a:lnTo>
                  <a:lnTo>
                    <a:pt x="278" y="33"/>
                  </a:lnTo>
                  <a:lnTo>
                    <a:pt x="285" y="34"/>
                  </a:lnTo>
                  <a:lnTo>
                    <a:pt x="294" y="36"/>
                  </a:lnTo>
                  <a:lnTo>
                    <a:pt x="303" y="40"/>
                  </a:lnTo>
                  <a:lnTo>
                    <a:pt x="310" y="42"/>
                  </a:lnTo>
                  <a:lnTo>
                    <a:pt x="317" y="46"/>
                  </a:lnTo>
                  <a:lnTo>
                    <a:pt x="320" y="49"/>
                  </a:lnTo>
                  <a:lnTo>
                    <a:pt x="326" y="61"/>
                  </a:lnTo>
                  <a:lnTo>
                    <a:pt x="329" y="74"/>
                  </a:lnTo>
                  <a:lnTo>
                    <a:pt x="331" y="92"/>
                  </a:lnTo>
                  <a:lnTo>
                    <a:pt x="329" y="111"/>
                  </a:lnTo>
                  <a:lnTo>
                    <a:pt x="326" y="134"/>
                  </a:lnTo>
                  <a:lnTo>
                    <a:pt x="319" y="160"/>
                  </a:lnTo>
                  <a:lnTo>
                    <a:pt x="310" y="188"/>
                  </a:lnTo>
                  <a:lnTo>
                    <a:pt x="298" y="221"/>
                  </a:lnTo>
                  <a:lnTo>
                    <a:pt x="296" y="231"/>
                  </a:lnTo>
                  <a:lnTo>
                    <a:pt x="296" y="240"/>
                  </a:lnTo>
                  <a:lnTo>
                    <a:pt x="297" y="249"/>
                  </a:lnTo>
                  <a:lnTo>
                    <a:pt x="300" y="255"/>
                  </a:lnTo>
                  <a:lnTo>
                    <a:pt x="301" y="260"/>
                  </a:lnTo>
                  <a:lnTo>
                    <a:pt x="300" y="266"/>
                  </a:lnTo>
                  <a:lnTo>
                    <a:pt x="297" y="272"/>
                  </a:lnTo>
                  <a:lnTo>
                    <a:pt x="295" y="278"/>
                  </a:lnTo>
                  <a:lnTo>
                    <a:pt x="292" y="290"/>
                  </a:lnTo>
                  <a:lnTo>
                    <a:pt x="289" y="308"/>
                  </a:lnTo>
                  <a:lnTo>
                    <a:pt x="286" y="328"/>
                  </a:lnTo>
                  <a:lnTo>
                    <a:pt x="286" y="340"/>
                  </a:lnTo>
                  <a:lnTo>
                    <a:pt x="289" y="353"/>
                  </a:lnTo>
                  <a:lnTo>
                    <a:pt x="296" y="371"/>
                  </a:lnTo>
                  <a:lnTo>
                    <a:pt x="301" y="390"/>
                  </a:lnTo>
                  <a:lnTo>
                    <a:pt x="300" y="400"/>
                  </a:lnTo>
                  <a:close/>
                </a:path>
              </a:pathLst>
            </a:custGeom>
            <a:solidFill>
              <a:srgbClr val="B20019"/>
            </a:solidFill>
            <a:ln w="9525">
              <a:noFill/>
              <a:round/>
              <a:headEnd/>
              <a:tailEnd/>
            </a:ln>
          </p:spPr>
          <p:txBody>
            <a:bodyPr/>
            <a:lstStyle/>
            <a:p>
              <a:endParaRPr lang="ru-RU"/>
            </a:p>
          </p:txBody>
        </p:sp>
        <p:sp>
          <p:nvSpPr>
            <p:cNvPr id="18581" name="Freeform 60"/>
            <p:cNvSpPr>
              <a:spLocks/>
            </p:cNvSpPr>
            <p:nvPr/>
          </p:nvSpPr>
          <p:spPr bwMode="auto">
            <a:xfrm>
              <a:off x="2471" y="2183"/>
              <a:ext cx="253" cy="149"/>
            </a:xfrm>
            <a:custGeom>
              <a:avLst/>
              <a:gdLst>
                <a:gd name="T0" fmla="*/ 29 w 149"/>
                <a:gd name="T1" fmla="*/ 26 h 174"/>
                <a:gd name="T2" fmla="*/ 3 w 149"/>
                <a:gd name="T3" fmla="*/ 47 h 174"/>
                <a:gd name="T4" fmla="*/ 3 w 149"/>
                <a:gd name="T5" fmla="*/ 52 h 174"/>
                <a:gd name="T6" fmla="*/ 20 w 149"/>
                <a:gd name="T7" fmla="*/ 53 h 174"/>
                <a:gd name="T8" fmla="*/ 42 w 149"/>
                <a:gd name="T9" fmla="*/ 54 h 174"/>
                <a:gd name="T10" fmla="*/ 58 w 149"/>
                <a:gd name="T11" fmla="*/ 55 h 174"/>
                <a:gd name="T12" fmla="*/ 58 w 149"/>
                <a:gd name="T13" fmla="*/ 59 h 174"/>
                <a:gd name="T14" fmla="*/ 41 w 149"/>
                <a:gd name="T15" fmla="*/ 66 h 174"/>
                <a:gd name="T16" fmla="*/ 51 w 149"/>
                <a:gd name="T17" fmla="*/ 73 h 174"/>
                <a:gd name="T18" fmla="*/ 71 w 149"/>
                <a:gd name="T19" fmla="*/ 82 h 174"/>
                <a:gd name="T20" fmla="*/ 87 w 149"/>
                <a:gd name="T21" fmla="*/ 87 h 174"/>
                <a:gd name="T22" fmla="*/ 95 w 149"/>
                <a:gd name="T23" fmla="*/ 93 h 174"/>
                <a:gd name="T24" fmla="*/ 98 w 149"/>
                <a:gd name="T25" fmla="*/ 107 h 174"/>
                <a:gd name="T26" fmla="*/ 98 w 149"/>
                <a:gd name="T27" fmla="*/ 140 h 174"/>
                <a:gd name="T28" fmla="*/ 110 w 149"/>
                <a:gd name="T29" fmla="*/ 149 h 174"/>
                <a:gd name="T30" fmla="*/ 136 w 149"/>
                <a:gd name="T31" fmla="*/ 147 h 174"/>
                <a:gd name="T32" fmla="*/ 144 w 149"/>
                <a:gd name="T33" fmla="*/ 132 h 174"/>
                <a:gd name="T34" fmla="*/ 143 w 149"/>
                <a:gd name="T35" fmla="*/ 104 h 174"/>
                <a:gd name="T36" fmla="*/ 148 w 149"/>
                <a:gd name="T37" fmla="*/ 92 h 174"/>
                <a:gd name="T38" fmla="*/ 170 w 149"/>
                <a:gd name="T39" fmla="*/ 83 h 174"/>
                <a:gd name="T40" fmla="*/ 195 w 149"/>
                <a:gd name="T41" fmla="*/ 71 h 174"/>
                <a:gd name="T42" fmla="*/ 214 w 149"/>
                <a:gd name="T43" fmla="*/ 61 h 174"/>
                <a:gd name="T44" fmla="*/ 219 w 149"/>
                <a:gd name="T45" fmla="*/ 57 h 174"/>
                <a:gd name="T46" fmla="*/ 209 w 149"/>
                <a:gd name="T47" fmla="*/ 48 h 174"/>
                <a:gd name="T48" fmla="*/ 216 w 149"/>
                <a:gd name="T49" fmla="*/ 46 h 174"/>
                <a:gd name="T50" fmla="*/ 246 w 149"/>
                <a:gd name="T51" fmla="*/ 50 h 174"/>
                <a:gd name="T52" fmla="*/ 251 w 149"/>
                <a:gd name="T53" fmla="*/ 44 h 174"/>
                <a:gd name="T54" fmla="*/ 239 w 149"/>
                <a:gd name="T55" fmla="*/ 22 h 174"/>
                <a:gd name="T56" fmla="*/ 233 w 149"/>
                <a:gd name="T57" fmla="*/ 13 h 174"/>
                <a:gd name="T58" fmla="*/ 190 w 149"/>
                <a:gd name="T59" fmla="*/ 19 h 174"/>
                <a:gd name="T60" fmla="*/ 171 w 149"/>
                <a:gd name="T61" fmla="*/ 45 h 174"/>
                <a:gd name="T62" fmla="*/ 148 w 149"/>
                <a:gd name="T63" fmla="*/ 68 h 174"/>
                <a:gd name="T64" fmla="*/ 124 w 149"/>
                <a:gd name="T65" fmla="*/ 84 h 174"/>
                <a:gd name="T66" fmla="*/ 109 w 149"/>
                <a:gd name="T67" fmla="*/ 82 h 174"/>
                <a:gd name="T68" fmla="*/ 93 w 149"/>
                <a:gd name="T69" fmla="*/ 61 h 174"/>
                <a:gd name="T70" fmla="*/ 70 w 149"/>
                <a:gd name="T71" fmla="*/ 44 h 174"/>
                <a:gd name="T72" fmla="*/ 66 w 149"/>
                <a:gd name="T73" fmla="*/ 15 h 174"/>
                <a:gd name="T74" fmla="*/ 61 w 149"/>
                <a:gd name="T75" fmla="*/ 2 h 174"/>
                <a:gd name="T76" fmla="*/ 44 w 149"/>
                <a:gd name="T77" fmla="*/ 8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9"/>
                <a:gd name="T118" fmla="*/ 0 h 174"/>
                <a:gd name="T119" fmla="*/ 149 w 149"/>
                <a:gd name="T120" fmla="*/ 174 h 1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9" h="174">
                  <a:moveTo>
                    <a:pt x="23" y="13"/>
                  </a:moveTo>
                  <a:lnTo>
                    <a:pt x="17" y="30"/>
                  </a:lnTo>
                  <a:lnTo>
                    <a:pt x="9" y="44"/>
                  </a:lnTo>
                  <a:lnTo>
                    <a:pt x="2" y="55"/>
                  </a:lnTo>
                  <a:lnTo>
                    <a:pt x="0" y="60"/>
                  </a:lnTo>
                  <a:lnTo>
                    <a:pt x="2" y="61"/>
                  </a:lnTo>
                  <a:lnTo>
                    <a:pt x="7" y="61"/>
                  </a:lnTo>
                  <a:lnTo>
                    <a:pt x="12" y="62"/>
                  </a:lnTo>
                  <a:lnTo>
                    <a:pt x="18" y="62"/>
                  </a:lnTo>
                  <a:lnTo>
                    <a:pt x="25" y="63"/>
                  </a:lnTo>
                  <a:lnTo>
                    <a:pt x="30" y="64"/>
                  </a:lnTo>
                  <a:lnTo>
                    <a:pt x="34" y="64"/>
                  </a:lnTo>
                  <a:lnTo>
                    <a:pt x="35" y="66"/>
                  </a:lnTo>
                  <a:lnTo>
                    <a:pt x="34" y="69"/>
                  </a:lnTo>
                  <a:lnTo>
                    <a:pt x="28" y="74"/>
                  </a:lnTo>
                  <a:lnTo>
                    <a:pt x="24" y="77"/>
                  </a:lnTo>
                  <a:lnTo>
                    <a:pt x="22" y="79"/>
                  </a:lnTo>
                  <a:lnTo>
                    <a:pt x="30" y="85"/>
                  </a:lnTo>
                  <a:lnTo>
                    <a:pt x="36" y="91"/>
                  </a:lnTo>
                  <a:lnTo>
                    <a:pt x="42" y="96"/>
                  </a:lnTo>
                  <a:lnTo>
                    <a:pt x="48" y="99"/>
                  </a:lnTo>
                  <a:lnTo>
                    <a:pt x="51" y="102"/>
                  </a:lnTo>
                  <a:lnTo>
                    <a:pt x="55" y="106"/>
                  </a:lnTo>
                  <a:lnTo>
                    <a:pt x="56" y="109"/>
                  </a:lnTo>
                  <a:lnTo>
                    <a:pt x="57" y="113"/>
                  </a:lnTo>
                  <a:lnTo>
                    <a:pt x="58" y="125"/>
                  </a:lnTo>
                  <a:lnTo>
                    <a:pt x="58" y="145"/>
                  </a:lnTo>
                  <a:lnTo>
                    <a:pt x="58" y="163"/>
                  </a:lnTo>
                  <a:lnTo>
                    <a:pt x="58" y="173"/>
                  </a:lnTo>
                  <a:lnTo>
                    <a:pt x="65" y="174"/>
                  </a:lnTo>
                  <a:lnTo>
                    <a:pt x="73" y="173"/>
                  </a:lnTo>
                  <a:lnTo>
                    <a:pt x="80" y="172"/>
                  </a:lnTo>
                  <a:lnTo>
                    <a:pt x="85" y="170"/>
                  </a:lnTo>
                  <a:lnTo>
                    <a:pt x="85" y="154"/>
                  </a:lnTo>
                  <a:lnTo>
                    <a:pt x="84" y="137"/>
                  </a:lnTo>
                  <a:lnTo>
                    <a:pt x="84" y="121"/>
                  </a:lnTo>
                  <a:lnTo>
                    <a:pt x="85" y="112"/>
                  </a:lnTo>
                  <a:lnTo>
                    <a:pt x="87" y="108"/>
                  </a:lnTo>
                  <a:lnTo>
                    <a:pt x="93" y="104"/>
                  </a:lnTo>
                  <a:lnTo>
                    <a:pt x="100" y="97"/>
                  </a:lnTo>
                  <a:lnTo>
                    <a:pt x="108" y="90"/>
                  </a:lnTo>
                  <a:lnTo>
                    <a:pt x="115" y="83"/>
                  </a:lnTo>
                  <a:lnTo>
                    <a:pt x="122" y="76"/>
                  </a:lnTo>
                  <a:lnTo>
                    <a:pt x="126" y="71"/>
                  </a:lnTo>
                  <a:lnTo>
                    <a:pt x="129" y="69"/>
                  </a:lnTo>
                  <a:lnTo>
                    <a:pt x="129" y="66"/>
                  </a:lnTo>
                  <a:lnTo>
                    <a:pt x="126" y="61"/>
                  </a:lnTo>
                  <a:lnTo>
                    <a:pt x="123" y="56"/>
                  </a:lnTo>
                  <a:lnTo>
                    <a:pt x="123" y="54"/>
                  </a:lnTo>
                  <a:lnTo>
                    <a:pt x="127" y="54"/>
                  </a:lnTo>
                  <a:lnTo>
                    <a:pt x="137" y="56"/>
                  </a:lnTo>
                  <a:lnTo>
                    <a:pt x="145" y="58"/>
                  </a:lnTo>
                  <a:lnTo>
                    <a:pt x="149" y="56"/>
                  </a:lnTo>
                  <a:lnTo>
                    <a:pt x="148" y="51"/>
                  </a:lnTo>
                  <a:lnTo>
                    <a:pt x="145" y="38"/>
                  </a:lnTo>
                  <a:lnTo>
                    <a:pt x="141" y="26"/>
                  </a:lnTo>
                  <a:lnTo>
                    <a:pt x="139" y="20"/>
                  </a:lnTo>
                  <a:lnTo>
                    <a:pt x="137" y="15"/>
                  </a:lnTo>
                  <a:lnTo>
                    <a:pt x="117" y="8"/>
                  </a:lnTo>
                  <a:lnTo>
                    <a:pt x="112" y="22"/>
                  </a:lnTo>
                  <a:lnTo>
                    <a:pt x="108" y="37"/>
                  </a:lnTo>
                  <a:lnTo>
                    <a:pt x="101" y="52"/>
                  </a:lnTo>
                  <a:lnTo>
                    <a:pt x="94" y="67"/>
                  </a:lnTo>
                  <a:lnTo>
                    <a:pt x="87" y="79"/>
                  </a:lnTo>
                  <a:lnTo>
                    <a:pt x="80" y="91"/>
                  </a:lnTo>
                  <a:lnTo>
                    <a:pt x="73" y="98"/>
                  </a:lnTo>
                  <a:lnTo>
                    <a:pt x="68" y="100"/>
                  </a:lnTo>
                  <a:lnTo>
                    <a:pt x="64" y="96"/>
                  </a:lnTo>
                  <a:lnTo>
                    <a:pt x="60" y="84"/>
                  </a:lnTo>
                  <a:lnTo>
                    <a:pt x="55" y="71"/>
                  </a:lnTo>
                  <a:lnTo>
                    <a:pt x="48" y="61"/>
                  </a:lnTo>
                  <a:lnTo>
                    <a:pt x="41" y="51"/>
                  </a:lnTo>
                  <a:lnTo>
                    <a:pt x="39" y="35"/>
                  </a:lnTo>
                  <a:lnTo>
                    <a:pt x="39" y="17"/>
                  </a:lnTo>
                  <a:lnTo>
                    <a:pt x="42" y="0"/>
                  </a:lnTo>
                  <a:lnTo>
                    <a:pt x="36" y="2"/>
                  </a:lnTo>
                  <a:lnTo>
                    <a:pt x="31" y="6"/>
                  </a:lnTo>
                  <a:lnTo>
                    <a:pt x="26" y="9"/>
                  </a:lnTo>
                  <a:lnTo>
                    <a:pt x="23" y="13"/>
                  </a:lnTo>
                  <a:close/>
                </a:path>
              </a:pathLst>
            </a:custGeom>
            <a:solidFill>
              <a:srgbClr val="FFFFFF"/>
            </a:solidFill>
            <a:ln w="9525">
              <a:noFill/>
              <a:round/>
              <a:headEnd/>
              <a:tailEnd/>
            </a:ln>
          </p:spPr>
          <p:txBody>
            <a:bodyPr/>
            <a:lstStyle/>
            <a:p>
              <a:endParaRPr lang="ru-RU"/>
            </a:p>
          </p:txBody>
        </p:sp>
        <p:sp>
          <p:nvSpPr>
            <p:cNvPr id="18582" name="Freeform 61"/>
            <p:cNvSpPr>
              <a:spLocks/>
            </p:cNvSpPr>
            <p:nvPr/>
          </p:nvSpPr>
          <p:spPr bwMode="auto">
            <a:xfrm>
              <a:off x="2414" y="2330"/>
              <a:ext cx="115" cy="15"/>
            </a:xfrm>
            <a:custGeom>
              <a:avLst/>
              <a:gdLst>
                <a:gd name="T0" fmla="*/ 0 w 69"/>
                <a:gd name="T1" fmla="*/ 15 h 16"/>
                <a:gd name="T2" fmla="*/ 12 w 69"/>
                <a:gd name="T3" fmla="*/ 14 h 16"/>
                <a:gd name="T4" fmla="*/ 27 w 69"/>
                <a:gd name="T5" fmla="*/ 14 h 16"/>
                <a:gd name="T6" fmla="*/ 42 w 69"/>
                <a:gd name="T7" fmla="*/ 12 h 16"/>
                <a:gd name="T8" fmla="*/ 62 w 69"/>
                <a:gd name="T9" fmla="*/ 12 h 16"/>
                <a:gd name="T10" fmla="*/ 77 w 69"/>
                <a:gd name="T11" fmla="*/ 12 h 16"/>
                <a:gd name="T12" fmla="*/ 95 w 69"/>
                <a:gd name="T13" fmla="*/ 12 h 16"/>
                <a:gd name="T14" fmla="*/ 105 w 69"/>
                <a:gd name="T15" fmla="*/ 14 h 16"/>
                <a:gd name="T16" fmla="*/ 115 w 69"/>
                <a:gd name="T17" fmla="*/ 15 h 16"/>
                <a:gd name="T18" fmla="*/ 115 w 69"/>
                <a:gd name="T19" fmla="*/ 1 h 16"/>
                <a:gd name="T20" fmla="*/ 105 w 69"/>
                <a:gd name="T21" fmla="*/ 0 h 16"/>
                <a:gd name="T22" fmla="*/ 95 w 69"/>
                <a:gd name="T23" fmla="*/ 0 h 16"/>
                <a:gd name="T24" fmla="*/ 78 w 69"/>
                <a:gd name="T25" fmla="*/ 0 h 16"/>
                <a:gd name="T26" fmla="*/ 62 w 69"/>
                <a:gd name="T27" fmla="*/ 0 h 16"/>
                <a:gd name="T28" fmla="*/ 45 w 69"/>
                <a:gd name="T29" fmla="*/ 0 h 16"/>
                <a:gd name="T30" fmla="*/ 27 w 69"/>
                <a:gd name="T31" fmla="*/ 1 h 16"/>
                <a:gd name="T32" fmla="*/ 13 w 69"/>
                <a:gd name="T33" fmla="*/ 1 h 16"/>
                <a:gd name="T34" fmla="*/ 2 w 69"/>
                <a:gd name="T35" fmla="*/ 2 h 16"/>
                <a:gd name="T36" fmla="*/ 0 w 69"/>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6"/>
                <a:gd name="T59" fmla="*/ 69 w 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6">
                  <a:moveTo>
                    <a:pt x="0" y="16"/>
                  </a:moveTo>
                  <a:lnTo>
                    <a:pt x="7" y="15"/>
                  </a:lnTo>
                  <a:lnTo>
                    <a:pt x="16" y="15"/>
                  </a:lnTo>
                  <a:lnTo>
                    <a:pt x="25" y="13"/>
                  </a:lnTo>
                  <a:lnTo>
                    <a:pt x="37" y="13"/>
                  </a:lnTo>
                  <a:lnTo>
                    <a:pt x="46" y="13"/>
                  </a:lnTo>
                  <a:lnTo>
                    <a:pt x="57" y="13"/>
                  </a:lnTo>
                  <a:lnTo>
                    <a:pt x="63" y="15"/>
                  </a:lnTo>
                  <a:lnTo>
                    <a:pt x="69" y="16"/>
                  </a:lnTo>
                  <a:lnTo>
                    <a:pt x="69" y="1"/>
                  </a:lnTo>
                  <a:lnTo>
                    <a:pt x="63" y="0"/>
                  </a:lnTo>
                  <a:lnTo>
                    <a:pt x="57" y="0"/>
                  </a:lnTo>
                  <a:lnTo>
                    <a:pt x="47" y="0"/>
                  </a:lnTo>
                  <a:lnTo>
                    <a:pt x="37" y="0"/>
                  </a:lnTo>
                  <a:lnTo>
                    <a:pt x="27" y="0"/>
                  </a:lnTo>
                  <a:lnTo>
                    <a:pt x="16" y="1"/>
                  </a:lnTo>
                  <a:lnTo>
                    <a:pt x="8" y="1"/>
                  </a:lnTo>
                  <a:lnTo>
                    <a:pt x="1" y="2"/>
                  </a:lnTo>
                  <a:lnTo>
                    <a:pt x="0" y="16"/>
                  </a:lnTo>
                  <a:close/>
                </a:path>
              </a:pathLst>
            </a:custGeom>
            <a:solidFill>
              <a:srgbClr val="FFFFFF"/>
            </a:solidFill>
            <a:ln w="9525">
              <a:noFill/>
              <a:round/>
              <a:headEnd/>
              <a:tailEnd/>
            </a:ln>
          </p:spPr>
          <p:txBody>
            <a:bodyPr/>
            <a:lstStyle/>
            <a:p>
              <a:endParaRPr lang="ru-RU"/>
            </a:p>
          </p:txBody>
        </p:sp>
        <p:sp>
          <p:nvSpPr>
            <p:cNvPr id="18583" name="Freeform 62"/>
            <p:cNvSpPr>
              <a:spLocks/>
            </p:cNvSpPr>
            <p:nvPr/>
          </p:nvSpPr>
          <p:spPr bwMode="auto">
            <a:xfrm>
              <a:off x="2583" y="2302"/>
              <a:ext cx="17" cy="8"/>
            </a:xfrm>
            <a:custGeom>
              <a:avLst/>
              <a:gdLst>
                <a:gd name="T0" fmla="*/ 9 w 12"/>
                <a:gd name="T1" fmla="*/ 8 h 10"/>
                <a:gd name="T2" fmla="*/ 6 w 12"/>
                <a:gd name="T3" fmla="*/ 8 h 10"/>
                <a:gd name="T4" fmla="*/ 1 w 12"/>
                <a:gd name="T5" fmla="*/ 7 h 10"/>
                <a:gd name="T6" fmla="*/ 0 w 12"/>
                <a:gd name="T7" fmla="*/ 6 h 10"/>
                <a:gd name="T8" fmla="*/ 0 w 12"/>
                <a:gd name="T9" fmla="*/ 5 h 10"/>
                <a:gd name="T10" fmla="*/ 0 w 12"/>
                <a:gd name="T11" fmla="*/ 3 h 10"/>
                <a:gd name="T12" fmla="*/ 1 w 12"/>
                <a:gd name="T13" fmla="*/ 1 h 10"/>
                <a:gd name="T14" fmla="*/ 6 w 12"/>
                <a:gd name="T15" fmla="*/ 0 h 10"/>
                <a:gd name="T16" fmla="*/ 9 w 12"/>
                <a:gd name="T17" fmla="*/ 0 h 10"/>
                <a:gd name="T18" fmla="*/ 11 w 12"/>
                <a:gd name="T19" fmla="*/ 0 h 10"/>
                <a:gd name="T20" fmla="*/ 16 w 12"/>
                <a:gd name="T21" fmla="*/ 1 h 10"/>
                <a:gd name="T22" fmla="*/ 17 w 12"/>
                <a:gd name="T23" fmla="*/ 3 h 10"/>
                <a:gd name="T24" fmla="*/ 17 w 12"/>
                <a:gd name="T25" fmla="*/ 5 h 10"/>
                <a:gd name="T26" fmla="*/ 17 w 12"/>
                <a:gd name="T27" fmla="*/ 6 h 10"/>
                <a:gd name="T28" fmla="*/ 16 w 12"/>
                <a:gd name="T29" fmla="*/ 7 h 10"/>
                <a:gd name="T30" fmla="*/ 11 w 12"/>
                <a:gd name="T31" fmla="*/ 8 h 10"/>
                <a:gd name="T32" fmla="*/ 9 w 12"/>
                <a:gd name="T33" fmla="*/ 8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6" y="10"/>
                  </a:moveTo>
                  <a:lnTo>
                    <a:pt x="4" y="10"/>
                  </a:lnTo>
                  <a:lnTo>
                    <a:pt x="1" y="9"/>
                  </a:lnTo>
                  <a:lnTo>
                    <a:pt x="0" y="7"/>
                  </a:lnTo>
                  <a:lnTo>
                    <a:pt x="0" y="6"/>
                  </a:lnTo>
                  <a:lnTo>
                    <a:pt x="0" y="4"/>
                  </a:lnTo>
                  <a:lnTo>
                    <a:pt x="1" y="1"/>
                  </a:lnTo>
                  <a:lnTo>
                    <a:pt x="4" y="0"/>
                  </a:lnTo>
                  <a:lnTo>
                    <a:pt x="6" y="0"/>
                  </a:lnTo>
                  <a:lnTo>
                    <a:pt x="8" y="0"/>
                  </a:lnTo>
                  <a:lnTo>
                    <a:pt x="11" y="1"/>
                  </a:lnTo>
                  <a:lnTo>
                    <a:pt x="12" y="4"/>
                  </a:lnTo>
                  <a:lnTo>
                    <a:pt x="12" y="6"/>
                  </a:lnTo>
                  <a:lnTo>
                    <a:pt x="12" y="7"/>
                  </a:lnTo>
                  <a:lnTo>
                    <a:pt x="11" y="9"/>
                  </a:lnTo>
                  <a:lnTo>
                    <a:pt x="8" y="10"/>
                  </a:lnTo>
                  <a:lnTo>
                    <a:pt x="6" y="10"/>
                  </a:lnTo>
                  <a:close/>
                </a:path>
              </a:pathLst>
            </a:custGeom>
            <a:solidFill>
              <a:srgbClr val="B20019"/>
            </a:solidFill>
            <a:ln w="9525">
              <a:noFill/>
              <a:round/>
              <a:headEnd/>
              <a:tailEnd/>
            </a:ln>
          </p:spPr>
          <p:txBody>
            <a:bodyPr/>
            <a:lstStyle/>
            <a:p>
              <a:endParaRPr lang="ru-RU"/>
            </a:p>
          </p:txBody>
        </p:sp>
      </p:grpSp>
      <p:grpSp>
        <p:nvGrpSpPr>
          <p:cNvPr id="3" name="Group 63"/>
          <p:cNvGrpSpPr>
            <a:grpSpLocks/>
          </p:cNvGrpSpPr>
          <p:nvPr/>
        </p:nvGrpSpPr>
        <p:grpSpPr bwMode="auto">
          <a:xfrm>
            <a:off x="2078038" y="3883025"/>
            <a:ext cx="2216150" cy="533400"/>
            <a:chOff x="1392" y="2208"/>
            <a:chExt cx="1536" cy="336"/>
          </a:xfrm>
        </p:grpSpPr>
        <p:sp>
          <p:nvSpPr>
            <p:cNvPr id="18525" name="Line 64"/>
            <p:cNvSpPr>
              <a:spLocks noChangeShapeType="1"/>
            </p:cNvSpPr>
            <p:nvPr/>
          </p:nvSpPr>
          <p:spPr bwMode="auto">
            <a:xfrm flipV="1">
              <a:off x="1392" y="2304"/>
              <a:ext cx="1488" cy="48"/>
            </a:xfrm>
            <a:prstGeom prst="line">
              <a:avLst/>
            </a:prstGeom>
            <a:noFill/>
            <a:ln w="6350" cap="rnd">
              <a:solidFill>
                <a:srgbClr val="FFFF99"/>
              </a:solidFill>
              <a:prstDash val="sysDot"/>
              <a:round/>
              <a:headEnd/>
              <a:tailEnd type="arrow" w="sm" len="lg"/>
            </a:ln>
          </p:spPr>
          <p:txBody>
            <a:bodyPr wrap="none" anchor="ctr"/>
            <a:lstStyle/>
            <a:p>
              <a:endParaRPr lang="ru-RU"/>
            </a:p>
          </p:txBody>
        </p:sp>
        <p:sp>
          <p:nvSpPr>
            <p:cNvPr id="18526" name="Line 65"/>
            <p:cNvSpPr>
              <a:spLocks noChangeShapeType="1"/>
            </p:cNvSpPr>
            <p:nvPr/>
          </p:nvSpPr>
          <p:spPr bwMode="auto">
            <a:xfrm>
              <a:off x="1392" y="2400"/>
              <a:ext cx="1536" cy="48"/>
            </a:xfrm>
            <a:prstGeom prst="line">
              <a:avLst/>
            </a:prstGeom>
            <a:noFill/>
            <a:ln w="6350" cap="rnd">
              <a:solidFill>
                <a:srgbClr val="FFFF99"/>
              </a:solidFill>
              <a:prstDash val="sysDot"/>
              <a:round/>
              <a:headEnd/>
              <a:tailEnd type="arrow" w="sm" len="lg"/>
            </a:ln>
          </p:spPr>
          <p:txBody>
            <a:bodyPr wrap="none" anchor="ctr"/>
            <a:lstStyle/>
            <a:p>
              <a:endParaRPr lang="ru-RU"/>
            </a:p>
          </p:txBody>
        </p:sp>
        <p:sp>
          <p:nvSpPr>
            <p:cNvPr id="18527" name="Line 66"/>
            <p:cNvSpPr>
              <a:spLocks noChangeShapeType="1"/>
            </p:cNvSpPr>
            <p:nvPr/>
          </p:nvSpPr>
          <p:spPr bwMode="auto">
            <a:xfrm>
              <a:off x="1392" y="2448"/>
              <a:ext cx="1488" cy="96"/>
            </a:xfrm>
            <a:prstGeom prst="line">
              <a:avLst/>
            </a:prstGeom>
            <a:noFill/>
            <a:ln w="6350" cap="rnd">
              <a:solidFill>
                <a:srgbClr val="FFFF99"/>
              </a:solidFill>
              <a:prstDash val="sysDot"/>
              <a:round/>
              <a:headEnd/>
              <a:tailEnd type="arrow" w="sm" len="lg"/>
            </a:ln>
          </p:spPr>
          <p:txBody>
            <a:bodyPr wrap="none" anchor="ctr"/>
            <a:lstStyle/>
            <a:p>
              <a:endParaRPr lang="ru-RU"/>
            </a:p>
          </p:txBody>
        </p:sp>
        <p:sp>
          <p:nvSpPr>
            <p:cNvPr id="18528" name="Line 67"/>
            <p:cNvSpPr>
              <a:spLocks noChangeShapeType="1"/>
            </p:cNvSpPr>
            <p:nvPr/>
          </p:nvSpPr>
          <p:spPr bwMode="auto">
            <a:xfrm flipV="1">
              <a:off x="1392" y="2208"/>
              <a:ext cx="1488" cy="96"/>
            </a:xfrm>
            <a:prstGeom prst="line">
              <a:avLst/>
            </a:prstGeom>
            <a:noFill/>
            <a:ln w="6350" cap="rnd">
              <a:solidFill>
                <a:srgbClr val="FFFF99"/>
              </a:solidFill>
              <a:prstDash val="sysDot"/>
              <a:round/>
              <a:headEnd/>
              <a:tailEnd type="arrow" w="sm" len="lg"/>
            </a:ln>
          </p:spPr>
          <p:txBody>
            <a:bodyPr wrap="none" anchor="ctr"/>
            <a:lstStyle/>
            <a:p>
              <a:endParaRPr lang="ru-RU"/>
            </a:p>
          </p:txBody>
        </p:sp>
      </p:grpSp>
      <p:grpSp>
        <p:nvGrpSpPr>
          <p:cNvPr id="4" name="Group 68"/>
          <p:cNvGrpSpPr>
            <a:grpSpLocks/>
          </p:cNvGrpSpPr>
          <p:nvPr/>
        </p:nvGrpSpPr>
        <p:grpSpPr bwMode="auto">
          <a:xfrm>
            <a:off x="4364038" y="3654425"/>
            <a:ext cx="1247775" cy="2166938"/>
            <a:chOff x="3024" y="2064"/>
            <a:chExt cx="864" cy="1365"/>
          </a:xfrm>
        </p:grpSpPr>
        <p:grpSp>
          <p:nvGrpSpPr>
            <p:cNvPr id="18503" name="Group 69"/>
            <p:cNvGrpSpPr>
              <a:grpSpLocks/>
            </p:cNvGrpSpPr>
            <p:nvPr/>
          </p:nvGrpSpPr>
          <p:grpSpPr bwMode="auto">
            <a:xfrm>
              <a:off x="3168" y="2064"/>
              <a:ext cx="528" cy="624"/>
              <a:chOff x="3744" y="2064"/>
              <a:chExt cx="528" cy="624"/>
            </a:xfrm>
          </p:grpSpPr>
          <p:sp>
            <p:nvSpPr>
              <p:cNvPr id="18505" name="Rectangle 70"/>
              <p:cNvSpPr>
                <a:spLocks noChangeArrowheads="1"/>
              </p:cNvSpPr>
              <p:nvPr/>
            </p:nvSpPr>
            <p:spPr bwMode="auto">
              <a:xfrm>
                <a:off x="3744" y="2064"/>
                <a:ext cx="528" cy="624"/>
              </a:xfrm>
              <a:prstGeom prst="rect">
                <a:avLst/>
              </a:prstGeom>
              <a:solidFill>
                <a:srgbClr val="333333">
                  <a:alpha val="50195"/>
                </a:srgbClr>
              </a:solidFill>
              <a:ln w="12700">
                <a:solidFill>
                  <a:schemeClr val="tx1"/>
                </a:solidFill>
                <a:miter lim="800000"/>
                <a:headEnd/>
                <a:tailEnd/>
              </a:ln>
            </p:spPr>
            <p:txBody>
              <a:bodyPr wrap="none" anchor="ctr"/>
              <a:lstStyle/>
              <a:p>
                <a:endParaRPr lang="ru-RU"/>
              </a:p>
            </p:txBody>
          </p:sp>
          <p:grpSp>
            <p:nvGrpSpPr>
              <p:cNvPr id="18506" name="Group 71"/>
              <p:cNvGrpSpPr>
                <a:grpSpLocks/>
              </p:cNvGrpSpPr>
              <p:nvPr/>
            </p:nvGrpSpPr>
            <p:grpSpPr bwMode="auto">
              <a:xfrm>
                <a:off x="3840" y="2112"/>
                <a:ext cx="333" cy="568"/>
                <a:chOff x="3699" y="2159"/>
                <a:chExt cx="244" cy="281"/>
              </a:xfrm>
            </p:grpSpPr>
            <p:sp>
              <p:nvSpPr>
                <p:cNvPr id="18507" name="Freeform 72"/>
                <p:cNvSpPr>
                  <a:spLocks/>
                </p:cNvSpPr>
                <p:nvPr/>
              </p:nvSpPr>
              <p:spPr bwMode="auto">
                <a:xfrm>
                  <a:off x="3806" y="2399"/>
                  <a:ext cx="33" cy="23"/>
                </a:xfrm>
                <a:custGeom>
                  <a:avLst/>
                  <a:gdLst>
                    <a:gd name="T0" fmla="*/ 33 w 67"/>
                    <a:gd name="T1" fmla="*/ 4 h 46"/>
                    <a:gd name="T2" fmla="*/ 33 w 67"/>
                    <a:gd name="T3" fmla="*/ 7 h 46"/>
                    <a:gd name="T4" fmla="*/ 30 w 67"/>
                    <a:gd name="T5" fmla="*/ 10 h 46"/>
                    <a:gd name="T6" fmla="*/ 27 w 67"/>
                    <a:gd name="T7" fmla="*/ 11 h 46"/>
                    <a:gd name="T8" fmla="*/ 23 w 67"/>
                    <a:gd name="T9" fmla="*/ 11 h 46"/>
                    <a:gd name="T10" fmla="*/ 21 w 67"/>
                    <a:gd name="T11" fmla="*/ 12 h 46"/>
                    <a:gd name="T12" fmla="*/ 20 w 67"/>
                    <a:gd name="T13" fmla="*/ 13 h 46"/>
                    <a:gd name="T14" fmla="*/ 20 w 67"/>
                    <a:gd name="T15" fmla="*/ 15 h 46"/>
                    <a:gd name="T16" fmla="*/ 21 w 67"/>
                    <a:gd name="T17" fmla="*/ 18 h 46"/>
                    <a:gd name="T18" fmla="*/ 21 w 67"/>
                    <a:gd name="T19" fmla="*/ 20 h 46"/>
                    <a:gd name="T20" fmla="*/ 20 w 67"/>
                    <a:gd name="T21" fmla="*/ 22 h 46"/>
                    <a:gd name="T22" fmla="*/ 19 w 67"/>
                    <a:gd name="T23" fmla="*/ 22 h 46"/>
                    <a:gd name="T24" fmla="*/ 16 w 67"/>
                    <a:gd name="T25" fmla="*/ 23 h 46"/>
                    <a:gd name="T26" fmla="*/ 14 w 67"/>
                    <a:gd name="T27" fmla="*/ 22 h 46"/>
                    <a:gd name="T28" fmla="*/ 13 w 67"/>
                    <a:gd name="T29" fmla="*/ 22 h 46"/>
                    <a:gd name="T30" fmla="*/ 12 w 67"/>
                    <a:gd name="T31" fmla="*/ 20 h 46"/>
                    <a:gd name="T32" fmla="*/ 13 w 67"/>
                    <a:gd name="T33" fmla="*/ 18 h 46"/>
                    <a:gd name="T34" fmla="*/ 13 w 67"/>
                    <a:gd name="T35" fmla="*/ 15 h 46"/>
                    <a:gd name="T36" fmla="*/ 13 w 67"/>
                    <a:gd name="T37" fmla="*/ 13 h 46"/>
                    <a:gd name="T38" fmla="*/ 12 w 67"/>
                    <a:gd name="T39" fmla="*/ 12 h 46"/>
                    <a:gd name="T40" fmla="*/ 10 w 67"/>
                    <a:gd name="T41" fmla="*/ 11 h 46"/>
                    <a:gd name="T42" fmla="*/ 6 w 67"/>
                    <a:gd name="T43" fmla="*/ 11 h 46"/>
                    <a:gd name="T44" fmla="*/ 3 w 67"/>
                    <a:gd name="T45" fmla="*/ 10 h 46"/>
                    <a:gd name="T46" fmla="*/ 1 w 67"/>
                    <a:gd name="T47" fmla="*/ 7 h 46"/>
                    <a:gd name="T48" fmla="*/ 0 w 67"/>
                    <a:gd name="T49" fmla="*/ 4 h 46"/>
                    <a:gd name="T50" fmla="*/ 1 w 67"/>
                    <a:gd name="T51" fmla="*/ 2 h 46"/>
                    <a:gd name="T52" fmla="*/ 5 w 67"/>
                    <a:gd name="T53" fmla="*/ 1 h 46"/>
                    <a:gd name="T54" fmla="*/ 10 w 67"/>
                    <a:gd name="T55" fmla="*/ 0 h 46"/>
                    <a:gd name="T56" fmla="*/ 17 w 67"/>
                    <a:gd name="T57" fmla="*/ 0 h 46"/>
                    <a:gd name="T58" fmla="*/ 23 w 67"/>
                    <a:gd name="T59" fmla="*/ 0 h 46"/>
                    <a:gd name="T60" fmla="*/ 28 w 67"/>
                    <a:gd name="T61" fmla="*/ 1 h 46"/>
                    <a:gd name="T62" fmla="*/ 32 w 67"/>
                    <a:gd name="T63" fmla="*/ 2 h 46"/>
                    <a:gd name="T64" fmla="*/ 33 w 67"/>
                    <a:gd name="T65" fmla="*/ 4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8"/>
                      </a:moveTo>
                      <a:lnTo>
                        <a:pt x="66" y="14"/>
                      </a:lnTo>
                      <a:lnTo>
                        <a:pt x="60" y="19"/>
                      </a:lnTo>
                      <a:lnTo>
                        <a:pt x="54" y="22"/>
                      </a:lnTo>
                      <a:lnTo>
                        <a:pt x="47" y="22"/>
                      </a:lnTo>
                      <a:lnTo>
                        <a:pt x="42" y="23"/>
                      </a:lnTo>
                      <a:lnTo>
                        <a:pt x="41" y="26"/>
                      </a:lnTo>
                      <a:lnTo>
                        <a:pt x="41" y="29"/>
                      </a:lnTo>
                      <a:lnTo>
                        <a:pt x="42" y="35"/>
                      </a:lnTo>
                      <a:lnTo>
                        <a:pt x="42" y="40"/>
                      </a:lnTo>
                      <a:lnTo>
                        <a:pt x="41" y="43"/>
                      </a:lnTo>
                      <a:lnTo>
                        <a:pt x="38" y="44"/>
                      </a:lnTo>
                      <a:lnTo>
                        <a:pt x="33" y="46"/>
                      </a:lnTo>
                      <a:lnTo>
                        <a:pt x="29" y="44"/>
                      </a:lnTo>
                      <a:lnTo>
                        <a:pt x="26" y="43"/>
                      </a:lnTo>
                      <a:lnTo>
                        <a:pt x="24" y="40"/>
                      </a:lnTo>
                      <a:lnTo>
                        <a:pt x="26" y="35"/>
                      </a:lnTo>
                      <a:lnTo>
                        <a:pt x="27" y="29"/>
                      </a:lnTo>
                      <a:lnTo>
                        <a:pt x="27" y="26"/>
                      </a:lnTo>
                      <a:lnTo>
                        <a:pt x="24" y="23"/>
                      </a:lnTo>
                      <a:lnTo>
                        <a:pt x="20" y="22"/>
                      </a:lnTo>
                      <a:lnTo>
                        <a:pt x="12" y="22"/>
                      </a:lnTo>
                      <a:lnTo>
                        <a:pt x="6" y="19"/>
                      </a:lnTo>
                      <a:lnTo>
                        <a:pt x="2" y="14"/>
                      </a:lnTo>
                      <a:lnTo>
                        <a:pt x="0" y="8"/>
                      </a:lnTo>
                      <a:lnTo>
                        <a:pt x="3" y="4"/>
                      </a:lnTo>
                      <a:lnTo>
                        <a:pt x="11" y="1"/>
                      </a:lnTo>
                      <a:lnTo>
                        <a:pt x="21" y="0"/>
                      </a:lnTo>
                      <a:lnTo>
                        <a:pt x="35" y="0"/>
                      </a:lnTo>
                      <a:lnTo>
                        <a:pt x="47" y="0"/>
                      </a:lnTo>
                      <a:lnTo>
                        <a:pt x="57" y="1"/>
                      </a:lnTo>
                      <a:lnTo>
                        <a:pt x="64" y="4"/>
                      </a:lnTo>
                      <a:lnTo>
                        <a:pt x="67" y="8"/>
                      </a:lnTo>
                      <a:close/>
                    </a:path>
                  </a:pathLst>
                </a:custGeom>
                <a:solidFill>
                  <a:srgbClr val="8CAA93"/>
                </a:solidFill>
                <a:ln w="9525">
                  <a:noFill/>
                  <a:round/>
                  <a:headEnd/>
                  <a:tailEnd/>
                </a:ln>
              </p:spPr>
              <p:txBody>
                <a:bodyPr/>
                <a:lstStyle/>
                <a:p>
                  <a:endParaRPr lang="ru-RU"/>
                </a:p>
              </p:txBody>
            </p:sp>
            <p:sp>
              <p:nvSpPr>
                <p:cNvPr id="18508" name="Freeform 73"/>
                <p:cNvSpPr>
                  <a:spLocks/>
                </p:cNvSpPr>
                <p:nvPr/>
              </p:nvSpPr>
              <p:spPr bwMode="auto">
                <a:xfrm>
                  <a:off x="3806" y="2366"/>
                  <a:ext cx="33" cy="23"/>
                </a:xfrm>
                <a:custGeom>
                  <a:avLst/>
                  <a:gdLst>
                    <a:gd name="T0" fmla="*/ 33 w 67"/>
                    <a:gd name="T1" fmla="*/ 5 h 46"/>
                    <a:gd name="T2" fmla="*/ 33 w 67"/>
                    <a:gd name="T3" fmla="*/ 8 h 46"/>
                    <a:gd name="T4" fmla="*/ 30 w 67"/>
                    <a:gd name="T5" fmla="*/ 11 h 46"/>
                    <a:gd name="T6" fmla="*/ 27 w 67"/>
                    <a:gd name="T7" fmla="*/ 11 h 46"/>
                    <a:gd name="T8" fmla="*/ 23 w 67"/>
                    <a:gd name="T9" fmla="*/ 12 h 46"/>
                    <a:gd name="T10" fmla="*/ 21 w 67"/>
                    <a:gd name="T11" fmla="*/ 13 h 46"/>
                    <a:gd name="T12" fmla="*/ 20 w 67"/>
                    <a:gd name="T13" fmla="*/ 14 h 46"/>
                    <a:gd name="T14" fmla="*/ 20 w 67"/>
                    <a:gd name="T15" fmla="*/ 16 h 46"/>
                    <a:gd name="T16" fmla="*/ 21 w 67"/>
                    <a:gd name="T17" fmla="*/ 18 h 46"/>
                    <a:gd name="T18" fmla="*/ 21 w 67"/>
                    <a:gd name="T19" fmla="*/ 20 h 46"/>
                    <a:gd name="T20" fmla="*/ 20 w 67"/>
                    <a:gd name="T21" fmla="*/ 22 h 46"/>
                    <a:gd name="T22" fmla="*/ 19 w 67"/>
                    <a:gd name="T23" fmla="*/ 23 h 46"/>
                    <a:gd name="T24" fmla="*/ 16 w 67"/>
                    <a:gd name="T25" fmla="*/ 23 h 46"/>
                    <a:gd name="T26" fmla="*/ 14 w 67"/>
                    <a:gd name="T27" fmla="*/ 23 h 46"/>
                    <a:gd name="T28" fmla="*/ 13 w 67"/>
                    <a:gd name="T29" fmla="*/ 22 h 46"/>
                    <a:gd name="T30" fmla="*/ 12 w 67"/>
                    <a:gd name="T31" fmla="*/ 20 h 46"/>
                    <a:gd name="T32" fmla="*/ 13 w 67"/>
                    <a:gd name="T33" fmla="*/ 18 h 46"/>
                    <a:gd name="T34" fmla="*/ 13 w 67"/>
                    <a:gd name="T35" fmla="*/ 16 h 46"/>
                    <a:gd name="T36" fmla="*/ 13 w 67"/>
                    <a:gd name="T37" fmla="*/ 14 h 46"/>
                    <a:gd name="T38" fmla="*/ 12 w 67"/>
                    <a:gd name="T39" fmla="*/ 13 h 46"/>
                    <a:gd name="T40" fmla="*/ 10 w 67"/>
                    <a:gd name="T41" fmla="*/ 12 h 46"/>
                    <a:gd name="T42" fmla="*/ 6 w 67"/>
                    <a:gd name="T43" fmla="*/ 11 h 46"/>
                    <a:gd name="T44" fmla="*/ 3 w 67"/>
                    <a:gd name="T45" fmla="*/ 11 h 46"/>
                    <a:gd name="T46" fmla="*/ 1 w 67"/>
                    <a:gd name="T47" fmla="*/ 8 h 46"/>
                    <a:gd name="T48" fmla="*/ 0 w 67"/>
                    <a:gd name="T49" fmla="*/ 5 h 46"/>
                    <a:gd name="T50" fmla="*/ 1 w 67"/>
                    <a:gd name="T51" fmla="*/ 3 h 46"/>
                    <a:gd name="T52" fmla="*/ 5 w 67"/>
                    <a:gd name="T53" fmla="*/ 2 h 46"/>
                    <a:gd name="T54" fmla="*/ 10 w 67"/>
                    <a:gd name="T55" fmla="*/ 0 h 46"/>
                    <a:gd name="T56" fmla="*/ 17 w 67"/>
                    <a:gd name="T57" fmla="*/ 0 h 46"/>
                    <a:gd name="T58" fmla="*/ 23 w 67"/>
                    <a:gd name="T59" fmla="*/ 1 h 46"/>
                    <a:gd name="T60" fmla="*/ 28 w 67"/>
                    <a:gd name="T61" fmla="*/ 2 h 46"/>
                    <a:gd name="T62" fmla="*/ 32 w 67"/>
                    <a:gd name="T63" fmla="*/ 3 h 46"/>
                    <a:gd name="T64" fmla="*/ 33 w 67"/>
                    <a:gd name="T65" fmla="*/ 5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10"/>
                      </a:moveTo>
                      <a:lnTo>
                        <a:pt x="66" y="16"/>
                      </a:lnTo>
                      <a:lnTo>
                        <a:pt x="60" y="21"/>
                      </a:lnTo>
                      <a:lnTo>
                        <a:pt x="54" y="22"/>
                      </a:lnTo>
                      <a:lnTo>
                        <a:pt x="47" y="24"/>
                      </a:lnTo>
                      <a:lnTo>
                        <a:pt x="42" y="25"/>
                      </a:lnTo>
                      <a:lnTo>
                        <a:pt x="41" y="27"/>
                      </a:lnTo>
                      <a:lnTo>
                        <a:pt x="41" y="31"/>
                      </a:lnTo>
                      <a:lnTo>
                        <a:pt x="42" y="36"/>
                      </a:lnTo>
                      <a:lnTo>
                        <a:pt x="42" y="40"/>
                      </a:lnTo>
                      <a:lnTo>
                        <a:pt x="41" y="43"/>
                      </a:lnTo>
                      <a:lnTo>
                        <a:pt x="38" y="46"/>
                      </a:lnTo>
                      <a:lnTo>
                        <a:pt x="33" y="46"/>
                      </a:lnTo>
                      <a:lnTo>
                        <a:pt x="29" y="46"/>
                      </a:lnTo>
                      <a:lnTo>
                        <a:pt x="26" y="43"/>
                      </a:lnTo>
                      <a:lnTo>
                        <a:pt x="24" y="40"/>
                      </a:lnTo>
                      <a:lnTo>
                        <a:pt x="26" y="36"/>
                      </a:lnTo>
                      <a:lnTo>
                        <a:pt x="27" y="31"/>
                      </a:lnTo>
                      <a:lnTo>
                        <a:pt x="27" y="27"/>
                      </a:lnTo>
                      <a:lnTo>
                        <a:pt x="24" y="25"/>
                      </a:lnTo>
                      <a:lnTo>
                        <a:pt x="20" y="24"/>
                      </a:lnTo>
                      <a:lnTo>
                        <a:pt x="12" y="22"/>
                      </a:lnTo>
                      <a:lnTo>
                        <a:pt x="6" y="21"/>
                      </a:lnTo>
                      <a:lnTo>
                        <a:pt x="2" y="16"/>
                      </a:lnTo>
                      <a:lnTo>
                        <a:pt x="0" y="10"/>
                      </a:lnTo>
                      <a:lnTo>
                        <a:pt x="3" y="6"/>
                      </a:lnTo>
                      <a:lnTo>
                        <a:pt x="11" y="3"/>
                      </a:lnTo>
                      <a:lnTo>
                        <a:pt x="21" y="0"/>
                      </a:lnTo>
                      <a:lnTo>
                        <a:pt x="35" y="0"/>
                      </a:lnTo>
                      <a:lnTo>
                        <a:pt x="47" y="2"/>
                      </a:lnTo>
                      <a:lnTo>
                        <a:pt x="57" y="3"/>
                      </a:lnTo>
                      <a:lnTo>
                        <a:pt x="64" y="6"/>
                      </a:lnTo>
                      <a:lnTo>
                        <a:pt x="67" y="10"/>
                      </a:lnTo>
                      <a:close/>
                    </a:path>
                  </a:pathLst>
                </a:custGeom>
                <a:solidFill>
                  <a:srgbClr val="8CAA93"/>
                </a:solidFill>
                <a:ln w="9525">
                  <a:noFill/>
                  <a:round/>
                  <a:headEnd/>
                  <a:tailEnd/>
                </a:ln>
              </p:spPr>
              <p:txBody>
                <a:bodyPr/>
                <a:lstStyle/>
                <a:p>
                  <a:endParaRPr lang="ru-RU"/>
                </a:p>
              </p:txBody>
            </p:sp>
            <p:sp>
              <p:nvSpPr>
                <p:cNvPr id="18509" name="Freeform 74"/>
                <p:cNvSpPr>
                  <a:spLocks/>
                </p:cNvSpPr>
                <p:nvPr/>
              </p:nvSpPr>
              <p:spPr bwMode="auto">
                <a:xfrm>
                  <a:off x="3806" y="2334"/>
                  <a:ext cx="33" cy="23"/>
                </a:xfrm>
                <a:custGeom>
                  <a:avLst/>
                  <a:gdLst>
                    <a:gd name="T0" fmla="*/ 33 w 67"/>
                    <a:gd name="T1" fmla="*/ 5 h 46"/>
                    <a:gd name="T2" fmla="*/ 33 w 67"/>
                    <a:gd name="T3" fmla="*/ 8 h 46"/>
                    <a:gd name="T4" fmla="*/ 30 w 67"/>
                    <a:gd name="T5" fmla="*/ 10 h 46"/>
                    <a:gd name="T6" fmla="*/ 27 w 67"/>
                    <a:gd name="T7" fmla="*/ 11 h 46"/>
                    <a:gd name="T8" fmla="*/ 23 w 67"/>
                    <a:gd name="T9" fmla="*/ 11 h 46"/>
                    <a:gd name="T10" fmla="*/ 21 w 67"/>
                    <a:gd name="T11" fmla="*/ 12 h 46"/>
                    <a:gd name="T12" fmla="*/ 20 w 67"/>
                    <a:gd name="T13" fmla="*/ 14 h 46"/>
                    <a:gd name="T14" fmla="*/ 20 w 67"/>
                    <a:gd name="T15" fmla="*/ 15 h 46"/>
                    <a:gd name="T16" fmla="*/ 21 w 67"/>
                    <a:gd name="T17" fmla="*/ 18 h 46"/>
                    <a:gd name="T18" fmla="*/ 21 w 67"/>
                    <a:gd name="T19" fmla="*/ 20 h 46"/>
                    <a:gd name="T20" fmla="*/ 20 w 67"/>
                    <a:gd name="T21" fmla="*/ 22 h 46"/>
                    <a:gd name="T22" fmla="*/ 19 w 67"/>
                    <a:gd name="T23" fmla="*/ 23 h 46"/>
                    <a:gd name="T24" fmla="*/ 16 w 67"/>
                    <a:gd name="T25" fmla="*/ 23 h 46"/>
                    <a:gd name="T26" fmla="*/ 14 w 67"/>
                    <a:gd name="T27" fmla="*/ 23 h 46"/>
                    <a:gd name="T28" fmla="*/ 13 w 67"/>
                    <a:gd name="T29" fmla="*/ 22 h 46"/>
                    <a:gd name="T30" fmla="*/ 12 w 67"/>
                    <a:gd name="T31" fmla="*/ 20 h 46"/>
                    <a:gd name="T32" fmla="*/ 13 w 67"/>
                    <a:gd name="T33" fmla="*/ 18 h 46"/>
                    <a:gd name="T34" fmla="*/ 13 w 67"/>
                    <a:gd name="T35" fmla="*/ 15 h 46"/>
                    <a:gd name="T36" fmla="*/ 13 w 67"/>
                    <a:gd name="T37" fmla="*/ 14 h 46"/>
                    <a:gd name="T38" fmla="*/ 12 w 67"/>
                    <a:gd name="T39" fmla="*/ 12 h 46"/>
                    <a:gd name="T40" fmla="*/ 10 w 67"/>
                    <a:gd name="T41" fmla="*/ 11 h 46"/>
                    <a:gd name="T42" fmla="*/ 6 w 67"/>
                    <a:gd name="T43" fmla="*/ 11 h 46"/>
                    <a:gd name="T44" fmla="*/ 3 w 67"/>
                    <a:gd name="T45" fmla="*/ 10 h 46"/>
                    <a:gd name="T46" fmla="*/ 1 w 67"/>
                    <a:gd name="T47" fmla="*/ 8 h 46"/>
                    <a:gd name="T48" fmla="*/ 0 w 67"/>
                    <a:gd name="T49" fmla="*/ 5 h 46"/>
                    <a:gd name="T50" fmla="*/ 1 w 67"/>
                    <a:gd name="T51" fmla="*/ 3 h 46"/>
                    <a:gd name="T52" fmla="*/ 5 w 67"/>
                    <a:gd name="T53" fmla="*/ 1 h 46"/>
                    <a:gd name="T54" fmla="*/ 10 w 67"/>
                    <a:gd name="T55" fmla="*/ 0 h 46"/>
                    <a:gd name="T56" fmla="*/ 17 w 67"/>
                    <a:gd name="T57" fmla="*/ 0 h 46"/>
                    <a:gd name="T58" fmla="*/ 23 w 67"/>
                    <a:gd name="T59" fmla="*/ 0 h 46"/>
                    <a:gd name="T60" fmla="*/ 28 w 67"/>
                    <a:gd name="T61" fmla="*/ 1 h 46"/>
                    <a:gd name="T62" fmla="*/ 32 w 67"/>
                    <a:gd name="T63" fmla="*/ 3 h 46"/>
                    <a:gd name="T64" fmla="*/ 33 w 67"/>
                    <a:gd name="T65" fmla="*/ 5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9"/>
                      </a:moveTo>
                      <a:lnTo>
                        <a:pt x="66" y="15"/>
                      </a:lnTo>
                      <a:lnTo>
                        <a:pt x="60" y="19"/>
                      </a:lnTo>
                      <a:lnTo>
                        <a:pt x="54" y="22"/>
                      </a:lnTo>
                      <a:lnTo>
                        <a:pt x="47" y="22"/>
                      </a:lnTo>
                      <a:lnTo>
                        <a:pt x="42" y="24"/>
                      </a:lnTo>
                      <a:lnTo>
                        <a:pt x="41" y="27"/>
                      </a:lnTo>
                      <a:lnTo>
                        <a:pt x="41" y="30"/>
                      </a:lnTo>
                      <a:lnTo>
                        <a:pt x="42" y="36"/>
                      </a:lnTo>
                      <a:lnTo>
                        <a:pt x="42" y="40"/>
                      </a:lnTo>
                      <a:lnTo>
                        <a:pt x="41" y="43"/>
                      </a:lnTo>
                      <a:lnTo>
                        <a:pt x="38" y="45"/>
                      </a:lnTo>
                      <a:lnTo>
                        <a:pt x="33" y="46"/>
                      </a:lnTo>
                      <a:lnTo>
                        <a:pt x="29" y="45"/>
                      </a:lnTo>
                      <a:lnTo>
                        <a:pt x="26" y="43"/>
                      </a:lnTo>
                      <a:lnTo>
                        <a:pt x="24" y="40"/>
                      </a:lnTo>
                      <a:lnTo>
                        <a:pt x="26" y="36"/>
                      </a:lnTo>
                      <a:lnTo>
                        <a:pt x="27" y="30"/>
                      </a:lnTo>
                      <a:lnTo>
                        <a:pt x="27" y="27"/>
                      </a:lnTo>
                      <a:lnTo>
                        <a:pt x="24" y="24"/>
                      </a:lnTo>
                      <a:lnTo>
                        <a:pt x="20" y="22"/>
                      </a:lnTo>
                      <a:lnTo>
                        <a:pt x="12" y="22"/>
                      </a:lnTo>
                      <a:lnTo>
                        <a:pt x="6" y="19"/>
                      </a:lnTo>
                      <a:lnTo>
                        <a:pt x="2" y="15"/>
                      </a:lnTo>
                      <a:lnTo>
                        <a:pt x="0" y="9"/>
                      </a:lnTo>
                      <a:lnTo>
                        <a:pt x="3" y="5"/>
                      </a:lnTo>
                      <a:lnTo>
                        <a:pt x="11" y="2"/>
                      </a:lnTo>
                      <a:lnTo>
                        <a:pt x="21" y="0"/>
                      </a:lnTo>
                      <a:lnTo>
                        <a:pt x="35" y="0"/>
                      </a:lnTo>
                      <a:lnTo>
                        <a:pt x="47" y="0"/>
                      </a:lnTo>
                      <a:lnTo>
                        <a:pt x="57" y="2"/>
                      </a:lnTo>
                      <a:lnTo>
                        <a:pt x="64" y="5"/>
                      </a:lnTo>
                      <a:lnTo>
                        <a:pt x="67" y="9"/>
                      </a:lnTo>
                      <a:close/>
                    </a:path>
                  </a:pathLst>
                </a:custGeom>
                <a:solidFill>
                  <a:srgbClr val="8CAA93"/>
                </a:solidFill>
                <a:ln w="9525">
                  <a:noFill/>
                  <a:round/>
                  <a:headEnd/>
                  <a:tailEnd/>
                </a:ln>
              </p:spPr>
              <p:txBody>
                <a:bodyPr/>
                <a:lstStyle/>
                <a:p>
                  <a:endParaRPr lang="ru-RU"/>
                </a:p>
              </p:txBody>
            </p:sp>
            <p:sp>
              <p:nvSpPr>
                <p:cNvPr id="18510" name="Freeform 75"/>
                <p:cNvSpPr>
                  <a:spLocks/>
                </p:cNvSpPr>
                <p:nvPr/>
              </p:nvSpPr>
              <p:spPr bwMode="auto">
                <a:xfrm>
                  <a:off x="3797" y="2196"/>
                  <a:ext cx="51" cy="36"/>
                </a:xfrm>
                <a:custGeom>
                  <a:avLst/>
                  <a:gdLst>
                    <a:gd name="T0" fmla="*/ 23 w 102"/>
                    <a:gd name="T1" fmla="*/ 18 h 71"/>
                    <a:gd name="T2" fmla="*/ 21 w 102"/>
                    <a:gd name="T3" fmla="*/ 15 h 71"/>
                    <a:gd name="T4" fmla="*/ 22 w 102"/>
                    <a:gd name="T5" fmla="*/ 11 h 71"/>
                    <a:gd name="T6" fmla="*/ 21 w 102"/>
                    <a:gd name="T7" fmla="*/ 8 h 71"/>
                    <a:gd name="T8" fmla="*/ 15 w 102"/>
                    <a:gd name="T9" fmla="*/ 6 h 71"/>
                    <a:gd name="T10" fmla="*/ 10 w 102"/>
                    <a:gd name="T11" fmla="*/ 3 h 71"/>
                    <a:gd name="T12" fmla="*/ 8 w 102"/>
                    <a:gd name="T13" fmla="*/ 3 h 71"/>
                    <a:gd name="T14" fmla="*/ 7 w 102"/>
                    <a:gd name="T15" fmla="*/ 9 h 71"/>
                    <a:gd name="T16" fmla="*/ 8 w 102"/>
                    <a:gd name="T17" fmla="*/ 13 h 71"/>
                    <a:gd name="T18" fmla="*/ 9 w 102"/>
                    <a:gd name="T19" fmla="*/ 16 h 71"/>
                    <a:gd name="T20" fmla="*/ 4 w 102"/>
                    <a:gd name="T21" fmla="*/ 15 h 71"/>
                    <a:gd name="T22" fmla="*/ 1 w 102"/>
                    <a:gd name="T23" fmla="*/ 18 h 71"/>
                    <a:gd name="T24" fmla="*/ 0 w 102"/>
                    <a:gd name="T25" fmla="*/ 23 h 71"/>
                    <a:gd name="T26" fmla="*/ 2 w 102"/>
                    <a:gd name="T27" fmla="*/ 25 h 71"/>
                    <a:gd name="T28" fmla="*/ 7 w 102"/>
                    <a:gd name="T29" fmla="*/ 25 h 71"/>
                    <a:gd name="T30" fmla="*/ 9 w 102"/>
                    <a:gd name="T31" fmla="*/ 27 h 71"/>
                    <a:gd name="T32" fmla="*/ 10 w 102"/>
                    <a:gd name="T33" fmla="*/ 31 h 71"/>
                    <a:gd name="T34" fmla="*/ 13 w 102"/>
                    <a:gd name="T35" fmla="*/ 33 h 71"/>
                    <a:gd name="T36" fmla="*/ 20 w 102"/>
                    <a:gd name="T37" fmla="*/ 33 h 71"/>
                    <a:gd name="T38" fmla="*/ 23 w 102"/>
                    <a:gd name="T39" fmla="*/ 35 h 71"/>
                    <a:gd name="T40" fmla="*/ 28 w 102"/>
                    <a:gd name="T41" fmla="*/ 35 h 71"/>
                    <a:gd name="T42" fmla="*/ 31 w 102"/>
                    <a:gd name="T43" fmla="*/ 33 h 71"/>
                    <a:gd name="T44" fmla="*/ 37 w 102"/>
                    <a:gd name="T45" fmla="*/ 33 h 71"/>
                    <a:gd name="T46" fmla="*/ 42 w 102"/>
                    <a:gd name="T47" fmla="*/ 31 h 71"/>
                    <a:gd name="T48" fmla="*/ 42 w 102"/>
                    <a:gd name="T49" fmla="*/ 26 h 71"/>
                    <a:gd name="T50" fmla="*/ 44 w 102"/>
                    <a:gd name="T51" fmla="*/ 25 h 71"/>
                    <a:gd name="T52" fmla="*/ 48 w 102"/>
                    <a:gd name="T53" fmla="*/ 25 h 71"/>
                    <a:gd name="T54" fmla="*/ 51 w 102"/>
                    <a:gd name="T55" fmla="*/ 22 h 71"/>
                    <a:gd name="T56" fmla="*/ 51 w 102"/>
                    <a:gd name="T57" fmla="*/ 17 h 71"/>
                    <a:gd name="T58" fmla="*/ 46 w 102"/>
                    <a:gd name="T59" fmla="*/ 15 h 71"/>
                    <a:gd name="T60" fmla="*/ 42 w 102"/>
                    <a:gd name="T61" fmla="*/ 16 h 71"/>
                    <a:gd name="T62" fmla="*/ 42 w 102"/>
                    <a:gd name="T63" fmla="*/ 13 h 71"/>
                    <a:gd name="T64" fmla="*/ 44 w 102"/>
                    <a:gd name="T65" fmla="*/ 9 h 71"/>
                    <a:gd name="T66" fmla="*/ 44 w 102"/>
                    <a:gd name="T67" fmla="*/ 3 h 71"/>
                    <a:gd name="T68" fmla="*/ 42 w 102"/>
                    <a:gd name="T69" fmla="*/ 3 h 71"/>
                    <a:gd name="T70" fmla="*/ 36 w 102"/>
                    <a:gd name="T71" fmla="*/ 6 h 71"/>
                    <a:gd name="T72" fmla="*/ 30 w 102"/>
                    <a:gd name="T73" fmla="*/ 8 h 71"/>
                    <a:gd name="T74" fmla="*/ 29 w 102"/>
                    <a:gd name="T75" fmla="*/ 11 h 71"/>
                    <a:gd name="T76" fmla="*/ 30 w 102"/>
                    <a:gd name="T77" fmla="*/ 15 h 71"/>
                    <a:gd name="T78" fmla="*/ 28 w 102"/>
                    <a:gd name="T79" fmla="*/ 18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71"/>
                    <a:gd name="T122" fmla="*/ 102 w 102"/>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71">
                      <a:moveTo>
                        <a:pt x="50" y="35"/>
                      </a:moveTo>
                      <a:lnTo>
                        <a:pt x="46" y="35"/>
                      </a:lnTo>
                      <a:lnTo>
                        <a:pt x="43" y="33"/>
                      </a:lnTo>
                      <a:lnTo>
                        <a:pt x="41" y="30"/>
                      </a:lnTo>
                      <a:lnTo>
                        <a:pt x="43" y="25"/>
                      </a:lnTo>
                      <a:lnTo>
                        <a:pt x="44" y="21"/>
                      </a:lnTo>
                      <a:lnTo>
                        <a:pt x="44" y="16"/>
                      </a:lnTo>
                      <a:lnTo>
                        <a:pt x="41" y="15"/>
                      </a:lnTo>
                      <a:lnTo>
                        <a:pt x="37" y="13"/>
                      </a:lnTo>
                      <a:lnTo>
                        <a:pt x="29" y="12"/>
                      </a:lnTo>
                      <a:lnTo>
                        <a:pt x="23" y="10"/>
                      </a:lnTo>
                      <a:lnTo>
                        <a:pt x="19" y="6"/>
                      </a:lnTo>
                      <a:lnTo>
                        <a:pt x="17" y="0"/>
                      </a:lnTo>
                      <a:lnTo>
                        <a:pt x="15" y="6"/>
                      </a:lnTo>
                      <a:lnTo>
                        <a:pt x="15" y="12"/>
                      </a:lnTo>
                      <a:lnTo>
                        <a:pt x="13" y="18"/>
                      </a:lnTo>
                      <a:lnTo>
                        <a:pt x="15" y="21"/>
                      </a:lnTo>
                      <a:lnTo>
                        <a:pt x="16" y="25"/>
                      </a:lnTo>
                      <a:lnTo>
                        <a:pt x="17" y="28"/>
                      </a:lnTo>
                      <a:lnTo>
                        <a:pt x="17" y="31"/>
                      </a:lnTo>
                      <a:lnTo>
                        <a:pt x="13" y="31"/>
                      </a:lnTo>
                      <a:lnTo>
                        <a:pt x="7" y="30"/>
                      </a:lnTo>
                      <a:lnTo>
                        <a:pt x="4" y="31"/>
                      </a:lnTo>
                      <a:lnTo>
                        <a:pt x="1" y="35"/>
                      </a:lnTo>
                      <a:lnTo>
                        <a:pt x="0" y="40"/>
                      </a:lnTo>
                      <a:lnTo>
                        <a:pt x="0" y="46"/>
                      </a:lnTo>
                      <a:lnTo>
                        <a:pt x="3" y="49"/>
                      </a:lnTo>
                      <a:lnTo>
                        <a:pt x="4" y="50"/>
                      </a:lnTo>
                      <a:lnTo>
                        <a:pt x="9" y="50"/>
                      </a:lnTo>
                      <a:lnTo>
                        <a:pt x="13" y="50"/>
                      </a:lnTo>
                      <a:lnTo>
                        <a:pt x="16" y="50"/>
                      </a:lnTo>
                      <a:lnTo>
                        <a:pt x="17" y="53"/>
                      </a:lnTo>
                      <a:lnTo>
                        <a:pt x="17" y="56"/>
                      </a:lnTo>
                      <a:lnTo>
                        <a:pt x="19" y="61"/>
                      </a:lnTo>
                      <a:lnTo>
                        <a:pt x="22" y="62"/>
                      </a:lnTo>
                      <a:lnTo>
                        <a:pt x="26" y="65"/>
                      </a:lnTo>
                      <a:lnTo>
                        <a:pt x="31" y="65"/>
                      </a:lnTo>
                      <a:lnTo>
                        <a:pt x="40" y="65"/>
                      </a:lnTo>
                      <a:lnTo>
                        <a:pt x="43" y="68"/>
                      </a:lnTo>
                      <a:lnTo>
                        <a:pt x="46" y="70"/>
                      </a:lnTo>
                      <a:lnTo>
                        <a:pt x="50" y="71"/>
                      </a:lnTo>
                      <a:lnTo>
                        <a:pt x="55" y="70"/>
                      </a:lnTo>
                      <a:lnTo>
                        <a:pt x="58" y="68"/>
                      </a:lnTo>
                      <a:lnTo>
                        <a:pt x="61" y="65"/>
                      </a:lnTo>
                      <a:lnTo>
                        <a:pt x="70" y="65"/>
                      </a:lnTo>
                      <a:lnTo>
                        <a:pt x="74" y="65"/>
                      </a:lnTo>
                      <a:lnTo>
                        <a:pt x="80" y="62"/>
                      </a:lnTo>
                      <a:lnTo>
                        <a:pt x="83" y="61"/>
                      </a:lnTo>
                      <a:lnTo>
                        <a:pt x="84" y="56"/>
                      </a:lnTo>
                      <a:lnTo>
                        <a:pt x="84" y="52"/>
                      </a:lnTo>
                      <a:lnTo>
                        <a:pt x="86" y="50"/>
                      </a:lnTo>
                      <a:lnTo>
                        <a:pt x="87" y="49"/>
                      </a:lnTo>
                      <a:lnTo>
                        <a:pt x="90" y="49"/>
                      </a:lnTo>
                      <a:lnTo>
                        <a:pt x="95" y="49"/>
                      </a:lnTo>
                      <a:lnTo>
                        <a:pt x="99" y="47"/>
                      </a:lnTo>
                      <a:lnTo>
                        <a:pt x="101" y="44"/>
                      </a:lnTo>
                      <a:lnTo>
                        <a:pt x="102" y="38"/>
                      </a:lnTo>
                      <a:lnTo>
                        <a:pt x="101" y="34"/>
                      </a:lnTo>
                      <a:lnTo>
                        <a:pt x="98" y="30"/>
                      </a:lnTo>
                      <a:lnTo>
                        <a:pt x="92" y="30"/>
                      </a:lnTo>
                      <a:lnTo>
                        <a:pt x="86" y="31"/>
                      </a:lnTo>
                      <a:lnTo>
                        <a:pt x="83" y="31"/>
                      </a:lnTo>
                      <a:lnTo>
                        <a:pt x="83" y="28"/>
                      </a:lnTo>
                      <a:lnTo>
                        <a:pt x="84" y="25"/>
                      </a:lnTo>
                      <a:lnTo>
                        <a:pt x="86" y="21"/>
                      </a:lnTo>
                      <a:lnTo>
                        <a:pt x="87" y="18"/>
                      </a:lnTo>
                      <a:lnTo>
                        <a:pt x="87" y="12"/>
                      </a:lnTo>
                      <a:lnTo>
                        <a:pt x="87" y="6"/>
                      </a:lnTo>
                      <a:lnTo>
                        <a:pt x="84" y="0"/>
                      </a:lnTo>
                      <a:lnTo>
                        <a:pt x="83" y="6"/>
                      </a:lnTo>
                      <a:lnTo>
                        <a:pt x="77" y="10"/>
                      </a:lnTo>
                      <a:lnTo>
                        <a:pt x="71" y="12"/>
                      </a:lnTo>
                      <a:lnTo>
                        <a:pt x="64" y="13"/>
                      </a:lnTo>
                      <a:lnTo>
                        <a:pt x="59" y="15"/>
                      </a:lnTo>
                      <a:lnTo>
                        <a:pt x="58" y="16"/>
                      </a:lnTo>
                      <a:lnTo>
                        <a:pt x="58" y="21"/>
                      </a:lnTo>
                      <a:lnTo>
                        <a:pt x="59" y="25"/>
                      </a:lnTo>
                      <a:lnTo>
                        <a:pt x="59" y="30"/>
                      </a:lnTo>
                      <a:lnTo>
                        <a:pt x="58" y="33"/>
                      </a:lnTo>
                      <a:lnTo>
                        <a:pt x="55" y="35"/>
                      </a:lnTo>
                      <a:lnTo>
                        <a:pt x="50" y="35"/>
                      </a:lnTo>
                      <a:close/>
                    </a:path>
                  </a:pathLst>
                </a:custGeom>
                <a:solidFill>
                  <a:srgbClr val="8CAA93"/>
                </a:solidFill>
                <a:ln w="9525">
                  <a:noFill/>
                  <a:round/>
                  <a:headEnd/>
                  <a:tailEnd/>
                </a:ln>
              </p:spPr>
              <p:txBody>
                <a:bodyPr/>
                <a:lstStyle/>
                <a:p>
                  <a:endParaRPr lang="ru-RU"/>
                </a:p>
              </p:txBody>
            </p:sp>
            <p:sp>
              <p:nvSpPr>
                <p:cNvPr id="18511" name="Freeform 76"/>
                <p:cNvSpPr>
                  <a:spLocks/>
                </p:cNvSpPr>
                <p:nvPr/>
              </p:nvSpPr>
              <p:spPr bwMode="auto">
                <a:xfrm>
                  <a:off x="3703" y="2172"/>
                  <a:ext cx="236" cy="191"/>
                </a:xfrm>
                <a:custGeom>
                  <a:avLst/>
                  <a:gdLst>
                    <a:gd name="T0" fmla="*/ 116 w 472"/>
                    <a:gd name="T1" fmla="*/ 170 h 382"/>
                    <a:gd name="T2" fmla="*/ 113 w 472"/>
                    <a:gd name="T3" fmla="*/ 168 h 382"/>
                    <a:gd name="T4" fmla="*/ 99 w 472"/>
                    <a:gd name="T5" fmla="*/ 175 h 382"/>
                    <a:gd name="T6" fmla="*/ 78 w 472"/>
                    <a:gd name="T7" fmla="*/ 188 h 382"/>
                    <a:gd name="T8" fmla="*/ 56 w 472"/>
                    <a:gd name="T9" fmla="*/ 191 h 382"/>
                    <a:gd name="T10" fmla="*/ 39 w 472"/>
                    <a:gd name="T11" fmla="*/ 191 h 382"/>
                    <a:gd name="T12" fmla="*/ 29 w 472"/>
                    <a:gd name="T13" fmla="*/ 187 h 382"/>
                    <a:gd name="T14" fmla="*/ 21 w 472"/>
                    <a:gd name="T15" fmla="*/ 174 h 382"/>
                    <a:gd name="T16" fmla="*/ 16 w 472"/>
                    <a:gd name="T17" fmla="*/ 162 h 382"/>
                    <a:gd name="T18" fmla="*/ 13 w 472"/>
                    <a:gd name="T19" fmla="*/ 145 h 382"/>
                    <a:gd name="T20" fmla="*/ 12 w 472"/>
                    <a:gd name="T21" fmla="*/ 131 h 382"/>
                    <a:gd name="T22" fmla="*/ 11 w 472"/>
                    <a:gd name="T23" fmla="*/ 114 h 382"/>
                    <a:gd name="T24" fmla="*/ 14 w 472"/>
                    <a:gd name="T25" fmla="*/ 103 h 382"/>
                    <a:gd name="T26" fmla="*/ 15 w 472"/>
                    <a:gd name="T27" fmla="*/ 87 h 382"/>
                    <a:gd name="T28" fmla="*/ 16 w 472"/>
                    <a:gd name="T29" fmla="*/ 79 h 382"/>
                    <a:gd name="T30" fmla="*/ 8 w 472"/>
                    <a:gd name="T31" fmla="*/ 70 h 382"/>
                    <a:gd name="T32" fmla="*/ 3 w 472"/>
                    <a:gd name="T33" fmla="*/ 57 h 382"/>
                    <a:gd name="T34" fmla="*/ 0 w 472"/>
                    <a:gd name="T35" fmla="*/ 43 h 382"/>
                    <a:gd name="T36" fmla="*/ 2 w 472"/>
                    <a:gd name="T37" fmla="*/ 30 h 382"/>
                    <a:gd name="T38" fmla="*/ 9 w 472"/>
                    <a:gd name="T39" fmla="*/ 22 h 382"/>
                    <a:gd name="T40" fmla="*/ 20 w 472"/>
                    <a:gd name="T41" fmla="*/ 18 h 382"/>
                    <a:gd name="T42" fmla="*/ 32 w 472"/>
                    <a:gd name="T43" fmla="*/ 17 h 382"/>
                    <a:gd name="T44" fmla="*/ 38 w 472"/>
                    <a:gd name="T45" fmla="*/ 15 h 382"/>
                    <a:gd name="T46" fmla="*/ 44 w 472"/>
                    <a:gd name="T47" fmla="*/ 11 h 382"/>
                    <a:gd name="T48" fmla="*/ 52 w 472"/>
                    <a:gd name="T49" fmla="*/ 8 h 382"/>
                    <a:gd name="T50" fmla="*/ 66 w 472"/>
                    <a:gd name="T51" fmla="*/ 8 h 382"/>
                    <a:gd name="T52" fmla="*/ 78 w 472"/>
                    <a:gd name="T53" fmla="*/ 7 h 382"/>
                    <a:gd name="T54" fmla="*/ 88 w 472"/>
                    <a:gd name="T55" fmla="*/ 3 h 382"/>
                    <a:gd name="T56" fmla="*/ 100 w 472"/>
                    <a:gd name="T57" fmla="*/ 1 h 382"/>
                    <a:gd name="T58" fmla="*/ 113 w 472"/>
                    <a:gd name="T59" fmla="*/ 1 h 382"/>
                    <a:gd name="T60" fmla="*/ 123 w 472"/>
                    <a:gd name="T61" fmla="*/ 1 h 382"/>
                    <a:gd name="T62" fmla="*/ 135 w 472"/>
                    <a:gd name="T63" fmla="*/ 1 h 382"/>
                    <a:gd name="T64" fmla="*/ 148 w 472"/>
                    <a:gd name="T65" fmla="*/ 3 h 382"/>
                    <a:gd name="T66" fmla="*/ 157 w 472"/>
                    <a:gd name="T67" fmla="*/ 7 h 382"/>
                    <a:gd name="T68" fmla="*/ 170 w 472"/>
                    <a:gd name="T69" fmla="*/ 8 h 382"/>
                    <a:gd name="T70" fmla="*/ 183 w 472"/>
                    <a:gd name="T71" fmla="*/ 8 h 382"/>
                    <a:gd name="T72" fmla="*/ 192 w 472"/>
                    <a:gd name="T73" fmla="*/ 11 h 382"/>
                    <a:gd name="T74" fmla="*/ 197 w 472"/>
                    <a:gd name="T75" fmla="*/ 15 h 382"/>
                    <a:gd name="T76" fmla="*/ 204 w 472"/>
                    <a:gd name="T77" fmla="*/ 17 h 382"/>
                    <a:gd name="T78" fmla="*/ 216 w 472"/>
                    <a:gd name="T79" fmla="*/ 18 h 382"/>
                    <a:gd name="T80" fmla="*/ 227 w 472"/>
                    <a:gd name="T81" fmla="*/ 22 h 382"/>
                    <a:gd name="T82" fmla="*/ 235 w 472"/>
                    <a:gd name="T83" fmla="*/ 30 h 382"/>
                    <a:gd name="T84" fmla="*/ 236 w 472"/>
                    <a:gd name="T85" fmla="*/ 43 h 382"/>
                    <a:gd name="T86" fmla="*/ 234 w 472"/>
                    <a:gd name="T87" fmla="*/ 57 h 382"/>
                    <a:gd name="T88" fmla="*/ 229 w 472"/>
                    <a:gd name="T89" fmla="*/ 70 h 382"/>
                    <a:gd name="T90" fmla="*/ 220 w 472"/>
                    <a:gd name="T91" fmla="*/ 79 h 382"/>
                    <a:gd name="T92" fmla="*/ 221 w 472"/>
                    <a:gd name="T93" fmla="*/ 87 h 382"/>
                    <a:gd name="T94" fmla="*/ 222 w 472"/>
                    <a:gd name="T95" fmla="*/ 103 h 382"/>
                    <a:gd name="T96" fmla="*/ 226 w 472"/>
                    <a:gd name="T97" fmla="*/ 114 h 382"/>
                    <a:gd name="T98" fmla="*/ 225 w 472"/>
                    <a:gd name="T99" fmla="*/ 131 h 382"/>
                    <a:gd name="T100" fmla="*/ 223 w 472"/>
                    <a:gd name="T101" fmla="*/ 145 h 382"/>
                    <a:gd name="T102" fmla="*/ 220 w 472"/>
                    <a:gd name="T103" fmla="*/ 162 h 382"/>
                    <a:gd name="T104" fmla="*/ 215 w 472"/>
                    <a:gd name="T105" fmla="*/ 174 h 382"/>
                    <a:gd name="T106" fmla="*/ 207 w 472"/>
                    <a:gd name="T107" fmla="*/ 187 h 382"/>
                    <a:gd name="T108" fmla="*/ 197 w 472"/>
                    <a:gd name="T109" fmla="*/ 191 h 382"/>
                    <a:gd name="T110" fmla="*/ 180 w 472"/>
                    <a:gd name="T111" fmla="*/ 191 h 382"/>
                    <a:gd name="T112" fmla="*/ 158 w 472"/>
                    <a:gd name="T113" fmla="*/ 188 h 382"/>
                    <a:gd name="T114" fmla="*/ 136 w 472"/>
                    <a:gd name="T115" fmla="*/ 175 h 382"/>
                    <a:gd name="T116" fmla="*/ 123 w 472"/>
                    <a:gd name="T117" fmla="*/ 168 h 382"/>
                    <a:gd name="T118" fmla="*/ 119 w 472"/>
                    <a:gd name="T119" fmla="*/ 170 h 3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2"/>
                    <a:gd name="T182" fmla="*/ 472 w 472"/>
                    <a:gd name="T183" fmla="*/ 382 h 3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2">
                      <a:moveTo>
                        <a:pt x="235" y="340"/>
                      </a:moveTo>
                      <a:lnTo>
                        <a:pt x="231" y="340"/>
                      </a:lnTo>
                      <a:lnTo>
                        <a:pt x="228" y="339"/>
                      </a:lnTo>
                      <a:lnTo>
                        <a:pt x="225" y="336"/>
                      </a:lnTo>
                      <a:lnTo>
                        <a:pt x="216" y="329"/>
                      </a:lnTo>
                      <a:lnTo>
                        <a:pt x="198" y="349"/>
                      </a:lnTo>
                      <a:lnTo>
                        <a:pt x="177" y="366"/>
                      </a:lnTo>
                      <a:lnTo>
                        <a:pt x="155" y="375"/>
                      </a:lnTo>
                      <a:lnTo>
                        <a:pt x="133" y="381"/>
                      </a:lnTo>
                      <a:lnTo>
                        <a:pt x="112" y="382"/>
                      </a:lnTo>
                      <a:lnTo>
                        <a:pt x="92" y="382"/>
                      </a:lnTo>
                      <a:lnTo>
                        <a:pt x="78" y="381"/>
                      </a:lnTo>
                      <a:lnTo>
                        <a:pt x="69" y="379"/>
                      </a:lnTo>
                      <a:lnTo>
                        <a:pt x="57" y="373"/>
                      </a:lnTo>
                      <a:lnTo>
                        <a:pt x="46" y="361"/>
                      </a:lnTo>
                      <a:lnTo>
                        <a:pt x="42" y="348"/>
                      </a:lnTo>
                      <a:lnTo>
                        <a:pt x="45" y="333"/>
                      </a:lnTo>
                      <a:lnTo>
                        <a:pt x="31" y="324"/>
                      </a:lnTo>
                      <a:lnTo>
                        <a:pt x="26" y="308"/>
                      </a:lnTo>
                      <a:lnTo>
                        <a:pt x="26" y="290"/>
                      </a:lnTo>
                      <a:lnTo>
                        <a:pt x="33" y="275"/>
                      </a:lnTo>
                      <a:lnTo>
                        <a:pt x="23" y="262"/>
                      </a:lnTo>
                      <a:lnTo>
                        <a:pt x="18" y="245"/>
                      </a:lnTo>
                      <a:lnTo>
                        <a:pt x="21" y="227"/>
                      </a:lnTo>
                      <a:lnTo>
                        <a:pt x="33" y="215"/>
                      </a:lnTo>
                      <a:lnTo>
                        <a:pt x="27" y="205"/>
                      </a:lnTo>
                      <a:lnTo>
                        <a:pt x="27" y="190"/>
                      </a:lnTo>
                      <a:lnTo>
                        <a:pt x="30" y="174"/>
                      </a:lnTo>
                      <a:lnTo>
                        <a:pt x="42" y="162"/>
                      </a:lnTo>
                      <a:lnTo>
                        <a:pt x="31" y="157"/>
                      </a:lnTo>
                      <a:lnTo>
                        <a:pt x="23" y="150"/>
                      </a:lnTo>
                      <a:lnTo>
                        <a:pt x="15" y="140"/>
                      </a:lnTo>
                      <a:lnTo>
                        <a:pt x="9" y="128"/>
                      </a:lnTo>
                      <a:lnTo>
                        <a:pt x="5" y="114"/>
                      </a:lnTo>
                      <a:lnTo>
                        <a:pt x="0" y="99"/>
                      </a:lnTo>
                      <a:lnTo>
                        <a:pt x="0" y="86"/>
                      </a:lnTo>
                      <a:lnTo>
                        <a:pt x="0" y="71"/>
                      </a:lnTo>
                      <a:lnTo>
                        <a:pt x="3" y="59"/>
                      </a:lnTo>
                      <a:lnTo>
                        <a:pt x="9" y="50"/>
                      </a:lnTo>
                      <a:lnTo>
                        <a:pt x="18" y="43"/>
                      </a:lnTo>
                      <a:lnTo>
                        <a:pt x="29" y="38"/>
                      </a:lnTo>
                      <a:lnTo>
                        <a:pt x="40" y="35"/>
                      </a:lnTo>
                      <a:lnTo>
                        <a:pt x="51" y="34"/>
                      </a:lnTo>
                      <a:lnTo>
                        <a:pt x="63" y="34"/>
                      </a:lnTo>
                      <a:lnTo>
                        <a:pt x="72" y="34"/>
                      </a:lnTo>
                      <a:lnTo>
                        <a:pt x="76" y="29"/>
                      </a:lnTo>
                      <a:lnTo>
                        <a:pt x="81" y="25"/>
                      </a:lnTo>
                      <a:lnTo>
                        <a:pt x="87" y="22"/>
                      </a:lnTo>
                      <a:lnTo>
                        <a:pt x="94" y="18"/>
                      </a:lnTo>
                      <a:lnTo>
                        <a:pt x="104" y="16"/>
                      </a:lnTo>
                      <a:lnTo>
                        <a:pt x="116" y="15"/>
                      </a:lnTo>
                      <a:lnTo>
                        <a:pt x="131" y="15"/>
                      </a:lnTo>
                      <a:lnTo>
                        <a:pt x="149" y="16"/>
                      </a:lnTo>
                      <a:lnTo>
                        <a:pt x="156" y="13"/>
                      </a:lnTo>
                      <a:lnTo>
                        <a:pt x="165" y="9"/>
                      </a:lnTo>
                      <a:lnTo>
                        <a:pt x="176" y="6"/>
                      </a:lnTo>
                      <a:lnTo>
                        <a:pt x="188" y="3"/>
                      </a:lnTo>
                      <a:lnTo>
                        <a:pt x="200" y="1"/>
                      </a:lnTo>
                      <a:lnTo>
                        <a:pt x="213" y="0"/>
                      </a:lnTo>
                      <a:lnTo>
                        <a:pt x="225" y="1"/>
                      </a:lnTo>
                      <a:lnTo>
                        <a:pt x="235" y="3"/>
                      </a:lnTo>
                      <a:lnTo>
                        <a:pt x="246" y="1"/>
                      </a:lnTo>
                      <a:lnTo>
                        <a:pt x="258" y="0"/>
                      </a:lnTo>
                      <a:lnTo>
                        <a:pt x="269" y="1"/>
                      </a:lnTo>
                      <a:lnTo>
                        <a:pt x="283" y="3"/>
                      </a:lnTo>
                      <a:lnTo>
                        <a:pt x="295" y="6"/>
                      </a:lnTo>
                      <a:lnTo>
                        <a:pt x="305" y="9"/>
                      </a:lnTo>
                      <a:lnTo>
                        <a:pt x="314" y="13"/>
                      </a:lnTo>
                      <a:lnTo>
                        <a:pt x="321" y="16"/>
                      </a:lnTo>
                      <a:lnTo>
                        <a:pt x="339" y="15"/>
                      </a:lnTo>
                      <a:lnTo>
                        <a:pt x="354" y="15"/>
                      </a:lnTo>
                      <a:lnTo>
                        <a:pt x="366" y="16"/>
                      </a:lnTo>
                      <a:lnTo>
                        <a:pt x="377" y="18"/>
                      </a:lnTo>
                      <a:lnTo>
                        <a:pt x="384" y="22"/>
                      </a:lnTo>
                      <a:lnTo>
                        <a:pt x="390" y="25"/>
                      </a:lnTo>
                      <a:lnTo>
                        <a:pt x="394" y="29"/>
                      </a:lnTo>
                      <a:lnTo>
                        <a:pt x="399" y="34"/>
                      </a:lnTo>
                      <a:lnTo>
                        <a:pt x="408" y="34"/>
                      </a:lnTo>
                      <a:lnTo>
                        <a:pt x="420" y="34"/>
                      </a:lnTo>
                      <a:lnTo>
                        <a:pt x="432" y="35"/>
                      </a:lnTo>
                      <a:lnTo>
                        <a:pt x="442" y="38"/>
                      </a:lnTo>
                      <a:lnTo>
                        <a:pt x="454" y="43"/>
                      </a:lnTo>
                      <a:lnTo>
                        <a:pt x="463" y="50"/>
                      </a:lnTo>
                      <a:lnTo>
                        <a:pt x="469" y="59"/>
                      </a:lnTo>
                      <a:lnTo>
                        <a:pt x="472" y="71"/>
                      </a:lnTo>
                      <a:lnTo>
                        <a:pt x="472" y="86"/>
                      </a:lnTo>
                      <a:lnTo>
                        <a:pt x="472" y="99"/>
                      </a:lnTo>
                      <a:lnTo>
                        <a:pt x="467" y="114"/>
                      </a:lnTo>
                      <a:lnTo>
                        <a:pt x="463" y="128"/>
                      </a:lnTo>
                      <a:lnTo>
                        <a:pt x="457" y="140"/>
                      </a:lnTo>
                      <a:lnTo>
                        <a:pt x="449" y="150"/>
                      </a:lnTo>
                      <a:lnTo>
                        <a:pt x="440" y="157"/>
                      </a:lnTo>
                      <a:lnTo>
                        <a:pt x="430" y="162"/>
                      </a:lnTo>
                      <a:lnTo>
                        <a:pt x="442" y="174"/>
                      </a:lnTo>
                      <a:lnTo>
                        <a:pt x="445" y="190"/>
                      </a:lnTo>
                      <a:lnTo>
                        <a:pt x="443" y="205"/>
                      </a:lnTo>
                      <a:lnTo>
                        <a:pt x="439" y="215"/>
                      </a:lnTo>
                      <a:lnTo>
                        <a:pt x="451" y="227"/>
                      </a:lnTo>
                      <a:lnTo>
                        <a:pt x="454" y="245"/>
                      </a:lnTo>
                      <a:lnTo>
                        <a:pt x="449" y="262"/>
                      </a:lnTo>
                      <a:lnTo>
                        <a:pt x="439" y="275"/>
                      </a:lnTo>
                      <a:lnTo>
                        <a:pt x="446" y="290"/>
                      </a:lnTo>
                      <a:lnTo>
                        <a:pt x="446" y="308"/>
                      </a:lnTo>
                      <a:lnTo>
                        <a:pt x="439" y="324"/>
                      </a:lnTo>
                      <a:lnTo>
                        <a:pt x="427" y="333"/>
                      </a:lnTo>
                      <a:lnTo>
                        <a:pt x="430" y="348"/>
                      </a:lnTo>
                      <a:lnTo>
                        <a:pt x="424" y="361"/>
                      </a:lnTo>
                      <a:lnTo>
                        <a:pt x="414" y="373"/>
                      </a:lnTo>
                      <a:lnTo>
                        <a:pt x="402" y="379"/>
                      </a:lnTo>
                      <a:lnTo>
                        <a:pt x="393" y="381"/>
                      </a:lnTo>
                      <a:lnTo>
                        <a:pt x="378" y="382"/>
                      </a:lnTo>
                      <a:lnTo>
                        <a:pt x="359" y="382"/>
                      </a:lnTo>
                      <a:lnTo>
                        <a:pt x="338" y="381"/>
                      </a:lnTo>
                      <a:lnTo>
                        <a:pt x="316" y="375"/>
                      </a:lnTo>
                      <a:lnTo>
                        <a:pt x="293" y="366"/>
                      </a:lnTo>
                      <a:lnTo>
                        <a:pt x="271" y="349"/>
                      </a:lnTo>
                      <a:lnTo>
                        <a:pt x="253" y="329"/>
                      </a:lnTo>
                      <a:lnTo>
                        <a:pt x="246" y="336"/>
                      </a:lnTo>
                      <a:lnTo>
                        <a:pt x="241" y="339"/>
                      </a:lnTo>
                      <a:lnTo>
                        <a:pt x="238" y="340"/>
                      </a:lnTo>
                      <a:lnTo>
                        <a:pt x="235" y="340"/>
                      </a:lnTo>
                      <a:close/>
                    </a:path>
                  </a:pathLst>
                </a:custGeom>
                <a:solidFill>
                  <a:srgbClr val="60897C"/>
                </a:solidFill>
                <a:ln w="9525">
                  <a:noFill/>
                  <a:round/>
                  <a:headEnd/>
                  <a:tailEnd/>
                </a:ln>
              </p:spPr>
              <p:txBody>
                <a:bodyPr/>
                <a:lstStyle/>
                <a:p>
                  <a:endParaRPr lang="ru-RU"/>
                </a:p>
              </p:txBody>
            </p:sp>
            <p:sp>
              <p:nvSpPr>
                <p:cNvPr id="18512" name="Freeform 77"/>
                <p:cNvSpPr>
                  <a:spLocks/>
                </p:cNvSpPr>
                <p:nvPr/>
              </p:nvSpPr>
              <p:spPr bwMode="auto">
                <a:xfrm>
                  <a:off x="3806" y="2159"/>
                  <a:ext cx="33" cy="23"/>
                </a:xfrm>
                <a:custGeom>
                  <a:avLst/>
                  <a:gdLst>
                    <a:gd name="T0" fmla="*/ 33 w 67"/>
                    <a:gd name="T1" fmla="*/ 5 h 47"/>
                    <a:gd name="T2" fmla="*/ 33 w 67"/>
                    <a:gd name="T3" fmla="*/ 8 h 47"/>
                    <a:gd name="T4" fmla="*/ 30 w 67"/>
                    <a:gd name="T5" fmla="*/ 10 h 47"/>
                    <a:gd name="T6" fmla="*/ 27 w 67"/>
                    <a:gd name="T7" fmla="*/ 11 h 47"/>
                    <a:gd name="T8" fmla="*/ 23 w 67"/>
                    <a:gd name="T9" fmla="*/ 12 h 47"/>
                    <a:gd name="T10" fmla="*/ 21 w 67"/>
                    <a:gd name="T11" fmla="*/ 13 h 47"/>
                    <a:gd name="T12" fmla="*/ 20 w 67"/>
                    <a:gd name="T13" fmla="*/ 13 h 47"/>
                    <a:gd name="T14" fmla="*/ 20 w 67"/>
                    <a:gd name="T15" fmla="*/ 16 h 47"/>
                    <a:gd name="T16" fmla="*/ 21 w 67"/>
                    <a:gd name="T17" fmla="*/ 18 h 47"/>
                    <a:gd name="T18" fmla="*/ 21 w 67"/>
                    <a:gd name="T19" fmla="*/ 20 h 47"/>
                    <a:gd name="T20" fmla="*/ 20 w 67"/>
                    <a:gd name="T21" fmla="*/ 22 h 47"/>
                    <a:gd name="T22" fmla="*/ 19 w 67"/>
                    <a:gd name="T23" fmla="*/ 23 h 47"/>
                    <a:gd name="T24" fmla="*/ 16 w 67"/>
                    <a:gd name="T25" fmla="*/ 23 h 47"/>
                    <a:gd name="T26" fmla="*/ 14 w 67"/>
                    <a:gd name="T27" fmla="*/ 23 h 47"/>
                    <a:gd name="T28" fmla="*/ 13 w 67"/>
                    <a:gd name="T29" fmla="*/ 22 h 47"/>
                    <a:gd name="T30" fmla="*/ 12 w 67"/>
                    <a:gd name="T31" fmla="*/ 20 h 47"/>
                    <a:gd name="T32" fmla="*/ 13 w 67"/>
                    <a:gd name="T33" fmla="*/ 18 h 47"/>
                    <a:gd name="T34" fmla="*/ 13 w 67"/>
                    <a:gd name="T35" fmla="*/ 16 h 47"/>
                    <a:gd name="T36" fmla="*/ 13 w 67"/>
                    <a:gd name="T37" fmla="*/ 13 h 47"/>
                    <a:gd name="T38" fmla="*/ 12 w 67"/>
                    <a:gd name="T39" fmla="*/ 13 h 47"/>
                    <a:gd name="T40" fmla="*/ 10 w 67"/>
                    <a:gd name="T41" fmla="*/ 12 h 47"/>
                    <a:gd name="T42" fmla="*/ 6 w 67"/>
                    <a:gd name="T43" fmla="*/ 11 h 47"/>
                    <a:gd name="T44" fmla="*/ 3 w 67"/>
                    <a:gd name="T45" fmla="*/ 10 h 47"/>
                    <a:gd name="T46" fmla="*/ 1 w 67"/>
                    <a:gd name="T47" fmla="*/ 8 h 47"/>
                    <a:gd name="T48" fmla="*/ 0 w 67"/>
                    <a:gd name="T49" fmla="*/ 5 h 47"/>
                    <a:gd name="T50" fmla="*/ 1 w 67"/>
                    <a:gd name="T51" fmla="*/ 3 h 47"/>
                    <a:gd name="T52" fmla="*/ 5 w 67"/>
                    <a:gd name="T53" fmla="*/ 1 h 47"/>
                    <a:gd name="T54" fmla="*/ 10 w 67"/>
                    <a:gd name="T55" fmla="*/ 0 h 47"/>
                    <a:gd name="T56" fmla="*/ 17 w 67"/>
                    <a:gd name="T57" fmla="*/ 0 h 47"/>
                    <a:gd name="T58" fmla="*/ 23 w 67"/>
                    <a:gd name="T59" fmla="*/ 1 h 47"/>
                    <a:gd name="T60" fmla="*/ 28 w 67"/>
                    <a:gd name="T61" fmla="*/ 1 h 47"/>
                    <a:gd name="T62" fmla="*/ 32 w 67"/>
                    <a:gd name="T63" fmla="*/ 3 h 47"/>
                    <a:gd name="T64" fmla="*/ 33 w 67"/>
                    <a:gd name="T65" fmla="*/ 5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7"/>
                    <a:gd name="T101" fmla="*/ 67 w 67"/>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7">
                      <a:moveTo>
                        <a:pt x="67" y="11"/>
                      </a:moveTo>
                      <a:lnTo>
                        <a:pt x="66" y="17"/>
                      </a:lnTo>
                      <a:lnTo>
                        <a:pt x="60" y="21"/>
                      </a:lnTo>
                      <a:lnTo>
                        <a:pt x="54" y="23"/>
                      </a:lnTo>
                      <a:lnTo>
                        <a:pt x="47" y="24"/>
                      </a:lnTo>
                      <a:lnTo>
                        <a:pt x="42" y="26"/>
                      </a:lnTo>
                      <a:lnTo>
                        <a:pt x="41" y="27"/>
                      </a:lnTo>
                      <a:lnTo>
                        <a:pt x="41" y="32"/>
                      </a:lnTo>
                      <a:lnTo>
                        <a:pt x="42" y="36"/>
                      </a:lnTo>
                      <a:lnTo>
                        <a:pt x="42" y="41"/>
                      </a:lnTo>
                      <a:lnTo>
                        <a:pt x="41" y="44"/>
                      </a:lnTo>
                      <a:lnTo>
                        <a:pt x="38" y="47"/>
                      </a:lnTo>
                      <a:lnTo>
                        <a:pt x="33" y="47"/>
                      </a:lnTo>
                      <a:lnTo>
                        <a:pt x="29" y="47"/>
                      </a:lnTo>
                      <a:lnTo>
                        <a:pt x="26" y="44"/>
                      </a:lnTo>
                      <a:lnTo>
                        <a:pt x="24" y="41"/>
                      </a:lnTo>
                      <a:lnTo>
                        <a:pt x="26" y="36"/>
                      </a:lnTo>
                      <a:lnTo>
                        <a:pt x="27" y="32"/>
                      </a:lnTo>
                      <a:lnTo>
                        <a:pt x="27" y="27"/>
                      </a:lnTo>
                      <a:lnTo>
                        <a:pt x="24" y="26"/>
                      </a:lnTo>
                      <a:lnTo>
                        <a:pt x="20" y="24"/>
                      </a:lnTo>
                      <a:lnTo>
                        <a:pt x="12" y="23"/>
                      </a:lnTo>
                      <a:lnTo>
                        <a:pt x="6" y="21"/>
                      </a:lnTo>
                      <a:lnTo>
                        <a:pt x="2" y="17"/>
                      </a:lnTo>
                      <a:lnTo>
                        <a:pt x="0" y="11"/>
                      </a:lnTo>
                      <a:lnTo>
                        <a:pt x="3" y="6"/>
                      </a:lnTo>
                      <a:lnTo>
                        <a:pt x="11" y="3"/>
                      </a:lnTo>
                      <a:lnTo>
                        <a:pt x="21" y="0"/>
                      </a:lnTo>
                      <a:lnTo>
                        <a:pt x="35" y="0"/>
                      </a:lnTo>
                      <a:lnTo>
                        <a:pt x="47" y="2"/>
                      </a:lnTo>
                      <a:lnTo>
                        <a:pt x="57" y="3"/>
                      </a:lnTo>
                      <a:lnTo>
                        <a:pt x="64" y="6"/>
                      </a:lnTo>
                      <a:lnTo>
                        <a:pt x="67" y="11"/>
                      </a:lnTo>
                      <a:close/>
                    </a:path>
                  </a:pathLst>
                </a:custGeom>
                <a:solidFill>
                  <a:srgbClr val="60897C"/>
                </a:solidFill>
                <a:ln w="9525">
                  <a:noFill/>
                  <a:round/>
                  <a:headEnd/>
                  <a:tailEnd/>
                </a:ln>
              </p:spPr>
              <p:txBody>
                <a:bodyPr/>
                <a:lstStyle/>
                <a:p>
                  <a:endParaRPr lang="ru-RU"/>
                </a:p>
              </p:txBody>
            </p:sp>
            <p:sp>
              <p:nvSpPr>
                <p:cNvPr id="18513" name="Freeform 78"/>
                <p:cNvSpPr>
                  <a:spLocks/>
                </p:cNvSpPr>
                <p:nvPr/>
              </p:nvSpPr>
              <p:spPr bwMode="auto">
                <a:xfrm>
                  <a:off x="3806" y="2191"/>
                  <a:ext cx="33" cy="23"/>
                </a:xfrm>
                <a:custGeom>
                  <a:avLst/>
                  <a:gdLst>
                    <a:gd name="T0" fmla="*/ 33 w 67"/>
                    <a:gd name="T1" fmla="*/ 6 h 46"/>
                    <a:gd name="T2" fmla="*/ 33 w 67"/>
                    <a:gd name="T3" fmla="*/ 9 h 46"/>
                    <a:gd name="T4" fmla="*/ 30 w 67"/>
                    <a:gd name="T5" fmla="*/ 11 h 46"/>
                    <a:gd name="T6" fmla="*/ 27 w 67"/>
                    <a:gd name="T7" fmla="*/ 12 h 46"/>
                    <a:gd name="T8" fmla="*/ 23 w 67"/>
                    <a:gd name="T9" fmla="*/ 12 h 46"/>
                    <a:gd name="T10" fmla="*/ 21 w 67"/>
                    <a:gd name="T11" fmla="*/ 13 h 46"/>
                    <a:gd name="T12" fmla="*/ 20 w 67"/>
                    <a:gd name="T13" fmla="*/ 14 h 46"/>
                    <a:gd name="T14" fmla="*/ 20 w 67"/>
                    <a:gd name="T15" fmla="*/ 16 h 46"/>
                    <a:gd name="T16" fmla="*/ 21 w 67"/>
                    <a:gd name="T17" fmla="*/ 18 h 46"/>
                    <a:gd name="T18" fmla="*/ 21 w 67"/>
                    <a:gd name="T19" fmla="*/ 21 h 46"/>
                    <a:gd name="T20" fmla="*/ 20 w 67"/>
                    <a:gd name="T21" fmla="*/ 22 h 46"/>
                    <a:gd name="T22" fmla="*/ 19 w 67"/>
                    <a:gd name="T23" fmla="*/ 23 h 46"/>
                    <a:gd name="T24" fmla="*/ 16 w 67"/>
                    <a:gd name="T25" fmla="*/ 23 h 46"/>
                    <a:gd name="T26" fmla="*/ 14 w 67"/>
                    <a:gd name="T27" fmla="*/ 23 h 46"/>
                    <a:gd name="T28" fmla="*/ 13 w 67"/>
                    <a:gd name="T29" fmla="*/ 22 h 46"/>
                    <a:gd name="T30" fmla="*/ 12 w 67"/>
                    <a:gd name="T31" fmla="*/ 21 h 46"/>
                    <a:gd name="T32" fmla="*/ 13 w 67"/>
                    <a:gd name="T33" fmla="*/ 18 h 46"/>
                    <a:gd name="T34" fmla="*/ 13 w 67"/>
                    <a:gd name="T35" fmla="*/ 16 h 46"/>
                    <a:gd name="T36" fmla="*/ 13 w 67"/>
                    <a:gd name="T37" fmla="*/ 14 h 46"/>
                    <a:gd name="T38" fmla="*/ 12 w 67"/>
                    <a:gd name="T39" fmla="*/ 13 h 46"/>
                    <a:gd name="T40" fmla="*/ 10 w 67"/>
                    <a:gd name="T41" fmla="*/ 12 h 46"/>
                    <a:gd name="T42" fmla="*/ 6 w 67"/>
                    <a:gd name="T43" fmla="*/ 12 h 46"/>
                    <a:gd name="T44" fmla="*/ 3 w 67"/>
                    <a:gd name="T45" fmla="*/ 11 h 46"/>
                    <a:gd name="T46" fmla="*/ 1 w 67"/>
                    <a:gd name="T47" fmla="*/ 9 h 46"/>
                    <a:gd name="T48" fmla="*/ 0 w 67"/>
                    <a:gd name="T49" fmla="*/ 6 h 46"/>
                    <a:gd name="T50" fmla="*/ 1 w 67"/>
                    <a:gd name="T51" fmla="*/ 3 h 46"/>
                    <a:gd name="T52" fmla="*/ 5 w 67"/>
                    <a:gd name="T53" fmla="*/ 2 h 46"/>
                    <a:gd name="T54" fmla="*/ 10 w 67"/>
                    <a:gd name="T55" fmla="*/ 0 h 46"/>
                    <a:gd name="T56" fmla="*/ 17 w 67"/>
                    <a:gd name="T57" fmla="*/ 0 h 46"/>
                    <a:gd name="T58" fmla="*/ 23 w 67"/>
                    <a:gd name="T59" fmla="*/ 1 h 46"/>
                    <a:gd name="T60" fmla="*/ 28 w 67"/>
                    <a:gd name="T61" fmla="*/ 2 h 46"/>
                    <a:gd name="T62" fmla="*/ 32 w 67"/>
                    <a:gd name="T63" fmla="*/ 3 h 46"/>
                    <a:gd name="T64" fmla="*/ 33 w 67"/>
                    <a:gd name="T65" fmla="*/ 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46"/>
                    <a:gd name="T101" fmla="*/ 67 w 67"/>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46">
                      <a:moveTo>
                        <a:pt x="67" y="11"/>
                      </a:moveTo>
                      <a:lnTo>
                        <a:pt x="66" y="17"/>
                      </a:lnTo>
                      <a:lnTo>
                        <a:pt x="60" y="21"/>
                      </a:lnTo>
                      <a:lnTo>
                        <a:pt x="54" y="23"/>
                      </a:lnTo>
                      <a:lnTo>
                        <a:pt x="47" y="24"/>
                      </a:lnTo>
                      <a:lnTo>
                        <a:pt x="42" y="26"/>
                      </a:lnTo>
                      <a:lnTo>
                        <a:pt x="41" y="27"/>
                      </a:lnTo>
                      <a:lnTo>
                        <a:pt x="41" y="32"/>
                      </a:lnTo>
                      <a:lnTo>
                        <a:pt x="42" y="36"/>
                      </a:lnTo>
                      <a:lnTo>
                        <a:pt x="42" y="41"/>
                      </a:lnTo>
                      <a:lnTo>
                        <a:pt x="41" y="44"/>
                      </a:lnTo>
                      <a:lnTo>
                        <a:pt x="38" y="46"/>
                      </a:lnTo>
                      <a:lnTo>
                        <a:pt x="33" y="46"/>
                      </a:lnTo>
                      <a:lnTo>
                        <a:pt x="29" y="46"/>
                      </a:lnTo>
                      <a:lnTo>
                        <a:pt x="26" y="44"/>
                      </a:lnTo>
                      <a:lnTo>
                        <a:pt x="24" y="41"/>
                      </a:lnTo>
                      <a:lnTo>
                        <a:pt x="26" y="36"/>
                      </a:lnTo>
                      <a:lnTo>
                        <a:pt x="27" y="32"/>
                      </a:lnTo>
                      <a:lnTo>
                        <a:pt x="27" y="27"/>
                      </a:lnTo>
                      <a:lnTo>
                        <a:pt x="24" y="26"/>
                      </a:lnTo>
                      <a:lnTo>
                        <a:pt x="20" y="24"/>
                      </a:lnTo>
                      <a:lnTo>
                        <a:pt x="12" y="23"/>
                      </a:lnTo>
                      <a:lnTo>
                        <a:pt x="6" y="21"/>
                      </a:lnTo>
                      <a:lnTo>
                        <a:pt x="2" y="17"/>
                      </a:lnTo>
                      <a:lnTo>
                        <a:pt x="0" y="11"/>
                      </a:lnTo>
                      <a:lnTo>
                        <a:pt x="3" y="6"/>
                      </a:lnTo>
                      <a:lnTo>
                        <a:pt x="11" y="3"/>
                      </a:lnTo>
                      <a:lnTo>
                        <a:pt x="21" y="0"/>
                      </a:lnTo>
                      <a:lnTo>
                        <a:pt x="35" y="0"/>
                      </a:lnTo>
                      <a:lnTo>
                        <a:pt x="47" y="2"/>
                      </a:lnTo>
                      <a:lnTo>
                        <a:pt x="57" y="3"/>
                      </a:lnTo>
                      <a:lnTo>
                        <a:pt x="64" y="6"/>
                      </a:lnTo>
                      <a:lnTo>
                        <a:pt x="67" y="11"/>
                      </a:lnTo>
                      <a:close/>
                    </a:path>
                  </a:pathLst>
                </a:custGeom>
                <a:solidFill>
                  <a:srgbClr val="60897C"/>
                </a:solidFill>
                <a:ln w="9525">
                  <a:noFill/>
                  <a:round/>
                  <a:headEnd/>
                  <a:tailEnd/>
                </a:ln>
              </p:spPr>
              <p:txBody>
                <a:bodyPr/>
                <a:lstStyle/>
                <a:p>
                  <a:endParaRPr lang="ru-RU"/>
                </a:p>
              </p:txBody>
            </p:sp>
            <p:sp>
              <p:nvSpPr>
                <p:cNvPr id="18514" name="Freeform 79"/>
                <p:cNvSpPr>
                  <a:spLocks/>
                </p:cNvSpPr>
                <p:nvPr/>
              </p:nvSpPr>
              <p:spPr bwMode="auto">
                <a:xfrm>
                  <a:off x="3790" y="2403"/>
                  <a:ext cx="64" cy="37"/>
                </a:xfrm>
                <a:custGeom>
                  <a:avLst/>
                  <a:gdLst>
                    <a:gd name="T0" fmla="*/ 30 w 128"/>
                    <a:gd name="T1" fmla="*/ 18 h 73"/>
                    <a:gd name="T2" fmla="*/ 28 w 128"/>
                    <a:gd name="T3" fmla="*/ 16 h 73"/>
                    <a:gd name="T4" fmla="*/ 29 w 128"/>
                    <a:gd name="T5" fmla="*/ 11 h 73"/>
                    <a:gd name="T6" fmla="*/ 28 w 128"/>
                    <a:gd name="T7" fmla="*/ 8 h 73"/>
                    <a:gd name="T8" fmla="*/ 22 w 128"/>
                    <a:gd name="T9" fmla="*/ 7 h 73"/>
                    <a:gd name="T10" fmla="*/ 17 w 128"/>
                    <a:gd name="T11" fmla="*/ 3 h 73"/>
                    <a:gd name="T12" fmla="*/ 15 w 128"/>
                    <a:gd name="T13" fmla="*/ 3 h 73"/>
                    <a:gd name="T14" fmla="*/ 14 w 128"/>
                    <a:gd name="T15" fmla="*/ 9 h 73"/>
                    <a:gd name="T16" fmla="*/ 15 w 128"/>
                    <a:gd name="T17" fmla="*/ 13 h 73"/>
                    <a:gd name="T18" fmla="*/ 13 w 128"/>
                    <a:gd name="T19" fmla="*/ 15 h 73"/>
                    <a:gd name="T20" fmla="*/ 8 w 128"/>
                    <a:gd name="T21" fmla="*/ 14 h 73"/>
                    <a:gd name="T22" fmla="*/ 1 w 128"/>
                    <a:gd name="T23" fmla="*/ 18 h 73"/>
                    <a:gd name="T24" fmla="*/ 1 w 128"/>
                    <a:gd name="T25" fmla="*/ 23 h 73"/>
                    <a:gd name="T26" fmla="*/ 6 w 128"/>
                    <a:gd name="T27" fmla="*/ 24 h 73"/>
                    <a:gd name="T28" fmla="*/ 11 w 128"/>
                    <a:gd name="T29" fmla="*/ 24 h 73"/>
                    <a:gd name="T30" fmla="*/ 15 w 128"/>
                    <a:gd name="T31" fmla="*/ 27 h 73"/>
                    <a:gd name="T32" fmla="*/ 17 w 128"/>
                    <a:gd name="T33" fmla="*/ 31 h 73"/>
                    <a:gd name="T34" fmla="*/ 20 w 128"/>
                    <a:gd name="T35" fmla="*/ 33 h 73"/>
                    <a:gd name="T36" fmla="*/ 27 w 128"/>
                    <a:gd name="T37" fmla="*/ 34 h 73"/>
                    <a:gd name="T38" fmla="*/ 30 w 128"/>
                    <a:gd name="T39" fmla="*/ 36 h 73"/>
                    <a:gd name="T40" fmla="*/ 35 w 128"/>
                    <a:gd name="T41" fmla="*/ 36 h 73"/>
                    <a:gd name="T42" fmla="*/ 38 w 128"/>
                    <a:gd name="T43" fmla="*/ 34 h 73"/>
                    <a:gd name="T44" fmla="*/ 44 w 128"/>
                    <a:gd name="T45" fmla="*/ 33 h 73"/>
                    <a:gd name="T46" fmla="*/ 49 w 128"/>
                    <a:gd name="T47" fmla="*/ 31 h 73"/>
                    <a:gd name="T48" fmla="*/ 50 w 128"/>
                    <a:gd name="T49" fmla="*/ 27 h 73"/>
                    <a:gd name="T50" fmla="*/ 54 w 128"/>
                    <a:gd name="T51" fmla="*/ 24 h 73"/>
                    <a:gd name="T52" fmla="*/ 59 w 128"/>
                    <a:gd name="T53" fmla="*/ 24 h 73"/>
                    <a:gd name="T54" fmla="*/ 64 w 128"/>
                    <a:gd name="T55" fmla="*/ 23 h 73"/>
                    <a:gd name="T56" fmla="*/ 64 w 128"/>
                    <a:gd name="T57" fmla="*/ 18 h 73"/>
                    <a:gd name="T58" fmla="*/ 58 w 128"/>
                    <a:gd name="T59" fmla="*/ 14 h 73"/>
                    <a:gd name="T60" fmla="*/ 52 w 128"/>
                    <a:gd name="T61" fmla="*/ 15 h 73"/>
                    <a:gd name="T62" fmla="*/ 50 w 128"/>
                    <a:gd name="T63" fmla="*/ 13 h 73"/>
                    <a:gd name="T64" fmla="*/ 51 w 128"/>
                    <a:gd name="T65" fmla="*/ 9 h 73"/>
                    <a:gd name="T66" fmla="*/ 51 w 128"/>
                    <a:gd name="T67" fmla="*/ 3 h 73"/>
                    <a:gd name="T68" fmla="*/ 49 w 128"/>
                    <a:gd name="T69" fmla="*/ 3 h 73"/>
                    <a:gd name="T70" fmla="*/ 43 w 128"/>
                    <a:gd name="T71" fmla="*/ 7 h 73"/>
                    <a:gd name="T72" fmla="*/ 37 w 128"/>
                    <a:gd name="T73" fmla="*/ 8 h 73"/>
                    <a:gd name="T74" fmla="*/ 36 w 128"/>
                    <a:gd name="T75" fmla="*/ 11 h 73"/>
                    <a:gd name="T76" fmla="*/ 37 w 128"/>
                    <a:gd name="T77" fmla="*/ 16 h 73"/>
                    <a:gd name="T78" fmla="*/ 35 w 128"/>
                    <a:gd name="T79" fmla="*/ 18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73"/>
                    <a:gd name="T122" fmla="*/ 128 w 128"/>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73">
                      <a:moveTo>
                        <a:pt x="64" y="38"/>
                      </a:moveTo>
                      <a:lnTo>
                        <a:pt x="60" y="36"/>
                      </a:lnTo>
                      <a:lnTo>
                        <a:pt x="57" y="35"/>
                      </a:lnTo>
                      <a:lnTo>
                        <a:pt x="55" y="32"/>
                      </a:lnTo>
                      <a:lnTo>
                        <a:pt x="57" y="27"/>
                      </a:lnTo>
                      <a:lnTo>
                        <a:pt x="58" y="21"/>
                      </a:lnTo>
                      <a:lnTo>
                        <a:pt x="58" y="18"/>
                      </a:lnTo>
                      <a:lnTo>
                        <a:pt x="55" y="15"/>
                      </a:lnTo>
                      <a:lnTo>
                        <a:pt x="51" y="14"/>
                      </a:lnTo>
                      <a:lnTo>
                        <a:pt x="43" y="14"/>
                      </a:lnTo>
                      <a:lnTo>
                        <a:pt x="37" y="11"/>
                      </a:lnTo>
                      <a:lnTo>
                        <a:pt x="33" y="6"/>
                      </a:lnTo>
                      <a:lnTo>
                        <a:pt x="31" y="0"/>
                      </a:lnTo>
                      <a:lnTo>
                        <a:pt x="29" y="6"/>
                      </a:lnTo>
                      <a:lnTo>
                        <a:pt x="29" y="12"/>
                      </a:lnTo>
                      <a:lnTo>
                        <a:pt x="27" y="18"/>
                      </a:lnTo>
                      <a:lnTo>
                        <a:pt x="29" y="23"/>
                      </a:lnTo>
                      <a:lnTo>
                        <a:pt x="30" y="26"/>
                      </a:lnTo>
                      <a:lnTo>
                        <a:pt x="29" y="29"/>
                      </a:lnTo>
                      <a:lnTo>
                        <a:pt x="26" y="29"/>
                      </a:lnTo>
                      <a:lnTo>
                        <a:pt x="21" y="27"/>
                      </a:lnTo>
                      <a:lnTo>
                        <a:pt x="15" y="27"/>
                      </a:lnTo>
                      <a:lnTo>
                        <a:pt x="8" y="29"/>
                      </a:lnTo>
                      <a:lnTo>
                        <a:pt x="2" y="35"/>
                      </a:lnTo>
                      <a:lnTo>
                        <a:pt x="0" y="41"/>
                      </a:lnTo>
                      <a:lnTo>
                        <a:pt x="2" y="45"/>
                      </a:lnTo>
                      <a:lnTo>
                        <a:pt x="6" y="47"/>
                      </a:lnTo>
                      <a:lnTo>
                        <a:pt x="11" y="47"/>
                      </a:lnTo>
                      <a:lnTo>
                        <a:pt x="17" y="47"/>
                      </a:lnTo>
                      <a:lnTo>
                        <a:pt x="21" y="47"/>
                      </a:lnTo>
                      <a:lnTo>
                        <a:pt x="27" y="50"/>
                      </a:lnTo>
                      <a:lnTo>
                        <a:pt x="30" y="53"/>
                      </a:lnTo>
                      <a:lnTo>
                        <a:pt x="31" y="57"/>
                      </a:lnTo>
                      <a:lnTo>
                        <a:pt x="33" y="61"/>
                      </a:lnTo>
                      <a:lnTo>
                        <a:pt x="36" y="64"/>
                      </a:lnTo>
                      <a:lnTo>
                        <a:pt x="40" y="66"/>
                      </a:lnTo>
                      <a:lnTo>
                        <a:pt x="45" y="66"/>
                      </a:lnTo>
                      <a:lnTo>
                        <a:pt x="54" y="67"/>
                      </a:lnTo>
                      <a:lnTo>
                        <a:pt x="57" y="69"/>
                      </a:lnTo>
                      <a:lnTo>
                        <a:pt x="60" y="72"/>
                      </a:lnTo>
                      <a:lnTo>
                        <a:pt x="64" y="73"/>
                      </a:lnTo>
                      <a:lnTo>
                        <a:pt x="69" y="72"/>
                      </a:lnTo>
                      <a:lnTo>
                        <a:pt x="72" y="69"/>
                      </a:lnTo>
                      <a:lnTo>
                        <a:pt x="75" y="67"/>
                      </a:lnTo>
                      <a:lnTo>
                        <a:pt x="84" y="66"/>
                      </a:lnTo>
                      <a:lnTo>
                        <a:pt x="88" y="66"/>
                      </a:lnTo>
                      <a:lnTo>
                        <a:pt x="94" y="64"/>
                      </a:lnTo>
                      <a:lnTo>
                        <a:pt x="97" y="61"/>
                      </a:lnTo>
                      <a:lnTo>
                        <a:pt x="98" y="57"/>
                      </a:lnTo>
                      <a:lnTo>
                        <a:pt x="100" y="53"/>
                      </a:lnTo>
                      <a:lnTo>
                        <a:pt x="103" y="50"/>
                      </a:lnTo>
                      <a:lnTo>
                        <a:pt x="107" y="47"/>
                      </a:lnTo>
                      <a:lnTo>
                        <a:pt x="112" y="47"/>
                      </a:lnTo>
                      <a:lnTo>
                        <a:pt x="118" y="47"/>
                      </a:lnTo>
                      <a:lnTo>
                        <a:pt x="122" y="47"/>
                      </a:lnTo>
                      <a:lnTo>
                        <a:pt x="127" y="45"/>
                      </a:lnTo>
                      <a:lnTo>
                        <a:pt x="128" y="41"/>
                      </a:lnTo>
                      <a:lnTo>
                        <a:pt x="127" y="35"/>
                      </a:lnTo>
                      <a:lnTo>
                        <a:pt x="121" y="29"/>
                      </a:lnTo>
                      <a:lnTo>
                        <a:pt x="115" y="27"/>
                      </a:lnTo>
                      <a:lnTo>
                        <a:pt x="109" y="27"/>
                      </a:lnTo>
                      <a:lnTo>
                        <a:pt x="103" y="29"/>
                      </a:lnTo>
                      <a:lnTo>
                        <a:pt x="100" y="29"/>
                      </a:lnTo>
                      <a:lnTo>
                        <a:pt x="100" y="26"/>
                      </a:lnTo>
                      <a:lnTo>
                        <a:pt x="100" y="23"/>
                      </a:lnTo>
                      <a:lnTo>
                        <a:pt x="101" y="18"/>
                      </a:lnTo>
                      <a:lnTo>
                        <a:pt x="101" y="12"/>
                      </a:lnTo>
                      <a:lnTo>
                        <a:pt x="101" y="6"/>
                      </a:lnTo>
                      <a:lnTo>
                        <a:pt x="98" y="0"/>
                      </a:lnTo>
                      <a:lnTo>
                        <a:pt x="97" y="6"/>
                      </a:lnTo>
                      <a:lnTo>
                        <a:pt x="91" y="11"/>
                      </a:lnTo>
                      <a:lnTo>
                        <a:pt x="85" y="14"/>
                      </a:lnTo>
                      <a:lnTo>
                        <a:pt x="78" y="14"/>
                      </a:lnTo>
                      <a:lnTo>
                        <a:pt x="73" y="15"/>
                      </a:lnTo>
                      <a:lnTo>
                        <a:pt x="72" y="18"/>
                      </a:lnTo>
                      <a:lnTo>
                        <a:pt x="72" y="21"/>
                      </a:lnTo>
                      <a:lnTo>
                        <a:pt x="73" y="27"/>
                      </a:lnTo>
                      <a:lnTo>
                        <a:pt x="73" y="32"/>
                      </a:lnTo>
                      <a:lnTo>
                        <a:pt x="72" y="35"/>
                      </a:lnTo>
                      <a:lnTo>
                        <a:pt x="69" y="36"/>
                      </a:lnTo>
                      <a:lnTo>
                        <a:pt x="64" y="38"/>
                      </a:lnTo>
                      <a:close/>
                    </a:path>
                  </a:pathLst>
                </a:custGeom>
                <a:solidFill>
                  <a:srgbClr val="C9D3C9"/>
                </a:solidFill>
                <a:ln w="9525">
                  <a:noFill/>
                  <a:round/>
                  <a:headEnd/>
                  <a:tailEnd/>
                </a:ln>
              </p:spPr>
              <p:txBody>
                <a:bodyPr/>
                <a:lstStyle/>
                <a:p>
                  <a:endParaRPr lang="ru-RU"/>
                </a:p>
              </p:txBody>
            </p:sp>
            <p:sp>
              <p:nvSpPr>
                <p:cNvPr id="18515" name="Freeform 80"/>
                <p:cNvSpPr>
                  <a:spLocks/>
                </p:cNvSpPr>
                <p:nvPr/>
              </p:nvSpPr>
              <p:spPr bwMode="auto">
                <a:xfrm>
                  <a:off x="3790" y="2371"/>
                  <a:ext cx="64" cy="36"/>
                </a:xfrm>
                <a:custGeom>
                  <a:avLst/>
                  <a:gdLst>
                    <a:gd name="T0" fmla="*/ 30 w 128"/>
                    <a:gd name="T1" fmla="*/ 18 h 72"/>
                    <a:gd name="T2" fmla="*/ 28 w 128"/>
                    <a:gd name="T3" fmla="*/ 15 h 72"/>
                    <a:gd name="T4" fmla="*/ 29 w 128"/>
                    <a:gd name="T5" fmla="*/ 11 h 72"/>
                    <a:gd name="T6" fmla="*/ 28 w 128"/>
                    <a:gd name="T7" fmla="*/ 8 h 72"/>
                    <a:gd name="T8" fmla="*/ 22 w 128"/>
                    <a:gd name="T9" fmla="*/ 6 h 72"/>
                    <a:gd name="T10" fmla="*/ 17 w 128"/>
                    <a:gd name="T11" fmla="*/ 3 h 72"/>
                    <a:gd name="T12" fmla="*/ 15 w 128"/>
                    <a:gd name="T13" fmla="*/ 3 h 72"/>
                    <a:gd name="T14" fmla="*/ 14 w 128"/>
                    <a:gd name="T15" fmla="*/ 9 h 72"/>
                    <a:gd name="T16" fmla="*/ 15 w 128"/>
                    <a:gd name="T17" fmla="*/ 13 h 72"/>
                    <a:gd name="T18" fmla="*/ 13 w 128"/>
                    <a:gd name="T19" fmla="*/ 15 h 72"/>
                    <a:gd name="T20" fmla="*/ 8 w 128"/>
                    <a:gd name="T21" fmla="*/ 14 h 72"/>
                    <a:gd name="T22" fmla="*/ 1 w 128"/>
                    <a:gd name="T23" fmla="*/ 17 h 72"/>
                    <a:gd name="T24" fmla="*/ 1 w 128"/>
                    <a:gd name="T25" fmla="*/ 22 h 72"/>
                    <a:gd name="T26" fmla="*/ 6 w 128"/>
                    <a:gd name="T27" fmla="*/ 24 h 72"/>
                    <a:gd name="T28" fmla="*/ 11 w 128"/>
                    <a:gd name="T29" fmla="*/ 24 h 72"/>
                    <a:gd name="T30" fmla="*/ 15 w 128"/>
                    <a:gd name="T31" fmla="*/ 27 h 72"/>
                    <a:gd name="T32" fmla="*/ 17 w 128"/>
                    <a:gd name="T33" fmla="*/ 31 h 72"/>
                    <a:gd name="T34" fmla="*/ 20 w 128"/>
                    <a:gd name="T35" fmla="*/ 33 h 72"/>
                    <a:gd name="T36" fmla="*/ 27 w 128"/>
                    <a:gd name="T37" fmla="*/ 33 h 72"/>
                    <a:gd name="T38" fmla="*/ 30 w 128"/>
                    <a:gd name="T39" fmla="*/ 35 h 72"/>
                    <a:gd name="T40" fmla="*/ 35 w 128"/>
                    <a:gd name="T41" fmla="*/ 35 h 72"/>
                    <a:gd name="T42" fmla="*/ 38 w 128"/>
                    <a:gd name="T43" fmla="*/ 33 h 72"/>
                    <a:gd name="T44" fmla="*/ 44 w 128"/>
                    <a:gd name="T45" fmla="*/ 33 h 72"/>
                    <a:gd name="T46" fmla="*/ 49 w 128"/>
                    <a:gd name="T47" fmla="*/ 31 h 72"/>
                    <a:gd name="T48" fmla="*/ 50 w 128"/>
                    <a:gd name="T49" fmla="*/ 27 h 72"/>
                    <a:gd name="T50" fmla="*/ 54 w 128"/>
                    <a:gd name="T51" fmla="*/ 24 h 72"/>
                    <a:gd name="T52" fmla="*/ 59 w 128"/>
                    <a:gd name="T53" fmla="*/ 24 h 72"/>
                    <a:gd name="T54" fmla="*/ 64 w 128"/>
                    <a:gd name="T55" fmla="*/ 22 h 72"/>
                    <a:gd name="T56" fmla="*/ 64 w 128"/>
                    <a:gd name="T57" fmla="*/ 17 h 72"/>
                    <a:gd name="T58" fmla="*/ 58 w 128"/>
                    <a:gd name="T59" fmla="*/ 14 h 72"/>
                    <a:gd name="T60" fmla="*/ 52 w 128"/>
                    <a:gd name="T61" fmla="*/ 15 h 72"/>
                    <a:gd name="T62" fmla="*/ 50 w 128"/>
                    <a:gd name="T63" fmla="*/ 13 h 72"/>
                    <a:gd name="T64" fmla="*/ 51 w 128"/>
                    <a:gd name="T65" fmla="*/ 9 h 72"/>
                    <a:gd name="T66" fmla="*/ 51 w 128"/>
                    <a:gd name="T67" fmla="*/ 3 h 72"/>
                    <a:gd name="T68" fmla="*/ 49 w 128"/>
                    <a:gd name="T69" fmla="*/ 3 h 72"/>
                    <a:gd name="T70" fmla="*/ 43 w 128"/>
                    <a:gd name="T71" fmla="*/ 6 h 72"/>
                    <a:gd name="T72" fmla="*/ 37 w 128"/>
                    <a:gd name="T73" fmla="*/ 8 h 72"/>
                    <a:gd name="T74" fmla="*/ 36 w 128"/>
                    <a:gd name="T75" fmla="*/ 11 h 72"/>
                    <a:gd name="T76" fmla="*/ 37 w 128"/>
                    <a:gd name="T77" fmla="*/ 15 h 72"/>
                    <a:gd name="T78" fmla="*/ 35 w 128"/>
                    <a:gd name="T79" fmla="*/ 18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72"/>
                    <a:gd name="T122" fmla="*/ 128 w 128"/>
                    <a:gd name="T123" fmla="*/ 72 h 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72">
                      <a:moveTo>
                        <a:pt x="64" y="36"/>
                      </a:moveTo>
                      <a:lnTo>
                        <a:pt x="60" y="36"/>
                      </a:lnTo>
                      <a:lnTo>
                        <a:pt x="57" y="33"/>
                      </a:lnTo>
                      <a:lnTo>
                        <a:pt x="55" y="30"/>
                      </a:lnTo>
                      <a:lnTo>
                        <a:pt x="57" y="26"/>
                      </a:lnTo>
                      <a:lnTo>
                        <a:pt x="58" y="21"/>
                      </a:lnTo>
                      <a:lnTo>
                        <a:pt x="58" y="17"/>
                      </a:lnTo>
                      <a:lnTo>
                        <a:pt x="55" y="15"/>
                      </a:lnTo>
                      <a:lnTo>
                        <a:pt x="51" y="14"/>
                      </a:lnTo>
                      <a:lnTo>
                        <a:pt x="43" y="12"/>
                      </a:lnTo>
                      <a:lnTo>
                        <a:pt x="37" y="11"/>
                      </a:lnTo>
                      <a:lnTo>
                        <a:pt x="33" y="6"/>
                      </a:lnTo>
                      <a:lnTo>
                        <a:pt x="31" y="0"/>
                      </a:lnTo>
                      <a:lnTo>
                        <a:pt x="29" y="6"/>
                      </a:lnTo>
                      <a:lnTo>
                        <a:pt x="29" y="12"/>
                      </a:lnTo>
                      <a:lnTo>
                        <a:pt x="27" y="18"/>
                      </a:lnTo>
                      <a:lnTo>
                        <a:pt x="29" y="23"/>
                      </a:lnTo>
                      <a:lnTo>
                        <a:pt x="30" y="26"/>
                      </a:lnTo>
                      <a:lnTo>
                        <a:pt x="29" y="27"/>
                      </a:lnTo>
                      <a:lnTo>
                        <a:pt x="26" y="29"/>
                      </a:lnTo>
                      <a:lnTo>
                        <a:pt x="21" y="27"/>
                      </a:lnTo>
                      <a:lnTo>
                        <a:pt x="15" y="27"/>
                      </a:lnTo>
                      <a:lnTo>
                        <a:pt x="8" y="29"/>
                      </a:lnTo>
                      <a:lnTo>
                        <a:pt x="2" y="33"/>
                      </a:lnTo>
                      <a:lnTo>
                        <a:pt x="0" y="39"/>
                      </a:lnTo>
                      <a:lnTo>
                        <a:pt x="2" y="44"/>
                      </a:lnTo>
                      <a:lnTo>
                        <a:pt x="6" y="47"/>
                      </a:lnTo>
                      <a:lnTo>
                        <a:pt x="11" y="47"/>
                      </a:lnTo>
                      <a:lnTo>
                        <a:pt x="17" y="45"/>
                      </a:lnTo>
                      <a:lnTo>
                        <a:pt x="21" y="47"/>
                      </a:lnTo>
                      <a:lnTo>
                        <a:pt x="27" y="48"/>
                      </a:lnTo>
                      <a:lnTo>
                        <a:pt x="30" y="53"/>
                      </a:lnTo>
                      <a:lnTo>
                        <a:pt x="31" y="57"/>
                      </a:lnTo>
                      <a:lnTo>
                        <a:pt x="33" y="61"/>
                      </a:lnTo>
                      <a:lnTo>
                        <a:pt x="36" y="63"/>
                      </a:lnTo>
                      <a:lnTo>
                        <a:pt x="40" y="66"/>
                      </a:lnTo>
                      <a:lnTo>
                        <a:pt x="45" y="66"/>
                      </a:lnTo>
                      <a:lnTo>
                        <a:pt x="54" y="66"/>
                      </a:lnTo>
                      <a:lnTo>
                        <a:pt x="57" y="69"/>
                      </a:lnTo>
                      <a:lnTo>
                        <a:pt x="60" y="70"/>
                      </a:lnTo>
                      <a:lnTo>
                        <a:pt x="64" y="72"/>
                      </a:lnTo>
                      <a:lnTo>
                        <a:pt x="69" y="70"/>
                      </a:lnTo>
                      <a:lnTo>
                        <a:pt x="72" y="69"/>
                      </a:lnTo>
                      <a:lnTo>
                        <a:pt x="75" y="66"/>
                      </a:lnTo>
                      <a:lnTo>
                        <a:pt x="84" y="66"/>
                      </a:lnTo>
                      <a:lnTo>
                        <a:pt x="88" y="66"/>
                      </a:lnTo>
                      <a:lnTo>
                        <a:pt x="94" y="63"/>
                      </a:lnTo>
                      <a:lnTo>
                        <a:pt x="97" y="61"/>
                      </a:lnTo>
                      <a:lnTo>
                        <a:pt x="98" y="57"/>
                      </a:lnTo>
                      <a:lnTo>
                        <a:pt x="100" y="53"/>
                      </a:lnTo>
                      <a:lnTo>
                        <a:pt x="103" y="48"/>
                      </a:lnTo>
                      <a:lnTo>
                        <a:pt x="107" y="47"/>
                      </a:lnTo>
                      <a:lnTo>
                        <a:pt x="112" y="45"/>
                      </a:lnTo>
                      <a:lnTo>
                        <a:pt x="118" y="47"/>
                      </a:lnTo>
                      <a:lnTo>
                        <a:pt x="122" y="47"/>
                      </a:lnTo>
                      <a:lnTo>
                        <a:pt x="127" y="44"/>
                      </a:lnTo>
                      <a:lnTo>
                        <a:pt x="128" y="39"/>
                      </a:lnTo>
                      <a:lnTo>
                        <a:pt x="127" y="33"/>
                      </a:lnTo>
                      <a:lnTo>
                        <a:pt x="121" y="29"/>
                      </a:lnTo>
                      <a:lnTo>
                        <a:pt x="115" y="27"/>
                      </a:lnTo>
                      <a:lnTo>
                        <a:pt x="109" y="27"/>
                      </a:lnTo>
                      <a:lnTo>
                        <a:pt x="103" y="29"/>
                      </a:lnTo>
                      <a:lnTo>
                        <a:pt x="100" y="27"/>
                      </a:lnTo>
                      <a:lnTo>
                        <a:pt x="100" y="26"/>
                      </a:lnTo>
                      <a:lnTo>
                        <a:pt x="100" y="23"/>
                      </a:lnTo>
                      <a:lnTo>
                        <a:pt x="101" y="18"/>
                      </a:lnTo>
                      <a:lnTo>
                        <a:pt x="101" y="12"/>
                      </a:lnTo>
                      <a:lnTo>
                        <a:pt x="101" y="6"/>
                      </a:lnTo>
                      <a:lnTo>
                        <a:pt x="98" y="0"/>
                      </a:lnTo>
                      <a:lnTo>
                        <a:pt x="97" y="6"/>
                      </a:lnTo>
                      <a:lnTo>
                        <a:pt x="91" y="11"/>
                      </a:lnTo>
                      <a:lnTo>
                        <a:pt x="85" y="12"/>
                      </a:lnTo>
                      <a:lnTo>
                        <a:pt x="78" y="14"/>
                      </a:lnTo>
                      <a:lnTo>
                        <a:pt x="73" y="15"/>
                      </a:lnTo>
                      <a:lnTo>
                        <a:pt x="72" y="17"/>
                      </a:lnTo>
                      <a:lnTo>
                        <a:pt x="72" y="21"/>
                      </a:lnTo>
                      <a:lnTo>
                        <a:pt x="73" y="26"/>
                      </a:lnTo>
                      <a:lnTo>
                        <a:pt x="73" y="30"/>
                      </a:lnTo>
                      <a:lnTo>
                        <a:pt x="72" y="33"/>
                      </a:lnTo>
                      <a:lnTo>
                        <a:pt x="69" y="36"/>
                      </a:lnTo>
                      <a:lnTo>
                        <a:pt x="64" y="36"/>
                      </a:lnTo>
                      <a:close/>
                    </a:path>
                  </a:pathLst>
                </a:custGeom>
                <a:solidFill>
                  <a:srgbClr val="C9D3C9"/>
                </a:solidFill>
                <a:ln w="9525">
                  <a:noFill/>
                  <a:round/>
                  <a:headEnd/>
                  <a:tailEnd/>
                </a:ln>
              </p:spPr>
              <p:txBody>
                <a:bodyPr/>
                <a:lstStyle/>
                <a:p>
                  <a:endParaRPr lang="ru-RU"/>
                </a:p>
              </p:txBody>
            </p:sp>
            <p:sp>
              <p:nvSpPr>
                <p:cNvPr id="18516" name="Freeform 81"/>
                <p:cNvSpPr>
                  <a:spLocks/>
                </p:cNvSpPr>
                <p:nvPr/>
              </p:nvSpPr>
              <p:spPr bwMode="auto">
                <a:xfrm>
                  <a:off x="3790" y="2338"/>
                  <a:ext cx="64" cy="37"/>
                </a:xfrm>
                <a:custGeom>
                  <a:avLst/>
                  <a:gdLst>
                    <a:gd name="T0" fmla="*/ 30 w 128"/>
                    <a:gd name="T1" fmla="*/ 18 h 73"/>
                    <a:gd name="T2" fmla="*/ 28 w 128"/>
                    <a:gd name="T3" fmla="*/ 16 h 73"/>
                    <a:gd name="T4" fmla="*/ 29 w 128"/>
                    <a:gd name="T5" fmla="*/ 11 h 73"/>
                    <a:gd name="T6" fmla="*/ 28 w 128"/>
                    <a:gd name="T7" fmla="*/ 8 h 73"/>
                    <a:gd name="T8" fmla="*/ 22 w 128"/>
                    <a:gd name="T9" fmla="*/ 7 h 73"/>
                    <a:gd name="T10" fmla="*/ 17 w 128"/>
                    <a:gd name="T11" fmla="*/ 3 h 73"/>
                    <a:gd name="T12" fmla="*/ 15 w 128"/>
                    <a:gd name="T13" fmla="*/ 3 h 73"/>
                    <a:gd name="T14" fmla="*/ 14 w 128"/>
                    <a:gd name="T15" fmla="*/ 9 h 73"/>
                    <a:gd name="T16" fmla="*/ 15 w 128"/>
                    <a:gd name="T17" fmla="*/ 13 h 73"/>
                    <a:gd name="T18" fmla="*/ 13 w 128"/>
                    <a:gd name="T19" fmla="*/ 14 h 73"/>
                    <a:gd name="T20" fmla="*/ 8 w 128"/>
                    <a:gd name="T21" fmla="*/ 14 h 73"/>
                    <a:gd name="T22" fmla="*/ 1 w 128"/>
                    <a:gd name="T23" fmla="*/ 17 h 73"/>
                    <a:gd name="T24" fmla="*/ 1 w 128"/>
                    <a:gd name="T25" fmla="*/ 23 h 73"/>
                    <a:gd name="T26" fmla="*/ 6 w 128"/>
                    <a:gd name="T27" fmla="*/ 23 h 73"/>
                    <a:gd name="T28" fmla="*/ 11 w 128"/>
                    <a:gd name="T29" fmla="*/ 23 h 73"/>
                    <a:gd name="T30" fmla="*/ 15 w 128"/>
                    <a:gd name="T31" fmla="*/ 26 h 73"/>
                    <a:gd name="T32" fmla="*/ 17 w 128"/>
                    <a:gd name="T33" fmla="*/ 31 h 73"/>
                    <a:gd name="T34" fmla="*/ 20 w 128"/>
                    <a:gd name="T35" fmla="*/ 33 h 73"/>
                    <a:gd name="T36" fmla="*/ 27 w 128"/>
                    <a:gd name="T37" fmla="*/ 34 h 73"/>
                    <a:gd name="T38" fmla="*/ 30 w 128"/>
                    <a:gd name="T39" fmla="*/ 36 h 73"/>
                    <a:gd name="T40" fmla="*/ 35 w 128"/>
                    <a:gd name="T41" fmla="*/ 36 h 73"/>
                    <a:gd name="T42" fmla="*/ 38 w 128"/>
                    <a:gd name="T43" fmla="*/ 34 h 73"/>
                    <a:gd name="T44" fmla="*/ 44 w 128"/>
                    <a:gd name="T45" fmla="*/ 33 h 73"/>
                    <a:gd name="T46" fmla="*/ 49 w 128"/>
                    <a:gd name="T47" fmla="*/ 31 h 73"/>
                    <a:gd name="T48" fmla="*/ 50 w 128"/>
                    <a:gd name="T49" fmla="*/ 26 h 73"/>
                    <a:gd name="T50" fmla="*/ 54 w 128"/>
                    <a:gd name="T51" fmla="*/ 23 h 73"/>
                    <a:gd name="T52" fmla="*/ 59 w 128"/>
                    <a:gd name="T53" fmla="*/ 23 h 73"/>
                    <a:gd name="T54" fmla="*/ 64 w 128"/>
                    <a:gd name="T55" fmla="*/ 23 h 73"/>
                    <a:gd name="T56" fmla="*/ 64 w 128"/>
                    <a:gd name="T57" fmla="*/ 17 h 73"/>
                    <a:gd name="T58" fmla="*/ 58 w 128"/>
                    <a:gd name="T59" fmla="*/ 14 h 73"/>
                    <a:gd name="T60" fmla="*/ 52 w 128"/>
                    <a:gd name="T61" fmla="*/ 14 h 73"/>
                    <a:gd name="T62" fmla="*/ 50 w 128"/>
                    <a:gd name="T63" fmla="*/ 13 h 73"/>
                    <a:gd name="T64" fmla="*/ 51 w 128"/>
                    <a:gd name="T65" fmla="*/ 9 h 73"/>
                    <a:gd name="T66" fmla="*/ 51 w 128"/>
                    <a:gd name="T67" fmla="*/ 3 h 73"/>
                    <a:gd name="T68" fmla="*/ 49 w 128"/>
                    <a:gd name="T69" fmla="*/ 3 h 73"/>
                    <a:gd name="T70" fmla="*/ 43 w 128"/>
                    <a:gd name="T71" fmla="*/ 7 h 73"/>
                    <a:gd name="T72" fmla="*/ 37 w 128"/>
                    <a:gd name="T73" fmla="*/ 8 h 73"/>
                    <a:gd name="T74" fmla="*/ 36 w 128"/>
                    <a:gd name="T75" fmla="*/ 11 h 73"/>
                    <a:gd name="T76" fmla="*/ 37 w 128"/>
                    <a:gd name="T77" fmla="*/ 16 h 73"/>
                    <a:gd name="T78" fmla="*/ 35 w 128"/>
                    <a:gd name="T79" fmla="*/ 18 h 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
                    <a:gd name="T121" fmla="*/ 0 h 73"/>
                    <a:gd name="T122" fmla="*/ 128 w 128"/>
                    <a:gd name="T123" fmla="*/ 73 h 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 h="73">
                      <a:moveTo>
                        <a:pt x="64" y="37"/>
                      </a:moveTo>
                      <a:lnTo>
                        <a:pt x="60" y="36"/>
                      </a:lnTo>
                      <a:lnTo>
                        <a:pt x="57" y="34"/>
                      </a:lnTo>
                      <a:lnTo>
                        <a:pt x="55" y="31"/>
                      </a:lnTo>
                      <a:lnTo>
                        <a:pt x="57" y="27"/>
                      </a:lnTo>
                      <a:lnTo>
                        <a:pt x="58" y="21"/>
                      </a:lnTo>
                      <a:lnTo>
                        <a:pt x="58" y="18"/>
                      </a:lnTo>
                      <a:lnTo>
                        <a:pt x="55" y="15"/>
                      </a:lnTo>
                      <a:lnTo>
                        <a:pt x="51" y="13"/>
                      </a:lnTo>
                      <a:lnTo>
                        <a:pt x="43" y="13"/>
                      </a:lnTo>
                      <a:lnTo>
                        <a:pt x="37" y="10"/>
                      </a:lnTo>
                      <a:lnTo>
                        <a:pt x="33" y="6"/>
                      </a:lnTo>
                      <a:lnTo>
                        <a:pt x="31" y="0"/>
                      </a:lnTo>
                      <a:lnTo>
                        <a:pt x="29" y="6"/>
                      </a:lnTo>
                      <a:lnTo>
                        <a:pt x="29" y="12"/>
                      </a:lnTo>
                      <a:lnTo>
                        <a:pt x="27" y="18"/>
                      </a:lnTo>
                      <a:lnTo>
                        <a:pt x="29" y="22"/>
                      </a:lnTo>
                      <a:lnTo>
                        <a:pt x="30" y="25"/>
                      </a:lnTo>
                      <a:lnTo>
                        <a:pt x="29" y="28"/>
                      </a:lnTo>
                      <a:lnTo>
                        <a:pt x="26" y="28"/>
                      </a:lnTo>
                      <a:lnTo>
                        <a:pt x="21" y="27"/>
                      </a:lnTo>
                      <a:lnTo>
                        <a:pt x="15" y="27"/>
                      </a:lnTo>
                      <a:lnTo>
                        <a:pt x="8" y="28"/>
                      </a:lnTo>
                      <a:lnTo>
                        <a:pt x="2" y="34"/>
                      </a:lnTo>
                      <a:lnTo>
                        <a:pt x="0" y="40"/>
                      </a:lnTo>
                      <a:lnTo>
                        <a:pt x="2" y="45"/>
                      </a:lnTo>
                      <a:lnTo>
                        <a:pt x="6" y="46"/>
                      </a:lnTo>
                      <a:lnTo>
                        <a:pt x="11" y="46"/>
                      </a:lnTo>
                      <a:lnTo>
                        <a:pt x="17" y="46"/>
                      </a:lnTo>
                      <a:lnTo>
                        <a:pt x="21" y="46"/>
                      </a:lnTo>
                      <a:lnTo>
                        <a:pt x="27" y="49"/>
                      </a:lnTo>
                      <a:lnTo>
                        <a:pt x="30" y="52"/>
                      </a:lnTo>
                      <a:lnTo>
                        <a:pt x="31" y="57"/>
                      </a:lnTo>
                      <a:lnTo>
                        <a:pt x="33" y="61"/>
                      </a:lnTo>
                      <a:lnTo>
                        <a:pt x="36" y="64"/>
                      </a:lnTo>
                      <a:lnTo>
                        <a:pt x="40" y="65"/>
                      </a:lnTo>
                      <a:lnTo>
                        <a:pt x="45" y="65"/>
                      </a:lnTo>
                      <a:lnTo>
                        <a:pt x="54" y="67"/>
                      </a:lnTo>
                      <a:lnTo>
                        <a:pt x="57" y="68"/>
                      </a:lnTo>
                      <a:lnTo>
                        <a:pt x="60" y="71"/>
                      </a:lnTo>
                      <a:lnTo>
                        <a:pt x="64" y="73"/>
                      </a:lnTo>
                      <a:lnTo>
                        <a:pt x="69" y="71"/>
                      </a:lnTo>
                      <a:lnTo>
                        <a:pt x="72" y="68"/>
                      </a:lnTo>
                      <a:lnTo>
                        <a:pt x="75" y="67"/>
                      </a:lnTo>
                      <a:lnTo>
                        <a:pt x="84" y="65"/>
                      </a:lnTo>
                      <a:lnTo>
                        <a:pt x="88" y="65"/>
                      </a:lnTo>
                      <a:lnTo>
                        <a:pt x="94" y="64"/>
                      </a:lnTo>
                      <a:lnTo>
                        <a:pt x="97" y="61"/>
                      </a:lnTo>
                      <a:lnTo>
                        <a:pt x="98" y="57"/>
                      </a:lnTo>
                      <a:lnTo>
                        <a:pt x="100" y="52"/>
                      </a:lnTo>
                      <a:lnTo>
                        <a:pt x="103" y="49"/>
                      </a:lnTo>
                      <a:lnTo>
                        <a:pt x="107" y="46"/>
                      </a:lnTo>
                      <a:lnTo>
                        <a:pt x="112" y="46"/>
                      </a:lnTo>
                      <a:lnTo>
                        <a:pt x="118" y="46"/>
                      </a:lnTo>
                      <a:lnTo>
                        <a:pt x="122" y="46"/>
                      </a:lnTo>
                      <a:lnTo>
                        <a:pt x="127" y="45"/>
                      </a:lnTo>
                      <a:lnTo>
                        <a:pt x="128" y="40"/>
                      </a:lnTo>
                      <a:lnTo>
                        <a:pt x="127" y="34"/>
                      </a:lnTo>
                      <a:lnTo>
                        <a:pt x="121" y="28"/>
                      </a:lnTo>
                      <a:lnTo>
                        <a:pt x="115" y="27"/>
                      </a:lnTo>
                      <a:lnTo>
                        <a:pt x="109" y="27"/>
                      </a:lnTo>
                      <a:lnTo>
                        <a:pt x="103" y="28"/>
                      </a:lnTo>
                      <a:lnTo>
                        <a:pt x="100" y="28"/>
                      </a:lnTo>
                      <a:lnTo>
                        <a:pt x="100" y="25"/>
                      </a:lnTo>
                      <a:lnTo>
                        <a:pt x="100" y="22"/>
                      </a:lnTo>
                      <a:lnTo>
                        <a:pt x="101" y="18"/>
                      </a:lnTo>
                      <a:lnTo>
                        <a:pt x="101" y="12"/>
                      </a:lnTo>
                      <a:lnTo>
                        <a:pt x="101" y="6"/>
                      </a:lnTo>
                      <a:lnTo>
                        <a:pt x="98" y="0"/>
                      </a:lnTo>
                      <a:lnTo>
                        <a:pt x="97" y="6"/>
                      </a:lnTo>
                      <a:lnTo>
                        <a:pt x="91" y="10"/>
                      </a:lnTo>
                      <a:lnTo>
                        <a:pt x="85" y="13"/>
                      </a:lnTo>
                      <a:lnTo>
                        <a:pt x="78" y="13"/>
                      </a:lnTo>
                      <a:lnTo>
                        <a:pt x="73" y="15"/>
                      </a:lnTo>
                      <a:lnTo>
                        <a:pt x="72" y="18"/>
                      </a:lnTo>
                      <a:lnTo>
                        <a:pt x="72" y="21"/>
                      </a:lnTo>
                      <a:lnTo>
                        <a:pt x="73" y="27"/>
                      </a:lnTo>
                      <a:lnTo>
                        <a:pt x="73" y="31"/>
                      </a:lnTo>
                      <a:lnTo>
                        <a:pt x="72" y="34"/>
                      </a:lnTo>
                      <a:lnTo>
                        <a:pt x="69" y="36"/>
                      </a:lnTo>
                      <a:lnTo>
                        <a:pt x="64" y="37"/>
                      </a:lnTo>
                      <a:close/>
                    </a:path>
                  </a:pathLst>
                </a:custGeom>
                <a:solidFill>
                  <a:srgbClr val="C9D3C9"/>
                </a:solidFill>
                <a:ln w="9525">
                  <a:noFill/>
                  <a:round/>
                  <a:headEnd/>
                  <a:tailEnd/>
                </a:ln>
              </p:spPr>
              <p:txBody>
                <a:bodyPr/>
                <a:lstStyle/>
                <a:p>
                  <a:endParaRPr lang="ru-RU"/>
                </a:p>
              </p:txBody>
            </p:sp>
            <p:sp>
              <p:nvSpPr>
                <p:cNvPr id="18517" name="Freeform 82"/>
                <p:cNvSpPr>
                  <a:spLocks/>
                </p:cNvSpPr>
                <p:nvPr/>
              </p:nvSpPr>
              <p:spPr bwMode="auto">
                <a:xfrm>
                  <a:off x="3797" y="2164"/>
                  <a:ext cx="51" cy="36"/>
                </a:xfrm>
                <a:custGeom>
                  <a:avLst/>
                  <a:gdLst>
                    <a:gd name="T0" fmla="*/ 23 w 102"/>
                    <a:gd name="T1" fmla="*/ 18 h 71"/>
                    <a:gd name="T2" fmla="*/ 21 w 102"/>
                    <a:gd name="T3" fmla="*/ 15 h 71"/>
                    <a:gd name="T4" fmla="*/ 22 w 102"/>
                    <a:gd name="T5" fmla="*/ 11 h 71"/>
                    <a:gd name="T6" fmla="*/ 21 w 102"/>
                    <a:gd name="T7" fmla="*/ 8 h 71"/>
                    <a:gd name="T8" fmla="*/ 15 w 102"/>
                    <a:gd name="T9" fmla="*/ 6 h 71"/>
                    <a:gd name="T10" fmla="*/ 10 w 102"/>
                    <a:gd name="T11" fmla="*/ 3 h 71"/>
                    <a:gd name="T12" fmla="*/ 8 w 102"/>
                    <a:gd name="T13" fmla="*/ 3 h 71"/>
                    <a:gd name="T14" fmla="*/ 7 w 102"/>
                    <a:gd name="T15" fmla="*/ 9 h 71"/>
                    <a:gd name="T16" fmla="*/ 8 w 102"/>
                    <a:gd name="T17" fmla="*/ 13 h 71"/>
                    <a:gd name="T18" fmla="*/ 9 w 102"/>
                    <a:gd name="T19" fmla="*/ 16 h 71"/>
                    <a:gd name="T20" fmla="*/ 4 w 102"/>
                    <a:gd name="T21" fmla="*/ 15 h 71"/>
                    <a:gd name="T22" fmla="*/ 1 w 102"/>
                    <a:gd name="T23" fmla="*/ 18 h 71"/>
                    <a:gd name="T24" fmla="*/ 0 w 102"/>
                    <a:gd name="T25" fmla="*/ 23 h 71"/>
                    <a:gd name="T26" fmla="*/ 2 w 102"/>
                    <a:gd name="T27" fmla="*/ 25 h 71"/>
                    <a:gd name="T28" fmla="*/ 7 w 102"/>
                    <a:gd name="T29" fmla="*/ 25 h 71"/>
                    <a:gd name="T30" fmla="*/ 9 w 102"/>
                    <a:gd name="T31" fmla="*/ 27 h 71"/>
                    <a:gd name="T32" fmla="*/ 10 w 102"/>
                    <a:gd name="T33" fmla="*/ 31 h 71"/>
                    <a:gd name="T34" fmla="*/ 13 w 102"/>
                    <a:gd name="T35" fmla="*/ 33 h 71"/>
                    <a:gd name="T36" fmla="*/ 20 w 102"/>
                    <a:gd name="T37" fmla="*/ 33 h 71"/>
                    <a:gd name="T38" fmla="*/ 23 w 102"/>
                    <a:gd name="T39" fmla="*/ 35 h 71"/>
                    <a:gd name="T40" fmla="*/ 28 w 102"/>
                    <a:gd name="T41" fmla="*/ 35 h 71"/>
                    <a:gd name="T42" fmla="*/ 31 w 102"/>
                    <a:gd name="T43" fmla="*/ 33 h 71"/>
                    <a:gd name="T44" fmla="*/ 37 w 102"/>
                    <a:gd name="T45" fmla="*/ 33 h 71"/>
                    <a:gd name="T46" fmla="*/ 42 w 102"/>
                    <a:gd name="T47" fmla="*/ 31 h 71"/>
                    <a:gd name="T48" fmla="*/ 42 w 102"/>
                    <a:gd name="T49" fmla="*/ 27 h 71"/>
                    <a:gd name="T50" fmla="*/ 44 w 102"/>
                    <a:gd name="T51" fmla="*/ 25 h 71"/>
                    <a:gd name="T52" fmla="*/ 48 w 102"/>
                    <a:gd name="T53" fmla="*/ 25 h 71"/>
                    <a:gd name="T54" fmla="*/ 51 w 102"/>
                    <a:gd name="T55" fmla="*/ 22 h 71"/>
                    <a:gd name="T56" fmla="*/ 51 w 102"/>
                    <a:gd name="T57" fmla="*/ 17 h 71"/>
                    <a:gd name="T58" fmla="*/ 46 w 102"/>
                    <a:gd name="T59" fmla="*/ 15 h 71"/>
                    <a:gd name="T60" fmla="*/ 42 w 102"/>
                    <a:gd name="T61" fmla="*/ 16 h 71"/>
                    <a:gd name="T62" fmla="*/ 42 w 102"/>
                    <a:gd name="T63" fmla="*/ 13 h 71"/>
                    <a:gd name="T64" fmla="*/ 44 w 102"/>
                    <a:gd name="T65" fmla="*/ 9 h 71"/>
                    <a:gd name="T66" fmla="*/ 44 w 102"/>
                    <a:gd name="T67" fmla="*/ 3 h 71"/>
                    <a:gd name="T68" fmla="*/ 42 w 102"/>
                    <a:gd name="T69" fmla="*/ 3 h 71"/>
                    <a:gd name="T70" fmla="*/ 36 w 102"/>
                    <a:gd name="T71" fmla="*/ 6 h 71"/>
                    <a:gd name="T72" fmla="*/ 30 w 102"/>
                    <a:gd name="T73" fmla="*/ 8 h 71"/>
                    <a:gd name="T74" fmla="*/ 29 w 102"/>
                    <a:gd name="T75" fmla="*/ 11 h 71"/>
                    <a:gd name="T76" fmla="*/ 30 w 102"/>
                    <a:gd name="T77" fmla="*/ 15 h 71"/>
                    <a:gd name="T78" fmla="*/ 28 w 102"/>
                    <a:gd name="T79" fmla="*/ 18 h 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71"/>
                    <a:gd name="T122" fmla="*/ 102 w 102"/>
                    <a:gd name="T123" fmla="*/ 71 h 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71">
                      <a:moveTo>
                        <a:pt x="50" y="36"/>
                      </a:moveTo>
                      <a:lnTo>
                        <a:pt x="46" y="36"/>
                      </a:lnTo>
                      <a:lnTo>
                        <a:pt x="43" y="33"/>
                      </a:lnTo>
                      <a:lnTo>
                        <a:pt x="41" y="30"/>
                      </a:lnTo>
                      <a:lnTo>
                        <a:pt x="43" y="25"/>
                      </a:lnTo>
                      <a:lnTo>
                        <a:pt x="44" y="21"/>
                      </a:lnTo>
                      <a:lnTo>
                        <a:pt x="44" y="16"/>
                      </a:lnTo>
                      <a:lnTo>
                        <a:pt x="41" y="15"/>
                      </a:lnTo>
                      <a:lnTo>
                        <a:pt x="37" y="13"/>
                      </a:lnTo>
                      <a:lnTo>
                        <a:pt x="29" y="12"/>
                      </a:lnTo>
                      <a:lnTo>
                        <a:pt x="23" y="10"/>
                      </a:lnTo>
                      <a:lnTo>
                        <a:pt x="19" y="6"/>
                      </a:lnTo>
                      <a:lnTo>
                        <a:pt x="17" y="0"/>
                      </a:lnTo>
                      <a:lnTo>
                        <a:pt x="15" y="6"/>
                      </a:lnTo>
                      <a:lnTo>
                        <a:pt x="15" y="12"/>
                      </a:lnTo>
                      <a:lnTo>
                        <a:pt x="13" y="18"/>
                      </a:lnTo>
                      <a:lnTo>
                        <a:pt x="15" y="21"/>
                      </a:lnTo>
                      <a:lnTo>
                        <a:pt x="16" y="25"/>
                      </a:lnTo>
                      <a:lnTo>
                        <a:pt x="17" y="28"/>
                      </a:lnTo>
                      <a:lnTo>
                        <a:pt x="17" y="31"/>
                      </a:lnTo>
                      <a:lnTo>
                        <a:pt x="13" y="31"/>
                      </a:lnTo>
                      <a:lnTo>
                        <a:pt x="7" y="30"/>
                      </a:lnTo>
                      <a:lnTo>
                        <a:pt x="4" y="31"/>
                      </a:lnTo>
                      <a:lnTo>
                        <a:pt x="1" y="36"/>
                      </a:lnTo>
                      <a:lnTo>
                        <a:pt x="0" y="40"/>
                      </a:lnTo>
                      <a:lnTo>
                        <a:pt x="0" y="46"/>
                      </a:lnTo>
                      <a:lnTo>
                        <a:pt x="3" y="49"/>
                      </a:lnTo>
                      <a:lnTo>
                        <a:pt x="4" y="50"/>
                      </a:lnTo>
                      <a:lnTo>
                        <a:pt x="9" y="50"/>
                      </a:lnTo>
                      <a:lnTo>
                        <a:pt x="13" y="50"/>
                      </a:lnTo>
                      <a:lnTo>
                        <a:pt x="16" y="50"/>
                      </a:lnTo>
                      <a:lnTo>
                        <a:pt x="17" y="53"/>
                      </a:lnTo>
                      <a:lnTo>
                        <a:pt x="17" y="56"/>
                      </a:lnTo>
                      <a:lnTo>
                        <a:pt x="19" y="61"/>
                      </a:lnTo>
                      <a:lnTo>
                        <a:pt x="22" y="62"/>
                      </a:lnTo>
                      <a:lnTo>
                        <a:pt x="26" y="65"/>
                      </a:lnTo>
                      <a:lnTo>
                        <a:pt x="31" y="65"/>
                      </a:lnTo>
                      <a:lnTo>
                        <a:pt x="40" y="65"/>
                      </a:lnTo>
                      <a:lnTo>
                        <a:pt x="43" y="68"/>
                      </a:lnTo>
                      <a:lnTo>
                        <a:pt x="46" y="70"/>
                      </a:lnTo>
                      <a:lnTo>
                        <a:pt x="50" y="71"/>
                      </a:lnTo>
                      <a:lnTo>
                        <a:pt x="55" y="70"/>
                      </a:lnTo>
                      <a:lnTo>
                        <a:pt x="58" y="68"/>
                      </a:lnTo>
                      <a:lnTo>
                        <a:pt x="61" y="65"/>
                      </a:lnTo>
                      <a:lnTo>
                        <a:pt x="70" y="65"/>
                      </a:lnTo>
                      <a:lnTo>
                        <a:pt x="74" y="65"/>
                      </a:lnTo>
                      <a:lnTo>
                        <a:pt x="80" y="62"/>
                      </a:lnTo>
                      <a:lnTo>
                        <a:pt x="83" y="61"/>
                      </a:lnTo>
                      <a:lnTo>
                        <a:pt x="84" y="56"/>
                      </a:lnTo>
                      <a:lnTo>
                        <a:pt x="84" y="53"/>
                      </a:lnTo>
                      <a:lnTo>
                        <a:pt x="86" y="50"/>
                      </a:lnTo>
                      <a:lnTo>
                        <a:pt x="87" y="49"/>
                      </a:lnTo>
                      <a:lnTo>
                        <a:pt x="90" y="49"/>
                      </a:lnTo>
                      <a:lnTo>
                        <a:pt x="95" y="49"/>
                      </a:lnTo>
                      <a:lnTo>
                        <a:pt x="99" y="47"/>
                      </a:lnTo>
                      <a:lnTo>
                        <a:pt x="101" y="44"/>
                      </a:lnTo>
                      <a:lnTo>
                        <a:pt x="102" y="38"/>
                      </a:lnTo>
                      <a:lnTo>
                        <a:pt x="101" y="34"/>
                      </a:lnTo>
                      <a:lnTo>
                        <a:pt x="98" y="30"/>
                      </a:lnTo>
                      <a:lnTo>
                        <a:pt x="92" y="30"/>
                      </a:lnTo>
                      <a:lnTo>
                        <a:pt x="86" y="31"/>
                      </a:lnTo>
                      <a:lnTo>
                        <a:pt x="83" y="31"/>
                      </a:lnTo>
                      <a:lnTo>
                        <a:pt x="83" y="28"/>
                      </a:lnTo>
                      <a:lnTo>
                        <a:pt x="84" y="25"/>
                      </a:lnTo>
                      <a:lnTo>
                        <a:pt x="86" y="21"/>
                      </a:lnTo>
                      <a:lnTo>
                        <a:pt x="87" y="18"/>
                      </a:lnTo>
                      <a:lnTo>
                        <a:pt x="87" y="12"/>
                      </a:lnTo>
                      <a:lnTo>
                        <a:pt x="87" y="6"/>
                      </a:lnTo>
                      <a:lnTo>
                        <a:pt x="84" y="0"/>
                      </a:lnTo>
                      <a:lnTo>
                        <a:pt x="83" y="6"/>
                      </a:lnTo>
                      <a:lnTo>
                        <a:pt x="77" y="10"/>
                      </a:lnTo>
                      <a:lnTo>
                        <a:pt x="71" y="12"/>
                      </a:lnTo>
                      <a:lnTo>
                        <a:pt x="64" y="13"/>
                      </a:lnTo>
                      <a:lnTo>
                        <a:pt x="59" y="15"/>
                      </a:lnTo>
                      <a:lnTo>
                        <a:pt x="58" y="16"/>
                      </a:lnTo>
                      <a:lnTo>
                        <a:pt x="58" y="21"/>
                      </a:lnTo>
                      <a:lnTo>
                        <a:pt x="59" y="25"/>
                      </a:lnTo>
                      <a:lnTo>
                        <a:pt x="59" y="30"/>
                      </a:lnTo>
                      <a:lnTo>
                        <a:pt x="58" y="33"/>
                      </a:lnTo>
                      <a:lnTo>
                        <a:pt x="55" y="36"/>
                      </a:lnTo>
                      <a:lnTo>
                        <a:pt x="50" y="36"/>
                      </a:lnTo>
                      <a:close/>
                    </a:path>
                  </a:pathLst>
                </a:custGeom>
                <a:solidFill>
                  <a:srgbClr val="C9D3C9"/>
                </a:solidFill>
                <a:ln w="9525">
                  <a:noFill/>
                  <a:round/>
                  <a:headEnd/>
                  <a:tailEnd/>
                </a:ln>
              </p:spPr>
              <p:txBody>
                <a:bodyPr/>
                <a:lstStyle/>
                <a:p>
                  <a:endParaRPr lang="ru-RU"/>
                </a:p>
              </p:txBody>
            </p:sp>
            <p:sp>
              <p:nvSpPr>
                <p:cNvPr id="18518" name="Freeform 83"/>
                <p:cNvSpPr>
                  <a:spLocks/>
                </p:cNvSpPr>
                <p:nvPr/>
              </p:nvSpPr>
              <p:spPr bwMode="auto">
                <a:xfrm>
                  <a:off x="3712" y="2182"/>
                  <a:ext cx="218" cy="180"/>
                </a:xfrm>
                <a:custGeom>
                  <a:avLst/>
                  <a:gdLst>
                    <a:gd name="T0" fmla="*/ 98 w 436"/>
                    <a:gd name="T1" fmla="*/ 153 h 360"/>
                    <a:gd name="T2" fmla="*/ 67 w 436"/>
                    <a:gd name="T3" fmla="*/ 174 h 360"/>
                    <a:gd name="T4" fmla="*/ 20 w 436"/>
                    <a:gd name="T5" fmla="*/ 176 h 360"/>
                    <a:gd name="T6" fmla="*/ 18 w 436"/>
                    <a:gd name="T7" fmla="*/ 164 h 360"/>
                    <a:gd name="T8" fmla="*/ 55 w 436"/>
                    <a:gd name="T9" fmla="*/ 168 h 360"/>
                    <a:gd name="T10" fmla="*/ 81 w 436"/>
                    <a:gd name="T11" fmla="*/ 140 h 360"/>
                    <a:gd name="T12" fmla="*/ 29 w 436"/>
                    <a:gd name="T13" fmla="*/ 160 h 360"/>
                    <a:gd name="T14" fmla="*/ 4 w 436"/>
                    <a:gd name="T15" fmla="*/ 135 h 360"/>
                    <a:gd name="T16" fmla="*/ 11 w 436"/>
                    <a:gd name="T17" fmla="*/ 139 h 360"/>
                    <a:gd name="T18" fmla="*/ 61 w 436"/>
                    <a:gd name="T19" fmla="*/ 138 h 360"/>
                    <a:gd name="T20" fmla="*/ 74 w 436"/>
                    <a:gd name="T21" fmla="*/ 122 h 360"/>
                    <a:gd name="T22" fmla="*/ 12 w 436"/>
                    <a:gd name="T23" fmla="*/ 129 h 360"/>
                    <a:gd name="T24" fmla="*/ 8 w 436"/>
                    <a:gd name="T25" fmla="*/ 101 h 360"/>
                    <a:gd name="T26" fmla="*/ 46 w 436"/>
                    <a:gd name="T27" fmla="*/ 116 h 360"/>
                    <a:gd name="T28" fmla="*/ 86 w 436"/>
                    <a:gd name="T29" fmla="*/ 96 h 360"/>
                    <a:gd name="T30" fmla="*/ 17 w 436"/>
                    <a:gd name="T31" fmla="*/ 105 h 360"/>
                    <a:gd name="T32" fmla="*/ 11 w 436"/>
                    <a:gd name="T33" fmla="*/ 77 h 360"/>
                    <a:gd name="T34" fmla="*/ 80 w 436"/>
                    <a:gd name="T35" fmla="*/ 88 h 360"/>
                    <a:gd name="T36" fmla="*/ 41 w 436"/>
                    <a:gd name="T37" fmla="*/ 83 h 360"/>
                    <a:gd name="T38" fmla="*/ 17 w 436"/>
                    <a:gd name="T39" fmla="*/ 47 h 360"/>
                    <a:gd name="T40" fmla="*/ 64 w 436"/>
                    <a:gd name="T41" fmla="*/ 74 h 360"/>
                    <a:gd name="T42" fmla="*/ 69 w 436"/>
                    <a:gd name="T43" fmla="*/ 65 h 360"/>
                    <a:gd name="T44" fmla="*/ 29 w 436"/>
                    <a:gd name="T45" fmla="*/ 16 h 360"/>
                    <a:gd name="T46" fmla="*/ 56 w 436"/>
                    <a:gd name="T47" fmla="*/ 1 h 360"/>
                    <a:gd name="T48" fmla="*/ 40 w 436"/>
                    <a:gd name="T49" fmla="*/ 35 h 360"/>
                    <a:gd name="T50" fmla="*/ 87 w 436"/>
                    <a:gd name="T51" fmla="*/ 53 h 360"/>
                    <a:gd name="T52" fmla="*/ 112 w 436"/>
                    <a:gd name="T53" fmla="*/ 45 h 360"/>
                    <a:gd name="T54" fmla="*/ 153 w 436"/>
                    <a:gd name="T55" fmla="*/ 53 h 360"/>
                    <a:gd name="T56" fmla="*/ 177 w 436"/>
                    <a:gd name="T57" fmla="*/ 17 h 360"/>
                    <a:gd name="T58" fmla="*/ 170 w 436"/>
                    <a:gd name="T59" fmla="*/ 0 h 360"/>
                    <a:gd name="T60" fmla="*/ 191 w 436"/>
                    <a:gd name="T61" fmla="*/ 42 h 360"/>
                    <a:gd name="T62" fmla="*/ 124 w 436"/>
                    <a:gd name="T63" fmla="*/ 62 h 360"/>
                    <a:gd name="T64" fmla="*/ 182 w 436"/>
                    <a:gd name="T65" fmla="*/ 66 h 360"/>
                    <a:gd name="T66" fmla="*/ 205 w 436"/>
                    <a:gd name="T67" fmla="*/ 63 h 360"/>
                    <a:gd name="T68" fmla="*/ 153 w 436"/>
                    <a:gd name="T69" fmla="*/ 84 h 360"/>
                    <a:gd name="T70" fmla="*/ 168 w 436"/>
                    <a:gd name="T71" fmla="*/ 95 h 360"/>
                    <a:gd name="T72" fmla="*/ 212 w 436"/>
                    <a:gd name="T73" fmla="*/ 77 h 360"/>
                    <a:gd name="T74" fmla="*/ 176 w 436"/>
                    <a:gd name="T75" fmla="*/ 109 h 360"/>
                    <a:gd name="T76" fmla="*/ 133 w 436"/>
                    <a:gd name="T77" fmla="*/ 101 h 360"/>
                    <a:gd name="T78" fmla="*/ 188 w 436"/>
                    <a:gd name="T79" fmla="*/ 116 h 360"/>
                    <a:gd name="T80" fmla="*/ 217 w 436"/>
                    <a:gd name="T81" fmla="*/ 103 h 360"/>
                    <a:gd name="T82" fmla="*/ 191 w 436"/>
                    <a:gd name="T83" fmla="*/ 132 h 360"/>
                    <a:gd name="T84" fmla="*/ 135 w 436"/>
                    <a:gd name="T85" fmla="*/ 118 h 360"/>
                    <a:gd name="T86" fmla="*/ 176 w 436"/>
                    <a:gd name="T87" fmla="*/ 144 h 360"/>
                    <a:gd name="T88" fmla="*/ 211 w 436"/>
                    <a:gd name="T89" fmla="*/ 134 h 360"/>
                    <a:gd name="T90" fmla="*/ 211 w 436"/>
                    <a:gd name="T91" fmla="*/ 152 h 360"/>
                    <a:gd name="T92" fmla="*/ 169 w 436"/>
                    <a:gd name="T93" fmla="*/ 158 h 360"/>
                    <a:gd name="T94" fmla="*/ 143 w 436"/>
                    <a:gd name="T95" fmla="*/ 151 h 360"/>
                    <a:gd name="T96" fmla="*/ 178 w 436"/>
                    <a:gd name="T97" fmla="*/ 170 h 360"/>
                    <a:gd name="T98" fmla="*/ 204 w 436"/>
                    <a:gd name="T99" fmla="*/ 158 h 360"/>
                    <a:gd name="T100" fmla="*/ 188 w 436"/>
                    <a:gd name="T101" fmla="*/ 180 h 360"/>
                    <a:gd name="T102" fmla="*/ 130 w 436"/>
                    <a:gd name="T103" fmla="*/ 158 h 360"/>
                    <a:gd name="T104" fmla="*/ 114 w 436"/>
                    <a:gd name="T105" fmla="*/ 158 h 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6"/>
                    <a:gd name="T160" fmla="*/ 0 h 360"/>
                    <a:gd name="T161" fmla="*/ 436 w 436"/>
                    <a:gd name="T162" fmla="*/ 360 h 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6" h="360">
                      <a:moveTo>
                        <a:pt x="217" y="319"/>
                      </a:moveTo>
                      <a:lnTo>
                        <a:pt x="213" y="319"/>
                      </a:lnTo>
                      <a:lnTo>
                        <a:pt x="210" y="318"/>
                      </a:lnTo>
                      <a:lnTo>
                        <a:pt x="207" y="315"/>
                      </a:lnTo>
                      <a:lnTo>
                        <a:pt x="198" y="308"/>
                      </a:lnTo>
                      <a:lnTo>
                        <a:pt x="196" y="305"/>
                      </a:lnTo>
                      <a:lnTo>
                        <a:pt x="193" y="299"/>
                      </a:lnTo>
                      <a:lnTo>
                        <a:pt x="190" y="291"/>
                      </a:lnTo>
                      <a:lnTo>
                        <a:pt x="189" y="287"/>
                      </a:lnTo>
                      <a:lnTo>
                        <a:pt x="174" y="315"/>
                      </a:lnTo>
                      <a:lnTo>
                        <a:pt x="155" y="336"/>
                      </a:lnTo>
                      <a:lnTo>
                        <a:pt x="134" y="348"/>
                      </a:lnTo>
                      <a:lnTo>
                        <a:pt x="112" y="355"/>
                      </a:lnTo>
                      <a:lnTo>
                        <a:pt x="91" y="360"/>
                      </a:lnTo>
                      <a:lnTo>
                        <a:pt x="73" y="360"/>
                      </a:lnTo>
                      <a:lnTo>
                        <a:pt x="58" y="360"/>
                      </a:lnTo>
                      <a:lnTo>
                        <a:pt x="51" y="358"/>
                      </a:lnTo>
                      <a:lnTo>
                        <a:pt x="39" y="352"/>
                      </a:lnTo>
                      <a:lnTo>
                        <a:pt x="28" y="340"/>
                      </a:lnTo>
                      <a:lnTo>
                        <a:pt x="24" y="327"/>
                      </a:lnTo>
                      <a:lnTo>
                        <a:pt x="27" y="312"/>
                      </a:lnTo>
                      <a:lnTo>
                        <a:pt x="28" y="315"/>
                      </a:lnTo>
                      <a:lnTo>
                        <a:pt x="31" y="321"/>
                      </a:lnTo>
                      <a:lnTo>
                        <a:pt x="36" y="327"/>
                      </a:lnTo>
                      <a:lnTo>
                        <a:pt x="42" y="331"/>
                      </a:lnTo>
                      <a:lnTo>
                        <a:pt x="52" y="337"/>
                      </a:lnTo>
                      <a:lnTo>
                        <a:pt x="64" y="340"/>
                      </a:lnTo>
                      <a:lnTo>
                        <a:pt x="79" y="340"/>
                      </a:lnTo>
                      <a:lnTo>
                        <a:pt x="97" y="339"/>
                      </a:lnTo>
                      <a:lnTo>
                        <a:pt x="109" y="336"/>
                      </a:lnTo>
                      <a:lnTo>
                        <a:pt x="121" y="328"/>
                      </a:lnTo>
                      <a:lnTo>
                        <a:pt x="131" y="321"/>
                      </a:lnTo>
                      <a:lnTo>
                        <a:pt x="141" y="310"/>
                      </a:lnTo>
                      <a:lnTo>
                        <a:pt x="149" y="302"/>
                      </a:lnTo>
                      <a:lnTo>
                        <a:pt x="156" y="290"/>
                      </a:lnTo>
                      <a:lnTo>
                        <a:pt x="161" y="279"/>
                      </a:lnTo>
                      <a:lnTo>
                        <a:pt x="164" y="270"/>
                      </a:lnTo>
                      <a:lnTo>
                        <a:pt x="141" y="293"/>
                      </a:lnTo>
                      <a:lnTo>
                        <a:pt x="119" y="306"/>
                      </a:lnTo>
                      <a:lnTo>
                        <a:pt x="97" y="315"/>
                      </a:lnTo>
                      <a:lnTo>
                        <a:pt x="76" y="318"/>
                      </a:lnTo>
                      <a:lnTo>
                        <a:pt x="58" y="319"/>
                      </a:lnTo>
                      <a:lnTo>
                        <a:pt x="43" y="316"/>
                      </a:lnTo>
                      <a:lnTo>
                        <a:pt x="33" y="315"/>
                      </a:lnTo>
                      <a:lnTo>
                        <a:pt x="27" y="312"/>
                      </a:lnTo>
                      <a:lnTo>
                        <a:pt x="13" y="303"/>
                      </a:lnTo>
                      <a:lnTo>
                        <a:pt x="8" y="287"/>
                      </a:lnTo>
                      <a:lnTo>
                        <a:pt x="8" y="269"/>
                      </a:lnTo>
                      <a:lnTo>
                        <a:pt x="15" y="254"/>
                      </a:lnTo>
                      <a:lnTo>
                        <a:pt x="13" y="257"/>
                      </a:lnTo>
                      <a:lnTo>
                        <a:pt x="13" y="261"/>
                      </a:lnTo>
                      <a:lnTo>
                        <a:pt x="13" y="267"/>
                      </a:lnTo>
                      <a:lnTo>
                        <a:pt x="16" y="273"/>
                      </a:lnTo>
                      <a:lnTo>
                        <a:pt x="21" y="278"/>
                      </a:lnTo>
                      <a:lnTo>
                        <a:pt x="30" y="284"/>
                      </a:lnTo>
                      <a:lnTo>
                        <a:pt x="42" y="287"/>
                      </a:lnTo>
                      <a:lnTo>
                        <a:pt x="60" y="288"/>
                      </a:lnTo>
                      <a:lnTo>
                        <a:pt x="83" y="288"/>
                      </a:lnTo>
                      <a:lnTo>
                        <a:pt x="104" y="284"/>
                      </a:lnTo>
                      <a:lnTo>
                        <a:pt x="122" y="276"/>
                      </a:lnTo>
                      <a:lnTo>
                        <a:pt x="137" y="267"/>
                      </a:lnTo>
                      <a:lnTo>
                        <a:pt x="149" y="258"/>
                      </a:lnTo>
                      <a:lnTo>
                        <a:pt x="159" y="247"/>
                      </a:lnTo>
                      <a:lnTo>
                        <a:pt x="165" y="236"/>
                      </a:lnTo>
                      <a:lnTo>
                        <a:pt x="170" y="226"/>
                      </a:lnTo>
                      <a:lnTo>
                        <a:pt x="147" y="244"/>
                      </a:lnTo>
                      <a:lnTo>
                        <a:pt x="124" y="254"/>
                      </a:lnTo>
                      <a:lnTo>
                        <a:pt x="100" y="261"/>
                      </a:lnTo>
                      <a:lnTo>
                        <a:pt x="77" y="263"/>
                      </a:lnTo>
                      <a:lnTo>
                        <a:pt x="55" y="263"/>
                      </a:lnTo>
                      <a:lnTo>
                        <a:pt x="37" y="260"/>
                      </a:lnTo>
                      <a:lnTo>
                        <a:pt x="24" y="257"/>
                      </a:lnTo>
                      <a:lnTo>
                        <a:pt x="15" y="254"/>
                      </a:lnTo>
                      <a:lnTo>
                        <a:pt x="5" y="241"/>
                      </a:lnTo>
                      <a:lnTo>
                        <a:pt x="0" y="224"/>
                      </a:lnTo>
                      <a:lnTo>
                        <a:pt x="3" y="206"/>
                      </a:lnTo>
                      <a:lnTo>
                        <a:pt x="15" y="194"/>
                      </a:lnTo>
                      <a:lnTo>
                        <a:pt x="15" y="202"/>
                      </a:lnTo>
                      <a:lnTo>
                        <a:pt x="21" y="214"/>
                      </a:lnTo>
                      <a:lnTo>
                        <a:pt x="30" y="224"/>
                      </a:lnTo>
                      <a:lnTo>
                        <a:pt x="48" y="230"/>
                      </a:lnTo>
                      <a:lnTo>
                        <a:pt x="58" y="232"/>
                      </a:lnTo>
                      <a:lnTo>
                        <a:pt x="73" y="233"/>
                      </a:lnTo>
                      <a:lnTo>
                        <a:pt x="92" y="232"/>
                      </a:lnTo>
                      <a:lnTo>
                        <a:pt x="112" y="229"/>
                      </a:lnTo>
                      <a:lnTo>
                        <a:pt x="132" y="224"/>
                      </a:lnTo>
                      <a:lnTo>
                        <a:pt x="150" y="215"/>
                      </a:lnTo>
                      <a:lnTo>
                        <a:pt x="168" y="202"/>
                      </a:lnTo>
                      <a:lnTo>
                        <a:pt x="180" y="184"/>
                      </a:lnTo>
                      <a:lnTo>
                        <a:pt x="171" y="191"/>
                      </a:lnTo>
                      <a:lnTo>
                        <a:pt x="156" y="200"/>
                      </a:lnTo>
                      <a:lnTo>
                        <a:pt x="134" y="209"/>
                      </a:lnTo>
                      <a:lnTo>
                        <a:pt x="110" y="215"/>
                      </a:lnTo>
                      <a:lnTo>
                        <a:pt x="83" y="218"/>
                      </a:lnTo>
                      <a:lnTo>
                        <a:pt x="58" y="217"/>
                      </a:lnTo>
                      <a:lnTo>
                        <a:pt x="34" y="209"/>
                      </a:lnTo>
                      <a:lnTo>
                        <a:pt x="15" y="194"/>
                      </a:lnTo>
                      <a:lnTo>
                        <a:pt x="9" y="184"/>
                      </a:lnTo>
                      <a:lnTo>
                        <a:pt x="9" y="169"/>
                      </a:lnTo>
                      <a:lnTo>
                        <a:pt x="12" y="153"/>
                      </a:lnTo>
                      <a:lnTo>
                        <a:pt x="24" y="141"/>
                      </a:lnTo>
                      <a:lnTo>
                        <a:pt x="21" y="154"/>
                      </a:lnTo>
                      <a:lnTo>
                        <a:pt x="30" y="168"/>
                      </a:lnTo>
                      <a:lnTo>
                        <a:pt x="46" y="180"/>
                      </a:lnTo>
                      <a:lnTo>
                        <a:pt x="70" y="187"/>
                      </a:lnTo>
                      <a:lnTo>
                        <a:pt x="98" y="190"/>
                      </a:lnTo>
                      <a:lnTo>
                        <a:pt x="129" y="187"/>
                      </a:lnTo>
                      <a:lnTo>
                        <a:pt x="159" y="175"/>
                      </a:lnTo>
                      <a:lnTo>
                        <a:pt x="187" y="156"/>
                      </a:lnTo>
                      <a:lnTo>
                        <a:pt x="171" y="162"/>
                      </a:lnTo>
                      <a:lnTo>
                        <a:pt x="150" y="166"/>
                      </a:lnTo>
                      <a:lnTo>
                        <a:pt x="128" y="168"/>
                      </a:lnTo>
                      <a:lnTo>
                        <a:pt x="104" y="168"/>
                      </a:lnTo>
                      <a:lnTo>
                        <a:pt x="82" y="166"/>
                      </a:lnTo>
                      <a:lnTo>
                        <a:pt x="61" y="162"/>
                      </a:lnTo>
                      <a:lnTo>
                        <a:pt x="45" y="154"/>
                      </a:lnTo>
                      <a:lnTo>
                        <a:pt x="34" y="145"/>
                      </a:lnTo>
                      <a:lnTo>
                        <a:pt x="25" y="126"/>
                      </a:lnTo>
                      <a:lnTo>
                        <a:pt x="27" y="108"/>
                      </a:lnTo>
                      <a:lnTo>
                        <a:pt x="34" y="93"/>
                      </a:lnTo>
                      <a:lnTo>
                        <a:pt x="46" y="80"/>
                      </a:lnTo>
                      <a:lnTo>
                        <a:pt x="42" y="99"/>
                      </a:lnTo>
                      <a:lnTo>
                        <a:pt x="52" y="117"/>
                      </a:lnTo>
                      <a:lnTo>
                        <a:pt x="73" y="132"/>
                      </a:lnTo>
                      <a:lnTo>
                        <a:pt x="100" y="142"/>
                      </a:lnTo>
                      <a:lnTo>
                        <a:pt x="128" y="147"/>
                      </a:lnTo>
                      <a:lnTo>
                        <a:pt x="158" y="145"/>
                      </a:lnTo>
                      <a:lnTo>
                        <a:pt x="183" y="135"/>
                      </a:lnTo>
                      <a:lnTo>
                        <a:pt x="201" y="117"/>
                      </a:lnTo>
                      <a:lnTo>
                        <a:pt x="186" y="123"/>
                      </a:lnTo>
                      <a:lnTo>
                        <a:pt x="164" y="127"/>
                      </a:lnTo>
                      <a:lnTo>
                        <a:pt x="138" y="129"/>
                      </a:lnTo>
                      <a:lnTo>
                        <a:pt x="112" y="126"/>
                      </a:lnTo>
                      <a:lnTo>
                        <a:pt x="86" y="119"/>
                      </a:lnTo>
                      <a:lnTo>
                        <a:pt x="67" y="104"/>
                      </a:lnTo>
                      <a:lnTo>
                        <a:pt x="54" y="83"/>
                      </a:lnTo>
                      <a:lnTo>
                        <a:pt x="52" y="53"/>
                      </a:lnTo>
                      <a:lnTo>
                        <a:pt x="57" y="31"/>
                      </a:lnTo>
                      <a:lnTo>
                        <a:pt x="64" y="16"/>
                      </a:lnTo>
                      <a:lnTo>
                        <a:pt x="74" y="7"/>
                      </a:lnTo>
                      <a:lnTo>
                        <a:pt x="85" y="1"/>
                      </a:lnTo>
                      <a:lnTo>
                        <a:pt x="95" y="0"/>
                      </a:lnTo>
                      <a:lnTo>
                        <a:pt x="104" y="0"/>
                      </a:lnTo>
                      <a:lnTo>
                        <a:pt x="112" y="1"/>
                      </a:lnTo>
                      <a:lnTo>
                        <a:pt x="116" y="2"/>
                      </a:lnTo>
                      <a:lnTo>
                        <a:pt x="103" y="7"/>
                      </a:lnTo>
                      <a:lnTo>
                        <a:pt x="91" y="17"/>
                      </a:lnTo>
                      <a:lnTo>
                        <a:pt x="82" y="34"/>
                      </a:lnTo>
                      <a:lnTo>
                        <a:pt x="77" y="56"/>
                      </a:lnTo>
                      <a:lnTo>
                        <a:pt x="80" y="69"/>
                      </a:lnTo>
                      <a:lnTo>
                        <a:pt x="86" y="81"/>
                      </a:lnTo>
                      <a:lnTo>
                        <a:pt x="97" y="90"/>
                      </a:lnTo>
                      <a:lnTo>
                        <a:pt x="112" y="99"/>
                      </a:lnTo>
                      <a:lnTo>
                        <a:pt x="129" y="105"/>
                      </a:lnTo>
                      <a:lnTo>
                        <a:pt x="149" y="107"/>
                      </a:lnTo>
                      <a:lnTo>
                        <a:pt x="173" y="105"/>
                      </a:lnTo>
                      <a:lnTo>
                        <a:pt x="198" y="101"/>
                      </a:lnTo>
                      <a:lnTo>
                        <a:pt x="201" y="98"/>
                      </a:lnTo>
                      <a:lnTo>
                        <a:pt x="205" y="95"/>
                      </a:lnTo>
                      <a:lnTo>
                        <a:pt x="211" y="92"/>
                      </a:lnTo>
                      <a:lnTo>
                        <a:pt x="217" y="90"/>
                      </a:lnTo>
                      <a:lnTo>
                        <a:pt x="223" y="90"/>
                      </a:lnTo>
                      <a:lnTo>
                        <a:pt x="229" y="93"/>
                      </a:lnTo>
                      <a:lnTo>
                        <a:pt x="234" y="96"/>
                      </a:lnTo>
                      <a:lnTo>
                        <a:pt x="235" y="101"/>
                      </a:lnTo>
                      <a:lnTo>
                        <a:pt x="260" y="105"/>
                      </a:lnTo>
                      <a:lnTo>
                        <a:pt x="284" y="107"/>
                      </a:lnTo>
                      <a:lnTo>
                        <a:pt x="305" y="105"/>
                      </a:lnTo>
                      <a:lnTo>
                        <a:pt x="323" y="99"/>
                      </a:lnTo>
                      <a:lnTo>
                        <a:pt x="336" y="90"/>
                      </a:lnTo>
                      <a:lnTo>
                        <a:pt x="348" y="81"/>
                      </a:lnTo>
                      <a:lnTo>
                        <a:pt x="354" y="69"/>
                      </a:lnTo>
                      <a:lnTo>
                        <a:pt x="357" y="56"/>
                      </a:lnTo>
                      <a:lnTo>
                        <a:pt x="353" y="34"/>
                      </a:lnTo>
                      <a:lnTo>
                        <a:pt x="344" y="17"/>
                      </a:lnTo>
                      <a:lnTo>
                        <a:pt x="332" y="7"/>
                      </a:lnTo>
                      <a:lnTo>
                        <a:pt x="318" y="2"/>
                      </a:lnTo>
                      <a:lnTo>
                        <a:pt x="323" y="1"/>
                      </a:lnTo>
                      <a:lnTo>
                        <a:pt x="330" y="0"/>
                      </a:lnTo>
                      <a:lnTo>
                        <a:pt x="339" y="0"/>
                      </a:lnTo>
                      <a:lnTo>
                        <a:pt x="350" y="1"/>
                      </a:lnTo>
                      <a:lnTo>
                        <a:pt x="360" y="7"/>
                      </a:lnTo>
                      <a:lnTo>
                        <a:pt x="370" y="16"/>
                      </a:lnTo>
                      <a:lnTo>
                        <a:pt x="378" y="31"/>
                      </a:lnTo>
                      <a:lnTo>
                        <a:pt x="382" y="53"/>
                      </a:lnTo>
                      <a:lnTo>
                        <a:pt x="381" y="83"/>
                      </a:lnTo>
                      <a:lnTo>
                        <a:pt x="367" y="104"/>
                      </a:lnTo>
                      <a:lnTo>
                        <a:pt x="348" y="119"/>
                      </a:lnTo>
                      <a:lnTo>
                        <a:pt x="323" y="126"/>
                      </a:lnTo>
                      <a:lnTo>
                        <a:pt x="296" y="129"/>
                      </a:lnTo>
                      <a:lnTo>
                        <a:pt x="271" y="127"/>
                      </a:lnTo>
                      <a:lnTo>
                        <a:pt x="248" y="123"/>
                      </a:lnTo>
                      <a:lnTo>
                        <a:pt x="234" y="117"/>
                      </a:lnTo>
                      <a:lnTo>
                        <a:pt x="251" y="135"/>
                      </a:lnTo>
                      <a:lnTo>
                        <a:pt x="277" y="145"/>
                      </a:lnTo>
                      <a:lnTo>
                        <a:pt x="306" y="147"/>
                      </a:lnTo>
                      <a:lnTo>
                        <a:pt x="336" y="142"/>
                      </a:lnTo>
                      <a:lnTo>
                        <a:pt x="363" y="132"/>
                      </a:lnTo>
                      <a:lnTo>
                        <a:pt x="382" y="117"/>
                      </a:lnTo>
                      <a:lnTo>
                        <a:pt x="393" y="99"/>
                      </a:lnTo>
                      <a:lnTo>
                        <a:pt x="388" y="80"/>
                      </a:lnTo>
                      <a:lnTo>
                        <a:pt x="402" y="93"/>
                      </a:lnTo>
                      <a:lnTo>
                        <a:pt x="409" y="108"/>
                      </a:lnTo>
                      <a:lnTo>
                        <a:pt x="409" y="126"/>
                      </a:lnTo>
                      <a:lnTo>
                        <a:pt x="400" y="145"/>
                      </a:lnTo>
                      <a:lnTo>
                        <a:pt x="390" y="154"/>
                      </a:lnTo>
                      <a:lnTo>
                        <a:pt x="373" y="162"/>
                      </a:lnTo>
                      <a:lnTo>
                        <a:pt x="353" y="166"/>
                      </a:lnTo>
                      <a:lnTo>
                        <a:pt x="330" y="168"/>
                      </a:lnTo>
                      <a:lnTo>
                        <a:pt x="306" y="168"/>
                      </a:lnTo>
                      <a:lnTo>
                        <a:pt x="284" y="166"/>
                      </a:lnTo>
                      <a:lnTo>
                        <a:pt x="263" y="162"/>
                      </a:lnTo>
                      <a:lnTo>
                        <a:pt x="247" y="156"/>
                      </a:lnTo>
                      <a:lnTo>
                        <a:pt x="275" y="175"/>
                      </a:lnTo>
                      <a:lnTo>
                        <a:pt x="305" y="187"/>
                      </a:lnTo>
                      <a:lnTo>
                        <a:pt x="336" y="190"/>
                      </a:lnTo>
                      <a:lnTo>
                        <a:pt x="364" y="187"/>
                      </a:lnTo>
                      <a:lnTo>
                        <a:pt x="388" y="180"/>
                      </a:lnTo>
                      <a:lnTo>
                        <a:pt x="406" y="168"/>
                      </a:lnTo>
                      <a:lnTo>
                        <a:pt x="415" y="154"/>
                      </a:lnTo>
                      <a:lnTo>
                        <a:pt x="412" y="141"/>
                      </a:lnTo>
                      <a:lnTo>
                        <a:pt x="424" y="153"/>
                      </a:lnTo>
                      <a:lnTo>
                        <a:pt x="427" y="169"/>
                      </a:lnTo>
                      <a:lnTo>
                        <a:pt x="425" y="184"/>
                      </a:lnTo>
                      <a:lnTo>
                        <a:pt x="421" y="194"/>
                      </a:lnTo>
                      <a:lnTo>
                        <a:pt x="402" y="209"/>
                      </a:lnTo>
                      <a:lnTo>
                        <a:pt x="378" y="217"/>
                      </a:lnTo>
                      <a:lnTo>
                        <a:pt x="351" y="218"/>
                      </a:lnTo>
                      <a:lnTo>
                        <a:pt x="324" y="215"/>
                      </a:lnTo>
                      <a:lnTo>
                        <a:pt x="301" y="209"/>
                      </a:lnTo>
                      <a:lnTo>
                        <a:pt x="280" y="200"/>
                      </a:lnTo>
                      <a:lnTo>
                        <a:pt x="263" y="191"/>
                      </a:lnTo>
                      <a:lnTo>
                        <a:pt x="254" y="184"/>
                      </a:lnTo>
                      <a:lnTo>
                        <a:pt x="266" y="202"/>
                      </a:lnTo>
                      <a:lnTo>
                        <a:pt x="283" y="215"/>
                      </a:lnTo>
                      <a:lnTo>
                        <a:pt x="302" y="224"/>
                      </a:lnTo>
                      <a:lnTo>
                        <a:pt x="323" y="229"/>
                      </a:lnTo>
                      <a:lnTo>
                        <a:pt x="342" y="232"/>
                      </a:lnTo>
                      <a:lnTo>
                        <a:pt x="360" y="233"/>
                      </a:lnTo>
                      <a:lnTo>
                        <a:pt x="376" y="232"/>
                      </a:lnTo>
                      <a:lnTo>
                        <a:pt x="387" y="230"/>
                      </a:lnTo>
                      <a:lnTo>
                        <a:pt x="405" y="224"/>
                      </a:lnTo>
                      <a:lnTo>
                        <a:pt x="415" y="214"/>
                      </a:lnTo>
                      <a:lnTo>
                        <a:pt x="421" y="202"/>
                      </a:lnTo>
                      <a:lnTo>
                        <a:pt x="421" y="194"/>
                      </a:lnTo>
                      <a:lnTo>
                        <a:pt x="433" y="206"/>
                      </a:lnTo>
                      <a:lnTo>
                        <a:pt x="436" y="224"/>
                      </a:lnTo>
                      <a:lnTo>
                        <a:pt x="431" y="241"/>
                      </a:lnTo>
                      <a:lnTo>
                        <a:pt x="421" y="254"/>
                      </a:lnTo>
                      <a:lnTo>
                        <a:pt x="412" y="257"/>
                      </a:lnTo>
                      <a:lnTo>
                        <a:pt x="399" y="260"/>
                      </a:lnTo>
                      <a:lnTo>
                        <a:pt x="381" y="263"/>
                      </a:lnTo>
                      <a:lnTo>
                        <a:pt x="359" y="263"/>
                      </a:lnTo>
                      <a:lnTo>
                        <a:pt x="335" y="261"/>
                      </a:lnTo>
                      <a:lnTo>
                        <a:pt x="311" y="254"/>
                      </a:lnTo>
                      <a:lnTo>
                        <a:pt x="287" y="244"/>
                      </a:lnTo>
                      <a:lnTo>
                        <a:pt x="265" y="226"/>
                      </a:lnTo>
                      <a:lnTo>
                        <a:pt x="269" y="236"/>
                      </a:lnTo>
                      <a:lnTo>
                        <a:pt x="275" y="247"/>
                      </a:lnTo>
                      <a:lnTo>
                        <a:pt x="286" y="258"/>
                      </a:lnTo>
                      <a:lnTo>
                        <a:pt x="298" y="267"/>
                      </a:lnTo>
                      <a:lnTo>
                        <a:pt x="312" y="276"/>
                      </a:lnTo>
                      <a:lnTo>
                        <a:pt x="330" y="284"/>
                      </a:lnTo>
                      <a:lnTo>
                        <a:pt x="351" y="288"/>
                      </a:lnTo>
                      <a:lnTo>
                        <a:pt x="375" y="288"/>
                      </a:lnTo>
                      <a:lnTo>
                        <a:pt x="393" y="287"/>
                      </a:lnTo>
                      <a:lnTo>
                        <a:pt x="405" y="284"/>
                      </a:lnTo>
                      <a:lnTo>
                        <a:pt x="414" y="278"/>
                      </a:lnTo>
                      <a:lnTo>
                        <a:pt x="419" y="273"/>
                      </a:lnTo>
                      <a:lnTo>
                        <a:pt x="422" y="267"/>
                      </a:lnTo>
                      <a:lnTo>
                        <a:pt x="422" y="261"/>
                      </a:lnTo>
                      <a:lnTo>
                        <a:pt x="422" y="257"/>
                      </a:lnTo>
                      <a:lnTo>
                        <a:pt x="421" y="254"/>
                      </a:lnTo>
                      <a:lnTo>
                        <a:pt x="428" y="269"/>
                      </a:lnTo>
                      <a:lnTo>
                        <a:pt x="428" y="287"/>
                      </a:lnTo>
                      <a:lnTo>
                        <a:pt x="421" y="303"/>
                      </a:lnTo>
                      <a:lnTo>
                        <a:pt x="409" y="312"/>
                      </a:lnTo>
                      <a:lnTo>
                        <a:pt x="403" y="315"/>
                      </a:lnTo>
                      <a:lnTo>
                        <a:pt x="391" y="316"/>
                      </a:lnTo>
                      <a:lnTo>
                        <a:pt x="376" y="319"/>
                      </a:lnTo>
                      <a:lnTo>
                        <a:pt x="359" y="318"/>
                      </a:lnTo>
                      <a:lnTo>
                        <a:pt x="338" y="315"/>
                      </a:lnTo>
                      <a:lnTo>
                        <a:pt x="315" y="306"/>
                      </a:lnTo>
                      <a:lnTo>
                        <a:pt x="293" y="293"/>
                      </a:lnTo>
                      <a:lnTo>
                        <a:pt x="271" y="270"/>
                      </a:lnTo>
                      <a:lnTo>
                        <a:pt x="274" y="279"/>
                      </a:lnTo>
                      <a:lnTo>
                        <a:pt x="278" y="290"/>
                      </a:lnTo>
                      <a:lnTo>
                        <a:pt x="286" y="302"/>
                      </a:lnTo>
                      <a:lnTo>
                        <a:pt x="293" y="310"/>
                      </a:lnTo>
                      <a:lnTo>
                        <a:pt x="303" y="321"/>
                      </a:lnTo>
                      <a:lnTo>
                        <a:pt x="314" y="328"/>
                      </a:lnTo>
                      <a:lnTo>
                        <a:pt x="326" y="336"/>
                      </a:lnTo>
                      <a:lnTo>
                        <a:pt x="338" y="339"/>
                      </a:lnTo>
                      <a:lnTo>
                        <a:pt x="356" y="340"/>
                      </a:lnTo>
                      <a:lnTo>
                        <a:pt x="372" y="340"/>
                      </a:lnTo>
                      <a:lnTo>
                        <a:pt x="384" y="337"/>
                      </a:lnTo>
                      <a:lnTo>
                        <a:pt x="393" y="331"/>
                      </a:lnTo>
                      <a:lnTo>
                        <a:pt x="400" y="327"/>
                      </a:lnTo>
                      <a:lnTo>
                        <a:pt x="405" y="321"/>
                      </a:lnTo>
                      <a:lnTo>
                        <a:pt x="408" y="315"/>
                      </a:lnTo>
                      <a:lnTo>
                        <a:pt x="409" y="312"/>
                      </a:lnTo>
                      <a:lnTo>
                        <a:pt x="412" y="327"/>
                      </a:lnTo>
                      <a:lnTo>
                        <a:pt x="406" y="340"/>
                      </a:lnTo>
                      <a:lnTo>
                        <a:pt x="396" y="352"/>
                      </a:lnTo>
                      <a:lnTo>
                        <a:pt x="384" y="358"/>
                      </a:lnTo>
                      <a:lnTo>
                        <a:pt x="375" y="360"/>
                      </a:lnTo>
                      <a:lnTo>
                        <a:pt x="361" y="360"/>
                      </a:lnTo>
                      <a:lnTo>
                        <a:pt x="342" y="360"/>
                      </a:lnTo>
                      <a:lnTo>
                        <a:pt x="321" y="355"/>
                      </a:lnTo>
                      <a:lnTo>
                        <a:pt x="301" y="348"/>
                      </a:lnTo>
                      <a:lnTo>
                        <a:pt x="280" y="336"/>
                      </a:lnTo>
                      <a:lnTo>
                        <a:pt x="260" y="315"/>
                      </a:lnTo>
                      <a:lnTo>
                        <a:pt x="245" y="287"/>
                      </a:lnTo>
                      <a:lnTo>
                        <a:pt x="244" y="291"/>
                      </a:lnTo>
                      <a:lnTo>
                        <a:pt x="241" y="299"/>
                      </a:lnTo>
                      <a:lnTo>
                        <a:pt x="237" y="305"/>
                      </a:lnTo>
                      <a:lnTo>
                        <a:pt x="235" y="308"/>
                      </a:lnTo>
                      <a:lnTo>
                        <a:pt x="228" y="315"/>
                      </a:lnTo>
                      <a:lnTo>
                        <a:pt x="223" y="318"/>
                      </a:lnTo>
                      <a:lnTo>
                        <a:pt x="220" y="319"/>
                      </a:lnTo>
                      <a:lnTo>
                        <a:pt x="217" y="319"/>
                      </a:lnTo>
                      <a:close/>
                    </a:path>
                  </a:pathLst>
                </a:custGeom>
                <a:solidFill>
                  <a:srgbClr val="C9D3C9"/>
                </a:solidFill>
                <a:ln w="9525">
                  <a:noFill/>
                  <a:round/>
                  <a:headEnd/>
                  <a:tailEnd/>
                </a:ln>
              </p:spPr>
              <p:txBody>
                <a:bodyPr/>
                <a:lstStyle/>
                <a:p>
                  <a:endParaRPr lang="ru-RU"/>
                </a:p>
              </p:txBody>
            </p:sp>
            <p:sp>
              <p:nvSpPr>
                <p:cNvPr id="18519" name="Freeform 84"/>
                <p:cNvSpPr>
                  <a:spLocks/>
                </p:cNvSpPr>
                <p:nvPr/>
              </p:nvSpPr>
              <p:spPr bwMode="auto">
                <a:xfrm>
                  <a:off x="3738" y="2363"/>
                  <a:ext cx="52" cy="15"/>
                </a:xfrm>
                <a:custGeom>
                  <a:avLst/>
                  <a:gdLst>
                    <a:gd name="T0" fmla="*/ 52 w 104"/>
                    <a:gd name="T1" fmla="*/ 3 h 30"/>
                    <a:gd name="T2" fmla="*/ 45 w 104"/>
                    <a:gd name="T3" fmla="*/ 4 h 30"/>
                    <a:gd name="T4" fmla="*/ 38 w 104"/>
                    <a:gd name="T5" fmla="*/ 4 h 30"/>
                    <a:gd name="T6" fmla="*/ 30 w 104"/>
                    <a:gd name="T7" fmla="*/ 4 h 30"/>
                    <a:gd name="T8" fmla="*/ 23 w 104"/>
                    <a:gd name="T9" fmla="*/ 3 h 30"/>
                    <a:gd name="T10" fmla="*/ 17 w 104"/>
                    <a:gd name="T11" fmla="*/ 3 h 30"/>
                    <a:gd name="T12" fmla="*/ 11 w 104"/>
                    <a:gd name="T13" fmla="*/ 2 h 30"/>
                    <a:gd name="T14" fmla="*/ 8 w 104"/>
                    <a:gd name="T15" fmla="*/ 1 h 30"/>
                    <a:gd name="T16" fmla="*/ 5 w 104"/>
                    <a:gd name="T17" fmla="*/ 0 h 30"/>
                    <a:gd name="T18" fmla="*/ 2 w 104"/>
                    <a:gd name="T19" fmla="*/ 1 h 30"/>
                    <a:gd name="T20" fmla="*/ 0 w 104"/>
                    <a:gd name="T21" fmla="*/ 4 h 30"/>
                    <a:gd name="T22" fmla="*/ 2 w 104"/>
                    <a:gd name="T23" fmla="*/ 8 h 30"/>
                    <a:gd name="T24" fmla="*/ 6 w 104"/>
                    <a:gd name="T25" fmla="*/ 12 h 30"/>
                    <a:gd name="T26" fmla="*/ 13 w 104"/>
                    <a:gd name="T27" fmla="*/ 14 h 30"/>
                    <a:gd name="T28" fmla="*/ 20 w 104"/>
                    <a:gd name="T29" fmla="*/ 15 h 30"/>
                    <a:gd name="T30" fmla="*/ 28 w 104"/>
                    <a:gd name="T31" fmla="*/ 14 h 30"/>
                    <a:gd name="T32" fmla="*/ 35 w 104"/>
                    <a:gd name="T33" fmla="*/ 13 h 30"/>
                    <a:gd name="T34" fmla="*/ 40 w 104"/>
                    <a:gd name="T35" fmla="*/ 11 h 30"/>
                    <a:gd name="T36" fmla="*/ 46 w 104"/>
                    <a:gd name="T37" fmla="*/ 8 h 30"/>
                    <a:gd name="T38" fmla="*/ 50 w 104"/>
                    <a:gd name="T39" fmla="*/ 5 h 30"/>
                    <a:gd name="T40" fmla="*/ 52 w 104"/>
                    <a:gd name="T41" fmla="*/ 3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30"/>
                    <a:gd name="T65" fmla="*/ 104 w 10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30">
                      <a:moveTo>
                        <a:pt x="104" y="5"/>
                      </a:moveTo>
                      <a:lnTo>
                        <a:pt x="89" y="8"/>
                      </a:lnTo>
                      <a:lnTo>
                        <a:pt x="75" y="8"/>
                      </a:lnTo>
                      <a:lnTo>
                        <a:pt x="60" y="8"/>
                      </a:lnTo>
                      <a:lnTo>
                        <a:pt x="46" y="6"/>
                      </a:lnTo>
                      <a:lnTo>
                        <a:pt x="33" y="5"/>
                      </a:lnTo>
                      <a:lnTo>
                        <a:pt x="22" y="3"/>
                      </a:lnTo>
                      <a:lnTo>
                        <a:pt x="15" y="2"/>
                      </a:lnTo>
                      <a:lnTo>
                        <a:pt x="9" y="0"/>
                      </a:lnTo>
                      <a:lnTo>
                        <a:pt x="3" y="2"/>
                      </a:lnTo>
                      <a:lnTo>
                        <a:pt x="0" y="8"/>
                      </a:lnTo>
                      <a:lnTo>
                        <a:pt x="3" y="16"/>
                      </a:lnTo>
                      <a:lnTo>
                        <a:pt x="12" y="24"/>
                      </a:lnTo>
                      <a:lnTo>
                        <a:pt x="25" y="28"/>
                      </a:lnTo>
                      <a:lnTo>
                        <a:pt x="40" y="30"/>
                      </a:lnTo>
                      <a:lnTo>
                        <a:pt x="55" y="28"/>
                      </a:lnTo>
                      <a:lnTo>
                        <a:pt x="69" y="25"/>
                      </a:lnTo>
                      <a:lnTo>
                        <a:pt x="80" y="21"/>
                      </a:lnTo>
                      <a:lnTo>
                        <a:pt x="91" y="16"/>
                      </a:lnTo>
                      <a:lnTo>
                        <a:pt x="100" y="10"/>
                      </a:lnTo>
                      <a:lnTo>
                        <a:pt x="104" y="5"/>
                      </a:lnTo>
                      <a:close/>
                    </a:path>
                  </a:pathLst>
                </a:custGeom>
                <a:solidFill>
                  <a:srgbClr val="C9D3C9"/>
                </a:solidFill>
                <a:ln w="9525">
                  <a:noFill/>
                  <a:round/>
                  <a:headEnd/>
                  <a:tailEnd/>
                </a:ln>
              </p:spPr>
              <p:txBody>
                <a:bodyPr/>
                <a:lstStyle/>
                <a:p>
                  <a:endParaRPr lang="ru-RU"/>
                </a:p>
              </p:txBody>
            </p:sp>
            <p:sp>
              <p:nvSpPr>
                <p:cNvPr id="18520" name="Freeform 85"/>
                <p:cNvSpPr>
                  <a:spLocks/>
                </p:cNvSpPr>
                <p:nvPr/>
              </p:nvSpPr>
              <p:spPr bwMode="auto">
                <a:xfrm>
                  <a:off x="3851" y="2363"/>
                  <a:ext cx="52" cy="15"/>
                </a:xfrm>
                <a:custGeom>
                  <a:avLst/>
                  <a:gdLst>
                    <a:gd name="T0" fmla="*/ 0 w 104"/>
                    <a:gd name="T1" fmla="*/ 3 h 30"/>
                    <a:gd name="T2" fmla="*/ 8 w 104"/>
                    <a:gd name="T3" fmla="*/ 4 h 30"/>
                    <a:gd name="T4" fmla="*/ 15 w 104"/>
                    <a:gd name="T5" fmla="*/ 4 h 30"/>
                    <a:gd name="T6" fmla="*/ 23 w 104"/>
                    <a:gd name="T7" fmla="*/ 4 h 30"/>
                    <a:gd name="T8" fmla="*/ 29 w 104"/>
                    <a:gd name="T9" fmla="*/ 3 h 30"/>
                    <a:gd name="T10" fmla="*/ 36 w 104"/>
                    <a:gd name="T11" fmla="*/ 3 h 30"/>
                    <a:gd name="T12" fmla="*/ 41 w 104"/>
                    <a:gd name="T13" fmla="*/ 2 h 30"/>
                    <a:gd name="T14" fmla="*/ 45 w 104"/>
                    <a:gd name="T15" fmla="*/ 1 h 30"/>
                    <a:gd name="T16" fmla="*/ 48 w 104"/>
                    <a:gd name="T17" fmla="*/ 0 h 30"/>
                    <a:gd name="T18" fmla="*/ 51 w 104"/>
                    <a:gd name="T19" fmla="*/ 1 h 30"/>
                    <a:gd name="T20" fmla="*/ 52 w 104"/>
                    <a:gd name="T21" fmla="*/ 4 h 30"/>
                    <a:gd name="T22" fmla="*/ 51 w 104"/>
                    <a:gd name="T23" fmla="*/ 8 h 30"/>
                    <a:gd name="T24" fmla="*/ 46 w 104"/>
                    <a:gd name="T25" fmla="*/ 12 h 30"/>
                    <a:gd name="T26" fmla="*/ 40 w 104"/>
                    <a:gd name="T27" fmla="*/ 14 h 30"/>
                    <a:gd name="T28" fmla="*/ 32 w 104"/>
                    <a:gd name="T29" fmla="*/ 15 h 30"/>
                    <a:gd name="T30" fmla="*/ 25 w 104"/>
                    <a:gd name="T31" fmla="*/ 14 h 30"/>
                    <a:gd name="T32" fmla="*/ 18 w 104"/>
                    <a:gd name="T33" fmla="*/ 13 h 30"/>
                    <a:gd name="T34" fmla="*/ 12 w 104"/>
                    <a:gd name="T35" fmla="*/ 11 h 30"/>
                    <a:gd name="T36" fmla="*/ 7 w 104"/>
                    <a:gd name="T37" fmla="*/ 8 h 30"/>
                    <a:gd name="T38" fmla="*/ 3 w 104"/>
                    <a:gd name="T39" fmla="*/ 5 h 30"/>
                    <a:gd name="T40" fmla="*/ 0 w 104"/>
                    <a:gd name="T41" fmla="*/ 3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30"/>
                    <a:gd name="T65" fmla="*/ 104 w 10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30">
                      <a:moveTo>
                        <a:pt x="0" y="5"/>
                      </a:moveTo>
                      <a:lnTo>
                        <a:pt x="15" y="8"/>
                      </a:lnTo>
                      <a:lnTo>
                        <a:pt x="30" y="8"/>
                      </a:lnTo>
                      <a:lnTo>
                        <a:pt x="45" y="8"/>
                      </a:lnTo>
                      <a:lnTo>
                        <a:pt x="58" y="6"/>
                      </a:lnTo>
                      <a:lnTo>
                        <a:pt x="72" y="5"/>
                      </a:lnTo>
                      <a:lnTo>
                        <a:pt x="82" y="3"/>
                      </a:lnTo>
                      <a:lnTo>
                        <a:pt x="89" y="2"/>
                      </a:lnTo>
                      <a:lnTo>
                        <a:pt x="95" y="0"/>
                      </a:lnTo>
                      <a:lnTo>
                        <a:pt x="101" y="2"/>
                      </a:lnTo>
                      <a:lnTo>
                        <a:pt x="104" y="8"/>
                      </a:lnTo>
                      <a:lnTo>
                        <a:pt x="101" y="16"/>
                      </a:lnTo>
                      <a:lnTo>
                        <a:pt x="92" y="24"/>
                      </a:lnTo>
                      <a:lnTo>
                        <a:pt x="79" y="28"/>
                      </a:lnTo>
                      <a:lnTo>
                        <a:pt x="64" y="30"/>
                      </a:lnTo>
                      <a:lnTo>
                        <a:pt x="49" y="28"/>
                      </a:lnTo>
                      <a:lnTo>
                        <a:pt x="36" y="25"/>
                      </a:lnTo>
                      <a:lnTo>
                        <a:pt x="24" y="21"/>
                      </a:lnTo>
                      <a:lnTo>
                        <a:pt x="14" y="16"/>
                      </a:lnTo>
                      <a:lnTo>
                        <a:pt x="5" y="10"/>
                      </a:lnTo>
                      <a:lnTo>
                        <a:pt x="0" y="5"/>
                      </a:lnTo>
                      <a:close/>
                    </a:path>
                  </a:pathLst>
                </a:custGeom>
                <a:solidFill>
                  <a:srgbClr val="C9D3C9"/>
                </a:solidFill>
                <a:ln w="9525">
                  <a:noFill/>
                  <a:round/>
                  <a:headEnd/>
                  <a:tailEnd/>
                </a:ln>
              </p:spPr>
              <p:txBody>
                <a:bodyPr/>
                <a:lstStyle/>
                <a:p>
                  <a:endParaRPr lang="ru-RU"/>
                </a:p>
              </p:txBody>
            </p:sp>
            <p:sp>
              <p:nvSpPr>
                <p:cNvPr id="18521" name="Freeform 86"/>
                <p:cNvSpPr>
                  <a:spLocks/>
                </p:cNvSpPr>
                <p:nvPr/>
              </p:nvSpPr>
              <p:spPr bwMode="auto">
                <a:xfrm>
                  <a:off x="3827" y="2180"/>
                  <a:ext cx="116" cy="48"/>
                </a:xfrm>
                <a:custGeom>
                  <a:avLst/>
                  <a:gdLst>
                    <a:gd name="T0" fmla="*/ 100 w 232"/>
                    <a:gd name="T1" fmla="*/ 3 h 97"/>
                    <a:gd name="T2" fmla="*/ 98 w 232"/>
                    <a:gd name="T3" fmla="*/ 5 h 97"/>
                    <a:gd name="T4" fmla="*/ 95 w 232"/>
                    <a:gd name="T5" fmla="*/ 6 h 97"/>
                    <a:gd name="T6" fmla="*/ 90 w 232"/>
                    <a:gd name="T7" fmla="*/ 6 h 97"/>
                    <a:gd name="T8" fmla="*/ 86 w 232"/>
                    <a:gd name="T9" fmla="*/ 6 h 97"/>
                    <a:gd name="T10" fmla="*/ 81 w 232"/>
                    <a:gd name="T11" fmla="*/ 6 h 97"/>
                    <a:gd name="T12" fmla="*/ 75 w 232"/>
                    <a:gd name="T13" fmla="*/ 6 h 97"/>
                    <a:gd name="T14" fmla="*/ 71 w 232"/>
                    <a:gd name="T15" fmla="*/ 6 h 97"/>
                    <a:gd name="T16" fmla="*/ 66 w 232"/>
                    <a:gd name="T17" fmla="*/ 7 h 97"/>
                    <a:gd name="T18" fmla="*/ 62 w 232"/>
                    <a:gd name="T19" fmla="*/ 9 h 97"/>
                    <a:gd name="T20" fmla="*/ 57 w 232"/>
                    <a:gd name="T21" fmla="*/ 10 h 97"/>
                    <a:gd name="T22" fmla="*/ 51 w 232"/>
                    <a:gd name="T23" fmla="*/ 12 h 97"/>
                    <a:gd name="T24" fmla="*/ 46 w 232"/>
                    <a:gd name="T25" fmla="*/ 14 h 97"/>
                    <a:gd name="T26" fmla="*/ 40 w 232"/>
                    <a:gd name="T27" fmla="*/ 16 h 97"/>
                    <a:gd name="T28" fmla="*/ 35 w 232"/>
                    <a:gd name="T29" fmla="*/ 18 h 97"/>
                    <a:gd name="T30" fmla="*/ 32 w 232"/>
                    <a:gd name="T31" fmla="*/ 20 h 97"/>
                    <a:gd name="T32" fmla="*/ 29 w 232"/>
                    <a:gd name="T33" fmla="*/ 21 h 97"/>
                    <a:gd name="T34" fmla="*/ 24 w 232"/>
                    <a:gd name="T35" fmla="*/ 24 h 97"/>
                    <a:gd name="T36" fmla="*/ 20 w 232"/>
                    <a:gd name="T37" fmla="*/ 26 h 97"/>
                    <a:gd name="T38" fmla="*/ 15 w 232"/>
                    <a:gd name="T39" fmla="*/ 28 h 97"/>
                    <a:gd name="T40" fmla="*/ 11 w 232"/>
                    <a:gd name="T41" fmla="*/ 29 h 97"/>
                    <a:gd name="T42" fmla="*/ 7 w 232"/>
                    <a:gd name="T43" fmla="*/ 30 h 97"/>
                    <a:gd name="T44" fmla="*/ 3 w 232"/>
                    <a:gd name="T45" fmla="*/ 33 h 97"/>
                    <a:gd name="T46" fmla="*/ 1 w 232"/>
                    <a:gd name="T47" fmla="*/ 36 h 97"/>
                    <a:gd name="T48" fmla="*/ 0 w 232"/>
                    <a:gd name="T49" fmla="*/ 41 h 97"/>
                    <a:gd name="T50" fmla="*/ 2 w 232"/>
                    <a:gd name="T51" fmla="*/ 44 h 97"/>
                    <a:gd name="T52" fmla="*/ 3 w 232"/>
                    <a:gd name="T53" fmla="*/ 47 h 97"/>
                    <a:gd name="T54" fmla="*/ 5 w 232"/>
                    <a:gd name="T55" fmla="*/ 48 h 97"/>
                    <a:gd name="T56" fmla="*/ 7 w 232"/>
                    <a:gd name="T57" fmla="*/ 48 h 97"/>
                    <a:gd name="T58" fmla="*/ 11 w 232"/>
                    <a:gd name="T59" fmla="*/ 48 h 97"/>
                    <a:gd name="T60" fmla="*/ 17 w 232"/>
                    <a:gd name="T61" fmla="*/ 47 h 97"/>
                    <a:gd name="T62" fmla="*/ 23 w 232"/>
                    <a:gd name="T63" fmla="*/ 45 h 97"/>
                    <a:gd name="T64" fmla="*/ 27 w 232"/>
                    <a:gd name="T65" fmla="*/ 42 h 97"/>
                    <a:gd name="T66" fmla="*/ 30 w 232"/>
                    <a:gd name="T67" fmla="*/ 39 h 97"/>
                    <a:gd name="T68" fmla="*/ 34 w 232"/>
                    <a:gd name="T69" fmla="*/ 35 h 97"/>
                    <a:gd name="T70" fmla="*/ 38 w 232"/>
                    <a:gd name="T71" fmla="*/ 33 h 97"/>
                    <a:gd name="T72" fmla="*/ 43 w 232"/>
                    <a:gd name="T73" fmla="*/ 30 h 97"/>
                    <a:gd name="T74" fmla="*/ 46 w 232"/>
                    <a:gd name="T75" fmla="*/ 30 h 97"/>
                    <a:gd name="T76" fmla="*/ 49 w 232"/>
                    <a:gd name="T77" fmla="*/ 28 h 97"/>
                    <a:gd name="T78" fmla="*/ 54 w 232"/>
                    <a:gd name="T79" fmla="*/ 27 h 97"/>
                    <a:gd name="T80" fmla="*/ 58 w 232"/>
                    <a:gd name="T81" fmla="*/ 26 h 97"/>
                    <a:gd name="T82" fmla="*/ 64 w 232"/>
                    <a:gd name="T83" fmla="*/ 25 h 97"/>
                    <a:gd name="T84" fmla="*/ 68 w 232"/>
                    <a:gd name="T85" fmla="*/ 24 h 97"/>
                    <a:gd name="T86" fmla="*/ 72 w 232"/>
                    <a:gd name="T87" fmla="*/ 24 h 97"/>
                    <a:gd name="T88" fmla="*/ 76 w 232"/>
                    <a:gd name="T89" fmla="*/ 25 h 97"/>
                    <a:gd name="T90" fmla="*/ 80 w 232"/>
                    <a:gd name="T91" fmla="*/ 26 h 97"/>
                    <a:gd name="T92" fmla="*/ 84 w 232"/>
                    <a:gd name="T93" fmla="*/ 26 h 97"/>
                    <a:gd name="T94" fmla="*/ 88 w 232"/>
                    <a:gd name="T95" fmla="*/ 27 h 97"/>
                    <a:gd name="T96" fmla="*/ 93 w 232"/>
                    <a:gd name="T97" fmla="*/ 27 h 97"/>
                    <a:gd name="T98" fmla="*/ 96 w 232"/>
                    <a:gd name="T99" fmla="*/ 27 h 97"/>
                    <a:gd name="T100" fmla="*/ 100 w 232"/>
                    <a:gd name="T101" fmla="*/ 26 h 97"/>
                    <a:gd name="T102" fmla="*/ 104 w 232"/>
                    <a:gd name="T103" fmla="*/ 25 h 97"/>
                    <a:gd name="T104" fmla="*/ 107 w 232"/>
                    <a:gd name="T105" fmla="*/ 23 h 97"/>
                    <a:gd name="T106" fmla="*/ 111 w 232"/>
                    <a:gd name="T107" fmla="*/ 18 h 97"/>
                    <a:gd name="T108" fmla="*/ 115 w 232"/>
                    <a:gd name="T109" fmla="*/ 14 h 97"/>
                    <a:gd name="T110" fmla="*/ 116 w 232"/>
                    <a:gd name="T111" fmla="*/ 8 h 97"/>
                    <a:gd name="T112" fmla="*/ 115 w 232"/>
                    <a:gd name="T113" fmla="*/ 3 h 97"/>
                    <a:gd name="T114" fmla="*/ 111 w 232"/>
                    <a:gd name="T115" fmla="*/ 0 h 97"/>
                    <a:gd name="T116" fmla="*/ 107 w 232"/>
                    <a:gd name="T117" fmla="*/ 0 h 97"/>
                    <a:gd name="T118" fmla="*/ 103 w 232"/>
                    <a:gd name="T119" fmla="*/ 1 h 97"/>
                    <a:gd name="T120" fmla="*/ 100 w 232"/>
                    <a:gd name="T121" fmla="*/ 3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2"/>
                    <a:gd name="T184" fmla="*/ 0 h 97"/>
                    <a:gd name="T185" fmla="*/ 232 w 232"/>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2" h="97">
                      <a:moveTo>
                        <a:pt x="199" y="7"/>
                      </a:moveTo>
                      <a:lnTo>
                        <a:pt x="195" y="10"/>
                      </a:lnTo>
                      <a:lnTo>
                        <a:pt x="189" y="12"/>
                      </a:lnTo>
                      <a:lnTo>
                        <a:pt x="180" y="12"/>
                      </a:lnTo>
                      <a:lnTo>
                        <a:pt x="171" y="12"/>
                      </a:lnTo>
                      <a:lnTo>
                        <a:pt x="161" y="12"/>
                      </a:lnTo>
                      <a:lnTo>
                        <a:pt x="150" y="12"/>
                      </a:lnTo>
                      <a:lnTo>
                        <a:pt x="141" y="13"/>
                      </a:lnTo>
                      <a:lnTo>
                        <a:pt x="132" y="15"/>
                      </a:lnTo>
                      <a:lnTo>
                        <a:pt x="124" y="18"/>
                      </a:lnTo>
                      <a:lnTo>
                        <a:pt x="113" y="21"/>
                      </a:lnTo>
                      <a:lnTo>
                        <a:pt x="101" y="25"/>
                      </a:lnTo>
                      <a:lnTo>
                        <a:pt x="91" y="28"/>
                      </a:lnTo>
                      <a:lnTo>
                        <a:pt x="80" y="33"/>
                      </a:lnTo>
                      <a:lnTo>
                        <a:pt x="70" y="36"/>
                      </a:lnTo>
                      <a:lnTo>
                        <a:pt x="63" y="40"/>
                      </a:lnTo>
                      <a:lnTo>
                        <a:pt x="57" y="42"/>
                      </a:lnTo>
                      <a:lnTo>
                        <a:pt x="48" y="48"/>
                      </a:lnTo>
                      <a:lnTo>
                        <a:pt x="39" y="52"/>
                      </a:lnTo>
                      <a:lnTo>
                        <a:pt x="30" y="57"/>
                      </a:lnTo>
                      <a:lnTo>
                        <a:pt x="22" y="58"/>
                      </a:lnTo>
                      <a:lnTo>
                        <a:pt x="14" y="60"/>
                      </a:lnTo>
                      <a:lnTo>
                        <a:pt x="6" y="66"/>
                      </a:lnTo>
                      <a:lnTo>
                        <a:pt x="2" y="73"/>
                      </a:lnTo>
                      <a:lnTo>
                        <a:pt x="0" y="82"/>
                      </a:lnTo>
                      <a:lnTo>
                        <a:pt x="3" y="89"/>
                      </a:lnTo>
                      <a:lnTo>
                        <a:pt x="6" y="94"/>
                      </a:lnTo>
                      <a:lnTo>
                        <a:pt x="9" y="97"/>
                      </a:lnTo>
                      <a:lnTo>
                        <a:pt x="14" y="97"/>
                      </a:lnTo>
                      <a:lnTo>
                        <a:pt x="22" y="97"/>
                      </a:lnTo>
                      <a:lnTo>
                        <a:pt x="34" y="95"/>
                      </a:lnTo>
                      <a:lnTo>
                        <a:pt x="45" y="91"/>
                      </a:lnTo>
                      <a:lnTo>
                        <a:pt x="54" y="85"/>
                      </a:lnTo>
                      <a:lnTo>
                        <a:pt x="60" y="79"/>
                      </a:lnTo>
                      <a:lnTo>
                        <a:pt x="67" y="71"/>
                      </a:lnTo>
                      <a:lnTo>
                        <a:pt x="76" y="66"/>
                      </a:lnTo>
                      <a:lnTo>
                        <a:pt x="85" y="61"/>
                      </a:lnTo>
                      <a:lnTo>
                        <a:pt x="91" y="60"/>
                      </a:lnTo>
                      <a:lnTo>
                        <a:pt x="98" y="57"/>
                      </a:lnTo>
                      <a:lnTo>
                        <a:pt x="107" y="55"/>
                      </a:lnTo>
                      <a:lnTo>
                        <a:pt x="116" y="52"/>
                      </a:lnTo>
                      <a:lnTo>
                        <a:pt x="127" y="51"/>
                      </a:lnTo>
                      <a:lnTo>
                        <a:pt x="135" y="49"/>
                      </a:lnTo>
                      <a:lnTo>
                        <a:pt x="144" y="49"/>
                      </a:lnTo>
                      <a:lnTo>
                        <a:pt x="152" y="51"/>
                      </a:lnTo>
                      <a:lnTo>
                        <a:pt x="159" y="52"/>
                      </a:lnTo>
                      <a:lnTo>
                        <a:pt x="167" y="52"/>
                      </a:lnTo>
                      <a:lnTo>
                        <a:pt x="176" y="54"/>
                      </a:lnTo>
                      <a:lnTo>
                        <a:pt x="185" y="54"/>
                      </a:lnTo>
                      <a:lnTo>
                        <a:pt x="192" y="54"/>
                      </a:lnTo>
                      <a:lnTo>
                        <a:pt x="199" y="52"/>
                      </a:lnTo>
                      <a:lnTo>
                        <a:pt x="207" y="51"/>
                      </a:lnTo>
                      <a:lnTo>
                        <a:pt x="213" y="46"/>
                      </a:lnTo>
                      <a:lnTo>
                        <a:pt x="222" y="37"/>
                      </a:lnTo>
                      <a:lnTo>
                        <a:pt x="229" y="28"/>
                      </a:lnTo>
                      <a:lnTo>
                        <a:pt x="232" y="16"/>
                      </a:lnTo>
                      <a:lnTo>
                        <a:pt x="229" y="6"/>
                      </a:lnTo>
                      <a:lnTo>
                        <a:pt x="222" y="0"/>
                      </a:lnTo>
                      <a:lnTo>
                        <a:pt x="213" y="0"/>
                      </a:lnTo>
                      <a:lnTo>
                        <a:pt x="205" y="3"/>
                      </a:lnTo>
                      <a:lnTo>
                        <a:pt x="199" y="7"/>
                      </a:lnTo>
                      <a:close/>
                    </a:path>
                  </a:pathLst>
                </a:custGeom>
                <a:solidFill>
                  <a:srgbClr val="C9D3C9"/>
                </a:solidFill>
                <a:ln w="9525">
                  <a:noFill/>
                  <a:round/>
                  <a:headEnd/>
                  <a:tailEnd/>
                </a:ln>
              </p:spPr>
              <p:txBody>
                <a:bodyPr/>
                <a:lstStyle/>
                <a:p>
                  <a:endParaRPr lang="ru-RU"/>
                </a:p>
              </p:txBody>
            </p:sp>
            <p:sp>
              <p:nvSpPr>
                <p:cNvPr id="18522" name="Freeform 87"/>
                <p:cNvSpPr>
                  <a:spLocks/>
                </p:cNvSpPr>
                <p:nvPr/>
              </p:nvSpPr>
              <p:spPr bwMode="auto">
                <a:xfrm>
                  <a:off x="3699" y="2180"/>
                  <a:ext cx="115" cy="48"/>
                </a:xfrm>
                <a:custGeom>
                  <a:avLst/>
                  <a:gdLst>
                    <a:gd name="T0" fmla="*/ 16 w 229"/>
                    <a:gd name="T1" fmla="*/ 3 h 97"/>
                    <a:gd name="T2" fmla="*/ 18 w 229"/>
                    <a:gd name="T3" fmla="*/ 5 h 97"/>
                    <a:gd name="T4" fmla="*/ 22 w 229"/>
                    <a:gd name="T5" fmla="*/ 6 h 97"/>
                    <a:gd name="T6" fmla="*/ 25 w 229"/>
                    <a:gd name="T7" fmla="*/ 6 h 97"/>
                    <a:gd name="T8" fmla="*/ 31 w 229"/>
                    <a:gd name="T9" fmla="*/ 6 h 97"/>
                    <a:gd name="T10" fmla="*/ 35 w 229"/>
                    <a:gd name="T11" fmla="*/ 6 h 97"/>
                    <a:gd name="T12" fmla="*/ 40 w 229"/>
                    <a:gd name="T13" fmla="*/ 6 h 97"/>
                    <a:gd name="T14" fmla="*/ 45 w 229"/>
                    <a:gd name="T15" fmla="*/ 6 h 97"/>
                    <a:gd name="T16" fmla="*/ 49 w 229"/>
                    <a:gd name="T17" fmla="*/ 7 h 97"/>
                    <a:gd name="T18" fmla="*/ 54 w 229"/>
                    <a:gd name="T19" fmla="*/ 9 h 97"/>
                    <a:gd name="T20" fmla="*/ 59 w 229"/>
                    <a:gd name="T21" fmla="*/ 10 h 97"/>
                    <a:gd name="T22" fmla="*/ 65 w 229"/>
                    <a:gd name="T23" fmla="*/ 12 h 97"/>
                    <a:gd name="T24" fmla="*/ 70 w 229"/>
                    <a:gd name="T25" fmla="*/ 14 h 97"/>
                    <a:gd name="T26" fmla="*/ 75 w 229"/>
                    <a:gd name="T27" fmla="*/ 16 h 97"/>
                    <a:gd name="T28" fmla="*/ 80 w 229"/>
                    <a:gd name="T29" fmla="*/ 18 h 97"/>
                    <a:gd name="T30" fmla="*/ 84 w 229"/>
                    <a:gd name="T31" fmla="*/ 20 h 97"/>
                    <a:gd name="T32" fmla="*/ 87 w 229"/>
                    <a:gd name="T33" fmla="*/ 21 h 97"/>
                    <a:gd name="T34" fmla="*/ 92 w 229"/>
                    <a:gd name="T35" fmla="*/ 24 h 97"/>
                    <a:gd name="T36" fmla="*/ 96 w 229"/>
                    <a:gd name="T37" fmla="*/ 26 h 97"/>
                    <a:gd name="T38" fmla="*/ 101 w 229"/>
                    <a:gd name="T39" fmla="*/ 28 h 97"/>
                    <a:gd name="T40" fmla="*/ 104 w 229"/>
                    <a:gd name="T41" fmla="*/ 29 h 97"/>
                    <a:gd name="T42" fmla="*/ 109 w 229"/>
                    <a:gd name="T43" fmla="*/ 30 h 97"/>
                    <a:gd name="T44" fmla="*/ 112 w 229"/>
                    <a:gd name="T45" fmla="*/ 33 h 97"/>
                    <a:gd name="T46" fmla="*/ 115 w 229"/>
                    <a:gd name="T47" fmla="*/ 36 h 97"/>
                    <a:gd name="T48" fmla="*/ 115 w 229"/>
                    <a:gd name="T49" fmla="*/ 41 h 97"/>
                    <a:gd name="T50" fmla="*/ 113 w 229"/>
                    <a:gd name="T51" fmla="*/ 44 h 97"/>
                    <a:gd name="T52" fmla="*/ 112 w 229"/>
                    <a:gd name="T53" fmla="*/ 47 h 97"/>
                    <a:gd name="T54" fmla="*/ 110 w 229"/>
                    <a:gd name="T55" fmla="*/ 48 h 97"/>
                    <a:gd name="T56" fmla="*/ 108 w 229"/>
                    <a:gd name="T57" fmla="*/ 48 h 97"/>
                    <a:gd name="T58" fmla="*/ 104 w 229"/>
                    <a:gd name="T59" fmla="*/ 48 h 97"/>
                    <a:gd name="T60" fmla="*/ 98 w 229"/>
                    <a:gd name="T61" fmla="*/ 47 h 97"/>
                    <a:gd name="T62" fmla="*/ 92 w 229"/>
                    <a:gd name="T63" fmla="*/ 45 h 97"/>
                    <a:gd name="T64" fmla="*/ 89 w 229"/>
                    <a:gd name="T65" fmla="*/ 42 h 97"/>
                    <a:gd name="T66" fmla="*/ 86 w 229"/>
                    <a:gd name="T67" fmla="*/ 39 h 97"/>
                    <a:gd name="T68" fmla="*/ 82 w 229"/>
                    <a:gd name="T69" fmla="*/ 35 h 97"/>
                    <a:gd name="T70" fmla="*/ 77 w 229"/>
                    <a:gd name="T71" fmla="*/ 33 h 97"/>
                    <a:gd name="T72" fmla="*/ 73 w 229"/>
                    <a:gd name="T73" fmla="*/ 30 h 97"/>
                    <a:gd name="T74" fmla="*/ 70 w 229"/>
                    <a:gd name="T75" fmla="*/ 30 h 97"/>
                    <a:gd name="T76" fmla="*/ 66 w 229"/>
                    <a:gd name="T77" fmla="*/ 28 h 97"/>
                    <a:gd name="T78" fmla="*/ 62 w 229"/>
                    <a:gd name="T79" fmla="*/ 27 h 97"/>
                    <a:gd name="T80" fmla="*/ 57 w 229"/>
                    <a:gd name="T81" fmla="*/ 26 h 97"/>
                    <a:gd name="T82" fmla="*/ 52 w 229"/>
                    <a:gd name="T83" fmla="*/ 25 h 97"/>
                    <a:gd name="T84" fmla="*/ 48 w 229"/>
                    <a:gd name="T85" fmla="*/ 24 h 97"/>
                    <a:gd name="T86" fmla="*/ 43 w 229"/>
                    <a:gd name="T87" fmla="*/ 24 h 97"/>
                    <a:gd name="T88" fmla="*/ 40 w 229"/>
                    <a:gd name="T89" fmla="*/ 25 h 97"/>
                    <a:gd name="T90" fmla="*/ 36 w 229"/>
                    <a:gd name="T91" fmla="*/ 26 h 97"/>
                    <a:gd name="T92" fmla="*/ 32 w 229"/>
                    <a:gd name="T93" fmla="*/ 26 h 97"/>
                    <a:gd name="T94" fmla="*/ 28 w 229"/>
                    <a:gd name="T95" fmla="*/ 27 h 97"/>
                    <a:gd name="T96" fmla="*/ 24 w 229"/>
                    <a:gd name="T97" fmla="*/ 27 h 97"/>
                    <a:gd name="T98" fmla="*/ 19 w 229"/>
                    <a:gd name="T99" fmla="*/ 27 h 97"/>
                    <a:gd name="T100" fmla="*/ 16 w 229"/>
                    <a:gd name="T101" fmla="*/ 26 h 97"/>
                    <a:gd name="T102" fmla="*/ 13 w 229"/>
                    <a:gd name="T103" fmla="*/ 25 h 97"/>
                    <a:gd name="T104" fmla="*/ 10 w 229"/>
                    <a:gd name="T105" fmla="*/ 23 h 97"/>
                    <a:gd name="T106" fmla="*/ 5 w 229"/>
                    <a:gd name="T107" fmla="*/ 18 h 97"/>
                    <a:gd name="T108" fmla="*/ 2 w 229"/>
                    <a:gd name="T109" fmla="*/ 14 h 97"/>
                    <a:gd name="T110" fmla="*/ 0 w 229"/>
                    <a:gd name="T111" fmla="*/ 8 h 97"/>
                    <a:gd name="T112" fmla="*/ 2 w 229"/>
                    <a:gd name="T113" fmla="*/ 3 h 97"/>
                    <a:gd name="T114" fmla="*/ 5 w 229"/>
                    <a:gd name="T115" fmla="*/ 0 h 97"/>
                    <a:gd name="T116" fmla="*/ 9 w 229"/>
                    <a:gd name="T117" fmla="*/ 0 h 97"/>
                    <a:gd name="T118" fmla="*/ 13 w 229"/>
                    <a:gd name="T119" fmla="*/ 1 h 97"/>
                    <a:gd name="T120" fmla="*/ 16 w 229"/>
                    <a:gd name="T121" fmla="*/ 3 h 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9"/>
                    <a:gd name="T184" fmla="*/ 0 h 97"/>
                    <a:gd name="T185" fmla="*/ 229 w 229"/>
                    <a:gd name="T186" fmla="*/ 97 h 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9" h="97">
                      <a:moveTo>
                        <a:pt x="31" y="7"/>
                      </a:moveTo>
                      <a:lnTo>
                        <a:pt x="36" y="10"/>
                      </a:lnTo>
                      <a:lnTo>
                        <a:pt x="43" y="12"/>
                      </a:lnTo>
                      <a:lnTo>
                        <a:pt x="50" y="12"/>
                      </a:lnTo>
                      <a:lnTo>
                        <a:pt x="61" y="12"/>
                      </a:lnTo>
                      <a:lnTo>
                        <a:pt x="70" y="12"/>
                      </a:lnTo>
                      <a:lnTo>
                        <a:pt x="80" y="12"/>
                      </a:lnTo>
                      <a:lnTo>
                        <a:pt x="89" y="13"/>
                      </a:lnTo>
                      <a:lnTo>
                        <a:pt x="98" y="15"/>
                      </a:lnTo>
                      <a:lnTo>
                        <a:pt x="107" y="18"/>
                      </a:lnTo>
                      <a:lnTo>
                        <a:pt x="117" y="21"/>
                      </a:lnTo>
                      <a:lnTo>
                        <a:pt x="129" y="25"/>
                      </a:lnTo>
                      <a:lnTo>
                        <a:pt x="140" y="28"/>
                      </a:lnTo>
                      <a:lnTo>
                        <a:pt x="150" y="33"/>
                      </a:lnTo>
                      <a:lnTo>
                        <a:pt x="160" y="36"/>
                      </a:lnTo>
                      <a:lnTo>
                        <a:pt x="168" y="40"/>
                      </a:lnTo>
                      <a:lnTo>
                        <a:pt x="174" y="42"/>
                      </a:lnTo>
                      <a:lnTo>
                        <a:pt x="183" y="48"/>
                      </a:lnTo>
                      <a:lnTo>
                        <a:pt x="192" y="52"/>
                      </a:lnTo>
                      <a:lnTo>
                        <a:pt x="201" y="57"/>
                      </a:lnTo>
                      <a:lnTo>
                        <a:pt x="208" y="58"/>
                      </a:lnTo>
                      <a:lnTo>
                        <a:pt x="217" y="60"/>
                      </a:lnTo>
                      <a:lnTo>
                        <a:pt x="224" y="66"/>
                      </a:lnTo>
                      <a:lnTo>
                        <a:pt x="229" y="73"/>
                      </a:lnTo>
                      <a:lnTo>
                        <a:pt x="229" y="82"/>
                      </a:lnTo>
                      <a:lnTo>
                        <a:pt x="226" y="89"/>
                      </a:lnTo>
                      <a:lnTo>
                        <a:pt x="224" y="94"/>
                      </a:lnTo>
                      <a:lnTo>
                        <a:pt x="220" y="97"/>
                      </a:lnTo>
                      <a:lnTo>
                        <a:pt x="215" y="97"/>
                      </a:lnTo>
                      <a:lnTo>
                        <a:pt x="208" y="97"/>
                      </a:lnTo>
                      <a:lnTo>
                        <a:pt x="196" y="95"/>
                      </a:lnTo>
                      <a:lnTo>
                        <a:pt x="184" y="91"/>
                      </a:lnTo>
                      <a:lnTo>
                        <a:pt x="177" y="85"/>
                      </a:lnTo>
                      <a:lnTo>
                        <a:pt x="171" y="79"/>
                      </a:lnTo>
                      <a:lnTo>
                        <a:pt x="163" y="71"/>
                      </a:lnTo>
                      <a:lnTo>
                        <a:pt x="154" y="66"/>
                      </a:lnTo>
                      <a:lnTo>
                        <a:pt x="146" y="61"/>
                      </a:lnTo>
                      <a:lnTo>
                        <a:pt x="140" y="60"/>
                      </a:lnTo>
                      <a:lnTo>
                        <a:pt x="132" y="57"/>
                      </a:lnTo>
                      <a:lnTo>
                        <a:pt x="123" y="55"/>
                      </a:lnTo>
                      <a:lnTo>
                        <a:pt x="114" y="52"/>
                      </a:lnTo>
                      <a:lnTo>
                        <a:pt x="104" y="51"/>
                      </a:lnTo>
                      <a:lnTo>
                        <a:pt x="95" y="49"/>
                      </a:lnTo>
                      <a:lnTo>
                        <a:pt x="86" y="49"/>
                      </a:lnTo>
                      <a:lnTo>
                        <a:pt x="79" y="51"/>
                      </a:lnTo>
                      <a:lnTo>
                        <a:pt x="71" y="52"/>
                      </a:lnTo>
                      <a:lnTo>
                        <a:pt x="64" y="52"/>
                      </a:lnTo>
                      <a:lnTo>
                        <a:pt x="55" y="54"/>
                      </a:lnTo>
                      <a:lnTo>
                        <a:pt x="47" y="54"/>
                      </a:lnTo>
                      <a:lnTo>
                        <a:pt x="38" y="54"/>
                      </a:lnTo>
                      <a:lnTo>
                        <a:pt x="31" y="52"/>
                      </a:lnTo>
                      <a:lnTo>
                        <a:pt x="25" y="51"/>
                      </a:lnTo>
                      <a:lnTo>
                        <a:pt x="19" y="46"/>
                      </a:lnTo>
                      <a:lnTo>
                        <a:pt x="10" y="37"/>
                      </a:lnTo>
                      <a:lnTo>
                        <a:pt x="3" y="28"/>
                      </a:lnTo>
                      <a:lnTo>
                        <a:pt x="0" y="16"/>
                      </a:lnTo>
                      <a:lnTo>
                        <a:pt x="3" y="6"/>
                      </a:lnTo>
                      <a:lnTo>
                        <a:pt x="10" y="0"/>
                      </a:lnTo>
                      <a:lnTo>
                        <a:pt x="18" y="0"/>
                      </a:lnTo>
                      <a:lnTo>
                        <a:pt x="25" y="3"/>
                      </a:lnTo>
                      <a:lnTo>
                        <a:pt x="31" y="7"/>
                      </a:lnTo>
                      <a:close/>
                    </a:path>
                  </a:pathLst>
                </a:custGeom>
                <a:solidFill>
                  <a:srgbClr val="C9D3C9"/>
                </a:solidFill>
                <a:ln w="9525">
                  <a:noFill/>
                  <a:round/>
                  <a:headEnd/>
                  <a:tailEnd/>
                </a:ln>
              </p:spPr>
              <p:txBody>
                <a:bodyPr/>
                <a:lstStyle/>
                <a:p>
                  <a:endParaRPr lang="ru-RU"/>
                </a:p>
              </p:txBody>
            </p:sp>
            <p:sp>
              <p:nvSpPr>
                <p:cNvPr id="18523" name="Freeform 88"/>
                <p:cNvSpPr>
                  <a:spLocks/>
                </p:cNvSpPr>
                <p:nvPr/>
              </p:nvSpPr>
              <p:spPr bwMode="auto">
                <a:xfrm>
                  <a:off x="3827" y="2183"/>
                  <a:ext cx="116" cy="45"/>
                </a:xfrm>
                <a:custGeom>
                  <a:avLst/>
                  <a:gdLst>
                    <a:gd name="T0" fmla="*/ 116 w 232"/>
                    <a:gd name="T1" fmla="*/ 5 h 91"/>
                    <a:gd name="T2" fmla="*/ 111 w 232"/>
                    <a:gd name="T3" fmla="*/ 15 h 91"/>
                    <a:gd name="T4" fmla="*/ 104 w 232"/>
                    <a:gd name="T5" fmla="*/ 22 h 91"/>
                    <a:gd name="T6" fmla="*/ 96 w 232"/>
                    <a:gd name="T7" fmla="*/ 24 h 91"/>
                    <a:gd name="T8" fmla="*/ 88 w 232"/>
                    <a:gd name="T9" fmla="*/ 24 h 91"/>
                    <a:gd name="T10" fmla="*/ 80 w 232"/>
                    <a:gd name="T11" fmla="*/ 23 h 91"/>
                    <a:gd name="T12" fmla="*/ 72 w 232"/>
                    <a:gd name="T13" fmla="*/ 21 h 91"/>
                    <a:gd name="T14" fmla="*/ 64 w 232"/>
                    <a:gd name="T15" fmla="*/ 22 h 91"/>
                    <a:gd name="T16" fmla="*/ 54 w 232"/>
                    <a:gd name="T17" fmla="*/ 24 h 91"/>
                    <a:gd name="T18" fmla="*/ 46 w 232"/>
                    <a:gd name="T19" fmla="*/ 27 h 91"/>
                    <a:gd name="T20" fmla="*/ 38 w 232"/>
                    <a:gd name="T21" fmla="*/ 30 h 91"/>
                    <a:gd name="T22" fmla="*/ 30 w 232"/>
                    <a:gd name="T23" fmla="*/ 36 h 91"/>
                    <a:gd name="T24" fmla="*/ 23 w 232"/>
                    <a:gd name="T25" fmla="*/ 42 h 91"/>
                    <a:gd name="T26" fmla="*/ 11 w 232"/>
                    <a:gd name="T27" fmla="*/ 45 h 91"/>
                    <a:gd name="T28" fmla="*/ 5 w 232"/>
                    <a:gd name="T29" fmla="*/ 45 h 91"/>
                    <a:gd name="T30" fmla="*/ 2 w 232"/>
                    <a:gd name="T31" fmla="*/ 41 h 91"/>
                    <a:gd name="T32" fmla="*/ 3 w 232"/>
                    <a:gd name="T33" fmla="*/ 39 h 91"/>
                    <a:gd name="T34" fmla="*/ 8 w 232"/>
                    <a:gd name="T35" fmla="*/ 40 h 91"/>
                    <a:gd name="T36" fmla="*/ 14 w 232"/>
                    <a:gd name="T37" fmla="*/ 39 h 91"/>
                    <a:gd name="T38" fmla="*/ 20 w 232"/>
                    <a:gd name="T39" fmla="*/ 36 h 91"/>
                    <a:gd name="T40" fmla="*/ 26 w 232"/>
                    <a:gd name="T41" fmla="*/ 32 h 91"/>
                    <a:gd name="T42" fmla="*/ 31 w 232"/>
                    <a:gd name="T43" fmla="*/ 28 h 91"/>
                    <a:gd name="T44" fmla="*/ 36 w 232"/>
                    <a:gd name="T45" fmla="*/ 24 h 91"/>
                    <a:gd name="T46" fmla="*/ 42 w 232"/>
                    <a:gd name="T47" fmla="*/ 21 h 91"/>
                    <a:gd name="T48" fmla="*/ 50 w 232"/>
                    <a:gd name="T49" fmla="*/ 18 h 91"/>
                    <a:gd name="T50" fmla="*/ 59 w 232"/>
                    <a:gd name="T51" fmla="*/ 16 h 91"/>
                    <a:gd name="T52" fmla="*/ 68 w 232"/>
                    <a:gd name="T53" fmla="*/ 14 h 91"/>
                    <a:gd name="T54" fmla="*/ 77 w 232"/>
                    <a:gd name="T55" fmla="*/ 14 h 91"/>
                    <a:gd name="T56" fmla="*/ 84 w 232"/>
                    <a:gd name="T57" fmla="*/ 15 h 91"/>
                    <a:gd name="T58" fmla="*/ 93 w 232"/>
                    <a:gd name="T59" fmla="*/ 15 h 91"/>
                    <a:gd name="T60" fmla="*/ 100 w 232"/>
                    <a:gd name="T61" fmla="*/ 15 h 91"/>
                    <a:gd name="T62" fmla="*/ 105 w 232"/>
                    <a:gd name="T63" fmla="*/ 14 h 91"/>
                    <a:gd name="T64" fmla="*/ 109 w 232"/>
                    <a:gd name="T65" fmla="*/ 9 h 91"/>
                    <a:gd name="T66" fmla="*/ 114 w 232"/>
                    <a:gd name="T67" fmla="*/ 3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91"/>
                    <a:gd name="T104" fmla="*/ 232 w 232"/>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91">
                      <a:moveTo>
                        <a:pt x="229" y="0"/>
                      </a:moveTo>
                      <a:lnTo>
                        <a:pt x="232" y="10"/>
                      </a:lnTo>
                      <a:lnTo>
                        <a:pt x="229" y="22"/>
                      </a:lnTo>
                      <a:lnTo>
                        <a:pt x="222" y="31"/>
                      </a:lnTo>
                      <a:lnTo>
                        <a:pt x="213" y="40"/>
                      </a:lnTo>
                      <a:lnTo>
                        <a:pt x="207" y="45"/>
                      </a:lnTo>
                      <a:lnTo>
                        <a:pt x="199" y="46"/>
                      </a:lnTo>
                      <a:lnTo>
                        <a:pt x="192" y="48"/>
                      </a:lnTo>
                      <a:lnTo>
                        <a:pt x="185" y="48"/>
                      </a:lnTo>
                      <a:lnTo>
                        <a:pt x="176" y="48"/>
                      </a:lnTo>
                      <a:lnTo>
                        <a:pt x="167" y="46"/>
                      </a:lnTo>
                      <a:lnTo>
                        <a:pt x="159" y="46"/>
                      </a:lnTo>
                      <a:lnTo>
                        <a:pt x="152" y="45"/>
                      </a:lnTo>
                      <a:lnTo>
                        <a:pt x="144" y="43"/>
                      </a:lnTo>
                      <a:lnTo>
                        <a:pt x="135" y="43"/>
                      </a:lnTo>
                      <a:lnTo>
                        <a:pt x="127" y="45"/>
                      </a:lnTo>
                      <a:lnTo>
                        <a:pt x="116" y="46"/>
                      </a:lnTo>
                      <a:lnTo>
                        <a:pt x="107" y="49"/>
                      </a:lnTo>
                      <a:lnTo>
                        <a:pt x="98" y="51"/>
                      </a:lnTo>
                      <a:lnTo>
                        <a:pt x="91" y="54"/>
                      </a:lnTo>
                      <a:lnTo>
                        <a:pt x="85" y="55"/>
                      </a:lnTo>
                      <a:lnTo>
                        <a:pt x="76" y="60"/>
                      </a:lnTo>
                      <a:lnTo>
                        <a:pt x="67" y="65"/>
                      </a:lnTo>
                      <a:lnTo>
                        <a:pt x="60" y="73"/>
                      </a:lnTo>
                      <a:lnTo>
                        <a:pt x="54" y="79"/>
                      </a:lnTo>
                      <a:lnTo>
                        <a:pt x="45" y="85"/>
                      </a:lnTo>
                      <a:lnTo>
                        <a:pt x="34" y="89"/>
                      </a:lnTo>
                      <a:lnTo>
                        <a:pt x="22" y="91"/>
                      </a:lnTo>
                      <a:lnTo>
                        <a:pt x="14" y="91"/>
                      </a:lnTo>
                      <a:lnTo>
                        <a:pt x="9" y="91"/>
                      </a:lnTo>
                      <a:lnTo>
                        <a:pt x="6" y="88"/>
                      </a:lnTo>
                      <a:lnTo>
                        <a:pt x="3" y="83"/>
                      </a:lnTo>
                      <a:lnTo>
                        <a:pt x="0" y="76"/>
                      </a:lnTo>
                      <a:lnTo>
                        <a:pt x="5" y="79"/>
                      </a:lnTo>
                      <a:lnTo>
                        <a:pt x="9" y="79"/>
                      </a:lnTo>
                      <a:lnTo>
                        <a:pt x="15" y="80"/>
                      </a:lnTo>
                      <a:lnTo>
                        <a:pt x="21" y="79"/>
                      </a:lnTo>
                      <a:lnTo>
                        <a:pt x="27" y="79"/>
                      </a:lnTo>
                      <a:lnTo>
                        <a:pt x="34" y="76"/>
                      </a:lnTo>
                      <a:lnTo>
                        <a:pt x="40" y="73"/>
                      </a:lnTo>
                      <a:lnTo>
                        <a:pt x="46" y="70"/>
                      </a:lnTo>
                      <a:lnTo>
                        <a:pt x="52" y="65"/>
                      </a:lnTo>
                      <a:lnTo>
                        <a:pt x="57" y="61"/>
                      </a:lnTo>
                      <a:lnTo>
                        <a:pt x="61" y="57"/>
                      </a:lnTo>
                      <a:lnTo>
                        <a:pt x="67" y="54"/>
                      </a:lnTo>
                      <a:lnTo>
                        <a:pt x="72" y="49"/>
                      </a:lnTo>
                      <a:lnTo>
                        <a:pt x="77" y="46"/>
                      </a:lnTo>
                      <a:lnTo>
                        <a:pt x="83" y="43"/>
                      </a:lnTo>
                      <a:lnTo>
                        <a:pt x="91" y="40"/>
                      </a:lnTo>
                      <a:lnTo>
                        <a:pt x="100" y="37"/>
                      </a:lnTo>
                      <a:lnTo>
                        <a:pt x="109" y="34"/>
                      </a:lnTo>
                      <a:lnTo>
                        <a:pt x="118" y="33"/>
                      </a:lnTo>
                      <a:lnTo>
                        <a:pt x="127" y="30"/>
                      </a:lnTo>
                      <a:lnTo>
                        <a:pt x="135" y="28"/>
                      </a:lnTo>
                      <a:lnTo>
                        <a:pt x="144" y="28"/>
                      </a:lnTo>
                      <a:lnTo>
                        <a:pt x="153" y="28"/>
                      </a:lnTo>
                      <a:lnTo>
                        <a:pt x="161" y="28"/>
                      </a:lnTo>
                      <a:lnTo>
                        <a:pt x="168" y="30"/>
                      </a:lnTo>
                      <a:lnTo>
                        <a:pt x="177" y="31"/>
                      </a:lnTo>
                      <a:lnTo>
                        <a:pt x="185" y="31"/>
                      </a:lnTo>
                      <a:lnTo>
                        <a:pt x="192" y="31"/>
                      </a:lnTo>
                      <a:lnTo>
                        <a:pt x="199" y="31"/>
                      </a:lnTo>
                      <a:lnTo>
                        <a:pt x="205" y="30"/>
                      </a:lnTo>
                      <a:lnTo>
                        <a:pt x="210" y="28"/>
                      </a:lnTo>
                      <a:lnTo>
                        <a:pt x="213" y="25"/>
                      </a:lnTo>
                      <a:lnTo>
                        <a:pt x="217" y="19"/>
                      </a:lnTo>
                      <a:lnTo>
                        <a:pt x="223" y="13"/>
                      </a:lnTo>
                      <a:lnTo>
                        <a:pt x="228" y="6"/>
                      </a:lnTo>
                      <a:lnTo>
                        <a:pt x="229" y="0"/>
                      </a:lnTo>
                      <a:close/>
                    </a:path>
                  </a:pathLst>
                </a:custGeom>
                <a:solidFill>
                  <a:srgbClr val="8CAA93"/>
                </a:solidFill>
                <a:ln w="9525">
                  <a:noFill/>
                  <a:round/>
                  <a:headEnd/>
                  <a:tailEnd/>
                </a:ln>
              </p:spPr>
              <p:txBody>
                <a:bodyPr/>
                <a:lstStyle/>
                <a:p>
                  <a:endParaRPr lang="ru-RU"/>
                </a:p>
              </p:txBody>
            </p:sp>
            <p:sp>
              <p:nvSpPr>
                <p:cNvPr id="18524" name="Freeform 89"/>
                <p:cNvSpPr>
                  <a:spLocks/>
                </p:cNvSpPr>
                <p:nvPr/>
              </p:nvSpPr>
              <p:spPr bwMode="auto">
                <a:xfrm>
                  <a:off x="3699" y="2183"/>
                  <a:ext cx="115" cy="45"/>
                </a:xfrm>
                <a:custGeom>
                  <a:avLst/>
                  <a:gdLst>
                    <a:gd name="T0" fmla="*/ 0 w 229"/>
                    <a:gd name="T1" fmla="*/ 5 h 91"/>
                    <a:gd name="T2" fmla="*/ 5 w 229"/>
                    <a:gd name="T3" fmla="*/ 15 h 91"/>
                    <a:gd name="T4" fmla="*/ 13 w 229"/>
                    <a:gd name="T5" fmla="*/ 22 h 91"/>
                    <a:gd name="T6" fmla="*/ 19 w 229"/>
                    <a:gd name="T7" fmla="*/ 24 h 91"/>
                    <a:gd name="T8" fmla="*/ 28 w 229"/>
                    <a:gd name="T9" fmla="*/ 24 h 91"/>
                    <a:gd name="T10" fmla="*/ 36 w 229"/>
                    <a:gd name="T11" fmla="*/ 23 h 91"/>
                    <a:gd name="T12" fmla="*/ 43 w 229"/>
                    <a:gd name="T13" fmla="*/ 21 h 91"/>
                    <a:gd name="T14" fmla="*/ 52 w 229"/>
                    <a:gd name="T15" fmla="*/ 22 h 91"/>
                    <a:gd name="T16" fmla="*/ 62 w 229"/>
                    <a:gd name="T17" fmla="*/ 24 h 91"/>
                    <a:gd name="T18" fmla="*/ 70 w 229"/>
                    <a:gd name="T19" fmla="*/ 27 h 91"/>
                    <a:gd name="T20" fmla="*/ 77 w 229"/>
                    <a:gd name="T21" fmla="*/ 30 h 91"/>
                    <a:gd name="T22" fmla="*/ 86 w 229"/>
                    <a:gd name="T23" fmla="*/ 36 h 91"/>
                    <a:gd name="T24" fmla="*/ 92 w 229"/>
                    <a:gd name="T25" fmla="*/ 42 h 91"/>
                    <a:gd name="T26" fmla="*/ 104 w 229"/>
                    <a:gd name="T27" fmla="*/ 45 h 91"/>
                    <a:gd name="T28" fmla="*/ 110 w 229"/>
                    <a:gd name="T29" fmla="*/ 45 h 91"/>
                    <a:gd name="T30" fmla="*/ 113 w 229"/>
                    <a:gd name="T31" fmla="*/ 41 h 91"/>
                    <a:gd name="T32" fmla="*/ 113 w 229"/>
                    <a:gd name="T33" fmla="*/ 39 h 91"/>
                    <a:gd name="T34" fmla="*/ 108 w 229"/>
                    <a:gd name="T35" fmla="*/ 40 h 91"/>
                    <a:gd name="T36" fmla="*/ 102 w 229"/>
                    <a:gd name="T37" fmla="*/ 39 h 91"/>
                    <a:gd name="T38" fmla="*/ 95 w 229"/>
                    <a:gd name="T39" fmla="*/ 36 h 91"/>
                    <a:gd name="T40" fmla="*/ 89 w 229"/>
                    <a:gd name="T41" fmla="*/ 32 h 91"/>
                    <a:gd name="T42" fmla="*/ 85 w 229"/>
                    <a:gd name="T43" fmla="*/ 28 h 91"/>
                    <a:gd name="T44" fmla="*/ 80 w 229"/>
                    <a:gd name="T45" fmla="*/ 24 h 91"/>
                    <a:gd name="T46" fmla="*/ 73 w 229"/>
                    <a:gd name="T47" fmla="*/ 21 h 91"/>
                    <a:gd name="T48" fmla="*/ 66 w 229"/>
                    <a:gd name="T49" fmla="*/ 18 h 91"/>
                    <a:gd name="T50" fmla="*/ 57 w 229"/>
                    <a:gd name="T51" fmla="*/ 16 h 91"/>
                    <a:gd name="T52" fmla="*/ 47 w 229"/>
                    <a:gd name="T53" fmla="*/ 14 h 91"/>
                    <a:gd name="T54" fmla="*/ 38 w 229"/>
                    <a:gd name="T55" fmla="*/ 14 h 91"/>
                    <a:gd name="T56" fmla="*/ 31 w 229"/>
                    <a:gd name="T57" fmla="*/ 15 h 91"/>
                    <a:gd name="T58" fmla="*/ 23 w 229"/>
                    <a:gd name="T59" fmla="*/ 15 h 91"/>
                    <a:gd name="T60" fmla="*/ 17 w 229"/>
                    <a:gd name="T61" fmla="*/ 15 h 91"/>
                    <a:gd name="T62" fmla="*/ 11 w 229"/>
                    <a:gd name="T63" fmla="*/ 14 h 91"/>
                    <a:gd name="T64" fmla="*/ 8 w 229"/>
                    <a:gd name="T65" fmla="*/ 9 h 91"/>
                    <a:gd name="T66" fmla="*/ 2 w 229"/>
                    <a:gd name="T67" fmla="*/ 3 h 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9"/>
                    <a:gd name="T103" fmla="*/ 0 h 91"/>
                    <a:gd name="T104" fmla="*/ 229 w 229"/>
                    <a:gd name="T105" fmla="*/ 91 h 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9" h="91">
                      <a:moveTo>
                        <a:pt x="3" y="0"/>
                      </a:moveTo>
                      <a:lnTo>
                        <a:pt x="0" y="10"/>
                      </a:lnTo>
                      <a:lnTo>
                        <a:pt x="3" y="22"/>
                      </a:lnTo>
                      <a:lnTo>
                        <a:pt x="10" y="31"/>
                      </a:lnTo>
                      <a:lnTo>
                        <a:pt x="19" y="40"/>
                      </a:lnTo>
                      <a:lnTo>
                        <a:pt x="25" y="45"/>
                      </a:lnTo>
                      <a:lnTo>
                        <a:pt x="31" y="46"/>
                      </a:lnTo>
                      <a:lnTo>
                        <a:pt x="38" y="48"/>
                      </a:lnTo>
                      <a:lnTo>
                        <a:pt x="47" y="48"/>
                      </a:lnTo>
                      <a:lnTo>
                        <a:pt x="55" y="48"/>
                      </a:lnTo>
                      <a:lnTo>
                        <a:pt x="64" y="46"/>
                      </a:lnTo>
                      <a:lnTo>
                        <a:pt x="71" y="46"/>
                      </a:lnTo>
                      <a:lnTo>
                        <a:pt x="79" y="45"/>
                      </a:lnTo>
                      <a:lnTo>
                        <a:pt x="86" y="43"/>
                      </a:lnTo>
                      <a:lnTo>
                        <a:pt x="95" y="43"/>
                      </a:lnTo>
                      <a:lnTo>
                        <a:pt x="104" y="45"/>
                      </a:lnTo>
                      <a:lnTo>
                        <a:pt x="114" y="46"/>
                      </a:lnTo>
                      <a:lnTo>
                        <a:pt x="123" y="49"/>
                      </a:lnTo>
                      <a:lnTo>
                        <a:pt x="132" y="51"/>
                      </a:lnTo>
                      <a:lnTo>
                        <a:pt x="140" y="54"/>
                      </a:lnTo>
                      <a:lnTo>
                        <a:pt x="146" y="55"/>
                      </a:lnTo>
                      <a:lnTo>
                        <a:pt x="154" y="60"/>
                      </a:lnTo>
                      <a:lnTo>
                        <a:pt x="163" y="65"/>
                      </a:lnTo>
                      <a:lnTo>
                        <a:pt x="171" y="73"/>
                      </a:lnTo>
                      <a:lnTo>
                        <a:pt x="177" y="79"/>
                      </a:lnTo>
                      <a:lnTo>
                        <a:pt x="184" y="85"/>
                      </a:lnTo>
                      <a:lnTo>
                        <a:pt x="196" y="89"/>
                      </a:lnTo>
                      <a:lnTo>
                        <a:pt x="208" y="91"/>
                      </a:lnTo>
                      <a:lnTo>
                        <a:pt x="215" y="91"/>
                      </a:lnTo>
                      <a:lnTo>
                        <a:pt x="220" y="91"/>
                      </a:lnTo>
                      <a:lnTo>
                        <a:pt x="224" y="88"/>
                      </a:lnTo>
                      <a:lnTo>
                        <a:pt x="226" y="83"/>
                      </a:lnTo>
                      <a:lnTo>
                        <a:pt x="229" y="76"/>
                      </a:lnTo>
                      <a:lnTo>
                        <a:pt x="226" y="79"/>
                      </a:lnTo>
                      <a:lnTo>
                        <a:pt x="221" y="79"/>
                      </a:lnTo>
                      <a:lnTo>
                        <a:pt x="215" y="80"/>
                      </a:lnTo>
                      <a:lnTo>
                        <a:pt x="210" y="79"/>
                      </a:lnTo>
                      <a:lnTo>
                        <a:pt x="204" y="79"/>
                      </a:lnTo>
                      <a:lnTo>
                        <a:pt x="196" y="76"/>
                      </a:lnTo>
                      <a:lnTo>
                        <a:pt x="190" y="73"/>
                      </a:lnTo>
                      <a:lnTo>
                        <a:pt x="184" y="70"/>
                      </a:lnTo>
                      <a:lnTo>
                        <a:pt x="178" y="65"/>
                      </a:lnTo>
                      <a:lnTo>
                        <a:pt x="174" y="61"/>
                      </a:lnTo>
                      <a:lnTo>
                        <a:pt x="169" y="57"/>
                      </a:lnTo>
                      <a:lnTo>
                        <a:pt x="163" y="54"/>
                      </a:lnTo>
                      <a:lnTo>
                        <a:pt x="159" y="49"/>
                      </a:lnTo>
                      <a:lnTo>
                        <a:pt x="153" y="46"/>
                      </a:lnTo>
                      <a:lnTo>
                        <a:pt x="146" y="43"/>
                      </a:lnTo>
                      <a:lnTo>
                        <a:pt x="138" y="40"/>
                      </a:lnTo>
                      <a:lnTo>
                        <a:pt x="131" y="37"/>
                      </a:lnTo>
                      <a:lnTo>
                        <a:pt x="122" y="34"/>
                      </a:lnTo>
                      <a:lnTo>
                        <a:pt x="113" y="33"/>
                      </a:lnTo>
                      <a:lnTo>
                        <a:pt x="104" y="30"/>
                      </a:lnTo>
                      <a:lnTo>
                        <a:pt x="94" y="28"/>
                      </a:lnTo>
                      <a:lnTo>
                        <a:pt x="85" y="28"/>
                      </a:lnTo>
                      <a:lnTo>
                        <a:pt x="76" y="28"/>
                      </a:lnTo>
                      <a:lnTo>
                        <a:pt x="68" y="28"/>
                      </a:lnTo>
                      <a:lnTo>
                        <a:pt x="61" y="30"/>
                      </a:lnTo>
                      <a:lnTo>
                        <a:pt x="53" y="31"/>
                      </a:lnTo>
                      <a:lnTo>
                        <a:pt x="46" y="31"/>
                      </a:lnTo>
                      <a:lnTo>
                        <a:pt x="40" y="31"/>
                      </a:lnTo>
                      <a:lnTo>
                        <a:pt x="33" y="31"/>
                      </a:lnTo>
                      <a:lnTo>
                        <a:pt x="27" y="30"/>
                      </a:lnTo>
                      <a:lnTo>
                        <a:pt x="22" y="28"/>
                      </a:lnTo>
                      <a:lnTo>
                        <a:pt x="19" y="25"/>
                      </a:lnTo>
                      <a:lnTo>
                        <a:pt x="15" y="19"/>
                      </a:lnTo>
                      <a:lnTo>
                        <a:pt x="9" y="13"/>
                      </a:lnTo>
                      <a:lnTo>
                        <a:pt x="4" y="6"/>
                      </a:lnTo>
                      <a:lnTo>
                        <a:pt x="3" y="0"/>
                      </a:lnTo>
                      <a:close/>
                    </a:path>
                  </a:pathLst>
                </a:custGeom>
                <a:solidFill>
                  <a:srgbClr val="8CAA93"/>
                </a:solidFill>
                <a:ln w="9525">
                  <a:noFill/>
                  <a:round/>
                  <a:headEnd/>
                  <a:tailEnd/>
                </a:ln>
              </p:spPr>
              <p:txBody>
                <a:bodyPr/>
                <a:lstStyle/>
                <a:p>
                  <a:endParaRPr lang="ru-RU"/>
                </a:p>
              </p:txBody>
            </p:sp>
          </p:grpSp>
        </p:grpSp>
        <p:sp>
          <p:nvSpPr>
            <p:cNvPr id="18504" name="Text Box 90"/>
            <p:cNvSpPr txBox="1">
              <a:spLocks noChangeArrowheads="1"/>
            </p:cNvSpPr>
            <p:nvPr/>
          </p:nvSpPr>
          <p:spPr bwMode="auto">
            <a:xfrm>
              <a:off x="3024" y="2832"/>
              <a:ext cx="864" cy="597"/>
            </a:xfrm>
            <a:prstGeom prst="rect">
              <a:avLst/>
            </a:prstGeom>
            <a:noFill/>
            <a:ln w="12700">
              <a:noFill/>
              <a:miter lim="800000"/>
              <a:headEnd/>
              <a:tailEnd/>
            </a:ln>
          </p:spPr>
          <p:txBody>
            <a:bodyPr>
              <a:spAutoFit/>
            </a:bodyPr>
            <a:lstStyle/>
            <a:p>
              <a:pPr eaLnBrk="0" hangingPunct="0">
                <a:spcBef>
                  <a:spcPct val="50000"/>
                </a:spcBef>
              </a:pPr>
              <a:r>
                <a:rPr lang="en-US" sz="1600"/>
                <a:t>Image (film)</a:t>
              </a:r>
            </a:p>
            <a:p>
              <a:pPr eaLnBrk="0" hangingPunct="0">
                <a:spcBef>
                  <a:spcPct val="50000"/>
                </a:spcBef>
              </a:pPr>
              <a:endParaRPr lang="en-US" sz="1600"/>
            </a:p>
          </p:txBody>
        </p:sp>
      </p:grpSp>
      <p:grpSp>
        <p:nvGrpSpPr>
          <p:cNvPr id="7" name="Group 91"/>
          <p:cNvGrpSpPr>
            <a:grpSpLocks/>
          </p:cNvGrpSpPr>
          <p:nvPr/>
        </p:nvGrpSpPr>
        <p:grpSpPr bwMode="auto">
          <a:xfrm>
            <a:off x="5541963" y="3502025"/>
            <a:ext cx="2909887" cy="2822575"/>
            <a:chOff x="3840" y="1968"/>
            <a:chExt cx="2016" cy="1778"/>
          </a:xfrm>
        </p:grpSpPr>
        <p:grpSp>
          <p:nvGrpSpPr>
            <p:cNvPr id="18444" name="Group 92"/>
            <p:cNvGrpSpPr>
              <a:grpSpLocks/>
            </p:cNvGrpSpPr>
            <p:nvPr/>
          </p:nvGrpSpPr>
          <p:grpSpPr bwMode="auto">
            <a:xfrm>
              <a:off x="4512" y="1968"/>
              <a:ext cx="672" cy="1104"/>
              <a:chOff x="2208" y="2016"/>
              <a:chExt cx="864" cy="1248"/>
            </a:xfrm>
          </p:grpSpPr>
          <p:sp>
            <p:nvSpPr>
              <p:cNvPr id="18448" name="Freeform 93"/>
              <p:cNvSpPr>
                <a:spLocks/>
              </p:cNvSpPr>
              <p:nvPr/>
            </p:nvSpPr>
            <p:spPr bwMode="auto">
              <a:xfrm>
                <a:off x="2508" y="2170"/>
                <a:ext cx="193" cy="25"/>
              </a:xfrm>
              <a:custGeom>
                <a:avLst/>
                <a:gdLst>
                  <a:gd name="T0" fmla="*/ 193 w 114"/>
                  <a:gd name="T1" fmla="*/ 25 h 29"/>
                  <a:gd name="T2" fmla="*/ 193 w 114"/>
                  <a:gd name="T3" fmla="*/ 24 h 29"/>
                  <a:gd name="T4" fmla="*/ 190 w 114"/>
                  <a:gd name="T5" fmla="*/ 20 h 29"/>
                  <a:gd name="T6" fmla="*/ 188 w 114"/>
                  <a:gd name="T7" fmla="*/ 17 h 29"/>
                  <a:gd name="T8" fmla="*/ 185 w 114"/>
                  <a:gd name="T9" fmla="*/ 15 h 29"/>
                  <a:gd name="T10" fmla="*/ 161 w 114"/>
                  <a:gd name="T11" fmla="*/ 10 h 29"/>
                  <a:gd name="T12" fmla="*/ 137 w 114"/>
                  <a:gd name="T13" fmla="*/ 5 h 29"/>
                  <a:gd name="T14" fmla="*/ 112 w 114"/>
                  <a:gd name="T15" fmla="*/ 2 h 29"/>
                  <a:gd name="T16" fmla="*/ 91 w 114"/>
                  <a:gd name="T17" fmla="*/ 1 h 29"/>
                  <a:gd name="T18" fmla="*/ 69 w 114"/>
                  <a:gd name="T19" fmla="*/ 0 h 29"/>
                  <a:gd name="T20" fmla="*/ 52 w 114"/>
                  <a:gd name="T21" fmla="*/ 1 h 29"/>
                  <a:gd name="T22" fmla="*/ 37 w 114"/>
                  <a:gd name="T23" fmla="*/ 4 h 29"/>
                  <a:gd name="T24" fmla="*/ 25 w 114"/>
                  <a:gd name="T25" fmla="*/ 8 h 29"/>
                  <a:gd name="T26" fmla="*/ 19 w 114"/>
                  <a:gd name="T27" fmla="*/ 10 h 29"/>
                  <a:gd name="T28" fmla="*/ 14 w 114"/>
                  <a:gd name="T29" fmla="*/ 13 h 29"/>
                  <a:gd name="T30" fmla="*/ 5 w 114"/>
                  <a:gd name="T31" fmla="*/ 17 h 29"/>
                  <a:gd name="T32" fmla="*/ 0 w 114"/>
                  <a:gd name="T33" fmla="*/ 23 h 29"/>
                  <a:gd name="T34" fmla="*/ 19 w 114"/>
                  <a:gd name="T35" fmla="*/ 22 h 29"/>
                  <a:gd name="T36" fmla="*/ 44 w 114"/>
                  <a:gd name="T37" fmla="*/ 21 h 29"/>
                  <a:gd name="T38" fmla="*/ 71 w 114"/>
                  <a:gd name="T39" fmla="*/ 21 h 29"/>
                  <a:gd name="T40" fmla="*/ 98 w 114"/>
                  <a:gd name="T41" fmla="*/ 21 h 29"/>
                  <a:gd name="T42" fmla="*/ 125 w 114"/>
                  <a:gd name="T43" fmla="*/ 22 h 29"/>
                  <a:gd name="T44" fmla="*/ 151 w 114"/>
                  <a:gd name="T45" fmla="*/ 23 h 29"/>
                  <a:gd name="T46" fmla="*/ 174 w 114"/>
                  <a:gd name="T47" fmla="*/ 24 h 29"/>
                  <a:gd name="T48" fmla="*/ 193 w 114"/>
                  <a:gd name="T49" fmla="*/ 25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4"/>
                  <a:gd name="T76" fmla="*/ 0 h 29"/>
                  <a:gd name="T77" fmla="*/ 114 w 114"/>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4" h="29">
                    <a:moveTo>
                      <a:pt x="114" y="29"/>
                    </a:moveTo>
                    <a:lnTo>
                      <a:pt x="114" y="28"/>
                    </a:lnTo>
                    <a:lnTo>
                      <a:pt x="112" y="23"/>
                    </a:lnTo>
                    <a:lnTo>
                      <a:pt x="111" y="20"/>
                    </a:lnTo>
                    <a:lnTo>
                      <a:pt x="109" y="17"/>
                    </a:lnTo>
                    <a:lnTo>
                      <a:pt x="95" y="12"/>
                    </a:lnTo>
                    <a:lnTo>
                      <a:pt x="81" y="6"/>
                    </a:lnTo>
                    <a:lnTo>
                      <a:pt x="66" y="2"/>
                    </a:lnTo>
                    <a:lnTo>
                      <a:pt x="54" y="1"/>
                    </a:lnTo>
                    <a:lnTo>
                      <a:pt x="41" y="0"/>
                    </a:lnTo>
                    <a:lnTo>
                      <a:pt x="31" y="1"/>
                    </a:lnTo>
                    <a:lnTo>
                      <a:pt x="22" y="5"/>
                    </a:lnTo>
                    <a:lnTo>
                      <a:pt x="15" y="9"/>
                    </a:lnTo>
                    <a:lnTo>
                      <a:pt x="11" y="12"/>
                    </a:lnTo>
                    <a:lnTo>
                      <a:pt x="8" y="15"/>
                    </a:lnTo>
                    <a:lnTo>
                      <a:pt x="3" y="20"/>
                    </a:lnTo>
                    <a:lnTo>
                      <a:pt x="0" y="27"/>
                    </a:lnTo>
                    <a:lnTo>
                      <a:pt x="11" y="26"/>
                    </a:lnTo>
                    <a:lnTo>
                      <a:pt x="26" y="24"/>
                    </a:lnTo>
                    <a:lnTo>
                      <a:pt x="42" y="24"/>
                    </a:lnTo>
                    <a:lnTo>
                      <a:pt x="58" y="24"/>
                    </a:lnTo>
                    <a:lnTo>
                      <a:pt x="74" y="26"/>
                    </a:lnTo>
                    <a:lnTo>
                      <a:pt x="89" y="27"/>
                    </a:lnTo>
                    <a:lnTo>
                      <a:pt x="103" y="28"/>
                    </a:lnTo>
                    <a:lnTo>
                      <a:pt x="114" y="29"/>
                    </a:lnTo>
                    <a:close/>
                  </a:path>
                </a:pathLst>
              </a:custGeom>
              <a:solidFill>
                <a:srgbClr val="FFFFFF"/>
              </a:solidFill>
              <a:ln w="9525">
                <a:noFill/>
                <a:round/>
                <a:headEnd/>
                <a:tailEnd/>
              </a:ln>
            </p:spPr>
            <p:txBody>
              <a:bodyPr/>
              <a:lstStyle/>
              <a:p>
                <a:endParaRPr lang="ru-RU"/>
              </a:p>
            </p:txBody>
          </p:sp>
          <p:sp>
            <p:nvSpPr>
              <p:cNvPr id="18449" name="Freeform 94"/>
              <p:cNvSpPr>
                <a:spLocks/>
              </p:cNvSpPr>
              <p:nvPr/>
            </p:nvSpPr>
            <p:spPr bwMode="auto">
              <a:xfrm>
                <a:off x="2529" y="2021"/>
                <a:ext cx="233" cy="226"/>
              </a:xfrm>
              <a:custGeom>
                <a:avLst/>
                <a:gdLst>
                  <a:gd name="T0" fmla="*/ 87 w 137"/>
                  <a:gd name="T1" fmla="*/ 4 h 263"/>
                  <a:gd name="T2" fmla="*/ 117 w 137"/>
                  <a:gd name="T3" fmla="*/ 0 h 263"/>
                  <a:gd name="T4" fmla="*/ 153 w 137"/>
                  <a:gd name="T5" fmla="*/ 3 h 263"/>
                  <a:gd name="T6" fmla="*/ 187 w 137"/>
                  <a:gd name="T7" fmla="*/ 12 h 263"/>
                  <a:gd name="T8" fmla="*/ 216 w 137"/>
                  <a:gd name="T9" fmla="*/ 31 h 263"/>
                  <a:gd name="T10" fmla="*/ 226 w 137"/>
                  <a:gd name="T11" fmla="*/ 45 h 263"/>
                  <a:gd name="T12" fmla="*/ 226 w 137"/>
                  <a:gd name="T13" fmla="*/ 52 h 263"/>
                  <a:gd name="T14" fmla="*/ 228 w 137"/>
                  <a:gd name="T15" fmla="*/ 61 h 263"/>
                  <a:gd name="T16" fmla="*/ 233 w 137"/>
                  <a:gd name="T17" fmla="*/ 72 h 263"/>
                  <a:gd name="T18" fmla="*/ 231 w 137"/>
                  <a:gd name="T19" fmla="*/ 87 h 263"/>
                  <a:gd name="T20" fmla="*/ 228 w 137"/>
                  <a:gd name="T21" fmla="*/ 94 h 263"/>
                  <a:gd name="T22" fmla="*/ 223 w 137"/>
                  <a:gd name="T23" fmla="*/ 102 h 263"/>
                  <a:gd name="T24" fmla="*/ 223 w 137"/>
                  <a:gd name="T25" fmla="*/ 109 h 263"/>
                  <a:gd name="T26" fmla="*/ 221 w 137"/>
                  <a:gd name="T27" fmla="*/ 118 h 263"/>
                  <a:gd name="T28" fmla="*/ 214 w 137"/>
                  <a:gd name="T29" fmla="*/ 127 h 263"/>
                  <a:gd name="T30" fmla="*/ 207 w 137"/>
                  <a:gd name="T31" fmla="*/ 134 h 263"/>
                  <a:gd name="T32" fmla="*/ 206 w 137"/>
                  <a:gd name="T33" fmla="*/ 139 h 263"/>
                  <a:gd name="T34" fmla="*/ 201 w 137"/>
                  <a:gd name="T35" fmla="*/ 144 h 263"/>
                  <a:gd name="T36" fmla="*/ 194 w 137"/>
                  <a:gd name="T37" fmla="*/ 149 h 263"/>
                  <a:gd name="T38" fmla="*/ 192 w 137"/>
                  <a:gd name="T39" fmla="*/ 154 h 263"/>
                  <a:gd name="T40" fmla="*/ 187 w 137"/>
                  <a:gd name="T41" fmla="*/ 161 h 263"/>
                  <a:gd name="T42" fmla="*/ 165 w 137"/>
                  <a:gd name="T43" fmla="*/ 167 h 263"/>
                  <a:gd name="T44" fmla="*/ 145 w 137"/>
                  <a:gd name="T45" fmla="*/ 175 h 263"/>
                  <a:gd name="T46" fmla="*/ 133 w 137"/>
                  <a:gd name="T47" fmla="*/ 194 h 263"/>
                  <a:gd name="T48" fmla="*/ 114 w 137"/>
                  <a:gd name="T49" fmla="*/ 211 h 263"/>
                  <a:gd name="T50" fmla="*/ 87 w 137"/>
                  <a:gd name="T51" fmla="*/ 223 h 263"/>
                  <a:gd name="T52" fmla="*/ 54 w 137"/>
                  <a:gd name="T53" fmla="*/ 226 h 263"/>
                  <a:gd name="T54" fmla="*/ 27 w 137"/>
                  <a:gd name="T55" fmla="*/ 221 h 263"/>
                  <a:gd name="T56" fmla="*/ 9 w 137"/>
                  <a:gd name="T57" fmla="*/ 211 h 263"/>
                  <a:gd name="T58" fmla="*/ 0 w 137"/>
                  <a:gd name="T59" fmla="*/ 197 h 263"/>
                  <a:gd name="T60" fmla="*/ 9 w 137"/>
                  <a:gd name="T61" fmla="*/ 176 h 263"/>
                  <a:gd name="T62" fmla="*/ 20 w 137"/>
                  <a:gd name="T63" fmla="*/ 148 h 263"/>
                  <a:gd name="T64" fmla="*/ 15 w 137"/>
                  <a:gd name="T65" fmla="*/ 118 h 263"/>
                  <a:gd name="T66" fmla="*/ 15 w 137"/>
                  <a:gd name="T67" fmla="*/ 76 h 263"/>
                  <a:gd name="T68" fmla="*/ 24 w 137"/>
                  <a:gd name="T69" fmla="*/ 42 h 263"/>
                  <a:gd name="T70" fmla="*/ 48 w 137"/>
                  <a:gd name="T71" fmla="*/ 17 h 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
                  <a:gd name="T109" fmla="*/ 0 h 263"/>
                  <a:gd name="T110" fmla="*/ 137 w 137"/>
                  <a:gd name="T111" fmla="*/ 263 h 2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 h="263">
                    <a:moveTo>
                      <a:pt x="43" y="8"/>
                    </a:moveTo>
                    <a:lnTo>
                      <a:pt x="51" y="5"/>
                    </a:lnTo>
                    <a:lnTo>
                      <a:pt x="59" y="2"/>
                    </a:lnTo>
                    <a:lnTo>
                      <a:pt x="69" y="0"/>
                    </a:lnTo>
                    <a:lnTo>
                      <a:pt x="80" y="0"/>
                    </a:lnTo>
                    <a:lnTo>
                      <a:pt x="90" y="3"/>
                    </a:lnTo>
                    <a:lnTo>
                      <a:pt x="100" y="7"/>
                    </a:lnTo>
                    <a:lnTo>
                      <a:pt x="110" y="14"/>
                    </a:lnTo>
                    <a:lnTo>
                      <a:pt x="119" y="23"/>
                    </a:lnTo>
                    <a:lnTo>
                      <a:pt x="127" y="36"/>
                    </a:lnTo>
                    <a:lnTo>
                      <a:pt x="130" y="45"/>
                    </a:lnTo>
                    <a:lnTo>
                      <a:pt x="133" y="52"/>
                    </a:lnTo>
                    <a:lnTo>
                      <a:pt x="133" y="56"/>
                    </a:lnTo>
                    <a:lnTo>
                      <a:pt x="133" y="60"/>
                    </a:lnTo>
                    <a:lnTo>
                      <a:pt x="134" y="65"/>
                    </a:lnTo>
                    <a:lnTo>
                      <a:pt x="134" y="71"/>
                    </a:lnTo>
                    <a:lnTo>
                      <a:pt x="135" y="75"/>
                    </a:lnTo>
                    <a:lnTo>
                      <a:pt x="137" y="84"/>
                    </a:lnTo>
                    <a:lnTo>
                      <a:pt x="137" y="94"/>
                    </a:lnTo>
                    <a:lnTo>
                      <a:pt x="136" y="101"/>
                    </a:lnTo>
                    <a:lnTo>
                      <a:pt x="135" y="105"/>
                    </a:lnTo>
                    <a:lnTo>
                      <a:pt x="134" y="109"/>
                    </a:lnTo>
                    <a:lnTo>
                      <a:pt x="131" y="113"/>
                    </a:lnTo>
                    <a:lnTo>
                      <a:pt x="131" y="119"/>
                    </a:lnTo>
                    <a:lnTo>
                      <a:pt x="131" y="122"/>
                    </a:lnTo>
                    <a:lnTo>
                      <a:pt x="131" y="127"/>
                    </a:lnTo>
                    <a:lnTo>
                      <a:pt x="131" y="132"/>
                    </a:lnTo>
                    <a:lnTo>
                      <a:pt x="130" y="137"/>
                    </a:lnTo>
                    <a:lnTo>
                      <a:pt x="128" y="143"/>
                    </a:lnTo>
                    <a:lnTo>
                      <a:pt x="126" y="148"/>
                    </a:lnTo>
                    <a:lnTo>
                      <a:pt x="123" y="152"/>
                    </a:lnTo>
                    <a:lnTo>
                      <a:pt x="122" y="156"/>
                    </a:lnTo>
                    <a:lnTo>
                      <a:pt x="121" y="158"/>
                    </a:lnTo>
                    <a:lnTo>
                      <a:pt x="121" y="162"/>
                    </a:lnTo>
                    <a:lnTo>
                      <a:pt x="119" y="165"/>
                    </a:lnTo>
                    <a:lnTo>
                      <a:pt x="118" y="168"/>
                    </a:lnTo>
                    <a:lnTo>
                      <a:pt x="115" y="171"/>
                    </a:lnTo>
                    <a:lnTo>
                      <a:pt x="114" y="173"/>
                    </a:lnTo>
                    <a:lnTo>
                      <a:pt x="113" y="176"/>
                    </a:lnTo>
                    <a:lnTo>
                      <a:pt x="113" y="179"/>
                    </a:lnTo>
                    <a:lnTo>
                      <a:pt x="112" y="182"/>
                    </a:lnTo>
                    <a:lnTo>
                      <a:pt x="110" y="187"/>
                    </a:lnTo>
                    <a:lnTo>
                      <a:pt x="105" y="191"/>
                    </a:lnTo>
                    <a:lnTo>
                      <a:pt x="97" y="194"/>
                    </a:lnTo>
                    <a:lnTo>
                      <a:pt x="87" y="194"/>
                    </a:lnTo>
                    <a:lnTo>
                      <a:pt x="85" y="204"/>
                    </a:lnTo>
                    <a:lnTo>
                      <a:pt x="82" y="214"/>
                    </a:lnTo>
                    <a:lnTo>
                      <a:pt x="78" y="226"/>
                    </a:lnTo>
                    <a:lnTo>
                      <a:pt x="74" y="236"/>
                    </a:lnTo>
                    <a:lnTo>
                      <a:pt x="67" y="246"/>
                    </a:lnTo>
                    <a:lnTo>
                      <a:pt x="60" y="254"/>
                    </a:lnTo>
                    <a:lnTo>
                      <a:pt x="51" y="259"/>
                    </a:lnTo>
                    <a:lnTo>
                      <a:pt x="42" y="263"/>
                    </a:lnTo>
                    <a:lnTo>
                      <a:pt x="32" y="263"/>
                    </a:lnTo>
                    <a:lnTo>
                      <a:pt x="24" y="261"/>
                    </a:lnTo>
                    <a:lnTo>
                      <a:pt x="16" y="257"/>
                    </a:lnTo>
                    <a:lnTo>
                      <a:pt x="9" y="251"/>
                    </a:lnTo>
                    <a:lnTo>
                      <a:pt x="5" y="246"/>
                    </a:lnTo>
                    <a:lnTo>
                      <a:pt x="1" y="237"/>
                    </a:lnTo>
                    <a:lnTo>
                      <a:pt x="0" y="229"/>
                    </a:lnTo>
                    <a:lnTo>
                      <a:pt x="1" y="221"/>
                    </a:lnTo>
                    <a:lnTo>
                      <a:pt x="5" y="205"/>
                    </a:lnTo>
                    <a:lnTo>
                      <a:pt x="9" y="188"/>
                    </a:lnTo>
                    <a:lnTo>
                      <a:pt x="12" y="172"/>
                    </a:lnTo>
                    <a:lnTo>
                      <a:pt x="12" y="158"/>
                    </a:lnTo>
                    <a:lnTo>
                      <a:pt x="9" y="137"/>
                    </a:lnTo>
                    <a:lnTo>
                      <a:pt x="9" y="113"/>
                    </a:lnTo>
                    <a:lnTo>
                      <a:pt x="9" y="88"/>
                    </a:lnTo>
                    <a:lnTo>
                      <a:pt x="11" y="66"/>
                    </a:lnTo>
                    <a:lnTo>
                      <a:pt x="14" y="49"/>
                    </a:lnTo>
                    <a:lnTo>
                      <a:pt x="19" y="34"/>
                    </a:lnTo>
                    <a:lnTo>
                      <a:pt x="28" y="20"/>
                    </a:lnTo>
                    <a:lnTo>
                      <a:pt x="43" y="8"/>
                    </a:lnTo>
                    <a:close/>
                  </a:path>
                </a:pathLst>
              </a:custGeom>
              <a:solidFill>
                <a:srgbClr val="CC998C"/>
              </a:solidFill>
              <a:ln w="9525">
                <a:noFill/>
                <a:round/>
                <a:headEnd/>
                <a:tailEnd/>
              </a:ln>
            </p:spPr>
            <p:txBody>
              <a:bodyPr/>
              <a:lstStyle/>
              <a:p>
                <a:endParaRPr lang="ru-RU"/>
              </a:p>
            </p:txBody>
          </p:sp>
          <p:sp>
            <p:nvSpPr>
              <p:cNvPr id="18450" name="Freeform 95"/>
              <p:cNvSpPr>
                <a:spLocks/>
              </p:cNvSpPr>
              <p:nvPr/>
            </p:nvSpPr>
            <p:spPr bwMode="auto">
              <a:xfrm>
                <a:off x="2610" y="2037"/>
                <a:ext cx="30" cy="15"/>
              </a:xfrm>
              <a:custGeom>
                <a:avLst/>
                <a:gdLst>
                  <a:gd name="T0" fmla="*/ 12 w 20"/>
                  <a:gd name="T1" fmla="*/ 15 h 18"/>
                  <a:gd name="T2" fmla="*/ 18 w 20"/>
                  <a:gd name="T3" fmla="*/ 15 h 18"/>
                  <a:gd name="T4" fmla="*/ 23 w 20"/>
                  <a:gd name="T5" fmla="*/ 14 h 18"/>
                  <a:gd name="T6" fmla="*/ 29 w 20"/>
                  <a:gd name="T7" fmla="*/ 11 h 18"/>
                  <a:gd name="T8" fmla="*/ 30 w 20"/>
                  <a:gd name="T9" fmla="*/ 8 h 18"/>
                  <a:gd name="T10" fmla="*/ 30 w 20"/>
                  <a:gd name="T11" fmla="*/ 6 h 18"/>
                  <a:gd name="T12" fmla="*/ 27 w 20"/>
                  <a:gd name="T13" fmla="*/ 3 h 18"/>
                  <a:gd name="T14" fmla="*/ 23 w 20"/>
                  <a:gd name="T15" fmla="*/ 1 h 18"/>
                  <a:gd name="T16" fmla="*/ 18 w 20"/>
                  <a:gd name="T17" fmla="*/ 0 h 18"/>
                  <a:gd name="T18" fmla="*/ 11 w 20"/>
                  <a:gd name="T19" fmla="*/ 0 h 18"/>
                  <a:gd name="T20" fmla="*/ 8 w 20"/>
                  <a:gd name="T21" fmla="*/ 1 h 18"/>
                  <a:gd name="T22" fmla="*/ 3 w 20"/>
                  <a:gd name="T23" fmla="*/ 3 h 18"/>
                  <a:gd name="T24" fmla="*/ 0 w 20"/>
                  <a:gd name="T25" fmla="*/ 6 h 18"/>
                  <a:gd name="T26" fmla="*/ 0 w 20"/>
                  <a:gd name="T27" fmla="*/ 9 h 18"/>
                  <a:gd name="T28" fmla="*/ 3 w 20"/>
                  <a:gd name="T29" fmla="*/ 11 h 18"/>
                  <a:gd name="T30" fmla="*/ 8 w 20"/>
                  <a:gd name="T31" fmla="*/ 14 h 18"/>
                  <a:gd name="T32" fmla="*/ 12 w 20"/>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3"/>
                    </a:lnTo>
                    <a:lnTo>
                      <a:pt x="20" y="10"/>
                    </a:lnTo>
                    <a:lnTo>
                      <a:pt x="20" y="7"/>
                    </a:lnTo>
                    <a:lnTo>
                      <a:pt x="18" y="3"/>
                    </a:lnTo>
                    <a:lnTo>
                      <a:pt x="15" y="1"/>
                    </a:lnTo>
                    <a:lnTo>
                      <a:pt x="12" y="0"/>
                    </a:lnTo>
                    <a:lnTo>
                      <a:pt x="7" y="0"/>
                    </a:lnTo>
                    <a:lnTo>
                      <a:pt x="5" y="1"/>
                    </a:lnTo>
                    <a:lnTo>
                      <a:pt x="2" y="3"/>
                    </a:lnTo>
                    <a:lnTo>
                      <a:pt x="0" y="7"/>
                    </a:lnTo>
                    <a:lnTo>
                      <a:pt x="0" y="11"/>
                    </a:lnTo>
                    <a:lnTo>
                      <a:pt x="2" y="13"/>
                    </a:lnTo>
                    <a:lnTo>
                      <a:pt x="5" y="17"/>
                    </a:lnTo>
                    <a:lnTo>
                      <a:pt x="8" y="18"/>
                    </a:lnTo>
                    <a:close/>
                  </a:path>
                </a:pathLst>
              </a:custGeom>
              <a:solidFill>
                <a:srgbClr val="CC998C"/>
              </a:solidFill>
              <a:ln w="9525">
                <a:noFill/>
                <a:round/>
                <a:headEnd/>
                <a:tailEnd/>
              </a:ln>
            </p:spPr>
            <p:txBody>
              <a:bodyPr/>
              <a:lstStyle/>
              <a:p>
                <a:endParaRPr lang="ru-RU"/>
              </a:p>
            </p:txBody>
          </p:sp>
          <p:sp>
            <p:nvSpPr>
              <p:cNvPr id="18451" name="Freeform 96"/>
              <p:cNvSpPr>
                <a:spLocks/>
              </p:cNvSpPr>
              <p:nvPr/>
            </p:nvSpPr>
            <p:spPr bwMode="auto">
              <a:xfrm>
                <a:off x="2583" y="2193"/>
                <a:ext cx="30" cy="15"/>
              </a:xfrm>
              <a:custGeom>
                <a:avLst/>
                <a:gdLst>
                  <a:gd name="T0" fmla="*/ 12 w 20"/>
                  <a:gd name="T1" fmla="*/ 15 h 18"/>
                  <a:gd name="T2" fmla="*/ 18 w 20"/>
                  <a:gd name="T3" fmla="*/ 15 h 18"/>
                  <a:gd name="T4" fmla="*/ 23 w 20"/>
                  <a:gd name="T5" fmla="*/ 14 h 18"/>
                  <a:gd name="T6" fmla="*/ 29 w 20"/>
                  <a:gd name="T7" fmla="*/ 12 h 18"/>
                  <a:gd name="T8" fmla="*/ 30 w 20"/>
                  <a:gd name="T9" fmla="*/ 9 h 18"/>
                  <a:gd name="T10" fmla="*/ 30 w 20"/>
                  <a:gd name="T11" fmla="*/ 5 h 18"/>
                  <a:gd name="T12" fmla="*/ 29 w 20"/>
                  <a:gd name="T13" fmla="*/ 3 h 18"/>
                  <a:gd name="T14" fmla="*/ 23 w 20"/>
                  <a:gd name="T15" fmla="*/ 1 h 18"/>
                  <a:gd name="T16" fmla="*/ 18 w 20"/>
                  <a:gd name="T17" fmla="*/ 0 h 18"/>
                  <a:gd name="T18" fmla="*/ 12 w 20"/>
                  <a:gd name="T19" fmla="*/ 0 h 18"/>
                  <a:gd name="T20" fmla="*/ 8 w 20"/>
                  <a:gd name="T21" fmla="*/ 1 h 18"/>
                  <a:gd name="T22" fmla="*/ 2 w 20"/>
                  <a:gd name="T23" fmla="*/ 3 h 18"/>
                  <a:gd name="T24" fmla="*/ 0 w 20"/>
                  <a:gd name="T25" fmla="*/ 5 h 18"/>
                  <a:gd name="T26" fmla="*/ 0 w 20"/>
                  <a:gd name="T27" fmla="*/ 9 h 18"/>
                  <a:gd name="T28" fmla="*/ 2 w 20"/>
                  <a:gd name="T29" fmla="*/ 11 h 18"/>
                  <a:gd name="T30" fmla="*/ 8 w 20"/>
                  <a:gd name="T31" fmla="*/ 14 h 18"/>
                  <a:gd name="T32" fmla="*/ 12 w 20"/>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8" y="18"/>
                    </a:moveTo>
                    <a:lnTo>
                      <a:pt x="12" y="18"/>
                    </a:lnTo>
                    <a:lnTo>
                      <a:pt x="15" y="17"/>
                    </a:lnTo>
                    <a:lnTo>
                      <a:pt x="19" y="14"/>
                    </a:lnTo>
                    <a:lnTo>
                      <a:pt x="20" y="11"/>
                    </a:lnTo>
                    <a:lnTo>
                      <a:pt x="20" y="6"/>
                    </a:lnTo>
                    <a:lnTo>
                      <a:pt x="19" y="3"/>
                    </a:lnTo>
                    <a:lnTo>
                      <a:pt x="15" y="1"/>
                    </a:lnTo>
                    <a:lnTo>
                      <a:pt x="12" y="0"/>
                    </a:lnTo>
                    <a:lnTo>
                      <a:pt x="8" y="0"/>
                    </a:lnTo>
                    <a:lnTo>
                      <a:pt x="5" y="1"/>
                    </a:lnTo>
                    <a:lnTo>
                      <a:pt x="1" y="3"/>
                    </a:lnTo>
                    <a:lnTo>
                      <a:pt x="0" y="6"/>
                    </a:lnTo>
                    <a:lnTo>
                      <a:pt x="0" y="11"/>
                    </a:lnTo>
                    <a:lnTo>
                      <a:pt x="1" y="13"/>
                    </a:lnTo>
                    <a:lnTo>
                      <a:pt x="5" y="17"/>
                    </a:lnTo>
                    <a:lnTo>
                      <a:pt x="8" y="18"/>
                    </a:lnTo>
                    <a:close/>
                  </a:path>
                </a:pathLst>
              </a:custGeom>
              <a:solidFill>
                <a:srgbClr val="CC998C"/>
              </a:solidFill>
              <a:ln w="9525">
                <a:noFill/>
                <a:round/>
                <a:headEnd/>
                <a:tailEnd/>
              </a:ln>
            </p:spPr>
            <p:txBody>
              <a:bodyPr/>
              <a:lstStyle/>
              <a:p>
                <a:endParaRPr lang="ru-RU"/>
              </a:p>
            </p:txBody>
          </p:sp>
          <p:sp>
            <p:nvSpPr>
              <p:cNvPr id="18452" name="Freeform 97"/>
              <p:cNvSpPr>
                <a:spLocks/>
              </p:cNvSpPr>
              <p:nvPr/>
            </p:nvSpPr>
            <p:spPr bwMode="auto">
              <a:xfrm>
                <a:off x="2695" y="2140"/>
                <a:ext cx="33" cy="5"/>
              </a:xfrm>
              <a:custGeom>
                <a:avLst/>
                <a:gdLst>
                  <a:gd name="T0" fmla="*/ 2 w 20"/>
                  <a:gd name="T1" fmla="*/ 0 h 6"/>
                  <a:gd name="T2" fmla="*/ 3 w 20"/>
                  <a:gd name="T3" fmla="*/ 0 h 6"/>
                  <a:gd name="T4" fmla="*/ 8 w 20"/>
                  <a:gd name="T5" fmla="*/ 0 h 6"/>
                  <a:gd name="T6" fmla="*/ 12 w 20"/>
                  <a:gd name="T7" fmla="*/ 0 h 6"/>
                  <a:gd name="T8" fmla="*/ 13 w 20"/>
                  <a:gd name="T9" fmla="*/ 1 h 6"/>
                  <a:gd name="T10" fmla="*/ 15 w 20"/>
                  <a:gd name="T11" fmla="*/ 3 h 6"/>
                  <a:gd name="T12" fmla="*/ 20 w 20"/>
                  <a:gd name="T13" fmla="*/ 3 h 6"/>
                  <a:gd name="T14" fmla="*/ 23 w 20"/>
                  <a:gd name="T15" fmla="*/ 3 h 6"/>
                  <a:gd name="T16" fmla="*/ 28 w 20"/>
                  <a:gd name="T17" fmla="*/ 1 h 6"/>
                  <a:gd name="T18" fmla="*/ 30 w 20"/>
                  <a:gd name="T19" fmla="*/ 1 h 6"/>
                  <a:gd name="T20" fmla="*/ 33 w 20"/>
                  <a:gd name="T21" fmla="*/ 3 h 6"/>
                  <a:gd name="T22" fmla="*/ 33 w 20"/>
                  <a:gd name="T23" fmla="*/ 3 h 6"/>
                  <a:gd name="T24" fmla="*/ 28 w 20"/>
                  <a:gd name="T25" fmla="*/ 4 h 6"/>
                  <a:gd name="T26" fmla="*/ 25 w 20"/>
                  <a:gd name="T27" fmla="*/ 5 h 6"/>
                  <a:gd name="T28" fmla="*/ 20 w 20"/>
                  <a:gd name="T29" fmla="*/ 5 h 6"/>
                  <a:gd name="T30" fmla="*/ 15 w 20"/>
                  <a:gd name="T31" fmla="*/ 4 h 6"/>
                  <a:gd name="T32" fmla="*/ 13 w 20"/>
                  <a:gd name="T33" fmla="*/ 3 h 6"/>
                  <a:gd name="T34" fmla="*/ 12 w 20"/>
                  <a:gd name="T35" fmla="*/ 3 h 6"/>
                  <a:gd name="T36" fmla="*/ 8 w 20"/>
                  <a:gd name="T37" fmla="*/ 3 h 6"/>
                  <a:gd name="T38" fmla="*/ 5 w 20"/>
                  <a:gd name="T39" fmla="*/ 3 h 6"/>
                  <a:gd name="T40" fmla="*/ 3 w 20"/>
                  <a:gd name="T41" fmla="*/ 3 h 6"/>
                  <a:gd name="T42" fmla="*/ 3 w 20"/>
                  <a:gd name="T43" fmla="*/ 3 h 6"/>
                  <a:gd name="T44" fmla="*/ 2 w 20"/>
                  <a:gd name="T45" fmla="*/ 1 h 6"/>
                  <a:gd name="T46" fmla="*/ 0 w 20"/>
                  <a:gd name="T47" fmla="*/ 1 h 6"/>
                  <a:gd name="T48" fmla="*/ 2 w 20"/>
                  <a:gd name="T49" fmla="*/ 0 h 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
                  <a:gd name="T76" fmla="*/ 0 h 6"/>
                  <a:gd name="T77" fmla="*/ 20 w 20"/>
                  <a:gd name="T78" fmla="*/ 6 h 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 h="6">
                    <a:moveTo>
                      <a:pt x="1" y="0"/>
                    </a:moveTo>
                    <a:lnTo>
                      <a:pt x="2" y="0"/>
                    </a:lnTo>
                    <a:lnTo>
                      <a:pt x="5" y="0"/>
                    </a:lnTo>
                    <a:lnTo>
                      <a:pt x="7" y="0"/>
                    </a:lnTo>
                    <a:lnTo>
                      <a:pt x="8" y="1"/>
                    </a:lnTo>
                    <a:lnTo>
                      <a:pt x="9" y="4"/>
                    </a:lnTo>
                    <a:lnTo>
                      <a:pt x="12" y="4"/>
                    </a:lnTo>
                    <a:lnTo>
                      <a:pt x="14" y="4"/>
                    </a:lnTo>
                    <a:lnTo>
                      <a:pt x="17" y="1"/>
                    </a:lnTo>
                    <a:lnTo>
                      <a:pt x="18" y="1"/>
                    </a:lnTo>
                    <a:lnTo>
                      <a:pt x="20" y="3"/>
                    </a:lnTo>
                    <a:lnTo>
                      <a:pt x="20" y="4"/>
                    </a:lnTo>
                    <a:lnTo>
                      <a:pt x="17" y="5"/>
                    </a:lnTo>
                    <a:lnTo>
                      <a:pt x="15" y="6"/>
                    </a:lnTo>
                    <a:lnTo>
                      <a:pt x="12" y="6"/>
                    </a:lnTo>
                    <a:lnTo>
                      <a:pt x="9" y="5"/>
                    </a:lnTo>
                    <a:lnTo>
                      <a:pt x="8" y="4"/>
                    </a:lnTo>
                    <a:lnTo>
                      <a:pt x="7" y="3"/>
                    </a:lnTo>
                    <a:lnTo>
                      <a:pt x="5" y="3"/>
                    </a:lnTo>
                    <a:lnTo>
                      <a:pt x="3" y="3"/>
                    </a:lnTo>
                    <a:lnTo>
                      <a:pt x="2" y="3"/>
                    </a:lnTo>
                    <a:lnTo>
                      <a:pt x="1" y="1"/>
                    </a:lnTo>
                    <a:lnTo>
                      <a:pt x="0" y="1"/>
                    </a:lnTo>
                    <a:lnTo>
                      <a:pt x="1" y="0"/>
                    </a:lnTo>
                    <a:close/>
                  </a:path>
                </a:pathLst>
              </a:custGeom>
              <a:solidFill>
                <a:srgbClr val="000000"/>
              </a:solidFill>
              <a:ln w="9525">
                <a:noFill/>
                <a:round/>
                <a:headEnd/>
                <a:tailEnd/>
              </a:ln>
            </p:spPr>
            <p:txBody>
              <a:bodyPr/>
              <a:lstStyle/>
              <a:p>
                <a:endParaRPr lang="ru-RU"/>
              </a:p>
            </p:txBody>
          </p:sp>
          <p:sp>
            <p:nvSpPr>
              <p:cNvPr id="18453" name="Freeform 98"/>
              <p:cNvSpPr>
                <a:spLocks/>
              </p:cNvSpPr>
              <p:nvPr/>
            </p:nvSpPr>
            <p:spPr bwMode="auto">
              <a:xfrm>
                <a:off x="2653" y="2110"/>
                <a:ext cx="45" cy="7"/>
              </a:xfrm>
              <a:custGeom>
                <a:avLst/>
                <a:gdLst>
                  <a:gd name="T0" fmla="*/ 32 w 24"/>
                  <a:gd name="T1" fmla="*/ 0 h 8"/>
                  <a:gd name="T2" fmla="*/ 24 w 24"/>
                  <a:gd name="T3" fmla="*/ 0 h 8"/>
                  <a:gd name="T4" fmla="*/ 15 w 24"/>
                  <a:gd name="T5" fmla="*/ 0 h 8"/>
                  <a:gd name="T6" fmla="*/ 9 w 24"/>
                  <a:gd name="T7" fmla="*/ 0 h 8"/>
                  <a:gd name="T8" fmla="*/ 4 w 24"/>
                  <a:gd name="T9" fmla="*/ 0 h 8"/>
                  <a:gd name="T10" fmla="*/ 2 w 24"/>
                  <a:gd name="T11" fmla="*/ 1 h 8"/>
                  <a:gd name="T12" fmla="*/ 0 w 24"/>
                  <a:gd name="T13" fmla="*/ 1 h 8"/>
                  <a:gd name="T14" fmla="*/ 0 w 24"/>
                  <a:gd name="T15" fmla="*/ 2 h 8"/>
                  <a:gd name="T16" fmla="*/ 2 w 24"/>
                  <a:gd name="T17" fmla="*/ 2 h 8"/>
                  <a:gd name="T18" fmla="*/ 9 w 24"/>
                  <a:gd name="T19" fmla="*/ 3 h 8"/>
                  <a:gd name="T20" fmla="*/ 13 w 24"/>
                  <a:gd name="T21" fmla="*/ 4 h 8"/>
                  <a:gd name="T22" fmla="*/ 17 w 24"/>
                  <a:gd name="T23" fmla="*/ 5 h 8"/>
                  <a:gd name="T24" fmla="*/ 19 w 24"/>
                  <a:gd name="T25" fmla="*/ 6 h 8"/>
                  <a:gd name="T26" fmla="*/ 23 w 24"/>
                  <a:gd name="T27" fmla="*/ 6 h 8"/>
                  <a:gd name="T28" fmla="*/ 26 w 24"/>
                  <a:gd name="T29" fmla="*/ 6 h 8"/>
                  <a:gd name="T30" fmla="*/ 28 w 24"/>
                  <a:gd name="T31" fmla="*/ 6 h 8"/>
                  <a:gd name="T32" fmla="*/ 30 w 24"/>
                  <a:gd name="T33" fmla="*/ 6 h 8"/>
                  <a:gd name="T34" fmla="*/ 34 w 24"/>
                  <a:gd name="T35" fmla="*/ 6 h 8"/>
                  <a:gd name="T36" fmla="*/ 38 w 24"/>
                  <a:gd name="T37" fmla="*/ 6 h 8"/>
                  <a:gd name="T38" fmla="*/ 41 w 24"/>
                  <a:gd name="T39" fmla="*/ 7 h 8"/>
                  <a:gd name="T40" fmla="*/ 43 w 24"/>
                  <a:gd name="T41" fmla="*/ 7 h 8"/>
                  <a:gd name="T42" fmla="*/ 45 w 24"/>
                  <a:gd name="T43" fmla="*/ 7 h 8"/>
                  <a:gd name="T44" fmla="*/ 45 w 24"/>
                  <a:gd name="T45" fmla="*/ 6 h 8"/>
                  <a:gd name="T46" fmla="*/ 45 w 24"/>
                  <a:gd name="T47" fmla="*/ 5 h 8"/>
                  <a:gd name="T48" fmla="*/ 43 w 24"/>
                  <a:gd name="T49" fmla="*/ 4 h 8"/>
                  <a:gd name="T50" fmla="*/ 39 w 24"/>
                  <a:gd name="T51" fmla="*/ 3 h 8"/>
                  <a:gd name="T52" fmla="*/ 38 w 24"/>
                  <a:gd name="T53" fmla="*/ 2 h 8"/>
                  <a:gd name="T54" fmla="*/ 34 w 24"/>
                  <a:gd name="T55" fmla="*/ 1 h 8"/>
                  <a:gd name="T56" fmla="*/ 32 w 24"/>
                  <a:gd name="T57" fmla="*/ 0 h 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
                  <a:gd name="T88" fmla="*/ 0 h 8"/>
                  <a:gd name="T89" fmla="*/ 24 w 24"/>
                  <a:gd name="T90" fmla="*/ 8 h 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 h="8">
                    <a:moveTo>
                      <a:pt x="17" y="0"/>
                    </a:moveTo>
                    <a:lnTo>
                      <a:pt x="13" y="0"/>
                    </a:lnTo>
                    <a:lnTo>
                      <a:pt x="8" y="0"/>
                    </a:lnTo>
                    <a:lnTo>
                      <a:pt x="5" y="0"/>
                    </a:lnTo>
                    <a:lnTo>
                      <a:pt x="2" y="0"/>
                    </a:lnTo>
                    <a:lnTo>
                      <a:pt x="1" y="1"/>
                    </a:lnTo>
                    <a:lnTo>
                      <a:pt x="0" y="1"/>
                    </a:lnTo>
                    <a:lnTo>
                      <a:pt x="0" y="2"/>
                    </a:lnTo>
                    <a:lnTo>
                      <a:pt x="1" y="2"/>
                    </a:lnTo>
                    <a:lnTo>
                      <a:pt x="5" y="3"/>
                    </a:lnTo>
                    <a:lnTo>
                      <a:pt x="7" y="5"/>
                    </a:lnTo>
                    <a:lnTo>
                      <a:pt x="9" y="6"/>
                    </a:lnTo>
                    <a:lnTo>
                      <a:pt x="10" y="7"/>
                    </a:lnTo>
                    <a:lnTo>
                      <a:pt x="12" y="7"/>
                    </a:lnTo>
                    <a:lnTo>
                      <a:pt x="14" y="7"/>
                    </a:lnTo>
                    <a:lnTo>
                      <a:pt x="15" y="7"/>
                    </a:lnTo>
                    <a:lnTo>
                      <a:pt x="16" y="7"/>
                    </a:lnTo>
                    <a:lnTo>
                      <a:pt x="18" y="7"/>
                    </a:lnTo>
                    <a:lnTo>
                      <a:pt x="20" y="7"/>
                    </a:lnTo>
                    <a:lnTo>
                      <a:pt x="22" y="8"/>
                    </a:lnTo>
                    <a:lnTo>
                      <a:pt x="23" y="8"/>
                    </a:lnTo>
                    <a:lnTo>
                      <a:pt x="24" y="8"/>
                    </a:lnTo>
                    <a:lnTo>
                      <a:pt x="24" y="7"/>
                    </a:lnTo>
                    <a:lnTo>
                      <a:pt x="24" y="6"/>
                    </a:lnTo>
                    <a:lnTo>
                      <a:pt x="23" y="5"/>
                    </a:lnTo>
                    <a:lnTo>
                      <a:pt x="21" y="3"/>
                    </a:lnTo>
                    <a:lnTo>
                      <a:pt x="20" y="2"/>
                    </a:lnTo>
                    <a:lnTo>
                      <a:pt x="18" y="1"/>
                    </a:lnTo>
                    <a:lnTo>
                      <a:pt x="17" y="0"/>
                    </a:lnTo>
                    <a:close/>
                  </a:path>
                </a:pathLst>
              </a:custGeom>
              <a:solidFill>
                <a:srgbClr val="000000"/>
              </a:solidFill>
              <a:ln w="9525">
                <a:noFill/>
                <a:round/>
                <a:headEnd/>
                <a:tailEnd/>
              </a:ln>
            </p:spPr>
            <p:txBody>
              <a:bodyPr/>
              <a:lstStyle/>
              <a:p>
                <a:endParaRPr lang="ru-RU"/>
              </a:p>
            </p:txBody>
          </p:sp>
          <p:sp>
            <p:nvSpPr>
              <p:cNvPr id="18454" name="Freeform 99"/>
              <p:cNvSpPr>
                <a:spLocks/>
              </p:cNvSpPr>
              <p:nvPr/>
            </p:nvSpPr>
            <p:spPr bwMode="auto">
              <a:xfrm>
                <a:off x="2722" y="2114"/>
                <a:ext cx="29" cy="7"/>
              </a:xfrm>
              <a:custGeom>
                <a:avLst/>
                <a:gdLst>
                  <a:gd name="T0" fmla="*/ 2 w 19"/>
                  <a:gd name="T1" fmla="*/ 2 h 6"/>
                  <a:gd name="T2" fmla="*/ 6 w 19"/>
                  <a:gd name="T3" fmla="*/ 1 h 6"/>
                  <a:gd name="T4" fmla="*/ 8 w 19"/>
                  <a:gd name="T5" fmla="*/ 1 h 6"/>
                  <a:gd name="T6" fmla="*/ 11 w 19"/>
                  <a:gd name="T7" fmla="*/ 1 h 6"/>
                  <a:gd name="T8" fmla="*/ 12 w 19"/>
                  <a:gd name="T9" fmla="*/ 0 h 6"/>
                  <a:gd name="T10" fmla="*/ 14 w 19"/>
                  <a:gd name="T11" fmla="*/ 0 h 6"/>
                  <a:gd name="T12" fmla="*/ 15 w 19"/>
                  <a:gd name="T13" fmla="*/ 0 h 6"/>
                  <a:gd name="T14" fmla="*/ 18 w 19"/>
                  <a:gd name="T15" fmla="*/ 0 h 6"/>
                  <a:gd name="T16" fmla="*/ 20 w 19"/>
                  <a:gd name="T17" fmla="*/ 0 h 6"/>
                  <a:gd name="T18" fmla="*/ 21 w 19"/>
                  <a:gd name="T19" fmla="*/ 1 h 6"/>
                  <a:gd name="T20" fmla="*/ 24 w 19"/>
                  <a:gd name="T21" fmla="*/ 1 h 6"/>
                  <a:gd name="T22" fmla="*/ 26 w 19"/>
                  <a:gd name="T23" fmla="*/ 2 h 6"/>
                  <a:gd name="T24" fmla="*/ 29 w 19"/>
                  <a:gd name="T25" fmla="*/ 2 h 6"/>
                  <a:gd name="T26" fmla="*/ 29 w 19"/>
                  <a:gd name="T27" fmla="*/ 4 h 6"/>
                  <a:gd name="T28" fmla="*/ 29 w 19"/>
                  <a:gd name="T29" fmla="*/ 5 h 6"/>
                  <a:gd name="T30" fmla="*/ 26 w 19"/>
                  <a:gd name="T31" fmla="*/ 6 h 6"/>
                  <a:gd name="T32" fmla="*/ 26 w 19"/>
                  <a:gd name="T33" fmla="*/ 6 h 6"/>
                  <a:gd name="T34" fmla="*/ 24 w 19"/>
                  <a:gd name="T35" fmla="*/ 6 h 6"/>
                  <a:gd name="T36" fmla="*/ 23 w 19"/>
                  <a:gd name="T37" fmla="*/ 6 h 6"/>
                  <a:gd name="T38" fmla="*/ 21 w 19"/>
                  <a:gd name="T39" fmla="*/ 6 h 6"/>
                  <a:gd name="T40" fmla="*/ 20 w 19"/>
                  <a:gd name="T41" fmla="*/ 6 h 6"/>
                  <a:gd name="T42" fmla="*/ 18 w 19"/>
                  <a:gd name="T43" fmla="*/ 7 h 6"/>
                  <a:gd name="T44" fmla="*/ 18 w 19"/>
                  <a:gd name="T45" fmla="*/ 7 h 6"/>
                  <a:gd name="T46" fmla="*/ 15 w 19"/>
                  <a:gd name="T47" fmla="*/ 7 h 6"/>
                  <a:gd name="T48" fmla="*/ 14 w 19"/>
                  <a:gd name="T49" fmla="*/ 6 h 6"/>
                  <a:gd name="T50" fmla="*/ 12 w 19"/>
                  <a:gd name="T51" fmla="*/ 6 h 6"/>
                  <a:gd name="T52" fmla="*/ 11 w 19"/>
                  <a:gd name="T53" fmla="*/ 6 h 6"/>
                  <a:gd name="T54" fmla="*/ 8 w 19"/>
                  <a:gd name="T55" fmla="*/ 6 h 6"/>
                  <a:gd name="T56" fmla="*/ 6 w 19"/>
                  <a:gd name="T57" fmla="*/ 6 h 6"/>
                  <a:gd name="T58" fmla="*/ 3 w 19"/>
                  <a:gd name="T59" fmla="*/ 6 h 6"/>
                  <a:gd name="T60" fmla="*/ 2 w 19"/>
                  <a:gd name="T61" fmla="*/ 5 h 6"/>
                  <a:gd name="T62" fmla="*/ 0 w 19"/>
                  <a:gd name="T63" fmla="*/ 4 h 6"/>
                  <a:gd name="T64" fmla="*/ 2 w 19"/>
                  <a:gd name="T65" fmla="*/ 2 h 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6"/>
                  <a:gd name="T101" fmla="*/ 19 w 19"/>
                  <a:gd name="T102" fmla="*/ 6 h 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6">
                    <a:moveTo>
                      <a:pt x="1" y="2"/>
                    </a:moveTo>
                    <a:lnTo>
                      <a:pt x="4" y="1"/>
                    </a:lnTo>
                    <a:lnTo>
                      <a:pt x="5" y="1"/>
                    </a:lnTo>
                    <a:lnTo>
                      <a:pt x="7" y="1"/>
                    </a:lnTo>
                    <a:lnTo>
                      <a:pt x="8" y="0"/>
                    </a:lnTo>
                    <a:lnTo>
                      <a:pt x="9" y="0"/>
                    </a:lnTo>
                    <a:lnTo>
                      <a:pt x="10" y="0"/>
                    </a:lnTo>
                    <a:lnTo>
                      <a:pt x="12" y="0"/>
                    </a:lnTo>
                    <a:lnTo>
                      <a:pt x="13" y="0"/>
                    </a:lnTo>
                    <a:lnTo>
                      <a:pt x="14" y="1"/>
                    </a:lnTo>
                    <a:lnTo>
                      <a:pt x="16" y="1"/>
                    </a:lnTo>
                    <a:lnTo>
                      <a:pt x="17" y="2"/>
                    </a:lnTo>
                    <a:lnTo>
                      <a:pt x="19" y="2"/>
                    </a:lnTo>
                    <a:lnTo>
                      <a:pt x="19" y="3"/>
                    </a:lnTo>
                    <a:lnTo>
                      <a:pt x="19" y="4"/>
                    </a:lnTo>
                    <a:lnTo>
                      <a:pt x="17" y="5"/>
                    </a:lnTo>
                    <a:lnTo>
                      <a:pt x="16" y="5"/>
                    </a:lnTo>
                    <a:lnTo>
                      <a:pt x="15" y="5"/>
                    </a:lnTo>
                    <a:lnTo>
                      <a:pt x="14" y="5"/>
                    </a:lnTo>
                    <a:lnTo>
                      <a:pt x="13" y="5"/>
                    </a:lnTo>
                    <a:lnTo>
                      <a:pt x="12" y="6"/>
                    </a:lnTo>
                    <a:lnTo>
                      <a:pt x="10" y="6"/>
                    </a:lnTo>
                    <a:lnTo>
                      <a:pt x="9" y="5"/>
                    </a:lnTo>
                    <a:lnTo>
                      <a:pt x="8" y="5"/>
                    </a:lnTo>
                    <a:lnTo>
                      <a:pt x="7" y="5"/>
                    </a:lnTo>
                    <a:lnTo>
                      <a:pt x="5" y="5"/>
                    </a:lnTo>
                    <a:lnTo>
                      <a:pt x="4" y="5"/>
                    </a:lnTo>
                    <a:lnTo>
                      <a:pt x="2" y="5"/>
                    </a:lnTo>
                    <a:lnTo>
                      <a:pt x="1" y="4"/>
                    </a:lnTo>
                    <a:lnTo>
                      <a:pt x="0" y="3"/>
                    </a:lnTo>
                    <a:lnTo>
                      <a:pt x="1" y="2"/>
                    </a:lnTo>
                    <a:close/>
                  </a:path>
                </a:pathLst>
              </a:custGeom>
              <a:solidFill>
                <a:srgbClr val="000000"/>
              </a:solidFill>
              <a:ln w="9525">
                <a:noFill/>
                <a:round/>
                <a:headEnd/>
                <a:tailEnd/>
              </a:ln>
            </p:spPr>
            <p:txBody>
              <a:bodyPr/>
              <a:lstStyle/>
              <a:p>
                <a:endParaRPr lang="ru-RU"/>
              </a:p>
            </p:txBody>
          </p:sp>
          <p:sp>
            <p:nvSpPr>
              <p:cNvPr id="18455" name="Freeform 100"/>
              <p:cNvSpPr>
                <a:spLocks/>
              </p:cNvSpPr>
              <p:nvPr/>
            </p:nvSpPr>
            <p:spPr bwMode="auto">
              <a:xfrm>
                <a:off x="2637" y="2097"/>
                <a:ext cx="64" cy="9"/>
              </a:xfrm>
              <a:custGeom>
                <a:avLst/>
                <a:gdLst>
                  <a:gd name="T0" fmla="*/ 30 w 38"/>
                  <a:gd name="T1" fmla="*/ 1 h 10"/>
                  <a:gd name="T2" fmla="*/ 37 w 38"/>
                  <a:gd name="T3" fmla="*/ 1 h 10"/>
                  <a:gd name="T4" fmla="*/ 44 w 38"/>
                  <a:gd name="T5" fmla="*/ 2 h 10"/>
                  <a:gd name="T6" fmla="*/ 51 w 38"/>
                  <a:gd name="T7" fmla="*/ 3 h 10"/>
                  <a:gd name="T8" fmla="*/ 56 w 38"/>
                  <a:gd name="T9" fmla="*/ 3 h 10"/>
                  <a:gd name="T10" fmla="*/ 61 w 38"/>
                  <a:gd name="T11" fmla="*/ 4 h 10"/>
                  <a:gd name="T12" fmla="*/ 64 w 38"/>
                  <a:gd name="T13" fmla="*/ 5 h 10"/>
                  <a:gd name="T14" fmla="*/ 64 w 38"/>
                  <a:gd name="T15" fmla="*/ 7 h 10"/>
                  <a:gd name="T16" fmla="*/ 59 w 38"/>
                  <a:gd name="T17" fmla="*/ 8 h 10"/>
                  <a:gd name="T18" fmla="*/ 54 w 38"/>
                  <a:gd name="T19" fmla="*/ 9 h 10"/>
                  <a:gd name="T20" fmla="*/ 51 w 38"/>
                  <a:gd name="T21" fmla="*/ 9 h 10"/>
                  <a:gd name="T22" fmla="*/ 45 w 38"/>
                  <a:gd name="T23" fmla="*/ 8 h 10"/>
                  <a:gd name="T24" fmla="*/ 44 w 38"/>
                  <a:gd name="T25" fmla="*/ 7 h 10"/>
                  <a:gd name="T26" fmla="*/ 39 w 38"/>
                  <a:gd name="T27" fmla="*/ 6 h 10"/>
                  <a:gd name="T28" fmla="*/ 29 w 38"/>
                  <a:gd name="T29" fmla="*/ 4 h 10"/>
                  <a:gd name="T30" fmla="*/ 19 w 38"/>
                  <a:gd name="T31" fmla="*/ 4 h 10"/>
                  <a:gd name="T32" fmla="*/ 7 w 38"/>
                  <a:gd name="T33" fmla="*/ 5 h 10"/>
                  <a:gd name="T34" fmla="*/ 3 w 38"/>
                  <a:gd name="T35" fmla="*/ 6 h 10"/>
                  <a:gd name="T36" fmla="*/ 0 w 38"/>
                  <a:gd name="T37" fmla="*/ 5 h 10"/>
                  <a:gd name="T38" fmla="*/ 0 w 38"/>
                  <a:gd name="T39" fmla="*/ 4 h 10"/>
                  <a:gd name="T40" fmla="*/ 3 w 38"/>
                  <a:gd name="T41" fmla="*/ 3 h 10"/>
                  <a:gd name="T42" fmla="*/ 12 w 38"/>
                  <a:gd name="T43" fmla="*/ 2 h 10"/>
                  <a:gd name="T44" fmla="*/ 17 w 38"/>
                  <a:gd name="T45" fmla="*/ 1 h 10"/>
                  <a:gd name="T46" fmla="*/ 25 w 38"/>
                  <a:gd name="T47" fmla="*/ 0 h 10"/>
                  <a:gd name="T48" fmla="*/ 30 w 38"/>
                  <a:gd name="T49" fmla="*/ 1 h 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10"/>
                  <a:gd name="T77" fmla="*/ 38 w 38"/>
                  <a:gd name="T78" fmla="*/ 10 h 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10">
                    <a:moveTo>
                      <a:pt x="18" y="1"/>
                    </a:moveTo>
                    <a:lnTo>
                      <a:pt x="22" y="1"/>
                    </a:lnTo>
                    <a:lnTo>
                      <a:pt x="26" y="2"/>
                    </a:lnTo>
                    <a:lnTo>
                      <a:pt x="30" y="3"/>
                    </a:lnTo>
                    <a:lnTo>
                      <a:pt x="33" y="3"/>
                    </a:lnTo>
                    <a:lnTo>
                      <a:pt x="36" y="4"/>
                    </a:lnTo>
                    <a:lnTo>
                      <a:pt x="38" y="6"/>
                    </a:lnTo>
                    <a:lnTo>
                      <a:pt x="38" y="8"/>
                    </a:lnTo>
                    <a:lnTo>
                      <a:pt x="35" y="9"/>
                    </a:lnTo>
                    <a:lnTo>
                      <a:pt x="32" y="10"/>
                    </a:lnTo>
                    <a:lnTo>
                      <a:pt x="30" y="10"/>
                    </a:lnTo>
                    <a:lnTo>
                      <a:pt x="27" y="9"/>
                    </a:lnTo>
                    <a:lnTo>
                      <a:pt x="26" y="8"/>
                    </a:lnTo>
                    <a:lnTo>
                      <a:pt x="23" y="7"/>
                    </a:lnTo>
                    <a:lnTo>
                      <a:pt x="17" y="4"/>
                    </a:lnTo>
                    <a:lnTo>
                      <a:pt x="11" y="4"/>
                    </a:lnTo>
                    <a:lnTo>
                      <a:pt x="4" y="6"/>
                    </a:lnTo>
                    <a:lnTo>
                      <a:pt x="2" y="7"/>
                    </a:lnTo>
                    <a:lnTo>
                      <a:pt x="0" y="6"/>
                    </a:lnTo>
                    <a:lnTo>
                      <a:pt x="0" y="4"/>
                    </a:lnTo>
                    <a:lnTo>
                      <a:pt x="2" y="3"/>
                    </a:lnTo>
                    <a:lnTo>
                      <a:pt x="7" y="2"/>
                    </a:lnTo>
                    <a:lnTo>
                      <a:pt x="10" y="1"/>
                    </a:lnTo>
                    <a:lnTo>
                      <a:pt x="15" y="0"/>
                    </a:lnTo>
                    <a:lnTo>
                      <a:pt x="18" y="1"/>
                    </a:lnTo>
                    <a:close/>
                  </a:path>
                </a:pathLst>
              </a:custGeom>
              <a:solidFill>
                <a:srgbClr val="000000"/>
              </a:solidFill>
              <a:ln w="9525">
                <a:noFill/>
                <a:round/>
                <a:headEnd/>
                <a:tailEnd/>
              </a:ln>
            </p:spPr>
            <p:txBody>
              <a:bodyPr/>
              <a:lstStyle/>
              <a:p>
                <a:endParaRPr lang="ru-RU"/>
              </a:p>
            </p:txBody>
          </p:sp>
          <p:sp>
            <p:nvSpPr>
              <p:cNvPr id="18456" name="Freeform 101"/>
              <p:cNvSpPr>
                <a:spLocks/>
              </p:cNvSpPr>
              <p:nvPr/>
            </p:nvSpPr>
            <p:spPr bwMode="auto">
              <a:xfrm>
                <a:off x="2735" y="2102"/>
                <a:ext cx="27" cy="6"/>
              </a:xfrm>
              <a:custGeom>
                <a:avLst/>
                <a:gdLst>
                  <a:gd name="T0" fmla="*/ 4 w 15"/>
                  <a:gd name="T1" fmla="*/ 2 h 8"/>
                  <a:gd name="T2" fmla="*/ 11 w 15"/>
                  <a:gd name="T3" fmla="*/ 1 h 8"/>
                  <a:gd name="T4" fmla="*/ 16 w 15"/>
                  <a:gd name="T5" fmla="*/ 0 h 8"/>
                  <a:gd name="T6" fmla="*/ 23 w 15"/>
                  <a:gd name="T7" fmla="*/ 0 h 8"/>
                  <a:gd name="T8" fmla="*/ 27 w 15"/>
                  <a:gd name="T9" fmla="*/ 1 h 8"/>
                  <a:gd name="T10" fmla="*/ 27 w 15"/>
                  <a:gd name="T11" fmla="*/ 2 h 8"/>
                  <a:gd name="T12" fmla="*/ 27 w 15"/>
                  <a:gd name="T13" fmla="*/ 3 h 8"/>
                  <a:gd name="T14" fmla="*/ 25 w 15"/>
                  <a:gd name="T15" fmla="*/ 5 h 8"/>
                  <a:gd name="T16" fmla="*/ 25 w 15"/>
                  <a:gd name="T17" fmla="*/ 6 h 8"/>
                  <a:gd name="T18" fmla="*/ 22 w 15"/>
                  <a:gd name="T19" fmla="*/ 5 h 8"/>
                  <a:gd name="T20" fmla="*/ 16 w 15"/>
                  <a:gd name="T21" fmla="*/ 5 h 8"/>
                  <a:gd name="T22" fmla="*/ 13 w 15"/>
                  <a:gd name="T23" fmla="*/ 5 h 8"/>
                  <a:gd name="T24" fmla="*/ 9 w 15"/>
                  <a:gd name="T25" fmla="*/ 5 h 8"/>
                  <a:gd name="T26" fmla="*/ 4 w 15"/>
                  <a:gd name="T27" fmla="*/ 5 h 8"/>
                  <a:gd name="T28" fmla="*/ 0 w 15"/>
                  <a:gd name="T29" fmla="*/ 5 h 8"/>
                  <a:gd name="T30" fmla="*/ 0 w 15"/>
                  <a:gd name="T31" fmla="*/ 3 h 8"/>
                  <a:gd name="T32" fmla="*/ 4 w 15"/>
                  <a:gd name="T33" fmla="*/ 2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8"/>
                  <a:gd name="T53" fmla="*/ 15 w 15"/>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8">
                    <a:moveTo>
                      <a:pt x="2" y="2"/>
                    </a:moveTo>
                    <a:lnTo>
                      <a:pt x="6" y="1"/>
                    </a:lnTo>
                    <a:lnTo>
                      <a:pt x="9" y="0"/>
                    </a:lnTo>
                    <a:lnTo>
                      <a:pt x="13" y="0"/>
                    </a:lnTo>
                    <a:lnTo>
                      <a:pt x="15" y="1"/>
                    </a:lnTo>
                    <a:lnTo>
                      <a:pt x="15" y="2"/>
                    </a:lnTo>
                    <a:lnTo>
                      <a:pt x="15" y="4"/>
                    </a:lnTo>
                    <a:lnTo>
                      <a:pt x="14" y="7"/>
                    </a:lnTo>
                    <a:lnTo>
                      <a:pt x="14" y="8"/>
                    </a:lnTo>
                    <a:lnTo>
                      <a:pt x="12" y="7"/>
                    </a:lnTo>
                    <a:lnTo>
                      <a:pt x="9" y="6"/>
                    </a:lnTo>
                    <a:lnTo>
                      <a:pt x="7" y="6"/>
                    </a:lnTo>
                    <a:lnTo>
                      <a:pt x="5" y="6"/>
                    </a:lnTo>
                    <a:lnTo>
                      <a:pt x="2" y="6"/>
                    </a:lnTo>
                    <a:lnTo>
                      <a:pt x="0" y="6"/>
                    </a:lnTo>
                    <a:lnTo>
                      <a:pt x="0" y="4"/>
                    </a:lnTo>
                    <a:lnTo>
                      <a:pt x="2" y="2"/>
                    </a:lnTo>
                    <a:close/>
                  </a:path>
                </a:pathLst>
              </a:custGeom>
              <a:solidFill>
                <a:srgbClr val="000000"/>
              </a:solidFill>
              <a:ln w="9525">
                <a:noFill/>
                <a:round/>
                <a:headEnd/>
                <a:tailEnd/>
              </a:ln>
            </p:spPr>
            <p:txBody>
              <a:bodyPr/>
              <a:lstStyle/>
              <a:p>
                <a:endParaRPr lang="ru-RU"/>
              </a:p>
            </p:txBody>
          </p:sp>
          <p:sp>
            <p:nvSpPr>
              <p:cNvPr id="18457" name="Freeform 102"/>
              <p:cNvSpPr>
                <a:spLocks/>
              </p:cNvSpPr>
              <p:nvPr/>
            </p:nvSpPr>
            <p:spPr bwMode="auto">
              <a:xfrm>
                <a:off x="2695" y="2162"/>
                <a:ext cx="20" cy="4"/>
              </a:xfrm>
              <a:custGeom>
                <a:avLst/>
                <a:gdLst>
                  <a:gd name="T0" fmla="*/ 15 w 13"/>
                  <a:gd name="T1" fmla="*/ 1 h 3"/>
                  <a:gd name="T2" fmla="*/ 20 w 13"/>
                  <a:gd name="T3" fmla="*/ 0 h 3"/>
                  <a:gd name="T4" fmla="*/ 20 w 13"/>
                  <a:gd name="T5" fmla="*/ 1 h 3"/>
                  <a:gd name="T6" fmla="*/ 18 w 13"/>
                  <a:gd name="T7" fmla="*/ 3 h 3"/>
                  <a:gd name="T8" fmla="*/ 15 w 13"/>
                  <a:gd name="T9" fmla="*/ 4 h 3"/>
                  <a:gd name="T10" fmla="*/ 12 w 13"/>
                  <a:gd name="T11" fmla="*/ 4 h 3"/>
                  <a:gd name="T12" fmla="*/ 9 w 13"/>
                  <a:gd name="T13" fmla="*/ 3 h 3"/>
                  <a:gd name="T14" fmla="*/ 8 w 13"/>
                  <a:gd name="T15" fmla="*/ 3 h 3"/>
                  <a:gd name="T16" fmla="*/ 5 w 13"/>
                  <a:gd name="T17" fmla="*/ 3 h 3"/>
                  <a:gd name="T18" fmla="*/ 2 w 13"/>
                  <a:gd name="T19" fmla="*/ 3 h 3"/>
                  <a:gd name="T20" fmla="*/ 0 w 13"/>
                  <a:gd name="T21" fmla="*/ 1 h 3"/>
                  <a:gd name="T22" fmla="*/ 0 w 13"/>
                  <a:gd name="T23" fmla="*/ 0 h 3"/>
                  <a:gd name="T24" fmla="*/ 2 w 13"/>
                  <a:gd name="T25" fmla="*/ 0 h 3"/>
                  <a:gd name="T26" fmla="*/ 5 w 13"/>
                  <a:gd name="T27" fmla="*/ 0 h 3"/>
                  <a:gd name="T28" fmla="*/ 9 w 13"/>
                  <a:gd name="T29" fmla="*/ 0 h 3"/>
                  <a:gd name="T30" fmla="*/ 12 w 13"/>
                  <a:gd name="T31" fmla="*/ 1 h 3"/>
                  <a:gd name="T32" fmla="*/ 15 w 13"/>
                  <a:gd name="T33" fmla="*/ 1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3"/>
                  <a:gd name="T53" fmla="*/ 13 w 1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3">
                    <a:moveTo>
                      <a:pt x="10" y="1"/>
                    </a:moveTo>
                    <a:lnTo>
                      <a:pt x="13" y="0"/>
                    </a:lnTo>
                    <a:lnTo>
                      <a:pt x="13" y="1"/>
                    </a:lnTo>
                    <a:lnTo>
                      <a:pt x="12" y="2"/>
                    </a:lnTo>
                    <a:lnTo>
                      <a:pt x="10" y="3"/>
                    </a:lnTo>
                    <a:lnTo>
                      <a:pt x="8" y="3"/>
                    </a:lnTo>
                    <a:lnTo>
                      <a:pt x="6" y="2"/>
                    </a:lnTo>
                    <a:lnTo>
                      <a:pt x="5" y="2"/>
                    </a:lnTo>
                    <a:lnTo>
                      <a:pt x="3" y="2"/>
                    </a:lnTo>
                    <a:lnTo>
                      <a:pt x="1" y="2"/>
                    </a:lnTo>
                    <a:lnTo>
                      <a:pt x="0" y="1"/>
                    </a:lnTo>
                    <a:lnTo>
                      <a:pt x="0" y="0"/>
                    </a:lnTo>
                    <a:lnTo>
                      <a:pt x="1" y="0"/>
                    </a:lnTo>
                    <a:lnTo>
                      <a:pt x="3" y="0"/>
                    </a:lnTo>
                    <a:lnTo>
                      <a:pt x="6" y="0"/>
                    </a:lnTo>
                    <a:lnTo>
                      <a:pt x="8" y="1"/>
                    </a:lnTo>
                    <a:lnTo>
                      <a:pt x="10" y="1"/>
                    </a:lnTo>
                    <a:close/>
                  </a:path>
                </a:pathLst>
              </a:custGeom>
              <a:solidFill>
                <a:srgbClr val="000000"/>
              </a:solidFill>
              <a:ln w="9525">
                <a:noFill/>
                <a:round/>
                <a:headEnd/>
                <a:tailEnd/>
              </a:ln>
            </p:spPr>
            <p:txBody>
              <a:bodyPr/>
              <a:lstStyle/>
              <a:p>
                <a:endParaRPr lang="ru-RU"/>
              </a:p>
            </p:txBody>
          </p:sp>
          <p:sp>
            <p:nvSpPr>
              <p:cNvPr id="18458" name="Freeform 103"/>
              <p:cNvSpPr>
                <a:spLocks/>
              </p:cNvSpPr>
              <p:nvPr/>
            </p:nvSpPr>
            <p:spPr bwMode="auto">
              <a:xfrm>
                <a:off x="2667" y="2152"/>
                <a:ext cx="61" cy="5"/>
              </a:xfrm>
              <a:custGeom>
                <a:avLst/>
                <a:gdLst>
                  <a:gd name="T0" fmla="*/ 8 w 36"/>
                  <a:gd name="T1" fmla="*/ 1 h 7"/>
                  <a:gd name="T2" fmla="*/ 14 w 36"/>
                  <a:gd name="T3" fmla="*/ 1 h 7"/>
                  <a:gd name="T4" fmla="*/ 22 w 36"/>
                  <a:gd name="T5" fmla="*/ 1 h 7"/>
                  <a:gd name="T6" fmla="*/ 29 w 36"/>
                  <a:gd name="T7" fmla="*/ 1 h 7"/>
                  <a:gd name="T8" fmla="*/ 32 w 36"/>
                  <a:gd name="T9" fmla="*/ 3 h 7"/>
                  <a:gd name="T10" fmla="*/ 36 w 36"/>
                  <a:gd name="T11" fmla="*/ 4 h 7"/>
                  <a:gd name="T12" fmla="*/ 39 w 36"/>
                  <a:gd name="T13" fmla="*/ 4 h 7"/>
                  <a:gd name="T14" fmla="*/ 41 w 36"/>
                  <a:gd name="T15" fmla="*/ 4 h 7"/>
                  <a:gd name="T16" fmla="*/ 42 w 36"/>
                  <a:gd name="T17" fmla="*/ 4 h 7"/>
                  <a:gd name="T18" fmla="*/ 47 w 36"/>
                  <a:gd name="T19" fmla="*/ 3 h 7"/>
                  <a:gd name="T20" fmla="*/ 51 w 36"/>
                  <a:gd name="T21" fmla="*/ 3 h 7"/>
                  <a:gd name="T22" fmla="*/ 54 w 36"/>
                  <a:gd name="T23" fmla="*/ 1 h 7"/>
                  <a:gd name="T24" fmla="*/ 56 w 36"/>
                  <a:gd name="T25" fmla="*/ 1 h 7"/>
                  <a:gd name="T26" fmla="*/ 58 w 36"/>
                  <a:gd name="T27" fmla="*/ 1 h 7"/>
                  <a:gd name="T28" fmla="*/ 58 w 36"/>
                  <a:gd name="T29" fmla="*/ 1 h 7"/>
                  <a:gd name="T30" fmla="*/ 61 w 36"/>
                  <a:gd name="T31" fmla="*/ 1 h 7"/>
                  <a:gd name="T32" fmla="*/ 61 w 36"/>
                  <a:gd name="T33" fmla="*/ 1 h 7"/>
                  <a:gd name="T34" fmla="*/ 61 w 36"/>
                  <a:gd name="T35" fmla="*/ 1 h 7"/>
                  <a:gd name="T36" fmla="*/ 61 w 36"/>
                  <a:gd name="T37" fmla="*/ 4 h 7"/>
                  <a:gd name="T38" fmla="*/ 61 w 36"/>
                  <a:gd name="T39" fmla="*/ 4 h 7"/>
                  <a:gd name="T40" fmla="*/ 58 w 36"/>
                  <a:gd name="T41" fmla="*/ 4 h 7"/>
                  <a:gd name="T42" fmla="*/ 56 w 36"/>
                  <a:gd name="T43" fmla="*/ 4 h 7"/>
                  <a:gd name="T44" fmla="*/ 56 w 36"/>
                  <a:gd name="T45" fmla="*/ 4 h 7"/>
                  <a:gd name="T46" fmla="*/ 56 w 36"/>
                  <a:gd name="T47" fmla="*/ 4 h 7"/>
                  <a:gd name="T48" fmla="*/ 56 w 36"/>
                  <a:gd name="T49" fmla="*/ 4 h 7"/>
                  <a:gd name="T50" fmla="*/ 53 w 36"/>
                  <a:gd name="T51" fmla="*/ 4 h 7"/>
                  <a:gd name="T52" fmla="*/ 49 w 36"/>
                  <a:gd name="T53" fmla="*/ 4 h 7"/>
                  <a:gd name="T54" fmla="*/ 44 w 36"/>
                  <a:gd name="T55" fmla="*/ 4 h 7"/>
                  <a:gd name="T56" fmla="*/ 42 w 36"/>
                  <a:gd name="T57" fmla="*/ 4 h 7"/>
                  <a:gd name="T58" fmla="*/ 41 w 36"/>
                  <a:gd name="T59" fmla="*/ 5 h 7"/>
                  <a:gd name="T60" fmla="*/ 39 w 36"/>
                  <a:gd name="T61" fmla="*/ 5 h 7"/>
                  <a:gd name="T62" fmla="*/ 36 w 36"/>
                  <a:gd name="T63" fmla="*/ 5 h 7"/>
                  <a:gd name="T64" fmla="*/ 32 w 36"/>
                  <a:gd name="T65" fmla="*/ 4 h 7"/>
                  <a:gd name="T66" fmla="*/ 27 w 36"/>
                  <a:gd name="T67" fmla="*/ 4 h 7"/>
                  <a:gd name="T68" fmla="*/ 19 w 36"/>
                  <a:gd name="T69" fmla="*/ 4 h 7"/>
                  <a:gd name="T70" fmla="*/ 12 w 36"/>
                  <a:gd name="T71" fmla="*/ 3 h 7"/>
                  <a:gd name="T72" fmla="*/ 8 w 36"/>
                  <a:gd name="T73" fmla="*/ 3 h 7"/>
                  <a:gd name="T74" fmla="*/ 5 w 36"/>
                  <a:gd name="T75" fmla="*/ 3 h 7"/>
                  <a:gd name="T76" fmla="*/ 5 w 36"/>
                  <a:gd name="T77" fmla="*/ 3 h 7"/>
                  <a:gd name="T78" fmla="*/ 3 w 36"/>
                  <a:gd name="T79" fmla="*/ 3 h 7"/>
                  <a:gd name="T80" fmla="*/ 3 w 36"/>
                  <a:gd name="T81" fmla="*/ 4 h 7"/>
                  <a:gd name="T82" fmla="*/ 3 w 36"/>
                  <a:gd name="T83" fmla="*/ 4 h 7"/>
                  <a:gd name="T84" fmla="*/ 2 w 36"/>
                  <a:gd name="T85" fmla="*/ 4 h 7"/>
                  <a:gd name="T86" fmla="*/ 0 w 36"/>
                  <a:gd name="T87" fmla="*/ 3 h 7"/>
                  <a:gd name="T88" fmla="*/ 0 w 36"/>
                  <a:gd name="T89" fmla="*/ 1 h 7"/>
                  <a:gd name="T90" fmla="*/ 0 w 36"/>
                  <a:gd name="T91" fmla="*/ 1 h 7"/>
                  <a:gd name="T92" fmla="*/ 2 w 36"/>
                  <a:gd name="T93" fmla="*/ 1 h 7"/>
                  <a:gd name="T94" fmla="*/ 3 w 36"/>
                  <a:gd name="T95" fmla="*/ 0 h 7"/>
                  <a:gd name="T96" fmla="*/ 5 w 36"/>
                  <a:gd name="T97" fmla="*/ 0 h 7"/>
                  <a:gd name="T98" fmla="*/ 8 w 36"/>
                  <a:gd name="T99" fmla="*/ 0 h 7"/>
                  <a:gd name="T100" fmla="*/ 8 w 36"/>
                  <a:gd name="T101" fmla="*/ 0 h 7"/>
                  <a:gd name="T102" fmla="*/ 8 w 36"/>
                  <a:gd name="T103" fmla="*/ 0 h 7"/>
                  <a:gd name="T104" fmla="*/ 8 w 36"/>
                  <a:gd name="T105" fmla="*/ 1 h 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
                  <a:gd name="T160" fmla="*/ 0 h 7"/>
                  <a:gd name="T161" fmla="*/ 36 w 36"/>
                  <a:gd name="T162" fmla="*/ 7 h 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 h="7">
                    <a:moveTo>
                      <a:pt x="5" y="1"/>
                    </a:moveTo>
                    <a:lnTo>
                      <a:pt x="8" y="2"/>
                    </a:lnTo>
                    <a:lnTo>
                      <a:pt x="13" y="2"/>
                    </a:lnTo>
                    <a:lnTo>
                      <a:pt x="17" y="2"/>
                    </a:lnTo>
                    <a:lnTo>
                      <a:pt x="19" y="4"/>
                    </a:lnTo>
                    <a:lnTo>
                      <a:pt x="21" y="5"/>
                    </a:lnTo>
                    <a:lnTo>
                      <a:pt x="23" y="5"/>
                    </a:lnTo>
                    <a:lnTo>
                      <a:pt x="24" y="5"/>
                    </a:lnTo>
                    <a:lnTo>
                      <a:pt x="25" y="5"/>
                    </a:lnTo>
                    <a:lnTo>
                      <a:pt x="28" y="4"/>
                    </a:lnTo>
                    <a:lnTo>
                      <a:pt x="30" y="4"/>
                    </a:lnTo>
                    <a:lnTo>
                      <a:pt x="32" y="2"/>
                    </a:lnTo>
                    <a:lnTo>
                      <a:pt x="33" y="2"/>
                    </a:lnTo>
                    <a:lnTo>
                      <a:pt x="34" y="1"/>
                    </a:lnTo>
                    <a:lnTo>
                      <a:pt x="36" y="1"/>
                    </a:lnTo>
                    <a:lnTo>
                      <a:pt x="36" y="2"/>
                    </a:lnTo>
                    <a:lnTo>
                      <a:pt x="36" y="5"/>
                    </a:lnTo>
                    <a:lnTo>
                      <a:pt x="36" y="6"/>
                    </a:lnTo>
                    <a:lnTo>
                      <a:pt x="34" y="6"/>
                    </a:lnTo>
                    <a:lnTo>
                      <a:pt x="33" y="5"/>
                    </a:lnTo>
                    <a:lnTo>
                      <a:pt x="31" y="5"/>
                    </a:lnTo>
                    <a:lnTo>
                      <a:pt x="29" y="5"/>
                    </a:lnTo>
                    <a:lnTo>
                      <a:pt x="26" y="5"/>
                    </a:lnTo>
                    <a:lnTo>
                      <a:pt x="25" y="6"/>
                    </a:lnTo>
                    <a:lnTo>
                      <a:pt x="24" y="7"/>
                    </a:lnTo>
                    <a:lnTo>
                      <a:pt x="23" y="7"/>
                    </a:lnTo>
                    <a:lnTo>
                      <a:pt x="21" y="7"/>
                    </a:lnTo>
                    <a:lnTo>
                      <a:pt x="19" y="6"/>
                    </a:lnTo>
                    <a:lnTo>
                      <a:pt x="16" y="5"/>
                    </a:lnTo>
                    <a:lnTo>
                      <a:pt x="11" y="5"/>
                    </a:lnTo>
                    <a:lnTo>
                      <a:pt x="7" y="4"/>
                    </a:lnTo>
                    <a:lnTo>
                      <a:pt x="5" y="4"/>
                    </a:lnTo>
                    <a:lnTo>
                      <a:pt x="3" y="4"/>
                    </a:lnTo>
                    <a:lnTo>
                      <a:pt x="2" y="4"/>
                    </a:lnTo>
                    <a:lnTo>
                      <a:pt x="2" y="5"/>
                    </a:lnTo>
                    <a:lnTo>
                      <a:pt x="1" y="5"/>
                    </a:lnTo>
                    <a:lnTo>
                      <a:pt x="0" y="4"/>
                    </a:lnTo>
                    <a:lnTo>
                      <a:pt x="0" y="2"/>
                    </a:lnTo>
                    <a:lnTo>
                      <a:pt x="0" y="1"/>
                    </a:lnTo>
                    <a:lnTo>
                      <a:pt x="1" y="1"/>
                    </a:lnTo>
                    <a:lnTo>
                      <a:pt x="2" y="0"/>
                    </a:lnTo>
                    <a:lnTo>
                      <a:pt x="3" y="0"/>
                    </a:lnTo>
                    <a:lnTo>
                      <a:pt x="5" y="0"/>
                    </a:lnTo>
                    <a:lnTo>
                      <a:pt x="5" y="1"/>
                    </a:lnTo>
                    <a:close/>
                  </a:path>
                </a:pathLst>
              </a:custGeom>
              <a:solidFill>
                <a:srgbClr val="000000"/>
              </a:solidFill>
              <a:ln w="9525">
                <a:noFill/>
                <a:round/>
                <a:headEnd/>
                <a:tailEnd/>
              </a:ln>
            </p:spPr>
            <p:txBody>
              <a:bodyPr/>
              <a:lstStyle/>
              <a:p>
                <a:endParaRPr lang="ru-RU"/>
              </a:p>
            </p:txBody>
          </p:sp>
          <p:sp>
            <p:nvSpPr>
              <p:cNvPr id="18459" name="Freeform 104"/>
              <p:cNvSpPr>
                <a:spLocks/>
              </p:cNvSpPr>
              <p:nvPr/>
            </p:nvSpPr>
            <p:spPr bwMode="auto">
              <a:xfrm>
                <a:off x="2637" y="2179"/>
                <a:ext cx="38" cy="10"/>
              </a:xfrm>
              <a:custGeom>
                <a:avLst/>
                <a:gdLst>
                  <a:gd name="T0" fmla="*/ 38 w 22"/>
                  <a:gd name="T1" fmla="*/ 8 h 13"/>
                  <a:gd name="T2" fmla="*/ 29 w 22"/>
                  <a:gd name="T3" fmla="*/ 8 h 13"/>
                  <a:gd name="T4" fmla="*/ 19 w 22"/>
                  <a:gd name="T5" fmla="*/ 5 h 13"/>
                  <a:gd name="T6" fmla="*/ 9 w 22"/>
                  <a:gd name="T7" fmla="*/ 3 h 13"/>
                  <a:gd name="T8" fmla="*/ 3 w 22"/>
                  <a:gd name="T9" fmla="*/ 2 h 13"/>
                  <a:gd name="T10" fmla="*/ 2 w 22"/>
                  <a:gd name="T11" fmla="*/ 0 h 13"/>
                  <a:gd name="T12" fmla="*/ 0 w 22"/>
                  <a:gd name="T13" fmla="*/ 0 h 13"/>
                  <a:gd name="T14" fmla="*/ 0 w 22"/>
                  <a:gd name="T15" fmla="*/ 2 h 13"/>
                  <a:gd name="T16" fmla="*/ 2 w 22"/>
                  <a:gd name="T17" fmla="*/ 2 h 13"/>
                  <a:gd name="T18" fmla="*/ 5 w 22"/>
                  <a:gd name="T19" fmla="*/ 4 h 13"/>
                  <a:gd name="T20" fmla="*/ 16 w 22"/>
                  <a:gd name="T21" fmla="*/ 5 h 13"/>
                  <a:gd name="T22" fmla="*/ 28 w 22"/>
                  <a:gd name="T23" fmla="*/ 8 h 13"/>
                  <a:gd name="T24" fmla="*/ 38 w 22"/>
                  <a:gd name="T25" fmla="*/ 10 h 13"/>
                  <a:gd name="T26" fmla="*/ 38 w 22"/>
                  <a:gd name="T27" fmla="*/ 9 h 13"/>
                  <a:gd name="T28" fmla="*/ 38 w 22"/>
                  <a:gd name="T29" fmla="*/ 9 h 13"/>
                  <a:gd name="T30" fmla="*/ 38 w 22"/>
                  <a:gd name="T31" fmla="*/ 8 h 13"/>
                  <a:gd name="T32" fmla="*/ 38 w 22"/>
                  <a:gd name="T33" fmla="*/ 8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13"/>
                  <a:gd name="T53" fmla="*/ 22 w 22"/>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13">
                    <a:moveTo>
                      <a:pt x="22" y="11"/>
                    </a:moveTo>
                    <a:lnTo>
                      <a:pt x="17" y="10"/>
                    </a:lnTo>
                    <a:lnTo>
                      <a:pt x="11" y="6"/>
                    </a:lnTo>
                    <a:lnTo>
                      <a:pt x="5" y="4"/>
                    </a:lnTo>
                    <a:lnTo>
                      <a:pt x="2" y="2"/>
                    </a:lnTo>
                    <a:lnTo>
                      <a:pt x="1" y="0"/>
                    </a:lnTo>
                    <a:lnTo>
                      <a:pt x="0" y="0"/>
                    </a:lnTo>
                    <a:lnTo>
                      <a:pt x="0" y="2"/>
                    </a:lnTo>
                    <a:lnTo>
                      <a:pt x="1" y="3"/>
                    </a:lnTo>
                    <a:lnTo>
                      <a:pt x="3" y="5"/>
                    </a:lnTo>
                    <a:lnTo>
                      <a:pt x="9" y="7"/>
                    </a:lnTo>
                    <a:lnTo>
                      <a:pt x="16" y="11"/>
                    </a:lnTo>
                    <a:lnTo>
                      <a:pt x="22" y="13"/>
                    </a:lnTo>
                    <a:lnTo>
                      <a:pt x="22" y="12"/>
                    </a:lnTo>
                    <a:lnTo>
                      <a:pt x="22" y="11"/>
                    </a:lnTo>
                    <a:close/>
                  </a:path>
                </a:pathLst>
              </a:custGeom>
              <a:solidFill>
                <a:srgbClr val="000000"/>
              </a:solidFill>
              <a:ln w="9525">
                <a:noFill/>
                <a:round/>
                <a:headEnd/>
                <a:tailEnd/>
              </a:ln>
            </p:spPr>
            <p:txBody>
              <a:bodyPr/>
              <a:lstStyle/>
              <a:p>
                <a:endParaRPr lang="ru-RU"/>
              </a:p>
            </p:txBody>
          </p:sp>
          <p:sp>
            <p:nvSpPr>
              <p:cNvPr id="18460" name="Freeform 105"/>
              <p:cNvSpPr>
                <a:spLocks/>
              </p:cNvSpPr>
              <p:nvPr/>
            </p:nvSpPr>
            <p:spPr bwMode="auto">
              <a:xfrm>
                <a:off x="2610" y="2035"/>
                <a:ext cx="30" cy="17"/>
              </a:xfrm>
              <a:custGeom>
                <a:avLst/>
                <a:gdLst>
                  <a:gd name="T0" fmla="*/ 15 w 20"/>
                  <a:gd name="T1" fmla="*/ 17 h 20"/>
                  <a:gd name="T2" fmla="*/ 21 w 20"/>
                  <a:gd name="T3" fmla="*/ 16 h 20"/>
                  <a:gd name="T4" fmla="*/ 24 w 20"/>
                  <a:gd name="T5" fmla="*/ 14 h 20"/>
                  <a:gd name="T6" fmla="*/ 29 w 20"/>
                  <a:gd name="T7" fmla="*/ 12 h 20"/>
                  <a:gd name="T8" fmla="*/ 30 w 20"/>
                  <a:gd name="T9" fmla="*/ 9 h 20"/>
                  <a:gd name="T10" fmla="*/ 29 w 20"/>
                  <a:gd name="T11" fmla="*/ 5 h 20"/>
                  <a:gd name="T12" fmla="*/ 24 w 20"/>
                  <a:gd name="T13" fmla="*/ 3 h 20"/>
                  <a:gd name="T14" fmla="*/ 21 w 20"/>
                  <a:gd name="T15" fmla="*/ 2 h 20"/>
                  <a:gd name="T16" fmla="*/ 15 w 20"/>
                  <a:gd name="T17" fmla="*/ 0 h 20"/>
                  <a:gd name="T18" fmla="*/ 9 w 20"/>
                  <a:gd name="T19" fmla="*/ 2 h 20"/>
                  <a:gd name="T20" fmla="*/ 6 w 20"/>
                  <a:gd name="T21" fmla="*/ 3 h 20"/>
                  <a:gd name="T22" fmla="*/ 3 w 20"/>
                  <a:gd name="T23" fmla="*/ 5 h 20"/>
                  <a:gd name="T24" fmla="*/ 0 w 20"/>
                  <a:gd name="T25" fmla="*/ 9 h 20"/>
                  <a:gd name="T26" fmla="*/ 3 w 20"/>
                  <a:gd name="T27" fmla="*/ 12 h 20"/>
                  <a:gd name="T28" fmla="*/ 6 w 20"/>
                  <a:gd name="T29" fmla="*/ 15 h 20"/>
                  <a:gd name="T30" fmla="*/ 9 w 20"/>
                  <a:gd name="T31" fmla="*/ 16 h 20"/>
                  <a:gd name="T32" fmla="*/ 15 w 20"/>
                  <a:gd name="T33" fmla="*/ 1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0" y="20"/>
                    </a:moveTo>
                    <a:lnTo>
                      <a:pt x="14" y="19"/>
                    </a:lnTo>
                    <a:lnTo>
                      <a:pt x="16" y="17"/>
                    </a:lnTo>
                    <a:lnTo>
                      <a:pt x="19" y="14"/>
                    </a:lnTo>
                    <a:lnTo>
                      <a:pt x="20" y="11"/>
                    </a:lnTo>
                    <a:lnTo>
                      <a:pt x="19" y="6"/>
                    </a:lnTo>
                    <a:lnTo>
                      <a:pt x="16" y="4"/>
                    </a:lnTo>
                    <a:lnTo>
                      <a:pt x="14" y="2"/>
                    </a:lnTo>
                    <a:lnTo>
                      <a:pt x="10" y="0"/>
                    </a:lnTo>
                    <a:lnTo>
                      <a:pt x="6" y="2"/>
                    </a:lnTo>
                    <a:lnTo>
                      <a:pt x="4" y="4"/>
                    </a:lnTo>
                    <a:lnTo>
                      <a:pt x="2" y="6"/>
                    </a:lnTo>
                    <a:lnTo>
                      <a:pt x="0" y="11"/>
                    </a:lnTo>
                    <a:lnTo>
                      <a:pt x="2" y="14"/>
                    </a:lnTo>
                    <a:lnTo>
                      <a:pt x="4" y="18"/>
                    </a:lnTo>
                    <a:lnTo>
                      <a:pt x="6" y="19"/>
                    </a:lnTo>
                    <a:lnTo>
                      <a:pt x="10" y="20"/>
                    </a:lnTo>
                    <a:close/>
                  </a:path>
                </a:pathLst>
              </a:custGeom>
              <a:solidFill>
                <a:srgbClr val="930A0A"/>
              </a:solidFill>
              <a:ln w="9525">
                <a:noFill/>
                <a:round/>
                <a:headEnd/>
                <a:tailEnd/>
              </a:ln>
            </p:spPr>
            <p:txBody>
              <a:bodyPr/>
              <a:lstStyle/>
              <a:p>
                <a:endParaRPr lang="ru-RU"/>
              </a:p>
            </p:txBody>
          </p:sp>
          <p:sp>
            <p:nvSpPr>
              <p:cNvPr id="18461" name="Freeform 106"/>
              <p:cNvSpPr>
                <a:spLocks/>
              </p:cNvSpPr>
              <p:nvPr/>
            </p:nvSpPr>
            <p:spPr bwMode="auto">
              <a:xfrm>
                <a:off x="2515" y="2016"/>
                <a:ext cx="271" cy="137"/>
              </a:xfrm>
              <a:custGeom>
                <a:avLst/>
                <a:gdLst>
                  <a:gd name="T0" fmla="*/ 256 w 160"/>
                  <a:gd name="T1" fmla="*/ 53 h 160"/>
                  <a:gd name="T2" fmla="*/ 229 w 160"/>
                  <a:gd name="T3" fmla="*/ 70 h 160"/>
                  <a:gd name="T4" fmla="*/ 222 w 160"/>
                  <a:gd name="T5" fmla="*/ 66 h 160"/>
                  <a:gd name="T6" fmla="*/ 200 w 160"/>
                  <a:gd name="T7" fmla="*/ 74 h 160"/>
                  <a:gd name="T8" fmla="*/ 205 w 160"/>
                  <a:gd name="T9" fmla="*/ 63 h 160"/>
                  <a:gd name="T10" fmla="*/ 202 w 160"/>
                  <a:gd name="T11" fmla="*/ 56 h 160"/>
                  <a:gd name="T12" fmla="*/ 171 w 160"/>
                  <a:gd name="T13" fmla="*/ 68 h 160"/>
                  <a:gd name="T14" fmla="*/ 144 w 160"/>
                  <a:gd name="T15" fmla="*/ 69 h 160"/>
                  <a:gd name="T16" fmla="*/ 137 w 160"/>
                  <a:gd name="T17" fmla="*/ 69 h 160"/>
                  <a:gd name="T18" fmla="*/ 130 w 160"/>
                  <a:gd name="T19" fmla="*/ 69 h 160"/>
                  <a:gd name="T20" fmla="*/ 132 w 160"/>
                  <a:gd name="T21" fmla="*/ 66 h 160"/>
                  <a:gd name="T22" fmla="*/ 146 w 160"/>
                  <a:gd name="T23" fmla="*/ 62 h 160"/>
                  <a:gd name="T24" fmla="*/ 151 w 160"/>
                  <a:gd name="T25" fmla="*/ 52 h 160"/>
                  <a:gd name="T26" fmla="*/ 137 w 160"/>
                  <a:gd name="T27" fmla="*/ 51 h 160"/>
                  <a:gd name="T28" fmla="*/ 100 w 160"/>
                  <a:gd name="T29" fmla="*/ 65 h 160"/>
                  <a:gd name="T30" fmla="*/ 105 w 160"/>
                  <a:gd name="T31" fmla="*/ 73 h 160"/>
                  <a:gd name="T32" fmla="*/ 85 w 160"/>
                  <a:gd name="T33" fmla="*/ 81 h 160"/>
                  <a:gd name="T34" fmla="*/ 73 w 160"/>
                  <a:gd name="T35" fmla="*/ 92 h 160"/>
                  <a:gd name="T36" fmla="*/ 66 w 160"/>
                  <a:gd name="T37" fmla="*/ 91 h 160"/>
                  <a:gd name="T38" fmla="*/ 53 w 160"/>
                  <a:gd name="T39" fmla="*/ 86 h 160"/>
                  <a:gd name="T40" fmla="*/ 32 w 160"/>
                  <a:gd name="T41" fmla="*/ 99 h 160"/>
                  <a:gd name="T42" fmla="*/ 37 w 160"/>
                  <a:gd name="T43" fmla="*/ 115 h 160"/>
                  <a:gd name="T44" fmla="*/ 47 w 160"/>
                  <a:gd name="T45" fmla="*/ 121 h 160"/>
                  <a:gd name="T46" fmla="*/ 46 w 160"/>
                  <a:gd name="T47" fmla="*/ 124 h 160"/>
                  <a:gd name="T48" fmla="*/ 32 w 160"/>
                  <a:gd name="T49" fmla="*/ 131 h 160"/>
                  <a:gd name="T50" fmla="*/ 24 w 160"/>
                  <a:gd name="T51" fmla="*/ 137 h 160"/>
                  <a:gd name="T52" fmla="*/ 24 w 160"/>
                  <a:gd name="T53" fmla="*/ 130 h 160"/>
                  <a:gd name="T54" fmla="*/ 12 w 160"/>
                  <a:gd name="T55" fmla="*/ 109 h 160"/>
                  <a:gd name="T56" fmla="*/ 7 w 160"/>
                  <a:gd name="T57" fmla="*/ 92 h 160"/>
                  <a:gd name="T58" fmla="*/ 2 w 160"/>
                  <a:gd name="T59" fmla="*/ 78 h 160"/>
                  <a:gd name="T60" fmla="*/ 3 w 160"/>
                  <a:gd name="T61" fmla="*/ 62 h 160"/>
                  <a:gd name="T62" fmla="*/ 20 w 160"/>
                  <a:gd name="T63" fmla="*/ 41 h 160"/>
                  <a:gd name="T64" fmla="*/ 29 w 160"/>
                  <a:gd name="T65" fmla="*/ 24 h 160"/>
                  <a:gd name="T66" fmla="*/ 61 w 160"/>
                  <a:gd name="T67" fmla="*/ 15 h 160"/>
                  <a:gd name="T68" fmla="*/ 81 w 160"/>
                  <a:gd name="T69" fmla="*/ 3 h 160"/>
                  <a:gd name="T70" fmla="*/ 112 w 160"/>
                  <a:gd name="T71" fmla="*/ 0 h 160"/>
                  <a:gd name="T72" fmla="*/ 152 w 160"/>
                  <a:gd name="T73" fmla="*/ 2 h 160"/>
                  <a:gd name="T74" fmla="*/ 190 w 160"/>
                  <a:gd name="T75" fmla="*/ 10 h 160"/>
                  <a:gd name="T76" fmla="*/ 218 w 160"/>
                  <a:gd name="T77" fmla="*/ 14 h 160"/>
                  <a:gd name="T78" fmla="*/ 249 w 160"/>
                  <a:gd name="T79" fmla="*/ 24 h 160"/>
                  <a:gd name="T80" fmla="*/ 261 w 160"/>
                  <a:gd name="T81" fmla="*/ 34 h 160"/>
                  <a:gd name="T82" fmla="*/ 269 w 160"/>
                  <a:gd name="T83" fmla="*/ 39 h 160"/>
                  <a:gd name="T84" fmla="*/ 271 w 160"/>
                  <a:gd name="T85" fmla="*/ 49 h 160"/>
                  <a:gd name="T86" fmla="*/ 269 w 160"/>
                  <a:gd name="T87" fmla="*/ 50 h 160"/>
                  <a:gd name="T88" fmla="*/ 259 w 160"/>
                  <a:gd name="T89" fmla="*/ 42 h 1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0"/>
                  <a:gd name="T136" fmla="*/ 0 h 160"/>
                  <a:gd name="T137" fmla="*/ 160 w 160"/>
                  <a:gd name="T138" fmla="*/ 160 h 1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0" h="160">
                    <a:moveTo>
                      <a:pt x="145" y="43"/>
                    </a:moveTo>
                    <a:lnTo>
                      <a:pt x="149" y="50"/>
                    </a:lnTo>
                    <a:lnTo>
                      <a:pt x="151" y="62"/>
                    </a:lnTo>
                    <a:lnTo>
                      <a:pt x="147" y="74"/>
                    </a:lnTo>
                    <a:lnTo>
                      <a:pt x="135" y="85"/>
                    </a:lnTo>
                    <a:lnTo>
                      <a:pt x="135" y="82"/>
                    </a:lnTo>
                    <a:lnTo>
                      <a:pt x="134" y="80"/>
                    </a:lnTo>
                    <a:lnTo>
                      <a:pt x="132" y="78"/>
                    </a:lnTo>
                    <a:lnTo>
                      <a:pt x="131" y="77"/>
                    </a:lnTo>
                    <a:lnTo>
                      <a:pt x="128" y="81"/>
                    </a:lnTo>
                    <a:lnTo>
                      <a:pt x="123" y="85"/>
                    </a:lnTo>
                    <a:lnTo>
                      <a:pt x="118" y="86"/>
                    </a:lnTo>
                    <a:lnTo>
                      <a:pt x="112" y="84"/>
                    </a:lnTo>
                    <a:lnTo>
                      <a:pt x="118" y="79"/>
                    </a:lnTo>
                    <a:lnTo>
                      <a:pt x="121" y="73"/>
                    </a:lnTo>
                    <a:lnTo>
                      <a:pt x="123" y="66"/>
                    </a:lnTo>
                    <a:lnTo>
                      <a:pt x="122" y="58"/>
                    </a:lnTo>
                    <a:lnTo>
                      <a:pt x="119" y="65"/>
                    </a:lnTo>
                    <a:lnTo>
                      <a:pt x="114" y="73"/>
                    </a:lnTo>
                    <a:lnTo>
                      <a:pt x="107" y="78"/>
                    </a:lnTo>
                    <a:lnTo>
                      <a:pt x="101" y="79"/>
                    </a:lnTo>
                    <a:lnTo>
                      <a:pt x="96" y="78"/>
                    </a:lnTo>
                    <a:lnTo>
                      <a:pt x="90" y="79"/>
                    </a:lnTo>
                    <a:lnTo>
                      <a:pt x="85" y="80"/>
                    </a:lnTo>
                    <a:lnTo>
                      <a:pt x="83" y="81"/>
                    </a:lnTo>
                    <a:lnTo>
                      <a:pt x="82" y="81"/>
                    </a:lnTo>
                    <a:lnTo>
                      <a:pt x="81" y="81"/>
                    </a:lnTo>
                    <a:lnTo>
                      <a:pt x="78" y="81"/>
                    </a:lnTo>
                    <a:lnTo>
                      <a:pt x="77" y="80"/>
                    </a:lnTo>
                    <a:lnTo>
                      <a:pt x="77" y="79"/>
                    </a:lnTo>
                    <a:lnTo>
                      <a:pt x="77" y="78"/>
                    </a:lnTo>
                    <a:lnTo>
                      <a:pt x="78" y="77"/>
                    </a:lnTo>
                    <a:lnTo>
                      <a:pt x="81" y="76"/>
                    </a:lnTo>
                    <a:lnTo>
                      <a:pt x="83" y="74"/>
                    </a:lnTo>
                    <a:lnTo>
                      <a:pt x="86" y="72"/>
                    </a:lnTo>
                    <a:lnTo>
                      <a:pt x="88" y="70"/>
                    </a:lnTo>
                    <a:lnTo>
                      <a:pt x="89" y="66"/>
                    </a:lnTo>
                    <a:lnTo>
                      <a:pt x="89" y="61"/>
                    </a:lnTo>
                    <a:lnTo>
                      <a:pt x="88" y="56"/>
                    </a:lnTo>
                    <a:lnTo>
                      <a:pt x="83" y="51"/>
                    </a:lnTo>
                    <a:lnTo>
                      <a:pt x="81" y="59"/>
                    </a:lnTo>
                    <a:lnTo>
                      <a:pt x="76" y="66"/>
                    </a:lnTo>
                    <a:lnTo>
                      <a:pt x="68" y="73"/>
                    </a:lnTo>
                    <a:lnTo>
                      <a:pt x="59" y="76"/>
                    </a:lnTo>
                    <a:lnTo>
                      <a:pt x="61" y="79"/>
                    </a:lnTo>
                    <a:lnTo>
                      <a:pt x="62" y="81"/>
                    </a:lnTo>
                    <a:lnTo>
                      <a:pt x="62" y="85"/>
                    </a:lnTo>
                    <a:lnTo>
                      <a:pt x="60" y="87"/>
                    </a:lnTo>
                    <a:lnTo>
                      <a:pt x="55" y="91"/>
                    </a:lnTo>
                    <a:lnTo>
                      <a:pt x="50" y="95"/>
                    </a:lnTo>
                    <a:lnTo>
                      <a:pt x="45" y="101"/>
                    </a:lnTo>
                    <a:lnTo>
                      <a:pt x="43" y="106"/>
                    </a:lnTo>
                    <a:lnTo>
                      <a:pt x="43" y="107"/>
                    </a:lnTo>
                    <a:lnTo>
                      <a:pt x="42" y="107"/>
                    </a:lnTo>
                    <a:lnTo>
                      <a:pt x="40" y="107"/>
                    </a:lnTo>
                    <a:lnTo>
                      <a:pt x="39" y="106"/>
                    </a:lnTo>
                    <a:lnTo>
                      <a:pt x="37" y="103"/>
                    </a:lnTo>
                    <a:lnTo>
                      <a:pt x="35" y="102"/>
                    </a:lnTo>
                    <a:lnTo>
                      <a:pt x="31" y="101"/>
                    </a:lnTo>
                    <a:lnTo>
                      <a:pt x="25" y="102"/>
                    </a:lnTo>
                    <a:lnTo>
                      <a:pt x="21" y="108"/>
                    </a:lnTo>
                    <a:lnTo>
                      <a:pt x="19" y="116"/>
                    </a:lnTo>
                    <a:lnTo>
                      <a:pt x="19" y="125"/>
                    </a:lnTo>
                    <a:lnTo>
                      <a:pt x="20" y="131"/>
                    </a:lnTo>
                    <a:lnTo>
                      <a:pt x="22" y="134"/>
                    </a:lnTo>
                    <a:lnTo>
                      <a:pt x="24" y="138"/>
                    </a:lnTo>
                    <a:lnTo>
                      <a:pt x="27" y="140"/>
                    </a:lnTo>
                    <a:lnTo>
                      <a:pt x="28" y="141"/>
                    </a:lnTo>
                    <a:lnTo>
                      <a:pt x="29" y="141"/>
                    </a:lnTo>
                    <a:lnTo>
                      <a:pt x="28" y="142"/>
                    </a:lnTo>
                    <a:lnTo>
                      <a:pt x="27" y="145"/>
                    </a:lnTo>
                    <a:lnTo>
                      <a:pt x="24" y="147"/>
                    </a:lnTo>
                    <a:lnTo>
                      <a:pt x="21" y="150"/>
                    </a:lnTo>
                    <a:lnTo>
                      <a:pt x="19" y="153"/>
                    </a:lnTo>
                    <a:lnTo>
                      <a:pt x="16" y="156"/>
                    </a:lnTo>
                    <a:lnTo>
                      <a:pt x="15" y="158"/>
                    </a:lnTo>
                    <a:lnTo>
                      <a:pt x="14" y="160"/>
                    </a:lnTo>
                    <a:lnTo>
                      <a:pt x="14" y="158"/>
                    </a:lnTo>
                    <a:lnTo>
                      <a:pt x="14" y="156"/>
                    </a:lnTo>
                    <a:lnTo>
                      <a:pt x="14" y="152"/>
                    </a:lnTo>
                    <a:lnTo>
                      <a:pt x="13" y="145"/>
                    </a:lnTo>
                    <a:lnTo>
                      <a:pt x="10" y="135"/>
                    </a:lnTo>
                    <a:lnTo>
                      <a:pt x="7" y="127"/>
                    </a:lnTo>
                    <a:lnTo>
                      <a:pt x="6" y="123"/>
                    </a:lnTo>
                    <a:lnTo>
                      <a:pt x="5" y="117"/>
                    </a:lnTo>
                    <a:lnTo>
                      <a:pt x="4" y="108"/>
                    </a:lnTo>
                    <a:lnTo>
                      <a:pt x="2" y="100"/>
                    </a:lnTo>
                    <a:lnTo>
                      <a:pt x="2" y="94"/>
                    </a:lnTo>
                    <a:lnTo>
                      <a:pt x="1" y="91"/>
                    </a:lnTo>
                    <a:lnTo>
                      <a:pt x="1" y="85"/>
                    </a:lnTo>
                    <a:lnTo>
                      <a:pt x="0" y="78"/>
                    </a:lnTo>
                    <a:lnTo>
                      <a:pt x="2" y="72"/>
                    </a:lnTo>
                    <a:lnTo>
                      <a:pt x="6" y="65"/>
                    </a:lnTo>
                    <a:lnTo>
                      <a:pt x="8" y="57"/>
                    </a:lnTo>
                    <a:lnTo>
                      <a:pt x="12" y="48"/>
                    </a:lnTo>
                    <a:lnTo>
                      <a:pt x="13" y="41"/>
                    </a:lnTo>
                    <a:lnTo>
                      <a:pt x="14" y="35"/>
                    </a:lnTo>
                    <a:lnTo>
                      <a:pt x="17" y="28"/>
                    </a:lnTo>
                    <a:lnTo>
                      <a:pt x="24" y="23"/>
                    </a:lnTo>
                    <a:lnTo>
                      <a:pt x="32" y="19"/>
                    </a:lnTo>
                    <a:lnTo>
                      <a:pt x="36" y="17"/>
                    </a:lnTo>
                    <a:lnTo>
                      <a:pt x="39" y="12"/>
                    </a:lnTo>
                    <a:lnTo>
                      <a:pt x="43" y="8"/>
                    </a:lnTo>
                    <a:lnTo>
                      <a:pt x="48" y="4"/>
                    </a:lnTo>
                    <a:lnTo>
                      <a:pt x="53" y="3"/>
                    </a:lnTo>
                    <a:lnTo>
                      <a:pt x="59" y="1"/>
                    </a:lnTo>
                    <a:lnTo>
                      <a:pt x="66" y="0"/>
                    </a:lnTo>
                    <a:lnTo>
                      <a:pt x="74" y="0"/>
                    </a:lnTo>
                    <a:lnTo>
                      <a:pt x="82" y="1"/>
                    </a:lnTo>
                    <a:lnTo>
                      <a:pt x="90" y="2"/>
                    </a:lnTo>
                    <a:lnTo>
                      <a:pt x="99" y="5"/>
                    </a:lnTo>
                    <a:lnTo>
                      <a:pt x="107" y="10"/>
                    </a:lnTo>
                    <a:lnTo>
                      <a:pt x="112" y="12"/>
                    </a:lnTo>
                    <a:lnTo>
                      <a:pt x="118" y="15"/>
                    </a:lnTo>
                    <a:lnTo>
                      <a:pt x="123" y="15"/>
                    </a:lnTo>
                    <a:lnTo>
                      <a:pt x="129" y="16"/>
                    </a:lnTo>
                    <a:lnTo>
                      <a:pt x="136" y="18"/>
                    </a:lnTo>
                    <a:lnTo>
                      <a:pt x="142" y="23"/>
                    </a:lnTo>
                    <a:lnTo>
                      <a:pt x="147" y="28"/>
                    </a:lnTo>
                    <a:lnTo>
                      <a:pt x="151" y="33"/>
                    </a:lnTo>
                    <a:lnTo>
                      <a:pt x="153" y="36"/>
                    </a:lnTo>
                    <a:lnTo>
                      <a:pt x="154" y="40"/>
                    </a:lnTo>
                    <a:lnTo>
                      <a:pt x="157" y="42"/>
                    </a:lnTo>
                    <a:lnTo>
                      <a:pt x="158" y="43"/>
                    </a:lnTo>
                    <a:lnTo>
                      <a:pt x="159" y="46"/>
                    </a:lnTo>
                    <a:lnTo>
                      <a:pt x="160" y="49"/>
                    </a:lnTo>
                    <a:lnTo>
                      <a:pt x="160" y="54"/>
                    </a:lnTo>
                    <a:lnTo>
                      <a:pt x="160" y="57"/>
                    </a:lnTo>
                    <a:lnTo>
                      <a:pt x="160" y="58"/>
                    </a:lnTo>
                    <a:lnTo>
                      <a:pt x="159" y="58"/>
                    </a:lnTo>
                    <a:lnTo>
                      <a:pt x="159" y="56"/>
                    </a:lnTo>
                    <a:lnTo>
                      <a:pt x="157" y="51"/>
                    </a:lnTo>
                    <a:lnTo>
                      <a:pt x="153" y="49"/>
                    </a:lnTo>
                    <a:lnTo>
                      <a:pt x="149" y="47"/>
                    </a:lnTo>
                    <a:lnTo>
                      <a:pt x="145" y="43"/>
                    </a:lnTo>
                    <a:close/>
                  </a:path>
                </a:pathLst>
              </a:custGeom>
              <a:solidFill>
                <a:srgbClr val="930A0A"/>
              </a:solidFill>
              <a:ln w="9525">
                <a:noFill/>
                <a:round/>
                <a:headEnd/>
                <a:tailEnd/>
              </a:ln>
            </p:spPr>
            <p:txBody>
              <a:bodyPr/>
              <a:lstStyle/>
              <a:p>
                <a:endParaRPr lang="ru-RU"/>
              </a:p>
            </p:txBody>
          </p:sp>
          <p:sp>
            <p:nvSpPr>
              <p:cNvPr id="18462" name="Freeform 107"/>
              <p:cNvSpPr>
                <a:spLocks/>
              </p:cNvSpPr>
              <p:nvPr/>
            </p:nvSpPr>
            <p:spPr bwMode="auto">
              <a:xfrm>
                <a:off x="2394" y="2578"/>
                <a:ext cx="243" cy="641"/>
              </a:xfrm>
              <a:custGeom>
                <a:avLst/>
                <a:gdLst>
                  <a:gd name="T0" fmla="*/ 158 w 145"/>
                  <a:gd name="T1" fmla="*/ 3 h 747"/>
                  <a:gd name="T2" fmla="*/ 117 w 145"/>
                  <a:gd name="T3" fmla="*/ 0 h 747"/>
                  <a:gd name="T4" fmla="*/ 75 w 145"/>
                  <a:gd name="T5" fmla="*/ 6 h 747"/>
                  <a:gd name="T6" fmla="*/ 39 w 145"/>
                  <a:gd name="T7" fmla="*/ 22 h 747"/>
                  <a:gd name="T8" fmla="*/ 8 w 145"/>
                  <a:gd name="T9" fmla="*/ 59 h 747"/>
                  <a:gd name="T10" fmla="*/ 0 w 145"/>
                  <a:gd name="T11" fmla="*/ 121 h 747"/>
                  <a:gd name="T12" fmla="*/ 7 w 145"/>
                  <a:gd name="T13" fmla="*/ 166 h 747"/>
                  <a:gd name="T14" fmla="*/ 28 w 145"/>
                  <a:gd name="T15" fmla="*/ 234 h 747"/>
                  <a:gd name="T16" fmla="*/ 40 w 145"/>
                  <a:gd name="T17" fmla="*/ 275 h 747"/>
                  <a:gd name="T18" fmla="*/ 45 w 145"/>
                  <a:gd name="T19" fmla="*/ 325 h 747"/>
                  <a:gd name="T20" fmla="*/ 35 w 145"/>
                  <a:gd name="T21" fmla="*/ 356 h 747"/>
                  <a:gd name="T22" fmla="*/ 12 w 145"/>
                  <a:gd name="T23" fmla="*/ 401 h 747"/>
                  <a:gd name="T24" fmla="*/ 5 w 145"/>
                  <a:gd name="T25" fmla="*/ 440 h 747"/>
                  <a:gd name="T26" fmla="*/ 20 w 145"/>
                  <a:gd name="T27" fmla="*/ 505 h 747"/>
                  <a:gd name="T28" fmla="*/ 45 w 145"/>
                  <a:gd name="T29" fmla="*/ 562 h 747"/>
                  <a:gd name="T30" fmla="*/ 54 w 145"/>
                  <a:gd name="T31" fmla="*/ 604 h 747"/>
                  <a:gd name="T32" fmla="*/ 57 w 145"/>
                  <a:gd name="T33" fmla="*/ 626 h 747"/>
                  <a:gd name="T34" fmla="*/ 67 w 145"/>
                  <a:gd name="T35" fmla="*/ 639 h 747"/>
                  <a:gd name="T36" fmla="*/ 80 w 145"/>
                  <a:gd name="T37" fmla="*/ 638 h 747"/>
                  <a:gd name="T38" fmla="*/ 96 w 145"/>
                  <a:gd name="T39" fmla="*/ 630 h 747"/>
                  <a:gd name="T40" fmla="*/ 107 w 145"/>
                  <a:gd name="T41" fmla="*/ 615 h 747"/>
                  <a:gd name="T42" fmla="*/ 111 w 145"/>
                  <a:gd name="T43" fmla="*/ 594 h 747"/>
                  <a:gd name="T44" fmla="*/ 111 w 145"/>
                  <a:gd name="T45" fmla="*/ 567 h 747"/>
                  <a:gd name="T46" fmla="*/ 116 w 145"/>
                  <a:gd name="T47" fmla="*/ 512 h 747"/>
                  <a:gd name="T48" fmla="*/ 129 w 145"/>
                  <a:gd name="T49" fmla="*/ 480 h 747"/>
                  <a:gd name="T50" fmla="*/ 144 w 145"/>
                  <a:gd name="T51" fmla="*/ 450 h 747"/>
                  <a:gd name="T52" fmla="*/ 146 w 145"/>
                  <a:gd name="T53" fmla="*/ 415 h 747"/>
                  <a:gd name="T54" fmla="*/ 147 w 145"/>
                  <a:gd name="T55" fmla="*/ 366 h 747"/>
                  <a:gd name="T56" fmla="*/ 158 w 145"/>
                  <a:gd name="T57" fmla="*/ 334 h 747"/>
                  <a:gd name="T58" fmla="*/ 171 w 145"/>
                  <a:gd name="T59" fmla="*/ 299 h 747"/>
                  <a:gd name="T60" fmla="*/ 171 w 145"/>
                  <a:gd name="T61" fmla="*/ 278 h 747"/>
                  <a:gd name="T62" fmla="*/ 171 w 145"/>
                  <a:gd name="T63" fmla="*/ 262 h 747"/>
                  <a:gd name="T64" fmla="*/ 178 w 145"/>
                  <a:gd name="T65" fmla="*/ 246 h 747"/>
                  <a:gd name="T66" fmla="*/ 196 w 145"/>
                  <a:gd name="T67" fmla="*/ 205 h 747"/>
                  <a:gd name="T68" fmla="*/ 221 w 145"/>
                  <a:gd name="T69" fmla="*/ 149 h 747"/>
                  <a:gd name="T70" fmla="*/ 240 w 145"/>
                  <a:gd name="T71" fmla="*/ 103 h 747"/>
                  <a:gd name="T72" fmla="*/ 238 w 145"/>
                  <a:gd name="T73" fmla="*/ 71 h 747"/>
                  <a:gd name="T74" fmla="*/ 225 w 145"/>
                  <a:gd name="T75" fmla="*/ 43 h 747"/>
                  <a:gd name="T76" fmla="*/ 206 w 145"/>
                  <a:gd name="T77" fmla="*/ 22 h 747"/>
                  <a:gd name="T78" fmla="*/ 184 w 145"/>
                  <a:gd name="T79" fmla="*/ 10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5"/>
                  <a:gd name="T121" fmla="*/ 0 h 747"/>
                  <a:gd name="T122" fmla="*/ 145 w 145"/>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5" h="747">
                    <a:moveTo>
                      <a:pt x="104" y="7"/>
                    </a:moveTo>
                    <a:lnTo>
                      <a:pt x="94" y="3"/>
                    </a:lnTo>
                    <a:lnTo>
                      <a:pt x="82" y="0"/>
                    </a:lnTo>
                    <a:lnTo>
                      <a:pt x="70" y="0"/>
                    </a:lnTo>
                    <a:lnTo>
                      <a:pt x="57" y="3"/>
                    </a:lnTo>
                    <a:lnTo>
                      <a:pt x="45" y="7"/>
                    </a:lnTo>
                    <a:lnTo>
                      <a:pt x="33" y="15"/>
                    </a:lnTo>
                    <a:lnTo>
                      <a:pt x="23" y="26"/>
                    </a:lnTo>
                    <a:lnTo>
                      <a:pt x="15" y="38"/>
                    </a:lnTo>
                    <a:lnTo>
                      <a:pt x="5" y="69"/>
                    </a:lnTo>
                    <a:lnTo>
                      <a:pt x="1" y="106"/>
                    </a:lnTo>
                    <a:lnTo>
                      <a:pt x="0" y="141"/>
                    </a:lnTo>
                    <a:lnTo>
                      <a:pt x="1" y="165"/>
                    </a:lnTo>
                    <a:lnTo>
                      <a:pt x="4" y="193"/>
                    </a:lnTo>
                    <a:lnTo>
                      <a:pt x="10" y="233"/>
                    </a:lnTo>
                    <a:lnTo>
                      <a:pt x="17" y="273"/>
                    </a:lnTo>
                    <a:lnTo>
                      <a:pt x="21" y="300"/>
                    </a:lnTo>
                    <a:lnTo>
                      <a:pt x="24" y="321"/>
                    </a:lnTo>
                    <a:lnTo>
                      <a:pt x="26" y="351"/>
                    </a:lnTo>
                    <a:lnTo>
                      <a:pt x="27" y="379"/>
                    </a:lnTo>
                    <a:lnTo>
                      <a:pt x="26" y="397"/>
                    </a:lnTo>
                    <a:lnTo>
                      <a:pt x="21" y="415"/>
                    </a:lnTo>
                    <a:lnTo>
                      <a:pt x="15" y="440"/>
                    </a:lnTo>
                    <a:lnTo>
                      <a:pt x="7" y="467"/>
                    </a:lnTo>
                    <a:lnTo>
                      <a:pt x="3" y="488"/>
                    </a:lnTo>
                    <a:lnTo>
                      <a:pt x="3" y="513"/>
                    </a:lnTo>
                    <a:lnTo>
                      <a:pt x="7" y="548"/>
                    </a:lnTo>
                    <a:lnTo>
                      <a:pt x="12" y="589"/>
                    </a:lnTo>
                    <a:lnTo>
                      <a:pt x="20" y="625"/>
                    </a:lnTo>
                    <a:lnTo>
                      <a:pt x="27" y="655"/>
                    </a:lnTo>
                    <a:lnTo>
                      <a:pt x="31" y="682"/>
                    </a:lnTo>
                    <a:lnTo>
                      <a:pt x="32" y="704"/>
                    </a:lnTo>
                    <a:lnTo>
                      <a:pt x="32" y="719"/>
                    </a:lnTo>
                    <a:lnTo>
                      <a:pt x="34" y="730"/>
                    </a:lnTo>
                    <a:lnTo>
                      <a:pt x="36" y="739"/>
                    </a:lnTo>
                    <a:lnTo>
                      <a:pt x="40" y="745"/>
                    </a:lnTo>
                    <a:lnTo>
                      <a:pt x="45" y="747"/>
                    </a:lnTo>
                    <a:lnTo>
                      <a:pt x="48" y="744"/>
                    </a:lnTo>
                    <a:lnTo>
                      <a:pt x="53" y="739"/>
                    </a:lnTo>
                    <a:lnTo>
                      <a:pt x="57" y="734"/>
                    </a:lnTo>
                    <a:lnTo>
                      <a:pt x="62" y="727"/>
                    </a:lnTo>
                    <a:lnTo>
                      <a:pt x="64" y="717"/>
                    </a:lnTo>
                    <a:lnTo>
                      <a:pt x="66" y="705"/>
                    </a:lnTo>
                    <a:lnTo>
                      <a:pt x="66" y="692"/>
                    </a:lnTo>
                    <a:lnTo>
                      <a:pt x="66" y="681"/>
                    </a:lnTo>
                    <a:lnTo>
                      <a:pt x="66" y="661"/>
                    </a:lnTo>
                    <a:lnTo>
                      <a:pt x="66" y="629"/>
                    </a:lnTo>
                    <a:lnTo>
                      <a:pt x="69" y="597"/>
                    </a:lnTo>
                    <a:lnTo>
                      <a:pt x="72" y="574"/>
                    </a:lnTo>
                    <a:lnTo>
                      <a:pt x="77" y="559"/>
                    </a:lnTo>
                    <a:lnTo>
                      <a:pt x="82" y="541"/>
                    </a:lnTo>
                    <a:lnTo>
                      <a:pt x="86" y="524"/>
                    </a:lnTo>
                    <a:lnTo>
                      <a:pt x="87" y="507"/>
                    </a:lnTo>
                    <a:lnTo>
                      <a:pt x="87" y="484"/>
                    </a:lnTo>
                    <a:lnTo>
                      <a:pt x="88" y="454"/>
                    </a:lnTo>
                    <a:lnTo>
                      <a:pt x="88" y="426"/>
                    </a:lnTo>
                    <a:lnTo>
                      <a:pt x="88" y="410"/>
                    </a:lnTo>
                    <a:lnTo>
                      <a:pt x="94" y="389"/>
                    </a:lnTo>
                    <a:lnTo>
                      <a:pt x="99" y="368"/>
                    </a:lnTo>
                    <a:lnTo>
                      <a:pt x="102" y="348"/>
                    </a:lnTo>
                    <a:lnTo>
                      <a:pt x="103" y="334"/>
                    </a:lnTo>
                    <a:lnTo>
                      <a:pt x="102" y="324"/>
                    </a:lnTo>
                    <a:lnTo>
                      <a:pt x="102" y="315"/>
                    </a:lnTo>
                    <a:lnTo>
                      <a:pt x="102" y="305"/>
                    </a:lnTo>
                    <a:lnTo>
                      <a:pt x="103" y="297"/>
                    </a:lnTo>
                    <a:lnTo>
                      <a:pt x="106" y="287"/>
                    </a:lnTo>
                    <a:lnTo>
                      <a:pt x="110" y="266"/>
                    </a:lnTo>
                    <a:lnTo>
                      <a:pt x="117" y="239"/>
                    </a:lnTo>
                    <a:lnTo>
                      <a:pt x="125" y="208"/>
                    </a:lnTo>
                    <a:lnTo>
                      <a:pt x="132" y="174"/>
                    </a:lnTo>
                    <a:lnTo>
                      <a:pt x="139" y="144"/>
                    </a:lnTo>
                    <a:lnTo>
                      <a:pt x="143" y="120"/>
                    </a:lnTo>
                    <a:lnTo>
                      <a:pt x="145" y="104"/>
                    </a:lnTo>
                    <a:lnTo>
                      <a:pt x="142" y="83"/>
                    </a:lnTo>
                    <a:lnTo>
                      <a:pt x="139" y="65"/>
                    </a:lnTo>
                    <a:lnTo>
                      <a:pt x="134" y="50"/>
                    </a:lnTo>
                    <a:lnTo>
                      <a:pt x="129" y="36"/>
                    </a:lnTo>
                    <a:lnTo>
                      <a:pt x="123" y="26"/>
                    </a:lnTo>
                    <a:lnTo>
                      <a:pt x="116" y="18"/>
                    </a:lnTo>
                    <a:lnTo>
                      <a:pt x="110" y="12"/>
                    </a:lnTo>
                    <a:lnTo>
                      <a:pt x="104" y="7"/>
                    </a:lnTo>
                    <a:close/>
                  </a:path>
                </a:pathLst>
              </a:custGeom>
              <a:solidFill>
                <a:srgbClr val="CC998C"/>
              </a:solidFill>
              <a:ln w="9525">
                <a:noFill/>
                <a:round/>
                <a:headEnd/>
                <a:tailEnd/>
              </a:ln>
            </p:spPr>
            <p:txBody>
              <a:bodyPr/>
              <a:lstStyle/>
              <a:p>
                <a:endParaRPr lang="ru-RU"/>
              </a:p>
            </p:txBody>
          </p:sp>
          <p:sp>
            <p:nvSpPr>
              <p:cNvPr id="18463" name="Freeform 108"/>
              <p:cNvSpPr>
                <a:spLocks/>
              </p:cNvSpPr>
              <p:nvPr/>
            </p:nvSpPr>
            <p:spPr bwMode="auto">
              <a:xfrm>
                <a:off x="2492" y="2614"/>
                <a:ext cx="30" cy="17"/>
              </a:xfrm>
              <a:custGeom>
                <a:avLst/>
                <a:gdLst>
                  <a:gd name="T0" fmla="*/ 29 w 20"/>
                  <a:gd name="T1" fmla="*/ 13 h 19"/>
                  <a:gd name="T2" fmla="*/ 30 w 20"/>
                  <a:gd name="T3" fmla="*/ 9 h 19"/>
                  <a:gd name="T4" fmla="*/ 29 w 20"/>
                  <a:gd name="T5" fmla="*/ 6 h 19"/>
                  <a:gd name="T6" fmla="*/ 26 w 20"/>
                  <a:gd name="T7" fmla="*/ 3 h 19"/>
                  <a:gd name="T8" fmla="*/ 21 w 20"/>
                  <a:gd name="T9" fmla="*/ 1 h 19"/>
                  <a:gd name="T10" fmla="*/ 17 w 20"/>
                  <a:gd name="T11" fmla="*/ 0 h 19"/>
                  <a:gd name="T12" fmla="*/ 11 w 20"/>
                  <a:gd name="T13" fmla="*/ 0 h 19"/>
                  <a:gd name="T14" fmla="*/ 6 w 20"/>
                  <a:gd name="T15" fmla="*/ 2 h 19"/>
                  <a:gd name="T16" fmla="*/ 2 w 20"/>
                  <a:gd name="T17" fmla="*/ 4 h 19"/>
                  <a:gd name="T18" fmla="*/ 0 w 20"/>
                  <a:gd name="T19" fmla="*/ 8 h 19"/>
                  <a:gd name="T20" fmla="*/ 0 w 20"/>
                  <a:gd name="T21" fmla="*/ 12 h 19"/>
                  <a:gd name="T22" fmla="*/ 3 w 20"/>
                  <a:gd name="T23" fmla="*/ 14 h 19"/>
                  <a:gd name="T24" fmla="*/ 8 w 20"/>
                  <a:gd name="T25" fmla="*/ 16 h 19"/>
                  <a:gd name="T26" fmla="*/ 12 w 20"/>
                  <a:gd name="T27" fmla="*/ 17 h 19"/>
                  <a:gd name="T28" fmla="*/ 20 w 20"/>
                  <a:gd name="T29" fmla="*/ 16 h 19"/>
                  <a:gd name="T30" fmla="*/ 24 w 20"/>
                  <a:gd name="T31" fmla="*/ 15 h 19"/>
                  <a:gd name="T32" fmla="*/ 29 w 20"/>
                  <a:gd name="T33" fmla="*/ 1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9" y="14"/>
                    </a:moveTo>
                    <a:lnTo>
                      <a:pt x="20" y="10"/>
                    </a:lnTo>
                    <a:lnTo>
                      <a:pt x="19" y="7"/>
                    </a:lnTo>
                    <a:lnTo>
                      <a:pt x="17" y="3"/>
                    </a:lnTo>
                    <a:lnTo>
                      <a:pt x="14" y="1"/>
                    </a:lnTo>
                    <a:lnTo>
                      <a:pt x="11" y="0"/>
                    </a:lnTo>
                    <a:lnTo>
                      <a:pt x="7" y="0"/>
                    </a:lnTo>
                    <a:lnTo>
                      <a:pt x="4" y="2"/>
                    </a:lnTo>
                    <a:lnTo>
                      <a:pt x="1" y="4"/>
                    </a:lnTo>
                    <a:lnTo>
                      <a:pt x="0" y="9"/>
                    </a:lnTo>
                    <a:lnTo>
                      <a:pt x="0" y="13"/>
                    </a:lnTo>
                    <a:lnTo>
                      <a:pt x="2" y="16"/>
                    </a:lnTo>
                    <a:lnTo>
                      <a:pt x="5" y="18"/>
                    </a:lnTo>
                    <a:lnTo>
                      <a:pt x="8" y="19"/>
                    </a:lnTo>
                    <a:lnTo>
                      <a:pt x="13" y="18"/>
                    </a:lnTo>
                    <a:lnTo>
                      <a:pt x="16" y="17"/>
                    </a:lnTo>
                    <a:lnTo>
                      <a:pt x="19" y="14"/>
                    </a:lnTo>
                    <a:close/>
                  </a:path>
                </a:pathLst>
              </a:custGeom>
              <a:solidFill>
                <a:srgbClr val="CC998C"/>
              </a:solidFill>
              <a:ln w="9525">
                <a:noFill/>
                <a:round/>
                <a:headEnd/>
                <a:tailEnd/>
              </a:ln>
            </p:spPr>
            <p:txBody>
              <a:bodyPr/>
              <a:lstStyle/>
              <a:p>
                <a:endParaRPr lang="ru-RU"/>
              </a:p>
            </p:txBody>
          </p:sp>
          <p:sp>
            <p:nvSpPr>
              <p:cNvPr id="18464" name="Freeform 109"/>
              <p:cNvSpPr>
                <a:spLocks/>
              </p:cNvSpPr>
              <p:nvPr/>
            </p:nvSpPr>
            <p:spPr bwMode="auto">
              <a:xfrm>
                <a:off x="2461" y="3176"/>
                <a:ext cx="34" cy="18"/>
              </a:xfrm>
              <a:custGeom>
                <a:avLst/>
                <a:gdLst>
                  <a:gd name="T0" fmla="*/ 32 w 19"/>
                  <a:gd name="T1" fmla="*/ 14 h 19"/>
                  <a:gd name="T2" fmla="*/ 34 w 19"/>
                  <a:gd name="T3" fmla="*/ 9 h 19"/>
                  <a:gd name="T4" fmla="*/ 34 w 19"/>
                  <a:gd name="T5" fmla="*/ 7 h 19"/>
                  <a:gd name="T6" fmla="*/ 30 w 19"/>
                  <a:gd name="T7" fmla="*/ 3 h 19"/>
                  <a:gd name="T8" fmla="*/ 27 w 19"/>
                  <a:gd name="T9" fmla="*/ 1 h 19"/>
                  <a:gd name="T10" fmla="*/ 20 w 19"/>
                  <a:gd name="T11" fmla="*/ 0 h 19"/>
                  <a:gd name="T12" fmla="*/ 13 w 19"/>
                  <a:gd name="T13" fmla="*/ 1 h 19"/>
                  <a:gd name="T14" fmla="*/ 5 w 19"/>
                  <a:gd name="T15" fmla="*/ 2 h 19"/>
                  <a:gd name="T16" fmla="*/ 2 w 19"/>
                  <a:gd name="T17" fmla="*/ 6 h 19"/>
                  <a:gd name="T18" fmla="*/ 0 w 19"/>
                  <a:gd name="T19" fmla="*/ 9 h 19"/>
                  <a:gd name="T20" fmla="*/ 2 w 19"/>
                  <a:gd name="T21" fmla="*/ 12 h 19"/>
                  <a:gd name="T22" fmla="*/ 4 w 19"/>
                  <a:gd name="T23" fmla="*/ 15 h 19"/>
                  <a:gd name="T24" fmla="*/ 11 w 19"/>
                  <a:gd name="T25" fmla="*/ 17 h 19"/>
                  <a:gd name="T26" fmla="*/ 16 w 19"/>
                  <a:gd name="T27" fmla="*/ 18 h 19"/>
                  <a:gd name="T28" fmla="*/ 23 w 19"/>
                  <a:gd name="T29" fmla="*/ 18 h 19"/>
                  <a:gd name="T30" fmla="*/ 29 w 19"/>
                  <a:gd name="T31" fmla="*/ 16 h 19"/>
                  <a:gd name="T32" fmla="*/ 32 w 19"/>
                  <a:gd name="T33" fmla="*/ 14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8" y="15"/>
                    </a:moveTo>
                    <a:lnTo>
                      <a:pt x="19" y="10"/>
                    </a:lnTo>
                    <a:lnTo>
                      <a:pt x="19" y="7"/>
                    </a:lnTo>
                    <a:lnTo>
                      <a:pt x="17" y="3"/>
                    </a:lnTo>
                    <a:lnTo>
                      <a:pt x="15" y="1"/>
                    </a:lnTo>
                    <a:lnTo>
                      <a:pt x="11" y="0"/>
                    </a:lnTo>
                    <a:lnTo>
                      <a:pt x="7" y="1"/>
                    </a:lnTo>
                    <a:lnTo>
                      <a:pt x="3" y="2"/>
                    </a:lnTo>
                    <a:lnTo>
                      <a:pt x="1" y="6"/>
                    </a:lnTo>
                    <a:lnTo>
                      <a:pt x="0" y="9"/>
                    </a:lnTo>
                    <a:lnTo>
                      <a:pt x="1" y="13"/>
                    </a:lnTo>
                    <a:lnTo>
                      <a:pt x="2" y="16"/>
                    </a:lnTo>
                    <a:lnTo>
                      <a:pt x="6" y="18"/>
                    </a:lnTo>
                    <a:lnTo>
                      <a:pt x="9" y="19"/>
                    </a:lnTo>
                    <a:lnTo>
                      <a:pt x="13" y="19"/>
                    </a:lnTo>
                    <a:lnTo>
                      <a:pt x="16" y="17"/>
                    </a:lnTo>
                    <a:lnTo>
                      <a:pt x="18" y="15"/>
                    </a:lnTo>
                    <a:close/>
                  </a:path>
                </a:pathLst>
              </a:custGeom>
              <a:solidFill>
                <a:srgbClr val="CC998C"/>
              </a:solidFill>
              <a:ln w="9525">
                <a:noFill/>
                <a:round/>
                <a:headEnd/>
                <a:tailEnd/>
              </a:ln>
            </p:spPr>
            <p:txBody>
              <a:bodyPr/>
              <a:lstStyle/>
              <a:p>
                <a:endParaRPr lang="ru-RU"/>
              </a:p>
            </p:txBody>
          </p:sp>
          <p:sp>
            <p:nvSpPr>
              <p:cNvPr id="18465" name="Freeform 110"/>
              <p:cNvSpPr>
                <a:spLocks/>
              </p:cNvSpPr>
              <p:nvPr/>
            </p:nvSpPr>
            <p:spPr bwMode="auto">
              <a:xfrm>
                <a:off x="2343" y="3154"/>
                <a:ext cx="179" cy="103"/>
              </a:xfrm>
              <a:custGeom>
                <a:avLst/>
                <a:gdLst>
                  <a:gd name="T0" fmla="*/ 169 w 106"/>
                  <a:gd name="T1" fmla="*/ 0 h 121"/>
                  <a:gd name="T2" fmla="*/ 157 w 106"/>
                  <a:gd name="T3" fmla="*/ 0 h 121"/>
                  <a:gd name="T4" fmla="*/ 140 w 106"/>
                  <a:gd name="T5" fmla="*/ 4 h 121"/>
                  <a:gd name="T6" fmla="*/ 125 w 106"/>
                  <a:gd name="T7" fmla="*/ 10 h 121"/>
                  <a:gd name="T8" fmla="*/ 113 w 106"/>
                  <a:gd name="T9" fmla="*/ 17 h 121"/>
                  <a:gd name="T10" fmla="*/ 106 w 106"/>
                  <a:gd name="T11" fmla="*/ 24 h 121"/>
                  <a:gd name="T12" fmla="*/ 100 w 106"/>
                  <a:gd name="T13" fmla="*/ 30 h 121"/>
                  <a:gd name="T14" fmla="*/ 91 w 106"/>
                  <a:gd name="T15" fmla="*/ 35 h 121"/>
                  <a:gd name="T16" fmla="*/ 83 w 106"/>
                  <a:gd name="T17" fmla="*/ 38 h 121"/>
                  <a:gd name="T18" fmla="*/ 76 w 106"/>
                  <a:gd name="T19" fmla="*/ 43 h 121"/>
                  <a:gd name="T20" fmla="*/ 66 w 106"/>
                  <a:gd name="T21" fmla="*/ 48 h 121"/>
                  <a:gd name="T22" fmla="*/ 51 w 106"/>
                  <a:gd name="T23" fmla="*/ 55 h 121"/>
                  <a:gd name="T24" fmla="*/ 37 w 106"/>
                  <a:gd name="T25" fmla="*/ 62 h 121"/>
                  <a:gd name="T26" fmla="*/ 24 w 106"/>
                  <a:gd name="T27" fmla="*/ 70 h 121"/>
                  <a:gd name="T28" fmla="*/ 10 w 106"/>
                  <a:gd name="T29" fmla="*/ 77 h 121"/>
                  <a:gd name="T30" fmla="*/ 2 w 106"/>
                  <a:gd name="T31" fmla="*/ 83 h 121"/>
                  <a:gd name="T32" fmla="*/ 0 w 106"/>
                  <a:gd name="T33" fmla="*/ 85 h 121"/>
                  <a:gd name="T34" fmla="*/ 5 w 106"/>
                  <a:gd name="T35" fmla="*/ 89 h 121"/>
                  <a:gd name="T36" fmla="*/ 17 w 106"/>
                  <a:gd name="T37" fmla="*/ 94 h 121"/>
                  <a:gd name="T38" fmla="*/ 29 w 106"/>
                  <a:gd name="T39" fmla="*/ 98 h 121"/>
                  <a:gd name="T40" fmla="*/ 39 w 106"/>
                  <a:gd name="T41" fmla="*/ 101 h 121"/>
                  <a:gd name="T42" fmla="*/ 51 w 106"/>
                  <a:gd name="T43" fmla="*/ 103 h 121"/>
                  <a:gd name="T44" fmla="*/ 66 w 106"/>
                  <a:gd name="T45" fmla="*/ 103 h 121"/>
                  <a:gd name="T46" fmla="*/ 81 w 106"/>
                  <a:gd name="T47" fmla="*/ 101 h 121"/>
                  <a:gd name="T48" fmla="*/ 95 w 106"/>
                  <a:gd name="T49" fmla="*/ 98 h 121"/>
                  <a:gd name="T50" fmla="*/ 113 w 106"/>
                  <a:gd name="T51" fmla="*/ 89 h 121"/>
                  <a:gd name="T52" fmla="*/ 128 w 106"/>
                  <a:gd name="T53" fmla="*/ 78 h 121"/>
                  <a:gd name="T54" fmla="*/ 138 w 106"/>
                  <a:gd name="T55" fmla="*/ 69 h 121"/>
                  <a:gd name="T56" fmla="*/ 144 w 106"/>
                  <a:gd name="T57" fmla="*/ 63 h 121"/>
                  <a:gd name="T58" fmla="*/ 152 w 106"/>
                  <a:gd name="T59" fmla="*/ 59 h 121"/>
                  <a:gd name="T60" fmla="*/ 164 w 106"/>
                  <a:gd name="T61" fmla="*/ 54 h 121"/>
                  <a:gd name="T62" fmla="*/ 172 w 106"/>
                  <a:gd name="T63" fmla="*/ 49 h 121"/>
                  <a:gd name="T64" fmla="*/ 179 w 106"/>
                  <a:gd name="T65" fmla="*/ 44 h 121"/>
                  <a:gd name="T66" fmla="*/ 179 w 106"/>
                  <a:gd name="T67" fmla="*/ 39 h 121"/>
                  <a:gd name="T68" fmla="*/ 177 w 106"/>
                  <a:gd name="T69" fmla="*/ 32 h 121"/>
                  <a:gd name="T70" fmla="*/ 174 w 106"/>
                  <a:gd name="T71" fmla="*/ 25 h 121"/>
                  <a:gd name="T72" fmla="*/ 174 w 106"/>
                  <a:gd name="T73" fmla="*/ 18 h 121"/>
                  <a:gd name="T74" fmla="*/ 177 w 106"/>
                  <a:gd name="T75" fmla="*/ 12 h 121"/>
                  <a:gd name="T76" fmla="*/ 179 w 106"/>
                  <a:gd name="T77" fmla="*/ 7 h 121"/>
                  <a:gd name="T78" fmla="*/ 177 w 106"/>
                  <a:gd name="T79" fmla="*/ 3 h 121"/>
                  <a:gd name="T80" fmla="*/ 169 w 106"/>
                  <a:gd name="T81" fmla="*/ 0 h 1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21"/>
                  <a:gd name="T125" fmla="*/ 106 w 106"/>
                  <a:gd name="T126" fmla="*/ 121 h 1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21">
                    <a:moveTo>
                      <a:pt x="100" y="0"/>
                    </a:moveTo>
                    <a:lnTo>
                      <a:pt x="93" y="0"/>
                    </a:lnTo>
                    <a:lnTo>
                      <a:pt x="83" y="5"/>
                    </a:lnTo>
                    <a:lnTo>
                      <a:pt x="74" y="12"/>
                    </a:lnTo>
                    <a:lnTo>
                      <a:pt x="67" y="20"/>
                    </a:lnTo>
                    <a:lnTo>
                      <a:pt x="63" y="28"/>
                    </a:lnTo>
                    <a:lnTo>
                      <a:pt x="59" y="35"/>
                    </a:lnTo>
                    <a:lnTo>
                      <a:pt x="54" y="41"/>
                    </a:lnTo>
                    <a:lnTo>
                      <a:pt x="49" y="45"/>
                    </a:lnTo>
                    <a:lnTo>
                      <a:pt x="45" y="50"/>
                    </a:lnTo>
                    <a:lnTo>
                      <a:pt x="39" y="56"/>
                    </a:lnTo>
                    <a:lnTo>
                      <a:pt x="30" y="65"/>
                    </a:lnTo>
                    <a:lnTo>
                      <a:pt x="22" y="73"/>
                    </a:lnTo>
                    <a:lnTo>
                      <a:pt x="14" y="82"/>
                    </a:lnTo>
                    <a:lnTo>
                      <a:pt x="6" y="90"/>
                    </a:lnTo>
                    <a:lnTo>
                      <a:pt x="1" y="97"/>
                    </a:lnTo>
                    <a:lnTo>
                      <a:pt x="0" y="100"/>
                    </a:lnTo>
                    <a:lnTo>
                      <a:pt x="3" y="105"/>
                    </a:lnTo>
                    <a:lnTo>
                      <a:pt x="10" y="110"/>
                    </a:lnTo>
                    <a:lnTo>
                      <a:pt x="17" y="115"/>
                    </a:lnTo>
                    <a:lnTo>
                      <a:pt x="23" y="119"/>
                    </a:lnTo>
                    <a:lnTo>
                      <a:pt x="30" y="121"/>
                    </a:lnTo>
                    <a:lnTo>
                      <a:pt x="39" y="121"/>
                    </a:lnTo>
                    <a:lnTo>
                      <a:pt x="48" y="119"/>
                    </a:lnTo>
                    <a:lnTo>
                      <a:pt x="56" y="115"/>
                    </a:lnTo>
                    <a:lnTo>
                      <a:pt x="67" y="105"/>
                    </a:lnTo>
                    <a:lnTo>
                      <a:pt x="76" y="92"/>
                    </a:lnTo>
                    <a:lnTo>
                      <a:pt x="82" y="81"/>
                    </a:lnTo>
                    <a:lnTo>
                      <a:pt x="85" y="74"/>
                    </a:lnTo>
                    <a:lnTo>
                      <a:pt x="90" y="69"/>
                    </a:lnTo>
                    <a:lnTo>
                      <a:pt x="97" y="64"/>
                    </a:lnTo>
                    <a:lnTo>
                      <a:pt x="102" y="58"/>
                    </a:lnTo>
                    <a:lnTo>
                      <a:pt x="106" y="52"/>
                    </a:lnTo>
                    <a:lnTo>
                      <a:pt x="106" y="46"/>
                    </a:lnTo>
                    <a:lnTo>
                      <a:pt x="105" y="38"/>
                    </a:lnTo>
                    <a:lnTo>
                      <a:pt x="103" y="29"/>
                    </a:lnTo>
                    <a:lnTo>
                      <a:pt x="103" y="21"/>
                    </a:lnTo>
                    <a:lnTo>
                      <a:pt x="105" y="14"/>
                    </a:lnTo>
                    <a:lnTo>
                      <a:pt x="106" y="8"/>
                    </a:lnTo>
                    <a:lnTo>
                      <a:pt x="105" y="4"/>
                    </a:lnTo>
                    <a:lnTo>
                      <a:pt x="100" y="0"/>
                    </a:lnTo>
                    <a:close/>
                  </a:path>
                </a:pathLst>
              </a:custGeom>
              <a:solidFill>
                <a:srgbClr val="CC998C"/>
              </a:solidFill>
              <a:ln w="9525">
                <a:noFill/>
                <a:round/>
                <a:headEnd/>
                <a:tailEnd/>
              </a:ln>
            </p:spPr>
            <p:txBody>
              <a:bodyPr/>
              <a:lstStyle/>
              <a:p>
                <a:endParaRPr lang="ru-RU"/>
              </a:p>
            </p:txBody>
          </p:sp>
          <p:sp>
            <p:nvSpPr>
              <p:cNvPr id="18466" name="Freeform 111"/>
              <p:cNvSpPr>
                <a:spLocks/>
              </p:cNvSpPr>
              <p:nvPr/>
            </p:nvSpPr>
            <p:spPr bwMode="auto">
              <a:xfrm>
                <a:off x="2461" y="3176"/>
                <a:ext cx="34" cy="18"/>
              </a:xfrm>
              <a:custGeom>
                <a:avLst/>
                <a:gdLst>
                  <a:gd name="T0" fmla="*/ 11 w 19"/>
                  <a:gd name="T1" fmla="*/ 17 h 19"/>
                  <a:gd name="T2" fmla="*/ 18 w 19"/>
                  <a:gd name="T3" fmla="*/ 18 h 19"/>
                  <a:gd name="T4" fmla="*/ 25 w 19"/>
                  <a:gd name="T5" fmla="*/ 17 h 19"/>
                  <a:gd name="T6" fmla="*/ 30 w 19"/>
                  <a:gd name="T7" fmla="*/ 16 h 19"/>
                  <a:gd name="T8" fmla="*/ 34 w 19"/>
                  <a:gd name="T9" fmla="*/ 13 h 19"/>
                  <a:gd name="T10" fmla="*/ 34 w 19"/>
                  <a:gd name="T11" fmla="*/ 9 h 19"/>
                  <a:gd name="T12" fmla="*/ 34 w 19"/>
                  <a:gd name="T13" fmla="*/ 7 h 19"/>
                  <a:gd name="T14" fmla="*/ 30 w 19"/>
                  <a:gd name="T15" fmla="*/ 3 h 19"/>
                  <a:gd name="T16" fmla="*/ 25 w 19"/>
                  <a:gd name="T17" fmla="*/ 1 h 19"/>
                  <a:gd name="T18" fmla="*/ 18 w 19"/>
                  <a:gd name="T19" fmla="*/ 0 h 19"/>
                  <a:gd name="T20" fmla="*/ 13 w 19"/>
                  <a:gd name="T21" fmla="*/ 1 h 19"/>
                  <a:gd name="T22" fmla="*/ 5 w 19"/>
                  <a:gd name="T23" fmla="*/ 2 h 19"/>
                  <a:gd name="T24" fmla="*/ 2 w 19"/>
                  <a:gd name="T25" fmla="*/ 6 h 19"/>
                  <a:gd name="T26" fmla="*/ 0 w 19"/>
                  <a:gd name="T27" fmla="*/ 9 h 19"/>
                  <a:gd name="T28" fmla="*/ 2 w 19"/>
                  <a:gd name="T29" fmla="*/ 13 h 19"/>
                  <a:gd name="T30" fmla="*/ 4 w 19"/>
                  <a:gd name="T31" fmla="*/ 16 h 19"/>
                  <a:gd name="T32" fmla="*/ 11 w 1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6" y="18"/>
                    </a:moveTo>
                    <a:lnTo>
                      <a:pt x="10" y="19"/>
                    </a:lnTo>
                    <a:lnTo>
                      <a:pt x="14" y="18"/>
                    </a:lnTo>
                    <a:lnTo>
                      <a:pt x="17" y="17"/>
                    </a:lnTo>
                    <a:lnTo>
                      <a:pt x="19" y="14"/>
                    </a:lnTo>
                    <a:lnTo>
                      <a:pt x="19" y="10"/>
                    </a:lnTo>
                    <a:lnTo>
                      <a:pt x="19" y="7"/>
                    </a:lnTo>
                    <a:lnTo>
                      <a:pt x="17" y="3"/>
                    </a:lnTo>
                    <a:lnTo>
                      <a:pt x="14" y="1"/>
                    </a:lnTo>
                    <a:lnTo>
                      <a:pt x="10" y="0"/>
                    </a:lnTo>
                    <a:lnTo>
                      <a:pt x="7" y="1"/>
                    </a:lnTo>
                    <a:lnTo>
                      <a:pt x="3" y="2"/>
                    </a:lnTo>
                    <a:lnTo>
                      <a:pt x="1" y="6"/>
                    </a:lnTo>
                    <a:lnTo>
                      <a:pt x="0" y="10"/>
                    </a:lnTo>
                    <a:lnTo>
                      <a:pt x="1" y="14"/>
                    </a:lnTo>
                    <a:lnTo>
                      <a:pt x="2" y="17"/>
                    </a:lnTo>
                    <a:lnTo>
                      <a:pt x="6" y="18"/>
                    </a:lnTo>
                    <a:close/>
                  </a:path>
                </a:pathLst>
              </a:custGeom>
              <a:solidFill>
                <a:srgbClr val="CC998C"/>
              </a:solidFill>
              <a:ln w="9525">
                <a:noFill/>
                <a:round/>
                <a:headEnd/>
                <a:tailEnd/>
              </a:ln>
            </p:spPr>
            <p:txBody>
              <a:bodyPr/>
              <a:lstStyle/>
              <a:p>
                <a:endParaRPr lang="ru-RU"/>
              </a:p>
            </p:txBody>
          </p:sp>
          <p:sp>
            <p:nvSpPr>
              <p:cNvPr id="18467" name="Freeform 112"/>
              <p:cNvSpPr>
                <a:spLocks/>
              </p:cNvSpPr>
              <p:nvPr/>
            </p:nvSpPr>
            <p:spPr bwMode="auto">
              <a:xfrm>
                <a:off x="2337" y="3163"/>
                <a:ext cx="195" cy="101"/>
              </a:xfrm>
              <a:custGeom>
                <a:avLst/>
                <a:gdLst>
                  <a:gd name="T0" fmla="*/ 75 w 117"/>
                  <a:gd name="T1" fmla="*/ 28 h 117"/>
                  <a:gd name="T2" fmla="*/ 65 w 117"/>
                  <a:gd name="T3" fmla="*/ 33 h 117"/>
                  <a:gd name="T4" fmla="*/ 55 w 117"/>
                  <a:gd name="T5" fmla="*/ 39 h 117"/>
                  <a:gd name="T6" fmla="*/ 47 w 117"/>
                  <a:gd name="T7" fmla="*/ 45 h 117"/>
                  <a:gd name="T8" fmla="*/ 38 w 117"/>
                  <a:gd name="T9" fmla="*/ 50 h 117"/>
                  <a:gd name="T10" fmla="*/ 28 w 117"/>
                  <a:gd name="T11" fmla="*/ 56 h 117"/>
                  <a:gd name="T12" fmla="*/ 22 w 117"/>
                  <a:gd name="T13" fmla="*/ 62 h 117"/>
                  <a:gd name="T14" fmla="*/ 15 w 117"/>
                  <a:gd name="T15" fmla="*/ 67 h 117"/>
                  <a:gd name="T16" fmla="*/ 12 w 117"/>
                  <a:gd name="T17" fmla="*/ 73 h 117"/>
                  <a:gd name="T18" fmla="*/ 3 w 117"/>
                  <a:gd name="T19" fmla="*/ 80 h 117"/>
                  <a:gd name="T20" fmla="*/ 0 w 117"/>
                  <a:gd name="T21" fmla="*/ 86 h 117"/>
                  <a:gd name="T22" fmla="*/ 2 w 117"/>
                  <a:gd name="T23" fmla="*/ 91 h 117"/>
                  <a:gd name="T24" fmla="*/ 7 w 117"/>
                  <a:gd name="T25" fmla="*/ 94 h 117"/>
                  <a:gd name="T26" fmla="*/ 12 w 117"/>
                  <a:gd name="T27" fmla="*/ 96 h 117"/>
                  <a:gd name="T28" fmla="*/ 22 w 117"/>
                  <a:gd name="T29" fmla="*/ 99 h 117"/>
                  <a:gd name="T30" fmla="*/ 33 w 117"/>
                  <a:gd name="T31" fmla="*/ 101 h 117"/>
                  <a:gd name="T32" fmla="*/ 50 w 117"/>
                  <a:gd name="T33" fmla="*/ 101 h 117"/>
                  <a:gd name="T34" fmla="*/ 67 w 117"/>
                  <a:gd name="T35" fmla="*/ 101 h 117"/>
                  <a:gd name="T36" fmla="*/ 87 w 117"/>
                  <a:gd name="T37" fmla="*/ 98 h 117"/>
                  <a:gd name="T38" fmla="*/ 105 w 117"/>
                  <a:gd name="T39" fmla="*/ 92 h 117"/>
                  <a:gd name="T40" fmla="*/ 127 w 117"/>
                  <a:gd name="T41" fmla="*/ 82 h 117"/>
                  <a:gd name="T42" fmla="*/ 135 w 117"/>
                  <a:gd name="T43" fmla="*/ 76 h 117"/>
                  <a:gd name="T44" fmla="*/ 143 w 117"/>
                  <a:gd name="T45" fmla="*/ 66 h 117"/>
                  <a:gd name="T46" fmla="*/ 153 w 117"/>
                  <a:gd name="T47" fmla="*/ 55 h 117"/>
                  <a:gd name="T48" fmla="*/ 162 w 117"/>
                  <a:gd name="T49" fmla="*/ 50 h 117"/>
                  <a:gd name="T50" fmla="*/ 162 w 117"/>
                  <a:gd name="T51" fmla="*/ 54 h 117"/>
                  <a:gd name="T52" fmla="*/ 177 w 117"/>
                  <a:gd name="T53" fmla="*/ 47 h 117"/>
                  <a:gd name="T54" fmla="*/ 188 w 117"/>
                  <a:gd name="T55" fmla="*/ 41 h 117"/>
                  <a:gd name="T56" fmla="*/ 193 w 117"/>
                  <a:gd name="T57" fmla="*/ 38 h 117"/>
                  <a:gd name="T58" fmla="*/ 195 w 117"/>
                  <a:gd name="T59" fmla="*/ 33 h 117"/>
                  <a:gd name="T60" fmla="*/ 195 w 117"/>
                  <a:gd name="T61" fmla="*/ 23 h 117"/>
                  <a:gd name="T62" fmla="*/ 193 w 117"/>
                  <a:gd name="T63" fmla="*/ 15 h 117"/>
                  <a:gd name="T64" fmla="*/ 188 w 117"/>
                  <a:gd name="T65" fmla="*/ 6 h 117"/>
                  <a:gd name="T66" fmla="*/ 185 w 117"/>
                  <a:gd name="T67" fmla="*/ 0 h 117"/>
                  <a:gd name="T68" fmla="*/ 180 w 117"/>
                  <a:gd name="T69" fmla="*/ 9 h 117"/>
                  <a:gd name="T70" fmla="*/ 168 w 117"/>
                  <a:gd name="T71" fmla="*/ 19 h 117"/>
                  <a:gd name="T72" fmla="*/ 155 w 117"/>
                  <a:gd name="T73" fmla="*/ 25 h 117"/>
                  <a:gd name="T74" fmla="*/ 143 w 117"/>
                  <a:gd name="T75" fmla="*/ 27 h 117"/>
                  <a:gd name="T76" fmla="*/ 140 w 117"/>
                  <a:gd name="T77" fmla="*/ 19 h 117"/>
                  <a:gd name="T78" fmla="*/ 128 w 117"/>
                  <a:gd name="T79" fmla="*/ 12 h 117"/>
                  <a:gd name="T80" fmla="*/ 112 w 117"/>
                  <a:gd name="T81" fmla="*/ 9 h 117"/>
                  <a:gd name="T82" fmla="*/ 97 w 117"/>
                  <a:gd name="T83" fmla="*/ 16 h 117"/>
                  <a:gd name="T84" fmla="*/ 90 w 117"/>
                  <a:gd name="T85" fmla="*/ 20 h 117"/>
                  <a:gd name="T86" fmla="*/ 87 w 117"/>
                  <a:gd name="T87" fmla="*/ 22 h 117"/>
                  <a:gd name="T88" fmla="*/ 80 w 117"/>
                  <a:gd name="T89" fmla="*/ 25 h 117"/>
                  <a:gd name="T90" fmla="*/ 75 w 117"/>
                  <a:gd name="T91" fmla="*/ 28 h 1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7"/>
                  <a:gd name="T139" fmla="*/ 0 h 117"/>
                  <a:gd name="T140" fmla="*/ 117 w 117"/>
                  <a:gd name="T141" fmla="*/ 117 h 1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7" h="117">
                    <a:moveTo>
                      <a:pt x="45" y="32"/>
                    </a:moveTo>
                    <a:lnTo>
                      <a:pt x="39" y="38"/>
                    </a:lnTo>
                    <a:lnTo>
                      <a:pt x="33" y="45"/>
                    </a:lnTo>
                    <a:lnTo>
                      <a:pt x="28" y="52"/>
                    </a:lnTo>
                    <a:lnTo>
                      <a:pt x="23" y="58"/>
                    </a:lnTo>
                    <a:lnTo>
                      <a:pt x="17" y="65"/>
                    </a:lnTo>
                    <a:lnTo>
                      <a:pt x="13" y="72"/>
                    </a:lnTo>
                    <a:lnTo>
                      <a:pt x="9" y="78"/>
                    </a:lnTo>
                    <a:lnTo>
                      <a:pt x="7" y="84"/>
                    </a:lnTo>
                    <a:lnTo>
                      <a:pt x="2" y="93"/>
                    </a:lnTo>
                    <a:lnTo>
                      <a:pt x="0" y="100"/>
                    </a:lnTo>
                    <a:lnTo>
                      <a:pt x="1" y="105"/>
                    </a:lnTo>
                    <a:lnTo>
                      <a:pt x="4" y="109"/>
                    </a:lnTo>
                    <a:lnTo>
                      <a:pt x="7" y="111"/>
                    </a:lnTo>
                    <a:lnTo>
                      <a:pt x="13" y="115"/>
                    </a:lnTo>
                    <a:lnTo>
                      <a:pt x="20" y="117"/>
                    </a:lnTo>
                    <a:lnTo>
                      <a:pt x="30" y="117"/>
                    </a:lnTo>
                    <a:lnTo>
                      <a:pt x="40" y="117"/>
                    </a:lnTo>
                    <a:lnTo>
                      <a:pt x="52" y="114"/>
                    </a:lnTo>
                    <a:lnTo>
                      <a:pt x="63" y="107"/>
                    </a:lnTo>
                    <a:lnTo>
                      <a:pt x="76" y="95"/>
                    </a:lnTo>
                    <a:lnTo>
                      <a:pt x="81" y="88"/>
                    </a:lnTo>
                    <a:lnTo>
                      <a:pt x="86" y="76"/>
                    </a:lnTo>
                    <a:lnTo>
                      <a:pt x="92" y="64"/>
                    </a:lnTo>
                    <a:lnTo>
                      <a:pt x="97" y="58"/>
                    </a:lnTo>
                    <a:lnTo>
                      <a:pt x="97" y="62"/>
                    </a:lnTo>
                    <a:lnTo>
                      <a:pt x="106" y="55"/>
                    </a:lnTo>
                    <a:lnTo>
                      <a:pt x="113" y="48"/>
                    </a:lnTo>
                    <a:lnTo>
                      <a:pt x="116" y="44"/>
                    </a:lnTo>
                    <a:lnTo>
                      <a:pt x="117" y="38"/>
                    </a:lnTo>
                    <a:lnTo>
                      <a:pt x="117" y="27"/>
                    </a:lnTo>
                    <a:lnTo>
                      <a:pt x="116" y="17"/>
                    </a:lnTo>
                    <a:lnTo>
                      <a:pt x="113" y="7"/>
                    </a:lnTo>
                    <a:lnTo>
                      <a:pt x="111" y="0"/>
                    </a:lnTo>
                    <a:lnTo>
                      <a:pt x="108" y="11"/>
                    </a:lnTo>
                    <a:lnTo>
                      <a:pt x="101" y="22"/>
                    </a:lnTo>
                    <a:lnTo>
                      <a:pt x="93" y="29"/>
                    </a:lnTo>
                    <a:lnTo>
                      <a:pt x="86" y="31"/>
                    </a:lnTo>
                    <a:lnTo>
                      <a:pt x="84" y="22"/>
                    </a:lnTo>
                    <a:lnTo>
                      <a:pt x="77" y="14"/>
                    </a:lnTo>
                    <a:lnTo>
                      <a:pt x="67" y="11"/>
                    </a:lnTo>
                    <a:lnTo>
                      <a:pt x="58" y="18"/>
                    </a:lnTo>
                    <a:lnTo>
                      <a:pt x="54" y="23"/>
                    </a:lnTo>
                    <a:lnTo>
                      <a:pt x="52" y="25"/>
                    </a:lnTo>
                    <a:lnTo>
                      <a:pt x="48" y="29"/>
                    </a:lnTo>
                    <a:lnTo>
                      <a:pt x="45" y="32"/>
                    </a:lnTo>
                    <a:close/>
                  </a:path>
                </a:pathLst>
              </a:custGeom>
              <a:solidFill>
                <a:srgbClr val="FFFFFF"/>
              </a:solidFill>
              <a:ln w="9525">
                <a:noFill/>
                <a:round/>
                <a:headEnd/>
                <a:tailEnd/>
              </a:ln>
            </p:spPr>
            <p:txBody>
              <a:bodyPr/>
              <a:lstStyle/>
              <a:p>
                <a:endParaRPr lang="ru-RU"/>
              </a:p>
            </p:txBody>
          </p:sp>
          <p:sp>
            <p:nvSpPr>
              <p:cNvPr id="18468" name="Freeform 113"/>
              <p:cNvSpPr>
                <a:spLocks/>
              </p:cNvSpPr>
              <p:nvPr/>
            </p:nvSpPr>
            <p:spPr bwMode="auto">
              <a:xfrm>
                <a:off x="2421" y="3091"/>
                <a:ext cx="101" cy="99"/>
              </a:xfrm>
              <a:custGeom>
                <a:avLst/>
                <a:gdLst>
                  <a:gd name="T0" fmla="*/ 12 w 60"/>
                  <a:gd name="T1" fmla="*/ 88 h 115"/>
                  <a:gd name="T2" fmla="*/ 27 w 60"/>
                  <a:gd name="T3" fmla="*/ 82 h 115"/>
                  <a:gd name="T4" fmla="*/ 44 w 60"/>
                  <a:gd name="T5" fmla="*/ 84 h 115"/>
                  <a:gd name="T6" fmla="*/ 56 w 60"/>
                  <a:gd name="T7" fmla="*/ 91 h 115"/>
                  <a:gd name="T8" fmla="*/ 59 w 60"/>
                  <a:gd name="T9" fmla="*/ 99 h 115"/>
                  <a:gd name="T10" fmla="*/ 71 w 60"/>
                  <a:gd name="T11" fmla="*/ 97 h 115"/>
                  <a:gd name="T12" fmla="*/ 84 w 60"/>
                  <a:gd name="T13" fmla="*/ 91 h 115"/>
                  <a:gd name="T14" fmla="*/ 96 w 60"/>
                  <a:gd name="T15" fmla="*/ 82 h 115"/>
                  <a:gd name="T16" fmla="*/ 101 w 60"/>
                  <a:gd name="T17" fmla="*/ 72 h 115"/>
                  <a:gd name="T18" fmla="*/ 101 w 60"/>
                  <a:gd name="T19" fmla="*/ 73 h 115"/>
                  <a:gd name="T20" fmla="*/ 96 w 60"/>
                  <a:gd name="T21" fmla="*/ 59 h 115"/>
                  <a:gd name="T22" fmla="*/ 93 w 60"/>
                  <a:gd name="T23" fmla="*/ 40 h 115"/>
                  <a:gd name="T24" fmla="*/ 91 w 60"/>
                  <a:gd name="T25" fmla="*/ 20 h 115"/>
                  <a:gd name="T26" fmla="*/ 91 w 60"/>
                  <a:gd name="T27" fmla="*/ 3 h 115"/>
                  <a:gd name="T28" fmla="*/ 79 w 60"/>
                  <a:gd name="T29" fmla="*/ 1 h 115"/>
                  <a:gd name="T30" fmla="*/ 67 w 60"/>
                  <a:gd name="T31" fmla="*/ 0 h 115"/>
                  <a:gd name="T32" fmla="*/ 54 w 60"/>
                  <a:gd name="T33" fmla="*/ 0 h 115"/>
                  <a:gd name="T34" fmla="*/ 40 w 60"/>
                  <a:gd name="T35" fmla="*/ 0 h 115"/>
                  <a:gd name="T36" fmla="*/ 27 w 60"/>
                  <a:gd name="T37" fmla="*/ 0 h 115"/>
                  <a:gd name="T38" fmla="*/ 15 w 60"/>
                  <a:gd name="T39" fmla="*/ 1 h 115"/>
                  <a:gd name="T40" fmla="*/ 5 w 60"/>
                  <a:gd name="T41" fmla="*/ 3 h 115"/>
                  <a:gd name="T42" fmla="*/ 0 w 60"/>
                  <a:gd name="T43" fmla="*/ 6 h 115"/>
                  <a:gd name="T44" fmla="*/ 5 w 60"/>
                  <a:gd name="T45" fmla="*/ 20 h 115"/>
                  <a:gd name="T46" fmla="*/ 12 w 60"/>
                  <a:gd name="T47" fmla="*/ 36 h 115"/>
                  <a:gd name="T48" fmla="*/ 13 w 60"/>
                  <a:gd name="T49" fmla="*/ 50 h 115"/>
                  <a:gd name="T50" fmla="*/ 15 w 60"/>
                  <a:gd name="T51" fmla="*/ 59 h 115"/>
                  <a:gd name="T52" fmla="*/ 15 w 60"/>
                  <a:gd name="T53" fmla="*/ 65 h 115"/>
                  <a:gd name="T54" fmla="*/ 15 w 60"/>
                  <a:gd name="T55" fmla="*/ 70 h 115"/>
                  <a:gd name="T56" fmla="*/ 13 w 60"/>
                  <a:gd name="T57" fmla="*/ 78 h 115"/>
                  <a:gd name="T58" fmla="*/ 7 w 60"/>
                  <a:gd name="T59" fmla="*/ 88 h 115"/>
                  <a:gd name="T60" fmla="*/ 12 w 60"/>
                  <a:gd name="T61" fmla="*/ 88 h 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0"/>
                  <a:gd name="T94" fmla="*/ 0 h 115"/>
                  <a:gd name="T95" fmla="*/ 60 w 60"/>
                  <a:gd name="T96" fmla="*/ 115 h 11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0" h="115">
                    <a:moveTo>
                      <a:pt x="7" y="102"/>
                    </a:moveTo>
                    <a:lnTo>
                      <a:pt x="16" y="95"/>
                    </a:lnTo>
                    <a:lnTo>
                      <a:pt x="26" y="98"/>
                    </a:lnTo>
                    <a:lnTo>
                      <a:pt x="33" y="106"/>
                    </a:lnTo>
                    <a:lnTo>
                      <a:pt x="35" y="115"/>
                    </a:lnTo>
                    <a:lnTo>
                      <a:pt x="42" y="113"/>
                    </a:lnTo>
                    <a:lnTo>
                      <a:pt x="50" y="106"/>
                    </a:lnTo>
                    <a:lnTo>
                      <a:pt x="57" y="95"/>
                    </a:lnTo>
                    <a:lnTo>
                      <a:pt x="60" y="84"/>
                    </a:lnTo>
                    <a:lnTo>
                      <a:pt x="60" y="85"/>
                    </a:lnTo>
                    <a:lnTo>
                      <a:pt x="57" y="69"/>
                    </a:lnTo>
                    <a:lnTo>
                      <a:pt x="55" y="46"/>
                    </a:lnTo>
                    <a:lnTo>
                      <a:pt x="54" y="23"/>
                    </a:lnTo>
                    <a:lnTo>
                      <a:pt x="54" y="3"/>
                    </a:lnTo>
                    <a:lnTo>
                      <a:pt x="47" y="1"/>
                    </a:lnTo>
                    <a:lnTo>
                      <a:pt x="40" y="0"/>
                    </a:lnTo>
                    <a:lnTo>
                      <a:pt x="32" y="0"/>
                    </a:lnTo>
                    <a:lnTo>
                      <a:pt x="24" y="0"/>
                    </a:lnTo>
                    <a:lnTo>
                      <a:pt x="16" y="0"/>
                    </a:lnTo>
                    <a:lnTo>
                      <a:pt x="9" y="1"/>
                    </a:lnTo>
                    <a:lnTo>
                      <a:pt x="3" y="3"/>
                    </a:lnTo>
                    <a:lnTo>
                      <a:pt x="0" y="7"/>
                    </a:lnTo>
                    <a:lnTo>
                      <a:pt x="3" y="23"/>
                    </a:lnTo>
                    <a:lnTo>
                      <a:pt x="7" y="42"/>
                    </a:lnTo>
                    <a:lnTo>
                      <a:pt x="8" y="58"/>
                    </a:lnTo>
                    <a:lnTo>
                      <a:pt x="9" y="69"/>
                    </a:lnTo>
                    <a:lnTo>
                      <a:pt x="9" y="75"/>
                    </a:lnTo>
                    <a:lnTo>
                      <a:pt x="9" y="81"/>
                    </a:lnTo>
                    <a:lnTo>
                      <a:pt x="8" y="91"/>
                    </a:lnTo>
                    <a:lnTo>
                      <a:pt x="4" y="102"/>
                    </a:lnTo>
                    <a:lnTo>
                      <a:pt x="7" y="102"/>
                    </a:lnTo>
                    <a:close/>
                  </a:path>
                </a:pathLst>
              </a:custGeom>
              <a:solidFill>
                <a:srgbClr val="004CB2"/>
              </a:solidFill>
              <a:ln w="9525">
                <a:noFill/>
                <a:round/>
                <a:headEnd/>
                <a:tailEnd/>
              </a:ln>
            </p:spPr>
            <p:txBody>
              <a:bodyPr/>
              <a:lstStyle/>
              <a:p>
                <a:endParaRPr lang="ru-RU"/>
              </a:p>
            </p:txBody>
          </p:sp>
          <p:sp>
            <p:nvSpPr>
              <p:cNvPr id="18469" name="Freeform 114"/>
              <p:cNvSpPr>
                <a:spLocks/>
              </p:cNvSpPr>
              <p:nvPr/>
            </p:nvSpPr>
            <p:spPr bwMode="auto">
              <a:xfrm>
                <a:off x="2380" y="2568"/>
                <a:ext cx="267" cy="619"/>
              </a:xfrm>
              <a:custGeom>
                <a:avLst/>
                <a:gdLst>
                  <a:gd name="T0" fmla="*/ 150 w 157"/>
                  <a:gd name="T1" fmla="*/ 560 h 718"/>
                  <a:gd name="T2" fmla="*/ 151 w 157"/>
                  <a:gd name="T3" fmla="*/ 584 h 718"/>
                  <a:gd name="T4" fmla="*/ 148 w 157"/>
                  <a:gd name="T5" fmla="*/ 592 h 718"/>
                  <a:gd name="T6" fmla="*/ 134 w 157"/>
                  <a:gd name="T7" fmla="*/ 602 h 718"/>
                  <a:gd name="T8" fmla="*/ 109 w 157"/>
                  <a:gd name="T9" fmla="*/ 610 h 718"/>
                  <a:gd name="T10" fmla="*/ 68 w 157"/>
                  <a:gd name="T11" fmla="*/ 618 h 718"/>
                  <a:gd name="T12" fmla="*/ 32 w 157"/>
                  <a:gd name="T13" fmla="*/ 619 h 718"/>
                  <a:gd name="T14" fmla="*/ 19 w 157"/>
                  <a:gd name="T15" fmla="*/ 616 h 718"/>
                  <a:gd name="T16" fmla="*/ 10 w 157"/>
                  <a:gd name="T17" fmla="*/ 603 h 718"/>
                  <a:gd name="T18" fmla="*/ 3 w 157"/>
                  <a:gd name="T19" fmla="*/ 561 h 718"/>
                  <a:gd name="T20" fmla="*/ 2 w 157"/>
                  <a:gd name="T21" fmla="*/ 504 h 718"/>
                  <a:gd name="T22" fmla="*/ 7 w 157"/>
                  <a:gd name="T23" fmla="*/ 455 h 718"/>
                  <a:gd name="T24" fmla="*/ 7 w 157"/>
                  <a:gd name="T25" fmla="*/ 421 h 718"/>
                  <a:gd name="T26" fmla="*/ 17 w 157"/>
                  <a:gd name="T27" fmla="*/ 370 h 718"/>
                  <a:gd name="T28" fmla="*/ 29 w 157"/>
                  <a:gd name="T29" fmla="*/ 350 h 718"/>
                  <a:gd name="T30" fmla="*/ 34 w 157"/>
                  <a:gd name="T31" fmla="*/ 344 h 718"/>
                  <a:gd name="T32" fmla="*/ 34 w 157"/>
                  <a:gd name="T33" fmla="*/ 340 h 718"/>
                  <a:gd name="T34" fmla="*/ 39 w 157"/>
                  <a:gd name="T35" fmla="*/ 335 h 718"/>
                  <a:gd name="T36" fmla="*/ 36 w 157"/>
                  <a:gd name="T37" fmla="*/ 300 h 718"/>
                  <a:gd name="T38" fmla="*/ 9 w 157"/>
                  <a:gd name="T39" fmla="*/ 175 h 718"/>
                  <a:gd name="T40" fmla="*/ 5 w 157"/>
                  <a:gd name="T41" fmla="*/ 101 h 718"/>
                  <a:gd name="T42" fmla="*/ 20 w 157"/>
                  <a:gd name="T43" fmla="*/ 54 h 718"/>
                  <a:gd name="T44" fmla="*/ 49 w 157"/>
                  <a:gd name="T45" fmla="*/ 21 h 718"/>
                  <a:gd name="T46" fmla="*/ 99 w 157"/>
                  <a:gd name="T47" fmla="*/ 3 h 718"/>
                  <a:gd name="T48" fmla="*/ 172 w 157"/>
                  <a:gd name="T49" fmla="*/ 1 h 718"/>
                  <a:gd name="T50" fmla="*/ 226 w 157"/>
                  <a:gd name="T51" fmla="*/ 14 h 718"/>
                  <a:gd name="T52" fmla="*/ 257 w 157"/>
                  <a:gd name="T53" fmla="*/ 38 h 718"/>
                  <a:gd name="T54" fmla="*/ 267 w 157"/>
                  <a:gd name="T55" fmla="*/ 72 h 718"/>
                  <a:gd name="T56" fmla="*/ 262 w 157"/>
                  <a:gd name="T57" fmla="*/ 118 h 718"/>
                  <a:gd name="T58" fmla="*/ 238 w 157"/>
                  <a:gd name="T59" fmla="*/ 189 h 718"/>
                  <a:gd name="T60" fmla="*/ 224 w 157"/>
                  <a:gd name="T61" fmla="*/ 242 h 718"/>
                  <a:gd name="T62" fmla="*/ 218 w 157"/>
                  <a:gd name="T63" fmla="*/ 305 h 718"/>
                  <a:gd name="T64" fmla="*/ 201 w 157"/>
                  <a:gd name="T65" fmla="*/ 330 h 718"/>
                  <a:gd name="T66" fmla="*/ 175 w 157"/>
                  <a:gd name="T67" fmla="*/ 353 h 718"/>
                  <a:gd name="T68" fmla="*/ 179 w 157"/>
                  <a:gd name="T69" fmla="*/ 366 h 718"/>
                  <a:gd name="T70" fmla="*/ 187 w 157"/>
                  <a:gd name="T71" fmla="*/ 378 h 718"/>
                  <a:gd name="T72" fmla="*/ 184 w 157"/>
                  <a:gd name="T73" fmla="*/ 411 h 718"/>
                  <a:gd name="T74" fmla="*/ 165 w 157"/>
                  <a:gd name="T75" fmla="*/ 517 h 7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718"/>
                  <a:gd name="T116" fmla="*/ 157 w 157"/>
                  <a:gd name="T117" fmla="*/ 718 h 7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718">
                    <a:moveTo>
                      <a:pt x="89" y="639"/>
                    </a:moveTo>
                    <a:lnTo>
                      <a:pt x="88" y="649"/>
                    </a:lnTo>
                    <a:lnTo>
                      <a:pt x="88" y="664"/>
                    </a:lnTo>
                    <a:lnTo>
                      <a:pt x="89" y="677"/>
                    </a:lnTo>
                    <a:lnTo>
                      <a:pt x="89" y="685"/>
                    </a:lnTo>
                    <a:lnTo>
                      <a:pt x="87" y="687"/>
                    </a:lnTo>
                    <a:lnTo>
                      <a:pt x="84" y="692"/>
                    </a:lnTo>
                    <a:lnTo>
                      <a:pt x="79" y="698"/>
                    </a:lnTo>
                    <a:lnTo>
                      <a:pt x="73" y="703"/>
                    </a:lnTo>
                    <a:lnTo>
                      <a:pt x="64" y="708"/>
                    </a:lnTo>
                    <a:lnTo>
                      <a:pt x="54" y="714"/>
                    </a:lnTo>
                    <a:lnTo>
                      <a:pt x="40" y="717"/>
                    </a:lnTo>
                    <a:lnTo>
                      <a:pt x="25" y="718"/>
                    </a:lnTo>
                    <a:lnTo>
                      <a:pt x="19" y="718"/>
                    </a:lnTo>
                    <a:lnTo>
                      <a:pt x="15" y="716"/>
                    </a:lnTo>
                    <a:lnTo>
                      <a:pt x="11" y="714"/>
                    </a:lnTo>
                    <a:lnTo>
                      <a:pt x="9" y="710"/>
                    </a:lnTo>
                    <a:lnTo>
                      <a:pt x="6" y="700"/>
                    </a:lnTo>
                    <a:lnTo>
                      <a:pt x="4" y="679"/>
                    </a:lnTo>
                    <a:lnTo>
                      <a:pt x="2" y="651"/>
                    </a:lnTo>
                    <a:lnTo>
                      <a:pt x="0" y="618"/>
                    </a:lnTo>
                    <a:lnTo>
                      <a:pt x="1" y="585"/>
                    </a:lnTo>
                    <a:lnTo>
                      <a:pt x="2" y="554"/>
                    </a:lnTo>
                    <a:lnTo>
                      <a:pt x="4" y="528"/>
                    </a:lnTo>
                    <a:lnTo>
                      <a:pt x="4" y="513"/>
                    </a:lnTo>
                    <a:lnTo>
                      <a:pt x="4" y="488"/>
                    </a:lnTo>
                    <a:lnTo>
                      <a:pt x="6" y="458"/>
                    </a:lnTo>
                    <a:lnTo>
                      <a:pt x="10" y="429"/>
                    </a:lnTo>
                    <a:lnTo>
                      <a:pt x="15" y="411"/>
                    </a:lnTo>
                    <a:lnTo>
                      <a:pt x="17" y="406"/>
                    </a:lnTo>
                    <a:lnTo>
                      <a:pt x="18" y="403"/>
                    </a:lnTo>
                    <a:lnTo>
                      <a:pt x="20" y="399"/>
                    </a:lnTo>
                    <a:lnTo>
                      <a:pt x="20" y="398"/>
                    </a:lnTo>
                    <a:lnTo>
                      <a:pt x="20" y="394"/>
                    </a:lnTo>
                    <a:lnTo>
                      <a:pt x="21" y="390"/>
                    </a:lnTo>
                    <a:lnTo>
                      <a:pt x="23" y="389"/>
                    </a:lnTo>
                    <a:lnTo>
                      <a:pt x="25" y="387"/>
                    </a:lnTo>
                    <a:lnTo>
                      <a:pt x="21" y="348"/>
                    </a:lnTo>
                    <a:lnTo>
                      <a:pt x="13" y="277"/>
                    </a:lnTo>
                    <a:lnTo>
                      <a:pt x="5" y="203"/>
                    </a:lnTo>
                    <a:lnTo>
                      <a:pt x="2" y="150"/>
                    </a:lnTo>
                    <a:lnTo>
                      <a:pt x="3" y="117"/>
                    </a:lnTo>
                    <a:lnTo>
                      <a:pt x="6" y="89"/>
                    </a:lnTo>
                    <a:lnTo>
                      <a:pt x="12" y="63"/>
                    </a:lnTo>
                    <a:lnTo>
                      <a:pt x="19" y="41"/>
                    </a:lnTo>
                    <a:lnTo>
                      <a:pt x="29" y="24"/>
                    </a:lnTo>
                    <a:lnTo>
                      <a:pt x="42" y="11"/>
                    </a:lnTo>
                    <a:lnTo>
                      <a:pt x="58" y="3"/>
                    </a:lnTo>
                    <a:lnTo>
                      <a:pt x="78" y="0"/>
                    </a:lnTo>
                    <a:lnTo>
                      <a:pt x="101" y="1"/>
                    </a:lnTo>
                    <a:lnTo>
                      <a:pt x="119" y="7"/>
                    </a:lnTo>
                    <a:lnTo>
                      <a:pt x="133" y="16"/>
                    </a:lnTo>
                    <a:lnTo>
                      <a:pt x="143" y="29"/>
                    </a:lnTo>
                    <a:lnTo>
                      <a:pt x="151" y="44"/>
                    </a:lnTo>
                    <a:lnTo>
                      <a:pt x="156" y="62"/>
                    </a:lnTo>
                    <a:lnTo>
                      <a:pt x="157" y="83"/>
                    </a:lnTo>
                    <a:lnTo>
                      <a:pt x="157" y="106"/>
                    </a:lnTo>
                    <a:lnTo>
                      <a:pt x="154" y="137"/>
                    </a:lnTo>
                    <a:lnTo>
                      <a:pt x="147" y="178"/>
                    </a:lnTo>
                    <a:lnTo>
                      <a:pt x="140" y="219"/>
                    </a:lnTo>
                    <a:lnTo>
                      <a:pt x="134" y="250"/>
                    </a:lnTo>
                    <a:lnTo>
                      <a:pt x="132" y="281"/>
                    </a:lnTo>
                    <a:lnTo>
                      <a:pt x="131" y="319"/>
                    </a:lnTo>
                    <a:lnTo>
                      <a:pt x="128" y="354"/>
                    </a:lnTo>
                    <a:lnTo>
                      <a:pt x="125" y="373"/>
                    </a:lnTo>
                    <a:lnTo>
                      <a:pt x="118" y="383"/>
                    </a:lnTo>
                    <a:lnTo>
                      <a:pt x="109" y="397"/>
                    </a:lnTo>
                    <a:lnTo>
                      <a:pt x="103" y="410"/>
                    </a:lnTo>
                    <a:lnTo>
                      <a:pt x="102" y="419"/>
                    </a:lnTo>
                    <a:lnTo>
                      <a:pt x="105" y="425"/>
                    </a:lnTo>
                    <a:lnTo>
                      <a:pt x="108" y="432"/>
                    </a:lnTo>
                    <a:lnTo>
                      <a:pt x="110" y="439"/>
                    </a:lnTo>
                    <a:lnTo>
                      <a:pt x="110" y="445"/>
                    </a:lnTo>
                    <a:lnTo>
                      <a:pt x="108" y="477"/>
                    </a:lnTo>
                    <a:lnTo>
                      <a:pt x="103" y="536"/>
                    </a:lnTo>
                    <a:lnTo>
                      <a:pt x="97" y="600"/>
                    </a:lnTo>
                    <a:lnTo>
                      <a:pt x="89" y="639"/>
                    </a:lnTo>
                    <a:close/>
                  </a:path>
                </a:pathLst>
              </a:custGeom>
              <a:solidFill>
                <a:srgbClr val="5B99C1"/>
              </a:solidFill>
              <a:ln w="9525">
                <a:noFill/>
                <a:round/>
                <a:headEnd/>
                <a:tailEnd/>
              </a:ln>
            </p:spPr>
            <p:txBody>
              <a:bodyPr/>
              <a:lstStyle/>
              <a:p>
                <a:endParaRPr lang="ru-RU"/>
              </a:p>
            </p:txBody>
          </p:sp>
          <p:sp>
            <p:nvSpPr>
              <p:cNvPr id="18470" name="Freeform 115"/>
              <p:cNvSpPr>
                <a:spLocks/>
              </p:cNvSpPr>
              <p:nvPr/>
            </p:nvSpPr>
            <p:spPr bwMode="auto">
              <a:xfrm>
                <a:off x="2627" y="2574"/>
                <a:ext cx="277" cy="640"/>
              </a:xfrm>
              <a:custGeom>
                <a:avLst/>
                <a:gdLst>
                  <a:gd name="T0" fmla="*/ 76 w 164"/>
                  <a:gd name="T1" fmla="*/ 3 h 745"/>
                  <a:gd name="T2" fmla="*/ 117 w 164"/>
                  <a:gd name="T3" fmla="*/ 0 h 745"/>
                  <a:gd name="T4" fmla="*/ 159 w 164"/>
                  <a:gd name="T5" fmla="*/ 5 h 745"/>
                  <a:gd name="T6" fmla="*/ 196 w 164"/>
                  <a:gd name="T7" fmla="*/ 19 h 745"/>
                  <a:gd name="T8" fmla="*/ 231 w 164"/>
                  <a:gd name="T9" fmla="*/ 56 h 745"/>
                  <a:gd name="T10" fmla="*/ 247 w 164"/>
                  <a:gd name="T11" fmla="*/ 117 h 745"/>
                  <a:gd name="T12" fmla="*/ 245 w 164"/>
                  <a:gd name="T13" fmla="*/ 162 h 745"/>
                  <a:gd name="T14" fmla="*/ 231 w 164"/>
                  <a:gd name="T15" fmla="*/ 231 h 745"/>
                  <a:gd name="T16" fmla="*/ 223 w 164"/>
                  <a:gd name="T17" fmla="*/ 273 h 745"/>
                  <a:gd name="T18" fmla="*/ 225 w 164"/>
                  <a:gd name="T19" fmla="*/ 323 h 745"/>
                  <a:gd name="T20" fmla="*/ 236 w 164"/>
                  <a:gd name="T21" fmla="*/ 353 h 745"/>
                  <a:gd name="T22" fmla="*/ 269 w 164"/>
                  <a:gd name="T23" fmla="*/ 396 h 745"/>
                  <a:gd name="T24" fmla="*/ 277 w 164"/>
                  <a:gd name="T25" fmla="*/ 436 h 745"/>
                  <a:gd name="T26" fmla="*/ 269 w 164"/>
                  <a:gd name="T27" fmla="*/ 501 h 745"/>
                  <a:gd name="T28" fmla="*/ 250 w 164"/>
                  <a:gd name="T29" fmla="*/ 559 h 745"/>
                  <a:gd name="T30" fmla="*/ 248 w 164"/>
                  <a:gd name="T31" fmla="*/ 601 h 745"/>
                  <a:gd name="T32" fmla="*/ 247 w 164"/>
                  <a:gd name="T33" fmla="*/ 624 h 745"/>
                  <a:gd name="T34" fmla="*/ 236 w 164"/>
                  <a:gd name="T35" fmla="*/ 637 h 745"/>
                  <a:gd name="T36" fmla="*/ 223 w 164"/>
                  <a:gd name="T37" fmla="*/ 637 h 745"/>
                  <a:gd name="T38" fmla="*/ 208 w 164"/>
                  <a:gd name="T39" fmla="*/ 628 h 745"/>
                  <a:gd name="T40" fmla="*/ 194 w 164"/>
                  <a:gd name="T41" fmla="*/ 614 h 745"/>
                  <a:gd name="T42" fmla="*/ 186 w 164"/>
                  <a:gd name="T43" fmla="*/ 594 h 745"/>
                  <a:gd name="T44" fmla="*/ 184 w 164"/>
                  <a:gd name="T45" fmla="*/ 566 h 745"/>
                  <a:gd name="T46" fmla="*/ 174 w 164"/>
                  <a:gd name="T47" fmla="*/ 511 h 745"/>
                  <a:gd name="T48" fmla="*/ 157 w 164"/>
                  <a:gd name="T49" fmla="*/ 479 h 745"/>
                  <a:gd name="T50" fmla="*/ 137 w 164"/>
                  <a:gd name="T51" fmla="*/ 450 h 745"/>
                  <a:gd name="T52" fmla="*/ 132 w 164"/>
                  <a:gd name="T53" fmla="*/ 416 h 745"/>
                  <a:gd name="T54" fmla="*/ 127 w 164"/>
                  <a:gd name="T55" fmla="*/ 366 h 745"/>
                  <a:gd name="T56" fmla="*/ 111 w 164"/>
                  <a:gd name="T57" fmla="*/ 335 h 745"/>
                  <a:gd name="T58" fmla="*/ 93 w 164"/>
                  <a:gd name="T59" fmla="*/ 300 h 745"/>
                  <a:gd name="T60" fmla="*/ 91 w 164"/>
                  <a:gd name="T61" fmla="*/ 278 h 745"/>
                  <a:gd name="T62" fmla="*/ 91 w 164"/>
                  <a:gd name="T63" fmla="*/ 263 h 745"/>
                  <a:gd name="T64" fmla="*/ 83 w 164"/>
                  <a:gd name="T65" fmla="*/ 247 h 745"/>
                  <a:gd name="T66" fmla="*/ 59 w 164"/>
                  <a:gd name="T67" fmla="*/ 206 h 745"/>
                  <a:gd name="T68" fmla="*/ 27 w 164"/>
                  <a:gd name="T69" fmla="*/ 152 h 745"/>
                  <a:gd name="T70" fmla="*/ 3 w 164"/>
                  <a:gd name="T71" fmla="*/ 106 h 745"/>
                  <a:gd name="T72" fmla="*/ 2 w 164"/>
                  <a:gd name="T73" fmla="*/ 75 h 745"/>
                  <a:gd name="T74" fmla="*/ 12 w 164"/>
                  <a:gd name="T75" fmla="*/ 46 h 745"/>
                  <a:gd name="T76" fmla="*/ 29 w 164"/>
                  <a:gd name="T77" fmla="*/ 25 h 745"/>
                  <a:gd name="T78" fmla="*/ 49 w 164"/>
                  <a:gd name="T79" fmla="*/ 12 h 7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4"/>
                  <a:gd name="T121" fmla="*/ 0 h 745"/>
                  <a:gd name="T122" fmla="*/ 164 w 164"/>
                  <a:gd name="T123" fmla="*/ 745 h 7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4" h="745">
                    <a:moveTo>
                      <a:pt x="34" y="9"/>
                    </a:moveTo>
                    <a:lnTo>
                      <a:pt x="45" y="3"/>
                    </a:lnTo>
                    <a:lnTo>
                      <a:pt x="56" y="0"/>
                    </a:lnTo>
                    <a:lnTo>
                      <a:pt x="69" y="0"/>
                    </a:lnTo>
                    <a:lnTo>
                      <a:pt x="81" y="1"/>
                    </a:lnTo>
                    <a:lnTo>
                      <a:pt x="94" y="6"/>
                    </a:lnTo>
                    <a:lnTo>
                      <a:pt x="106" y="13"/>
                    </a:lnTo>
                    <a:lnTo>
                      <a:pt x="116" y="22"/>
                    </a:lnTo>
                    <a:lnTo>
                      <a:pt x="125" y="34"/>
                    </a:lnTo>
                    <a:lnTo>
                      <a:pt x="137" y="65"/>
                    </a:lnTo>
                    <a:lnTo>
                      <a:pt x="144" y="101"/>
                    </a:lnTo>
                    <a:lnTo>
                      <a:pt x="146" y="136"/>
                    </a:lnTo>
                    <a:lnTo>
                      <a:pt x="147" y="160"/>
                    </a:lnTo>
                    <a:lnTo>
                      <a:pt x="145" y="189"/>
                    </a:lnTo>
                    <a:lnTo>
                      <a:pt x="141" y="229"/>
                    </a:lnTo>
                    <a:lnTo>
                      <a:pt x="137" y="269"/>
                    </a:lnTo>
                    <a:lnTo>
                      <a:pt x="133" y="296"/>
                    </a:lnTo>
                    <a:lnTo>
                      <a:pt x="132" y="318"/>
                    </a:lnTo>
                    <a:lnTo>
                      <a:pt x="132" y="347"/>
                    </a:lnTo>
                    <a:lnTo>
                      <a:pt x="133" y="376"/>
                    </a:lnTo>
                    <a:lnTo>
                      <a:pt x="134" y="395"/>
                    </a:lnTo>
                    <a:lnTo>
                      <a:pt x="140" y="411"/>
                    </a:lnTo>
                    <a:lnTo>
                      <a:pt x="149" y="435"/>
                    </a:lnTo>
                    <a:lnTo>
                      <a:pt x="159" y="461"/>
                    </a:lnTo>
                    <a:lnTo>
                      <a:pt x="163" y="483"/>
                    </a:lnTo>
                    <a:lnTo>
                      <a:pt x="164" y="507"/>
                    </a:lnTo>
                    <a:lnTo>
                      <a:pt x="163" y="543"/>
                    </a:lnTo>
                    <a:lnTo>
                      <a:pt x="159" y="583"/>
                    </a:lnTo>
                    <a:lnTo>
                      <a:pt x="153" y="620"/>
                    </a:lnTo>
                    <a:lnTo>
                      <a:pt x="148" y="651"/>
                    </a:lnTo>
                    <a:lnTo>
                      <a:pt x="147" y="678"/>
                    </a:lnTo>
                    <a:lnTo>
                      <a:pt x="147" y="700"/>
                    </a:lnTo>
                    <a:lnTo>
                      <a:pt x="147" y="715"/>
                    </a:lnTo>
                    <a:lnTo>
                      <a:pt x="146" y="726"/>
                    </a:lnTo>
                    <a:lnTo>
                      <a:pt x="144" y="737"/>
                    </a:lnTo>
                    <a:lnTo>
                      <a:pt x="140" y="742"/>
                    </a:lnTo>
                    <a:lnTo>
                      <a:pt x="137" y="745"/>
                    </a:lnTo>
                    <a:lnTo>
                      <a:pt x="132" y="741"/>
                    </a:lnTo>
                    <a:lnTo>
                      <a:pt x="127" y="737"/>
                    </a:lnTo>
                    <a:lnTo>
                      <a:pt x="123" y="731"/>
                    </a:lnTo>
                    <a:lnTo>
                      <a:pt x="118" y="724"/>
                    </a:lnTo>
                    <a:lnTo>
                      <a:pt x="115" y="715"/>
                    </a:lnTo>
                    <a:lnTo>
                      <a:pt x="113" y="703"/>
                    </a:lnTo>
                    <a:lnTo>
                      <a:pt x="110" y="691"/>
                    </a:lnTo>
                    <a:lnTo>
                      <a:pt x="110" y="679"/>
                    </a:lnTo>
                    <a:lnTo>
                      <a:pt x="109" y="659"/>
                    </a:lnTo>
                    <a:lnTo>
                      <a:pt x="107" y="627"/>
                    </a:lnTo>
                    <a:lnTo>
                      <a:pt x="103" y="595"/>
                    </a:lnTo>
                    <a:lnTo>
                      <a:pt x="99" y="573"/>
                    </a:lnTo>
                    <a:lnTo>
                      <a:pt x="93" y="558"/>
                    </a:lnTo>
                    <a:lnTo>
                      <a:pt x="87" y="541"/>
                    </a:lnTo>
                    <a:lnTo>
                      <a:pt x="81" y="524"/>
                    </a:lnTo>
                    <a:lnTo>
                      <a:pt x="79" y="506"/>
                    </a:lnTo>
                    <a:lnTo>
                      <a:pt x="78" y="484"/>
                    </a:lnTo>
                    <a:lnTo>
                      <a:pt x="76" y="455"/>
                    </a:lnTo>
                    <a:lnTo>
                      <a:pt x="75" y="426"/>
                    </a:lnTo>
                    <a:lnTo>
                      <a:pt x="73" y="410"/>
                    </a:lnTo>
                    <a:lnTo>
                      <a:pt x="66" y="390"/>
                    </a:lnTo>
                    <a:lnTo>
                      <a:pt x="61" y="368"/>
                    </a:lnTo>
                    <a:lnTo>
                      <a:pt x="55" y="349"/>
                    </a:lnTo>
                    <a:lnTo>
                      <a:pt x="54" y="335"/>
                    </a:lnTo>
                    <a:lnTo>
                      <a:pt x="54" y="324"/>
                    </a:lnTo>
                    <a:lnTo>
                      <a:pt x="54" y="315"/>
                    </a:lnTo>
                    <a:lnTo>
                      <a:pt x="54" y="306"/>
                    </a:lnTo>
                    <a:lnTo>
                      <a:pt x="53" y="298"/>
                    </a:lnTo>
                    <a:lnTo>
                      <a:pt x="49" y="288"/>
                    </a:lnTo>
                    <a:lnTo>
                      <a:pt x="43" y="268"/>
                    </a:lnTo>
                    <a:lnTo>
                      <a:pt x="35" y="240"/>
                    </a:lnTo>
                    <a:lnTo>
                      <a:pt x="25" y="209"/>
                    </a:lnTo>
                    <a:lnTo>
                      <a:pt x="16" y="177"/>
                    </a:lnTo>
                    <a:lnTo>
                      <a:pt x="8" y="147"/>
                    </a:lnTo>
                    <a:lnTo>
                      <a:pt x="2" y="123"/>
                    </a:lnTo>
                    <a:lnTo>
                      <a:pt x="0" y="108"/>
                    </a:lnTo>
                    <a:lnTo>
                      <a:pt x="1" y="87"/>
                    </a:lnTo>
                    <a:lnTo>
                      <a:pt x="3" y="69"/>
                    </a:lnTo>
                    <a:lnTo>
                      <a:pt x="7" y="53"/>
                    </a:lnTo>
                    <a:lnTo>
                      <a:pt x="11" y="39"/>
                    </a:lnTo>
                    <a:lnTo>
                      <a:pt x="17" y="29"/>
                    </a:lnTo>
                    <a:lnTo>
                      <a:pt x="23" y="19"/>
                    </a:lnTo>
                    <a:lnTo>
                      <a:pt x="29" y="14"/>
                    </a:lnTo>
                    <a:lnTo>
                      <a:pt x="34" y="9"/>
                    </a:lnTo>
                    <a:close/>
                  </a:path>
                </a:pathLst>
              </a:custGeom>
              <a:solidFill>
                <a:srgbClr val="CC998C"/>
              </a:solidFill>
              <a:ln w="9525">
                <a:noFill/>
                <a:round/>
                <a:headEnd/>
                <a:tailEnd/>
              </a:ln>
            </p:spPr>
            <p:txBody>
              <a:bodyPr/>
              <a:lstStyle/>
              <a:p>
                <a:endParaRPr lang="ru-RU"/>
              </a:p>
            </p:txBody>
          </p:sp>
          <p:sp>
            <p:nvSpPr>
              <p:cNvPr id="18471" name="Freeform 116"/>
              <p:cNvSpPr>
                <a:spLocks/>
              </p:cNvSpPr>
              <p:nvPr/>
            </p:nvSpPr>
            <p:spPr bwMode="auto">
              <a:xfrm>
                <a:off x="2738" y="2610"/>
                <a:ext cx="31" cy="17"/>
              </a:xfrm>
              <a:custGeom>
                <a:avLst/>
                <a:gdLst>
                  <a:gd name="T0" fmla="*/ 2 w 19"/>
                  <a:gd name="T1" fmla="*/ 13 h 19"/>
                  <a:gd name="T2" fmla="*/ 0 w 19"/>
                  <a:gd name="T3" fmla="*/ 10 h 19"/>
                  <a:gd name="T4" fmla="*/ 0 w 19"/>
                  <a:gd name="T5" fmla="*/ 6 h 19"/>
                  <a:gd name="T6" fmla="*/ 2 w 19"/>
                  <a:gd name="T7" fmla="*/ 4 h 19"/>
                  <a:gd name="T8" fmla="*/ 8 w 19"/>
                  <a:gd name="T9" fmla="*/ 2 h 19"/>
                  <a:gd name="T10" fmla="*/ 13 w 19"/>
                  <a:gd name="T11" fmla="*/ 0 h 19"/>
                  <a:gd name="T12" fmla="*/ 20 w 19"/>
                  <a:gd name="T13" fmla="*/ 0 h 19"/>
                  <a:gd name="T14" fmla="*/ 24 w 19"/>
                  <a:gd name="T15" fmla="*/ 2 h 19"/>
                  <a:gd name="T16" fmla="*/ 29 w 19"/>
                  <a:gd name="T17" fmla="*/ 4 h 19"/>
                  <a:gd name="T18" fmla="*/ 31 w 19"/>
                  <a:gd name="T19" fmla="*/ 7 h 19"/>
                  <a:gd name="T20" fmla="*/ 31 w 19"/>
                  <a:gd name="T21" fmla="*/ 11 h 19"/>
                  <a:gd name="T22" fmla="*/ 29 w 19"/>
                  <a:gd name="T23" fmla="*/ 13 h 19"/>
                  <a:gd name="T24" fmla="*/ 23 w 19"/>
                  <a:gd name="T25" fmla="*/ 16 h 19"/>
                  <a:gd name="T26" fmla="*/ 18 w 19"/>
                  <a:gd name="T27" fmla="*/ 17 h 19"/>
                  <a:gd name="T28" fmla="*/ 11 w 19"/>
                  <a:gd name="T29" fmla="*/ 17 h 19"/>
                  <a:gd name="T30" fmla="*/ 7 w 19"/>
                  <a:gd name="T31" fmla="*/ 15 h 19"/>
                  <a:gd name="T32" fmla="*/ 2 w 19"/>
                  <a:gd name="T33" fmla="*/ 1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 y="14"/>
                    </a:moveTo>
                    <a:lnTo>
                      <a:pt x="0" y="11"/>
                    </a:lnTo>
                    <a:lnTo>
                      <a:pt x="0" y="7"/>
                    </a:lnTo>
                    <a:lnTo>
                      <a:pt x="1" y="4"/>
                    </a:lnTo>
                    <a:lnTo>
                      <a:pt x="5" y="2"/>
                    </a:lnTo>
                    <a:lnTo>
                      <a:pt x="8" y="0"/>
                    </a:lnTo>
                    <a:lnTo>
                      <a:pt x="12" y="0"/>
                    </a:lnTo>
                    <a:lnTo>
                      <a:pt x="15" y="2"/>
                    </a:lnTo>
                    <a:lnTo>
                      <a:pt x="18" y="5"/>
                    </a:lnTo>
                    <a:lnTo>
                      <a:pt x="19" y="8"/>
                    </a:lnTo>
                    <a:lnTo>
                      <a:pt x="19" y="12"/>
                    </a:lnTo>
                    <a:lnTo>
                      <a:pt x="18" y="15"/>
                    </a:lnTo>
                    <a:lnTo>
                      <a:pt x="14" y="18"/>
                    </a:lnTo>
                    <a:lnTo>
                      <a:pt x="11" y="19"/>
                    </a:lnTo>
                    <a:lnTo>
                      <a:pt x="7" y="19"/>
                    </a:lnTo>
                    <a:lnTo>
                      <a:pt x="4" y="17"/>
                    </a:lnTo>
                    <a:lnTo>
                      <a:pt x="1" y="14"/>
                    </a:lnTo>
                    <a:close/>
                  </a:path>
                </a:pathLst>
              </a:custGeom>
              <a:solidFill>
                <a:srgbClr val="CC998C"/>
              </a:solidFill>
              <a:ln w="9525">
                <a:noFill/>
                <a:round/>
                <a:headEnd/>
                <a:tailEnd/>
              </a:ln>
            </p:spPr>
            <p:txBody>
              <a:bodyPr/>
              <a:lstStyle/>
              <a:p>
                <a:endParaRPr lang="ru-RU"/>
              </a:p>
            </p:txBody>
          </p:sp>
          <p:sp>
            <p:nvSpPr>
              <p:cNvPr id="18472" name="Freeform 117"/>
              <p:cNvSpPr>
                <a:spLocks/>
              </p:cNvSpPr>
              <p:nvPr/>
            </p:nvSpPr>
            <p:spPr bwMode="auto">
              <a:xfrm>
                <a:off x="2826" y="3173"/>
                <a:ext cx="34" cy="16"/>
              </a:xfrm>
              <a:custGeom>
                <a:avLst/>
                <a:gdLst>
                  <a:gd name="T0" fmla="*/ 2 w 20"/>
                  <a:gd name="T1" fmla="*/ 12 h 20"/>
                  <a:gd name="T2" fmla="*/ 0 w 20"/>
                  <a:gd name="T3" fmla="*/ 10 h 20"/>
                  <a:gd name="T4" fmla="*/ 2 w 20"/>
                  <a:gd name="T5" fmla="*/ 6 h 20"/>
                  <a:gd name="T6" fmla="*/ 5 w 20"/>
                  <a:gd name="T7" fmla="*/ 4 h 20"/>
                  <a:gd name="T8" fmla="*/ 10 w 20"/>
                  <a:gd name="T9" fmla="*/ 1 h 20"/>
                  <a:gd name="T10" fmla="*/ 15 w 20"/>
                  <a:gd name="T11" fmla="*/ 0 h 20"/>
                  <a:gd name="T12" fmla="*/ 22 w 20"/>
                  <a:gd name="T13" fmla="*/ 0 h 20"/>
                  <a:gd name="T14" fmla="*/ 27 w 20"/>
                  <a:gd name="T15" fmla="*/ 2 h 20"/>
                  <a:gd name="T16" fmla="*/ 32 w 20"/>
                  <a:gd name="T17" fmla="*/ 5 h 20"/>
                  <a:gd name="T18" fmla="*/ 34 w 20"/>
                  <a:gd name="T19" fmla="*/ 7 h 20"/>
                  <a:gd name="T20" fmla="*/ 34 w 20"/>
                  <a:gd name="T21" fmla="*/ 10 h 20"/>
                  <a:gd name="T22" fmla="*/ 31 w 20"/>
                  <a:gd name="T23" fmla="*/ 13 h 20"/>
                  <a:gd name="T24" fmla="*/ 26 w 20"/>
                  <a:gd name="T25" fmla="*/ 15 h 20"/>
                  <a:gd name="T26" fmla="*/ 20 w 20"/>
                  <a:gd name="T27" fmla="*/ 16 h 20"/>
                  <a:gd name="T28" fmla="*/ 14 w 20"/>
                  <a:gd name="T29" fmla="*/ 16 h 20"/>
                  <a:gd name="T30" fmla="*/ 9 w 20"/>
                  <a:gd name="T31" fmla="*/ 14 h 20"/>
                  <a:gd name="T32" fmla="*/ 2 w 20"/>
                  <a:gd name="T33" fmla="*/ 12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 y="15"/>
                    </a:moveTo>
                    <a:lnTo>
                      <a:pt x="0" y="12"/>
                    </a:lnTo>
                    <a:lnTo>
                      <a:pt x="1" y="8"/>
                    </a:lnTo>
                    <a:lnTo>
                      <a:pt x="3" y="5"/>
                    </a:lnTo>
                    <a:lnTo>
                      <a:pt x="6" y="1"/>
                    </a:lnTo>
                    <a:lnTo>
                      <a:pt x="9" y="0"/>
                    </a:lnTo>
                    <a:lnTo>
                      <a:pt x="13" y="0"/>
                    </a:lnTo>
                    <a:lnTo>
                      <a:pt x="16" y="2"/>
                    </a:lnTo>
                    <a:lnTo>
                      <a:pt x="19" y="6"/>
                    </a:lnTo>
                    <a:lnTo>
                      <a:pt x="20" y="9"/>
                    </a:lnTo>
                    <a:lnTo>
                      <a:pt x="20" y="13"/>
                    </a:lnTo>
                    <a:lnTo>
                      <a:pt x="18" y="16"/>
                    </a:lnTo>
                    <a:lnTo>
                      <a:pt x="15" y="19"/>
                    </a:lnTo>
                    <a:lnTo>
                      <a:pt x="12" y="20"/>
                    </a:lnTo>
                    <a:lnTo>
                      <a:pt x="8" y="20"/>
                    </a:lnTo>
                    <a:lnTo>
                      <a:pt x="5" y="17"/>
                    </a:lnTo>
                    <a:lnTo>
                      <a:pt x="1" y="15"/>
                    </a:lnTo>
                    <a:close/>
                  </a:path>
                </a:pathLst>
              </a:custGeom>
              <a:solidFill>
                <a:srgbClr val="CC998C"/>
              </a:solidFill>
              <a:ln w="9525">
                <a:noFill/>
                <a:round/>
                <a:headEnd/>
                <a:tailEnd/>
              </a:ln>
            </p:spPr>
            <p:txBody>
              <a:bodyPr/>
              <a:lstStyle/>
              <a:p>
                <a:endParaRPr lang="ru-RU"/>
              </a:p>
            </p:txBody>
          </p:sp>
          <p:sp>
            <p:nvSpPr>
              <p:cNvPr id="18473" name="Freeform 118"/>
              <p:cNvSpPr>
                <a:spLocks/>
              </p:cNvSpPr>
              <p:nvPr/>
            </p:nvSpPr>
            <p:spPr bwMode="auto">
              <a:xfrm>
                <a:off x="2796" y="3149"/>
                <a:ext cx="186" cy="100"/>
              </a:xfrm>
              <a:custGeom>
                <a:avLst/>
                <a:gdLst>
                  <a:gd name="T0" fmla="*/ 7 w 109"/>
                  <a:gd name="T1" fmla="*/ 1 h 117"/>
                  <a:gd name="T2" fmla="*/ 14 w 109"/>
                  <a:gd name="T3" fmla="*/ 0 h 117"/>
                  <a:gd name="T4" fmla="*/ 22 w 109"/>
                  <a:gd name="T5" fmla="*/ 1 h 117"/>
                  <a:gd name="T6" fmla="*/ 29 w 109"/>
                  <a:gd name="T7" fmla="*/ 2 h 117"/>
                  <a:gd name="T8" fmla="*/ 38 w 109"/>
                  <a:gd name="T9" fmla="*/ 3 h 117"/>
                  <a:gd name="T10" fmla="*/ 46 w 109"/>
                  <a:gd name="T11" fmla="*/ 7 h 117"/>
                  <a:gd name="T12" fmla="*/ 55 w 109"/>
                  <a:gd name="T13" fmla="*/ 9 h 117"/>
                  <a:gd name="T14" fmla="*/ 63 w 109"/>
                  <a:gd name="T15" fmla="*/ 12 h 117"/>
                  <a:gd name="T16" fmla="*/ 67 w 109"/>
                  <a:gd name="T17" fmla="*/ 15 h 117"/>
                  <a:gd name="T18" fmla="*/ 75 w 109"/>
                  <a:gd name="T19" fmla="*/ 22 h 117"/>
                  <a:gd name="T20" fmla="*/ 82 w 109"/>
                  <a:gd name="T21" fmla="*/ 27 h 117"/>
                  <a:gd name="T22" fmla="*/ 92 w 109"/>
                  <a:gd name="T23" fmla="*/ 32 h 117"/>
                  <a:gd name="T24" fmla="*/ 101 w 109"/>
                  <a:gd name="T25" fmla="*/ 37 h 117"/>
                  <a:gd name="T26" fmla="*/ 108 w 109"/>
                  <a:gd name="T27" fmla="*/ 40 h 117"/>
                  <a:gd name="T28" fmla="*/ 119 w 109"/>
                  <a:gd name="T29" fmla="*/ 44 h 117"/>
                  <a:gd name="T30" fmla="*/ 133 w 109"/>
                  <a:gd name="T31" fmla="*/ 52 h 117"/>
                  <a:gd name="T32" fmla="*/ 148 w 109"/>
                  <a:gd name="T33" fmla="*/ 59 h 117"/>
                  <a:gd name="T34" fmla="*/ 166 w 109"/>
                  <a:gd name="T35" fmla="*/ 67 h 117"/>
                  <a:gd name="T36" fmla="*/ 176 w 109"/>
                  <a:gd name="T37" fmla="*/ 74 h 117"/>
                  <a:gd name="T38" fmla="*/ 184 w 109"/>
                  <a:gd name="T39" fmla="*/ 79 h 117"/>
                  <a:gd name="T40" fmla="*/ 186 w 109"/>
                  <a:gd name="T41" fmla="*/ 81 h 117"/>
                  <a:gd name="T42" fmla="*/ 183 w 109"/>
                  <a:gd name="T43" fmla="*/ 85 h 117"/>
                  <a:gd name="T44" fmla="*/ 172 w 109"/>
                  <a:gd name="T45" fmla="*/ 90 h 117"/>
                  <a:gd name="T46" fmla="*/ 162 w 109"/>
                  <a:gd name="T47" fmla="*/ 95 h 117"/>
                  <a:gd name="T48" fmla="*/ 154 w 109"/>
                  <a:gd name="T49" fmla="*/ 98 h 117"/>
                  <a:gd name="T50" fmla="*/ 142 w 109"/>
                  <a:gd name="T51" fmla="*/ 100 h 117"/>
                  <a:gd name="T52" fmla="*/ 126 w 109"/>
                  <a:gd name="T53" fmla="*/ 100 h 117"/>
                  <a:gd name="T54" fmla="*/ 109 w 109"/>
                  <a:gd name="T55" fmla="*/ 100 h 117"/>
                  <a:gd name="T56" fmla="*/ 96 w 109"/>
                  <a:gd name="T57" fmla="*/ 97 h 117"/>
                  <a:gd name="T58" fmla="*/ 77 w 109"/>
                  <a:gd name="T59" fmla="*/ 88 h 117"/>
                  <a:gd name="T60" fmla="*/ 61 w 109"/>
                  <a:gd name="T61" fmla="*/ 77 h 117"/>
                  <a:gd name="T62" fmla="*/ 49 w 109"/>
                  <a:gd name="T63" fmla="*/ 68 h 117"/>
                  <a:gd name="T64" fmla="*/ 41 w 109"/>
                  <a:gd name="T65" fmla="*/ 62 h 117"/>
                  <a:gd name="T66" fmla="*/ 31 w 109"/>
                  <a:gd name="T67" fmla="*/ 59 h 117"/>
                  <a:gd name="T68" fmla="*/ 19 w 109"/>
                  <a:gd name="T69" fmla="*/ 54 h 117"/>
                  <a:gd name="T70" fmla="*/ 10 w 109"/>
                  <a:gd name="T71" fmla="*/ 49 h 117"/>
                  <a:gd name="T72" fmla="*/ 3 w 109"/>
                  <a:gd name="T73" fmla="*/ 44 h 117"/>
                  <a:gd name="T74" fmla="*/ 3 w 109"/>
                  <a:gd name="T75" fmla="*/ 40 h 117"/>
                  <a:gd name="T76" fmla="*/ 5 w 109"/>
                  <a:gd name="T77" fmla="*/ 33 h 117"/>
                  <a:gd name="T78" fmla="*/ 5 w 109"/>
                  <a:gd name="T79" fmla="*/ 25 h 117"/>
                  <a:gd name="T80" fmla="*/ 3 w 109"/>
                  <a:gd name="T81" fmla="*/ 18 h 117"/>
                  <a:gd name="T82" fmla="*/ 2 w 109"/>
                  <a:gd name="T83" fmla="*/ 12 h 117"/>
                  <a:gd name="T84" fmla="*/ 0 w 109"/>
                  <a:gd name="T85" fmla="*/ 8 h 117"/>
                  <a:gd name="T86" fmla="*/ 2 w 109"/>
                  <a:gd name="T87" fmla="*/ 3 h 117"/>
                  <a:gd name="T88" fmla="*/ 7 w 109"/>
                  <a:gd name="T89" fmla="*/ 1 h 1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9"/>
                  <a:gd name="T136" fmla="*/ 0 h 117"/>
                  <a:gd name="T137" fmla="*/ 109 w 109"/>
                  <a:gd name="T138" fmla="*/ 117 h 1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9" h="117">
                    <a:moveTo>
                      <a:pt x="4" y="1"/>
                    </a:moveTo>
                    <a:lnTo>
                      <a:pt x="8" y="0"/>
                    </a:lnTo>
                    <a:lnTo>
                      <a:pt x="13" y="1"/>
                    </a:lnTo>
                    <a:lnTo>
                      <a:pt x="17" y="2"/>
                    </a:lnTo>
                    <a:lnTo>
                      <a:pt x="22" y="4"/>
                    </a:lnTo>
                    <a:lnTo>
                      <a:pt x="27" y="8"/>
                    </a:lnTo>
                    <a:lnTo>
                      <a:pt x="32" y="10"/>
                    </a:lnTo>
                    <a:lnTo>
                      <a:pt x="37" y="14"/>
                    </a:lnTo>
                    <a:lnTo>
                      <a:pt x="39" y="18"/>
                    </a:lnTo>
                    <a:lnTo>
                      <a:pt x="44" y="26"/>
                    </a:lnTo>
                    <a:lnTo>
                      <a:pt x="48" y="32"/>
                    </a:lnTo>
                    <a:lnTo>
                      <a:pt x="54" y="37"/>
                    </a:lnTo>
                    <a:lnTo>
                      <a:pt x="59" y="43"/>
                    </a:lnTo>
                    <a:lnTo>
                      <a:pt x="63" y="47"/>
                    </a:lnTo>
                    <a:lnTo>
                      <a:pt x="70" y="52"/>
                    </a:lnTo>
                    <a:lnTo>
                      <a:pt x="78" y="61"/>
                    </a:lnTo>
                    <a:lnTo>
                      <a:pt x="87" y="69"/>
                    </a:lnTo>
                    <a:lnTo>
                      <a:pt x="97" y="78"/>
                    </a:lnTo>
                    <a:lnTo>
                      <a:pt x="103" y="86"/>
                    </a:lnTo>
                    <a:lnTo>
                      <a:pt x="108" y="92"/>
                    </a:lnTo>
                    <a:lnTo>
                      <a:pt x="109" y="95"/>
                    </a:lnTo>
                    <a:lnTo>
                      <a:pt x="107" y="100"/>
                    </a:lnTo>
                    <a:lnTo>
                      <a:pt x="101" y="105"/>
                    </a:lnTo>
                    <a:lnTo>
                      <a:pt x="95" y="111"/>
                    </a:lnTo>
                    <a:lnTo>
                      <a:pt x="90" y="115"/>
                    </a:lnTo>
                    <a:lnTo>
                      <a:pt x="83" y="117"/>
                    </a:lnTo>
                    <a:lnTo>
                      <a:pt x="74" y="117"/>
                    </a:lnTo>
                    <a:lnTo>
                      <a:pt x="64" y="117"/>
                    </a:lnTo>
                    <a:lnTo>
                      <a:pt x="56" y="113"/>
                    </a:lnTo>
                    <a:lnTo>
                      <a:pt x="45" y="103"/>
                    </a:lnTo>
                    <a:lnTo>
                      <a:pt x="36" y="90"/>
                    </a:lnTo>
                    <a:lnTo>
                      <a:pt x="29" y="80"/>
                    </a:lnTo>
                    <a:lnTo>
                      <a:pt x="24" y="73"/>
                    </a:lnTo>
                    <a:lnTo>
                      <a:pt x="18" y="69"/>
                    </a:lnTo>
                    <a:lnTo>
                      <a:pt x="11" y="63"/>
                    </a:lnTo>
                    <a:lnTo>
                      <a:pt x="6" y="57"/>
                    </a:lnTo>
                    <a:lnTo>
                      <a:pt x="2" y="52"/>
                    </a:lnTo>
                    <a:lnTo>
                      <a:pt x="2" y="47"/>
                    </a:lnTo>
                    <a:lnTo>
                      <a:pt x="3" y="39"/>
                    </a:lnTo>
                    <a:lnTo>
                      <a:pt x="3" y="29"/>
                    </a:lnTo>
                    <a:lnTo>
                      <a:pt x="2" y="21"/>
                    </a:lnTo>
                    <a:lnTo>
                      <a:pt x="1" y="14"/>
                    </a:lnTo>
                    <a:lnTo>
                      <a:pt x="0" y="9"/>
                    </a:lnTo>
                    <a:lnTo>
                      <a:pt x="1" y="4"/>
                    </a:lnTo>
                    <a:lnTo>
                      <a:pt x="4" y="1"/>
                    </a:lnTo>
                    <a:close/>
                  </a:path>
                </a:pathLst>
              </a:custGeom>
              <a:solidFill>
                <a:srgbClr val="CC998C"/>
              </a:solidFill>
              <a:ln w="9525">
                <a:noFill/>
                <a:round/>
                <a:headEnd/>
                <a:tailEnd/>
              </a:ln>
            </p:spPr>
            <p:txBody>
              <a:bodyPr/>
              <a:lstStyle/>
              <a:p>
                <a:endParaRPr lang="ru-RU"/>
              </a:p>
            </p:txBody>
          </p:sp>
          <p:sp>
            <p:nvSpPr>
              <p:cNvPr id="18474" name="Freeform 119"/>
              <p:cNvSpPr>
                <a:spLocks/>
              </p:cNvSpPr>
              <p:nvPr/>
            </p:nvSpPr>
            <p:spPr bwMode="auto">
              <a:xfrm>
                <a:off x="2826" y="3173"/>
                <a:ext cx="34" cy="16"/>
              </a:xfrm>
              <a:custGeom>
                <a:avLst/>
                <a:gdLst>
                  <a:gd name="T0" fmla="*/ 26 w 20"/>
                  <a:gd name="T1" fmla="*/ 15 h 20"/>
                  <a:gd name="T2" fmla="*/ 20 w 20"/>
                  <a:gd name="T3" fmla="*/ 16 h 20"/>
                  <a:gd name="T4" fmla="*/ 12 w 20"/>
                  <a:gd name="T5" fmla="*/ 16 h 20"/>
                  <a:gd name="T6" fmla="*/ 7 w 20"/>
                  <a:gd name="T7" fmla="*/ 14 h 20"/>
                  <a:gd name="T8" fmla="*/ 2 w 20"/>
                  <a:gd name="T9" fmla="*/ 12 h 20"/>
                  <a:gd name="T10" fmla="*/ 0 w 20"/>
                  <a:gd name="T11" fmla="*/ 8 h 20"/>
                  <a:gd name="T12" fmla="*/ 2 w 20"/>
                  <a:gd name="T13" fmla="*/ 6 h 20"/>
                  <a:gd name="T14" fmla="*/ 5 w 20"/>
                  <a:gd name="T15" fmla="*/ 3 h 20"/>
                  <a:gd name="T16" fmla="*/ 10 w 20"/>
                  <a:gd name="T17" fmla="*/ 1 h 20"/>
                  <a:gd name="T18" fmla="*/ 15 w 20"/>
                  <a:gd name="T19" fmla="*/ 0 h 20"/>
                  <a:gd name="T20" fmla="*/ 22 w 20"/>
                  <a:gd name="T21" fmla="*/ 1 h 20"/>
                  <a:gd name="T22" fmla="*/ 27 w 20"/>
                  <a:gd name="T23" fmla="*/ 2 h 20"/>
                  <a:gd name="T24" fmla="*/ 32 w 20"/>
                  <a:gd name="T25" fmla="*/ 5 h 20"/>
                  <a:gd name="T26" fmla="*/ 34 w 20"/>
                  <a:gd name="T27" fmla="*/ 7 h 20"/>
                  <a:gd name="T28" fmla="*/ 34 w 20"/>
                  <a:gd name="T29" fmla="*/ 10 h 20"/>
                  <a:gd name="T30" fmla="*/ 31 w 20"/>
                  <a:gd name="T31" fmla="*/ 13 h 20"/>
                  <a:gd name="T32" fmla="*/ 26 w 20"/>
                  <a:gd name="T33" fmla="*/ 1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5" y="19"/>
                    </a:moveTo>
                    <a:lnTo>
                      <a:pt x="12" y="20"/>
                    </a:lnTo>
                    <a:lnTo>
                      <a:pt x="7" y="20"/>
                    </a:lnTo>
                    <a:lnTo>
                      <a:pt x="4" y="17"/>
                    </a:lnTo>
                    <a:lnTo>
                      <a:pt x="1" y="15"/>
                    </a:lnTo>
                    <a:lnTo>
                      <a:pt x="0" y="10"/>
                    </a:lnTo>
                    <a:lnTo>
                      <a:pt x="1" y="7"/>
                    </a:lnTo>
                    <a:lnTo>
                      <a:pt x="3" y="4"/>
                    </a:lnTo>
                    <a:lnTo>
                      <a:pt x="6" y="1"/>
                    </a:lnTo>
                    <a:lnTo>
                      <a:pt x="9" y="0"/>
                    </a:lnTo>
                    <a:lnTo>
                      <a:pt x="13" y="1"/>
                    </a:lnTo>
                    <a:lnTo>
                      <a:pt x="16" y="2"/>
                    </a:lnTo>
                    <a:lnTo>
                      <a:pt x="19" y="6"/>
                    </a:lnTo>
                    <a:lnTo>
                      <a:pt x="20" y="9"/>
                    </a:lnTo>
                    <a:lnTo>
                      <a:pt x="20" y="13"/>
                    </a:lnTo>
                    <a:lnTo>
                      <a:pt x="18" y="16"/>
                    </a:lnTo>
                    <a:lnTo>
                      <a:pt x="15" y="19"/>
                    </a:lnTo>
                    <a:close/>
                  </a:path>
                </a:pathLst>
              </a:custGeom>
              <a:solidFill>
                <a:srgbClr val="CC998C"/>
              </a:solidFill>
              <a:ln w="9525">
                <a:noFill/>
                <a:round/>
                <a:headEnd/>
                <a:tailEnd/>
              </a:ln>
            </p:spPr>
            <p:txBody>
              <a:bodyPr/>
              <a:lstStyle/>
              <a:p>
                <a:endParaRPr lang="ru-RU"/>
              </a:p>
            </p:txBody>
          </p:sp>
          <p:sp>
            <p:nvSpPr>
              <p:cNvPr id="18475" name="Freeform 120"/>
              <p:cNvSpPr>
                <a:spLocks/>
              </p:cNvSpPr>
              <p:nvPr/>
            </p:nvSpPr>
            <p:spPr bwMode="auto">
              <a:xfrm>
                <a:off x="2796" y="3163"/>
                <a:ext cx="199" cy="97"/>
              </a:xfrm>
              <a:custGeom>
                <a:avLst/>
                <a:gdLst>
                  <a:gd name="T0" fmla="*/ 121 w 118"/>
                  <a:gd name="T1" fmla="*/ 25 h 115"/>
                  <a:gd name="T2" fmla="*/ 132 w 118"/>
                  <a:gd name="T3" fmla="*/ 30 h 115"/>
                  <a:gd name="T4" fmla="*/ 142 w 118"/>
                  <a:gd name="T5" fmla="*/ 35 h 115"/>
                  <a:gd name="T6" fmla="*/ 152 w 118"/>
                  <a:gd name="T7" fmla="*/ 41 h 115"/>
                  <a:gd name="T8" fmla="*/ 160 w 118"/>
                  <a:gd name="T9" fmla="*/ 47 h 115"/>
                  <a:gd name="T10" fmla="*/ 169 w 118"/>
                  <a:gd name="T11" fmla="*/ 53 h 115"/>
                  <a:gd name="T12" fmla="*/ 177 w 118"/>
                  <a:gd name="T13" fmla="*/ 58 h 115"/>
                  <a:gd name="T14" fmla="*/ 182 w 118"/>
                  <a:gd name="T15" fmla="*/ 62 h 115"/>
                  <a:gd name="T16" fmla="*/ 187 w 118"/>
                  <a:gd name="T17" fmla="*/ 67 h 115"/>
                  <a:gd name="T18" fmla="*/ 196 w 118"/>
                  <a:gd name="T19" fmla="*/ 74 h 115"/>
                  <a:gd name="T20" fmla="*/ 199 w 118"/>
                  <a:gd name="T21" fmla="*/ 80 h 115"/>
                  <a:gd name="T22" fmla="*/ 199 w 118"/>
                  <a:gd name="T23" fmla="*/ 85 h 115"/>
                  <a:gd name="T24" fmla="*/ 196 w 118"/>
                  <a:gd name="T25" fmla="*/ 89 h 115"/>
                  <a:gd name="T26" fmla="*/ 191 w 118"/>
                  <a:gd name="T27" fmla="*/ 91 h 115"/>
                  <a:gd name="T28" fmla="*/ 182 w 118"/>
                  <a:gd name="T29" fmla="*/ 93 h 115"/>
                  <a:gd name="T30" fmla="*/ 169 w 118"/>
                  <a:gd name="T31" fmla="*/ 96 h 115"/>
                  <a:gd name="T32" fmla="*/ 155 w 118"/>
                  <a:gd name="T33" fmla="*/ 97 h 115"/>
                  <a:gd name="T34" fmla="*/ 138 w 118"/>
                  <a:gd name="T35" fmla="*/ 97 h 115"/>
                  <a:gd name="T36" fmla="*/ 118 w 118"/>
                  <a:gd name="T37" fmla="*/ 94 h 115"/>
                  <a:gd name="T38" fmla="*/ 96 w 118"/>
                  <a:gd name="T39" fmla="*/ 89 h 115"/>
                  <a:gd name="T40" fmla="*/ 76 w 118"/>
                  <a:gd name="T41" fmla="*/ 80 h 115"/>
                  <a:gd name="T42" fmla="*/ 67 w 118"/>
                  <a:gd name="T43" fmla="*/ 74 h 115"/>
                  <a:gd name="T44" fmla="*/ 56 w 118"/>
                  <a:gd name="T45" fmla="*/ 65 h 115"/>
                  <a:gd name="T46" fmla="*/ 44 w 118"/>
                  <a:gd name="T47" fmla="*/ 55 h 115"/>
                  <a:gd name="T48" fmla="*/ 37 w 118"/>
                  <a:gd name="T49" fmla="*/ 49 h 115"/>
                  <a:gd name="T50" fmla="*/ 37 w 118"/>
                  <a:gd name="T51" fmla="*/ 52 h 115"/>
                  <a:gd name="T52" fmla="*/ 22 w 118"/>
                  <a:gd name="T53" fmla="*/ 47 h 115"/>
                  <a:gd name="T54" fmla="*/ 12 w 118"/>
                  <a:gd name="T55" fmla="*/ 42 h 115"/>
                  <a:gd name="T56" fmla="*/ 3 w 118"/>
                  <a:gd name="T57" fmla="*/ 39 h 115"/>
                  <a:gd name="T58" fmla="*/ 2 w 118"/>
                  <a:gd name="T59" fmla="*/ 34 h 115"/>
                  <a:gd name="T60" fmla="*/ 0 w 118"/>
                  <a:gd name="T61" fmla="*/ 25 h 115"/>
                  <a:gd name="T62" fmla="*/ 0 w 118"/>
                  <a:gd name="T63" fmla="*/ 15 h 115"/>
                  <a:gd name="T64" fmla="*/ 0 w 118"/>
                  <a:gd name="T65" fmla="*/ 7 h 115"/>
                  <a:gd name="T66" fmla="*/ 2 w 118"/>
                  <a:gd name="T67" fmla="*/ 0 h 115"/>
                  <a:gd name="T68" fmla="*/ 10 w 118"/>
                  <a:gd name="T69" fmla="*/ 9 h 115"/>
                  <a:gd name="T70" fmla="*/ 24 w 118"/>
                  <a:gd name="T71" fmla="*/ 18 h 115"/>
                  <a:gd name="T72" fmla="*/ 39 w 118"/>
                  <a:gd name="T73" fmla="*/ 25 h 115"/>
                  <a:gd name="T74" fmla="*/ 52 w 118"/>
                  <a:gd name="T75" fmla="*/ 26 h 115"/>
                  <a:gd name="T76" fmla="*/ 56 w 118"/>
                  <a:gd name="T77" fmla="*/ 18 h 115"/>
                  <a:gd name="T78" fmla="*/ 67 w 118"/>
                  <a:gd name="T79" fmla="*/ 11 h 115"/>
                  <a:gd name="T80" fmla="*/ 83 w 118"/>
                  <a:gd name="T81" fmla="*/ 9 h 115"/>
                  <a:gd name="T82" fmla="*/ 100 w 118"/>
                  <a:gd name="T83" fmla="*/ 14 h 115"/>
                  <a:gd name="T84" fmla="*/ 105 w 118"/>
                  <a:gd name="T85" fmla="*/ 18 h 115"/>
                  <a:gd name="T86" fmla="*/ 110 w 118"/>
                  <a:gd name="T87" fmla="*/ 20 h 115"/>
                  <a:gd name="T88" fmla="*/ 116 w 118"/>
                  <a:gd name="T89" fmla="*/ 22 h 115"/>
                  <a:gd name="T90" fmla="*/ 121 w 118"/>
                  <a:gd name="T91" fmla="*/ 25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8"/>
                  <a:gd name="T139" fmla="*/ 0 h 115"/>
                  <a:gd name="T140" fmla="*/ 118 w 118"/>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8" h="115">
                    <a:moveTo>
                      <a:pt x="72" y="30"/>
                    </a:moveTo>
                    <a:lnTo>
                      <a:pt x="78" y="35"/>
                    </a:lnTo>
                    <a:lnTo>
                      <a:pt x="84" y="42"/>
                    </a:lnTo>
                    <a:lnTo>
                      <a:pt x="90" y="49"/>
                    </a:lnTo>
                    <a:lnTo>
                      <a:pt x="95" y="56"/>
                    </a:lnTo>
                    <a:lnTo>
                      <a:pt x="100" y="63"/>
                    </a:lnTo>
                    <a:lnTo>
                      <a:pt x="105" y="69"/>
                    </a:lnTo>
                    <a:lnTo>
                      <a:pt x="108" y="74"/>
                    </a:lnTo>
                    <a:lnTo>
                      <a:pt x="111" y="80"/>
                    </a:lnTo>
                    <a:lnTo>
                      <a:pt x="116" y="88"/>
                    </a:lnTo>
                    <a:lnTo>
                      <a:pt x="118" y="95"/>
                    </a:lnTo>
                    <a:lnTo>
                      <a:pt x="118" y="101"/>
                    </a:lnTo>
                    <a:lnTo>
                      <a:pt x="116" y="106"/>
                    </a:lnTo>
                    <a:lnTo>
                      <a:pt x="113" y="108"/>
                    </a:lnTo>
                    <a:lnTo>
                      <a:pt x="108" y="110"/>
                    </a:lnTo>
                    <a:lnTo>
                      <a:pt x="100" y="114"/>
                    </a:lnTo>
                    <a:lnTo>
                      <a:pt x="92" y="115"/>
                    </a:lnTo>
                    <a:lnTo>
                      <a:pt x="82" y="115"/>
                    </a:lnTo>
                    <a:lnTo>
                      <a:pt x="70" y="111"/>
                    </a:lnTo>
                    <a:lnTo>
                      <a:pt x="57" y="106"/>
                    </a:lnTo>
                    <a:lnTo>
                      <a:pt x="45" y="95"/>
                    </a:lnTo>
                    <a:lnTo>
                      <a:pt x="40" y="88"/>
                    </a:lnTo>
                    <a:lnTo>
                      <a:pt x="33" y="77"/>
                    </a:lnTo>
                    <a:lnTo>
                      <a:pt x="26" y="65"/>
                    </a:lnTo>
                    <a:lnTo>
                      <a:pt x="22" y="58"/>
                    </a:lnTo>
                    <a:lnTo>
                      <a:pt x="22" y="62"/>
                    </a:lnTo>
                    <a:lnTo>
                      <a:pt x="13" y="56"/>
                    </a:lnTo>
                    <a:lnTo>
                      <a:pt x="7" y="50"/>
                    </a:lnTo>
                    <a:lnTo>
                      <a:pt x="2" y="46"/>
                    </a:lnTo>
                    <a:lnTo>
                      <a:pt x="1" y="40"/>
                    </a:lnTo>
                    <a:lnTo>
                      <a:pt x="0" y="30"/>
                    </a:lnTo>
                    <a:lnTo>
                      <a:pt x="0" y="18"/>
                    </a:lnTo>
                    <a:lnTo>
                      <a:pt x="0" y="8"/>
                    </a:lnTo>
                    <a:lnTo>
                      <a:pt x="1" y="0"/>
                    </a:lnTo>
                    <a:lnTo>
                      <a:pt x="6" y="11"/>
                    </a:lnTo>
                    <a:lnTo>
                      <a:pt x="14" y="21"/>
                    </a:lnTo>
                    <a:lnTo>
                      <a:pt x="23" y="30"/>
                    </a:lnTo>
                    <a:lnTo>
                      <a:pt x="31" y="31"/>
                    </a:lnTo>
                    <a:lnTo>
                      <a:pt x="33" y="21"/>
                    </a:lnTo>
                    <a:lnTo>
                      <a:pt x="40" y="13"/>
                    </a:lnTo>
                    <a:lnTo>
                      <a:pt x="49" y="11"/>
                    </a:lnTo>
                    <a:lnTo>
                      <a:pt x="59" y="17"/>
                    </a:lnTo>
                    <a:lnTo>
                      <a:pt x="62" y="21"/>
                    </a:lnTo>
                    <a:lnTo>
                      <a:pt x="65" y="24"/>
                    </a:lnTo>
                    <a:lnTo>
                      <a:pt x="69" y="26"/>
                    </a:lnTo>
                    <a:lnTo>
                      <a:pt x="72" y="30"/>
                    </a:lnTo>
                    <a:close/>
                  </a:path>
                </a:pathLst>
              </a:custGeom>
              <a:solidFill>
                <a:srgbClr val="FFFFFF"/>
              </a:solidFill>
              <a:ln w="9525">
                <a:noFill/>
                <a:round/>
                <a:headEnd/>
                <a:tailEnd/>
              </a:ln>
            </p:spPr>
            <p:txBody>
              <a:bodyPr/>
              <a:lstStyle/>
              <a:p>
                <a:endParaRPr lang="ru-RU"/>
              </a:p>
            </p:txBody>
          </p:sp>
          <p:sp>
            <p:nvSpPr>
              <p:cNvPr id="18476" name="Freeform 121"/>
              <p:cNvSpPr>
                <a:spLocks/>
              </p:cNvSpPr>
              <p:nvPr/>
            </p:nvSpPr>
            <p:spPr bwMode="auto">
              <a:xfrm>
                <a:off x="2799" y="3091"/>
                <a:ext cx="94" cy="98"/>
              </a:xfrm>
              <a:custGeom>
                <a:avLst/>
                <a:gdLst>
                  <a:gd name="T0" fmla="*/ 0 w 56"/>
                  <a:gd name="T1" fmla="*/ 71 h 114"/>
                  <a:gd name="T2" fmla="*/ 8 w 56"/>
                  <a:gd name="T3" fmla="*/ 81 h 114"/>
                  <a:gd name="T4" fmla="*/ 22 w 56"/>
                  <a:gd name="T5" fmla="*/ 89 h 114"/>
                  <a:gd name="T6" fmla="*/ 37 w 56"/>
                  <a:gd name="T7" fmla="*/ 97 h 114"/>
                  <a:gd name="T8" fmla="*/ 50 w 56"/>
                  <a:gd name="T9" fmla="*/ 98 h 114"/>
                  <a:gd name="T10" fmla="*/ 52 w 56"/>
                  <a:gd name="T11" fmla="*/ 91 h 114"/>
                  <a:gd name="T12" fmla="*/ 62 w 56"/>
                  <a:gd name="T13" fmla="*/ 85 h 114"/>
                  <a:gd name="T14" fmla="*/ 76 w 56"/>
                  <a:gd name="T15" fmla="*/ 81 h 114"/>
                  <a:gd name="T16" fmla="*/ 91 w 56"/>
                  <a:gd name="T17" fmla="*/ 82 h 114"/>
                  <a:gd name="T18" fmla="*/ 89 w 56"/>
                  <a:gd name="T19" fmla="*/ 82 h 114"/>
                  <a:gd name="T20" fmla="*/ 86 w 56"/>
                  <a:gd name="T21" fmla="*/ 74 h 114"/>
                  <a:gd name="T22" fmla="*/ 86 w 56"/>
                  <a:gd name="T23" fmla="*/ 67 h 114"/>
                  <a:gd name="T24" fmla="*/ 86 w 56"/>
                  <a:gd name="T25" fmla="*/ 61 h 114"/>
                  <a:gd name="T26" fmla="*/ 86 w 56"/>
                  <a:gd name="T27" fmla="*/ 58 h 114"/>
                  <a:gd name="T28" fmla="*/ 86 w 56"/>
                  <a:gd name="T29" fmla="*/ 49 h 114"/>
                  <a:gd name="T30" fmla="*/ 87 w 56"/>
                  <a:gd name="T31" fmla="*/ 35 h 114"/>
                  <a:gd name="T32" fmla="*/ 91 w 56"/>
                  <a:gd name="T33" fmla="*/ 20 h 114"/>
                  <a:gd name="T34" fmla="*/ 94 w 56"/>
                  <a:gd name="T35" fmla="*/ 4 h 114"/>
                  <a:gd name="T36" fmla="*/ 89 w 56"/>
                  <a:gd name="T37" fmla="*/ 2 h 114"/>
                  <a:gd name="T38" fmla="*/ 79 w 56"/>
                  <a:gd name="T39" fmla="*/ 1 h 114"/>
                  <a:gd name="T40" fmla="*/ 67 w 56"/>
                  <a:gd name="T41" fmla="*/ 0 h 114"/>
                  <a:gd name="T42" fmla="*/ 54 w 56"/>
                  <a:gd name="T43" fmla="*/ 0 h 114"/>
                  <a:gd name="T44" fmla="*/ 40 w 56"/>
                  <a:gd name="T45" fmla="*/ 0 h 114"/>
                  <a:gd name="T46" fmla="*/ 27 w 56"/>
                  <a:gd name="T47" fmla="*/ 1 h 114"/>
                  <a:gd name="T48" fmla="*/ 15 w 56"/>
                  <a:gd name="T49" fmla="*/ 3 h 114"/>
                  <a:gd name="T50" fmla="*/ 3 w 56"/>
                  <a:gd name="T51" fmla="*/ 4 h 114"/>
                  <a:gd name="T52" fmla="*/ 5 w 56"/>
                  <a:gd name="T53" fmla="*/ 21 h 114"/>
                  <a:gd name="T54" fmla="*/ 5 w 56"/>
                  <a:gd name="T55" fmla="*/ 37 h 114"/>
                  <a:gd name="T56" fmla="*/ 2 w 56"/>
                  <a:gd name="T57" fmla="*/ 54 h 114"/>
                  <a:gd name="T58" fmla="*/ 0 w 56"/>
                  <a:gd name="T59" fmla="*/ 67 h 114"/>
                  <a:gd name="T60" fmla="*/ 0 w 56"/>
                  <a:gd name="T61" fmla="*/ 71 h 1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6"/>
                  <a:gd name="T94" fmla="*/ 0 h 114"/>
                  <a:gd name="T95" fmla="*/ 56 w 56"/>
                  <a:gd name="T96" fmla="*/ 114 h 1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6" h="114">
                    <a:moveTo>
                      <a:pt x="0" y="83"/>
                    </a:moveTo>
                    <a:lnTo>
                      <a:pt x="5" y="94"/>
                    </a:lnTo>
                    <a:lnTo>
                      <a:pt x="13" y="104"/>
                    </a:lnTo>
                    <a:lnTo>
                      <a:pt x="22" y="113"/>
                    </a:lnTo>
                    <a:lnTo>
                      <a:pt x="30" y="114"/>
                    </a:lnTo>
                    <a:lnTo>
                      <a:pt x="31" y="106"/>
                    </a:lnTo>
                    <a:lnTo>
                      <a:pt x="37" y="99"/>
                    </a:lnTo>
                    <a:lnTo>
                      <a:pt x="45" y="94"/>
                    </a:lnTo>
                    <a:lnTo>
                      <a:pt x="54" y="95"/>
                    </a:lnTo>
                    <a:lnTo>
                      <a:pt x="53" y="95"/>
                    </a:lnTo>
                    <a:lnTo>
                      <a:pt x="51" y="86"/>
                    </a:lnTo>
                    <a:lnTo>
                      <a:pt x="51" y="78"/>
                    </a:lnTo>
                    <a:lnTo>
                      <a:pt x="51" y="71"/>
                    </a:lnTo>
                    <a:lnTo>
                      <a:pt x="51" y="67"/>
                    </a:lnTo>
                    <a:lnTo>
                      <a:pt x="51" y="57"/>
                    </a:lnTo>
                    <a:lnTo>
                      <a:pt x="52" y="41"/>
                    </a:lnTo>
                    <a:lnTo>
                      <a:pt x="54" y="23"/>
                    </a:lnTo>
                    <a:lnTo>
                      <a:pt x="56" y="5"/>
                    </a:lnTo>
                    <a:lnTo>
                      <a:pt x="53" y="2"/>
                    </a:lnTo>
                    <a:lnTo>
                      <a:pt x="47" y="1"/>
                    </a:lnTo>
                    <a:lnTo>
                      <a:pt x="40" y="0"/>
                    </a:lnTo>
                    <a:lnTo>
                      <a:pt x="32" y="0"/>
                    </a:lnTo>
                    <a:lnTo>
                      <a:pt x="24" y="0"/>
                    </a:lnTo>
                    <a:lnTo>
                      <a:pt x="16" y="1"/>
                    </a:lnTo>
                    <a:lnTo>
                      <a:pt x="9" y="3"/>
                    </a:lnTo>
                    <a:lnTo>
                      <a:pt x="2" y="5"/>
                    </a:lnTo>
                    <a:lnTo>
                      <a:pt x="3" y="24"/>
                    </a:lnTo>
                    <a:lnTo>
                      <a:pt x="3" y="43"/>
                    </a:lnTo>
                    <a:lnTo>
                      <a:pt x="1" y="63"/>
                    </a:lnTo>
                    <a:lnTo>
                      <a:pt x="0" y="78"/>
                    </a:lnTo>
                    <a:lnTo>
                      <a:pt x="0" y="83"/>
                    </a:lnTo>
                    <a:close/>
                  </a:path>
                </a:pathLst>
              </a:custGeom>
              <a:solidFill>
                <a:srgbClr val="004CB2"/>
              </a:solidFill>
              <a:ln w="9525">
                <a:noFill/>
                <a:round/>
                <a:headEnd/>
                <a:tailEnd/>
              </a:ln>
            </p:spPr>
            <p:txBody>
              <a:bodyPr/>
              <a:lstStyle/>
              <a:p>
                <a:endParaRPr lang="ru-RU"/>
              </a:p>
            </p:txBody>
          </p:sp>
          <p:sp>
            <p:nvSpPr>
              <p:cNvPr id="18477" name="Freeform 122"/>
              <p:cNvSpPr>
                <a:spLocks/>
              </p:cNvSpPr>
              <p:nvPr/>
            </p:nvSpPr>
            <p:spPr bwMode="auto">
              <a:xfrm>
                <a:off x="2620" y="2570"/>
                <a:ext cx="311" cy="613"/>
              </a:xfrm>
              <a:custGeom>
                <a:avLst/>
                <a:gdLst>
                  <a:gd name="T0" fmla="*/ 175 w 185"/>
                  <a:gd name="T1" fmla="*/ 556 h 715"/>
                  <a:gd name="T2" fmla="*/ 175 w 185"/>
                  <a:gd name="T3" fmla="*/ 580 h 715"/>
                  <a:gd name="T4" fmla="*/ 178 w 185"/>
                  <a:gd name="T5" fmla="*/ 588 h 715"/>
                  <a:gd name="T6" fmla="*/ 193 w 185"/>
                  <a:gd name="T7" fmla="*/ 595 h 715"/>
                  <a:gd name="T8" fmla="*/ 222 w 185"/>
                  <a:gd name="T9" fmla="*/ 605 h 715"/>
                  <a:gd name="T10" fmla="*/ 264 w 185"/>
                  <a:gd name="T11" fmla="*/ 612 h 715"/>
                  <a:gd name="T12" fmla="*/ 294 w 185"/>
                  <a:gd name="T13" fmla="*/ 612 h 715"/>
                  <a:gd name="T14" fmla="*/ 308 w 185"/>
                  <a:gd name="T15" fmla="*/ 608 h 715"/>
                  <a:gd name="T16" fmla="*/ 311 w 185"/>
                  <a:gd name="T17" fmla="*/ 602 h 715"/>
                  <a:gd name="T18" fmla="*/ 308 w 185"/>
                  <a:gd name="T19" fmla="*/ 586 h 715"/>
                  <a:gd name="T20" fmla="*/ 298 w 185"/>
                  <a:gd name="T21" fmla="*/ 570 h 715"/>
                  <a:gd name="T22" fmla="*/ 289 w 185"/>
                  <a:gd name="T23" fmla="*/ 561 h 715"/>
                  <a:gd name="T24" fmla="*/ 289 w 185"/>
                  <a:gd name="T25" fmla="*/ 518 h 715"/>
                  <a:gd name="T26" fmla="*/ 301 w 185"/>
                  <a:gd name="T27" fmla="*/ 454 h 715"/>
                  <a:gd name="T28" fmla="*/ 298 w 185"/>
                  <a:gd name="T29" fmla="*/ 416 h 715"/>
                  <a:gd name="T30" fmla="*/ 277 w 185"/>
                  <a:gd name="T31" fmla="*/ 364 h 715"/>
                  <a:gd name="T32" fmla="*/ 264 w 185"/>
                  <a:gd name="T33" fmla="*/ 345 h 715"/>
                  <a:gd name="T34" fmla="*/ 259 w 185"/>
                  <a:gd name="T35" fmla="*/ 334 h 715"/>
                  <a:gd name="T36" fmla="*/ 245 w 185"/>
                  <a:gd name="T37" fmla="*/ 317 h 715"/>
                  <a:gd name="T38" fmla="*/ 250 w 185"/>
                  <a:gd name="T39" fmla="*/ 299 h 715"/>
                  <a:gd name="T40" fmla="*/ 252 w 185"/>
                  <a:gd name="T41" fmla="*/ 291 h 715"/>
                  <a:gd name="T42" fmla="*/ 250 w 185"/>
                  <a:gd name="T43" fmla="*/ 282 h 715"/>
                  <a:gd name="T44" fmla="*/ 250 w 185"/>
                  <a:gd name="T45" fmla="*/ 254 h 715"/>
                  <a:gd name="T46" fmla="*/ 271 w 185"/>
                  <a:gd name="T47" fmla="*/ 162 h 715"/>
                  <a:gd name="T48" fmla="*/ 269 w 185"/>
                  <a:gd name="T49" fmla="*/ 98 h 715"/>
                  <a:gd name="T50" fmla="*/ 250 w 185"/>
                  <a:gd name="T51" fmla="*/ 52 h 715"/>
                  <a:gd name="T52" fmla="*/ 217 w 185"/>
                  <a:gd name="T53" fmla="*/ 20 h 715"/>
                  <a:gd name="T54" fmla="*/ 166 w 185"/>
                  <a:gd name="T55" fmla="*/ 2 h 715"/>
                  <a:gd name="T56" fmla="*/ 96 w 185"/>
                  <a:gd name="T57" fmla="*/ 2 h 715"/>
                  <a:gd name="T58" fmla="*/ 40 w 185"/>
                  <a:gd name="T59" fmla="*/ 16 h 715"/>
                  <a:gd name="T60" fmla="*/ 10 w 185"/>
                  <a:gd name="T61" fmla="*/ 41 h 715"/>
                  <a:gd name="T62" fmla="*/ 0 w 185"/>
                  <a:gd name="T63" fmla="*/ 75 h 715"/>
                  <a:gd name="T64" fmla="*/ 7 w 185"/>
                  <a:gd name="T65" fmla="*/ 106 h 715"/>
                  <a:gd name="T66" fmla="*/ 22 w 185"/>
                  <a:gd name="T67" fmla="*/ 138 h 715"/>
                  <a:gd name="T68" fmla="*/ 40 w 185"/>
                  <a:gd name="T69" fmla="*/ 174 h 715"/>
                  <a:gd name="T70" fmla="*/ 57 w 185"/>
                  <a:gd name="T71" fmla="*/ 204 h 715"/>
                  <a:gd name="T72" fmla="*/ 71 w 185"/>
                  <a:gd name="T73" fmla="*/ 245 h 715"/>
                  <a:gd name="T74" fmla="*/ 89 w 185"/>
                  <a:gd name="T75" fmla="*/ 319 h 715"/>
                  <a:gd name="T76" fmla="*/ 109 w 185"/>
                  <a:gd name="T77" fmla="*/ 345 h 715"/>
                  <a:gd name="T78" fmla="*/ 123 w 185"/>
                  <a:gd name="T79" fmla="*/ 358 h 715"/>
                  <a:gd name="T80" fmla="*/ 116 w 185"/>
                  <a:gd name="T81" fmla="*/ 370 h 715"/>
                  <a:gd name="T82" fmla="*/ 116 w 185"/>
                  <a:gd name="T83" fmla="*/ 378 h 715"/>
                  <a:gd name="T84" fmla="*/ 126 w 185"/>
                  <a:gd name="T85" fmla="*/ 410 h 715"/>
                  <a:gd name="T86" fmla="*/ 153 w 185"/>
                  <a:gd name="T87" fmla="*/ 515 h 7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715"/>
                  <a:gd name="T134" fmla="*/ 185 w 185"/>
                  <a:gd name="T135" fmla="*/ 715 h 7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715">
                    <a:moveTo>
                      <a:pt x="101" y="639"/>
                    </a:moveTo>
                    <a:lnTo>
                      <a:pt x="104" y="649"/>
                    </a:lnTo>
                    <a:lnTo>
                      <a:pt x="104" y="663"/>
                    </a:lnTo>
                    <a:lnTo>
                      <a:pt x="104" y="677"/>
                    </a:lnTo>
                    <a:lnTo>
                      <a:pt x="105" y="685"/>
                    </a:lnTo>
                    <a:lnTo>
                      <a:pt x="106" y="686"/>
                    </a:lnTo>
                    <a:lnTo>
                      <a:pt x="109" y="690"/>
                    </a:lnTo>
                    <a:lnTo>
                      <a:pt x="115" y="694"/>
                    </a:lnTo>
                    <a:lnTo>
                      <a:pt x="122" y="700"/>
                    </a:lnTo>
                    <a:lnTo>
                      <a:pt x="132" y="706"/>
                    </a:lnTo>
                    <a:lnTo>
                      <a:pt x="143" y="710"/>
                    </a:lnTo>
                    <a:lnTo>
                      <a:pt x="157" y="714"/>
                    </a:lnTo>
                    <a:lnTo>
                      <a:pt x="170" y="715"/>
                    </a:lnTo>
                    <a:lnTo>
                      <a:pt x="175" y="714"/>
                    </a:lnTo>
                    <a:lnTo>
                      <a:pt x="180" y="713"/>
                    </a:lnTo>
                    <a:lnTo>
                      <a:pt x="183" y="709"/>
                    </a:lnTo>
                    <a:lnTo>
                      <a:pt x="185" y="706"/>
                    </a:lnTo>
                    <a:lnTo>
                      <a:pt x="185" y="702"/>
                    </a:lnTo>
                    <a:lnTo>
                      <a:pt x="184" y="694"/>
                    </a:lnTo>
                    <a:lnTo>
                      <a:pt x="183" y="684"/>
                    </a:lnTo>
                    <a:lnTo>
                      <a:pt x="181" y="672"/>
                    </a:lnTo>
                    <a:lnTo>
                      <a:pt x="177" y="665"/>
                    </a:lnTo>
                    <a:lnTo>
                      <a:pt x="175" y="660"/>
                    </a:lnTo>
                    <a:lnTo>
                      <a:pt x="172" y="654"/>
                    </a:lnTo>
                    <a:lnTo>
                      <a:pt x="170" y="646"/>
                    </a:lnTo>
                    <a:lnTo>
                      <a:pt x="172" y="604"/>
                    </a:lnTo>
                    <a:lnTo>
                      <a:pt x="175" y="563"/>
                    </a:lnTo>
                    <a:lnTo>
                      <a:pt x="179" y="530"/>
                    </a:lnTo>
                    <a:lnTo>
                      <a:pt x="180" y="509"/>
                    </a:lnTo>
                    <a:lnTo>
                      <a:pt x="177" y="485"/>
                    </a:lnTo>
                    <a:lnTo>
                      <a:pt x="173" y="454"/>
                    </a:lnTo>
                    <a:lnTo>
                      <a:pt x="165" y="425"/>
                    </a:lnTo>
                    <a:lnTo>
                      <a:pt x="158" y="405"/>
                    </a:lnTo>
                    <a:lnTo>
                      <a:pt x="157" y="402"/>
                    </a:lnTo>
                    <a:lnTo>
                      <a:pt x="155" y="396"/>
                    </a:lnTo>
                    <a:lnTo>
                      <a:pt x="154" y="389"/>
                    </a:lnTo>
                    <a:lnTo>
                      <a:pt x="153" y="381"/>
                    </a:lnTo>
                    <a:lnTo>
                      <a:pt x="146" y="370"/>
                    </a:lnTo>
                    <a:lnTo>
                      <a:pt x="145" y="358"/>
                    </a:lnTo>
                    <a:lnTo>
                      <a:pt x="149" y="349"/>
                    </a:lnTo>
                    <a:lnTo>
                      <a:pt x="150" y="345"/>
                    </a:lnTo>
                    <a:lnTo>
                      <a:pt x="150" y="340"/>
                    </a:lnTo>
                    <a:lnTo>
                      <a:pt x="150" y="334"/>
                    </a:lnTo>
                    <a:lnTo>
                      <a:pt x="149" y="329"/>
                    </a:lnTo>
                    <a:lnTo>
                      <a:pt x="146" y="326"/>
                    </a:lnTo>
                    <a:lnTo>
                      <a:pt x="149" y="296"/>
                    </a:lnTo>
                    <a:lnTo>
                      <a:pt x="154" y="244"/>
                    </a:lnTo>
                    <a:lnTo>
                      <a:pt x="161" y="189"/>
                    </a:lnTo>
                    <a:lnTo>
                      <a:pt x="162" y="146"/>
                    </a:lnTo>
                    <a:lnTo>
                      <a:pt x="160" y="114"/>
                    </a:lnTo>
                    <a:lnTo>
                      <a:pt x="155" y="85"/>
                    </a:lnTo>
                    <a:lnTo>
                      <a:pt x="149" y="61"/>
                    </a:lnTo>
                    <a:lnTo>
                      <a:pt x="141" y="39"/>
                    </a:lnTo>
                    <a:lnTo>
                      <a:pt x="129" y="23"/>
                    </a:lnTo>
                    <a:lnTo>
                      <a:pt x="116" y="10"/>
                    </a:lnTo>
                    <a:lnTo>
                      <a:pt x="99" y="2"/>
                    </a:lnTo>
                    <a:lnTo>
                      <a:pt x="80" y="0"/>
                    </a:lnTo>
                    <a:lnTo>
                      <a:pt x="57" y="2"/>
                    </a:lnTo>
                    <a:lnTo>
                      <a:pt x="38" y="9"/>
                    </a:lnTo>
                    <a:lnTo>
                      <a:pt x="24" y="19"/>
                    </a:lnTo>
                    <a:lnTo>
                      <a:pt x="13" y="32"/>
                    </a:lnTo>
                    <a:lnTo>
                      <a:pt x="6" y="48"/>
                    </a:lnTo>
                    <a:lnTo>
                      <a:pt x="1" y="67"/>
                    </a:lnTo>
                    <a:lnTo>
                      <a:pt x="0" y="88"/>
                    </a:lnTo>
                    <a:lnTo>
                      <a:pt x="1" y="111"/>
                    </a:lnTo>
                    <a:lnTo>
                      <a:pt x="4" y="124"/>
                    </a:lnTo>
                    <a:lnTo>
                      <a:pt x="7" y="142"/>
                    </a:lnTo>
                    <a:lnTo>
                      <a:pt x="13" y="161"/>
                    </a:lnTo>
                    <a:lnTo>
                      <a:pt x="19" y="182"/>
                    </a:lnTo>
                    <a:lnTo>
                      <a:pt x="24" y="203"/>
                    </a:lnTo>
                    <a:lnTo>
                      <a:pt x="29" y="222"/>
                    </a:lnTo>
                    <a:lnTo>
                      <a:pt x="34" y="238"/>
                    </a:lnTo>
                    <a:lnTo>
                      <a:pt x="37" y="252"/>
                    </a:lnTo>
                    <a:lnTo>
                      <a:pt x="42" y="286"/>
                    </a:lnTo>
                    <a:lnTo>
                      <a:pt x="46" y="330"/>
                    </a:lnTo>
                    <a:lnTo>
                      <a:pt x="53" y="372"/>
                    </a:lnTo>
                    <a:lnTo>
                      <a:pt x="59" y="395"/>
                    </a:lnTo>
                    <a:lnTo>
                      <a:pt x="65" y="402"/>
                    </a:lnTo>
                    <a:lnTo>
                      <a:pt x="70" y="410"/>
                    </a:lnTo>
                    <a:lnTo>
                      <a:pt x="73" y="418"/>
                    </a:lnTo>
                    <a:lnTo>
                      <a:pt x="71" y="426"/>
                    </a:lnTo>
                    <a:lnTo>
                      <a:pt x="69" y="432"/>
                    </a:lnTo>
                    <a:lnTo>
                      <a:pt x="69" y="436"/>
                    </a:lnTo>
                    <a:lnTo>
                      <a:pt x="69" y="441"/>
                    </a:lnTo>
                    <a:lnTo>
                      <a:pt x="70" y="447"/>
                    </a:lnTo>
                    <a:lnTo>
                      <a:pt x="75" y="478"/>
                    </a:lnTo>
                    <a:lnTo>
                      <a:pt x="82" y="538"/>
                    </a:lnTo>
                    <a:lnTo>
                      <a:pt x="91" y="601"/>
                    </a:lnTo>
                    <a:lnTo>
                      <a:pt x="101" y="639"/>
                    </a:lnTo>
                    <a:close/>
                  </a:path>
                </a:pathLst>
              </a:custGeom>
              <a:solidFill>
                <a:srgbClr val="5B99C1"/>
              </a:solidFill>
              <a:ln w="9525">
                <a:noFill/>
                <a:round/>
                <a:headEnd/>
                <a:tailEnd/>
              </a:ln>
            </p:spPr>
            <p:txBody>
              <a:bodyPr/>
              <a:lstStyle/>
              <a:p>
                <a:endParaRPr lang="ru-RU"/>
              </a:p>
            </p:txBody>
          </p:sp>
          <p:sp>
            <p:nvSpPr>
              <p:cNvPr id="18478" name="Freeform 123"/>
              <p:cNvSpPr>
                <a:spLocks/>
              </p:cNvSpPr>
              <p:nvPr/>
            </p:nvSpPr>
            <p:spPr bwMode="auto">
              <a:xfrm>
                <a:off x="2857" y="2593"/>
                <a:ext cx="114" cy="139"/>
              </a:xfrm>
              <a:custGeom>
                <a:avLst/>
                <a:gdLst>
                  <a:gd name="T0" fmla="*/ 56 w 67"/>
                  <a:gd name="T1" fmla="*/ 0 h 162"/>
                  <a:gd name="T2" fmla="*/ 71 w 67"/>
                  <a:gd name="T3" fmla="*/ 4 h 162"/>
                  <a:gd name="T4" fmla="*/ 80 w 67"/>
                  <a:gd name="T5" fmla="*/ 14 h 162"/>
                  <a:gd name="T6" fmla="*/ 82 w 67"/>
                  <a:gd name="T7" fmla="*/ 21 h 162"/>
                  <a:gd name="T8" fmla="*/ 88 w 67"/>
                  <a:gd name="T9" fmla="*/ 32 h 162"/>
                  <a:gd name="T10" fmla="*/ 105 w 67"/>
                  <a:gd name="T11" fmla="*/ 51 h 162"/>
                  <a:gd name="T12" fmla="*/ 111 w 67"/>
                  <a:gd name="T13" fmla="*/ 68 h 162"/>
                  <a:gd name="T14" fmla="*/ 114 w 67"/>
                  <a:gd name="T15" fmla="*/ 82 h 162"/>
                  <a:gd name="T16" fmla="*/ 111 w 67"/>
                  <a:gd name="T17" fmla="*/ 92 h 162"/>
                  <a:gd name="T18" fmla="*/ 112 w 67"/>
                  <a:gd name="T19" fmla="*/ 101 h 162"/>
                  <a:gd name="T20" fmla="*/ 112 w 67"/>
                  <a:gd name="T21" fmla="*/ 107 h 162"/>
                  <a:gd name="T22" fmla="*/ 107 w 67"/>
                  <a:gd name="T23" fmla="*/ 113 h 162"/>
                  <a:gd name="T24" fmla="*/ 99 w 67"/>
                  <a:gd name="T25" fmla="*/ 118 h 162"/>
                  <a:gd name="T26" fmla="*/ 80 w 67"/>
                  <a:gd name="T27" fmla="*/ 124 h 162"/>
                  <a:gd name="T28" fmla="*/ 58 w 67"/>
                  <a:gd name="T29" fmla="*/ 133 h 162"/>
                  <a:gd name="T30" fmla="*/ 43 w 67"/>
                  <a:gd name="T31" fmla="*/ 139 h 162"/>
                  <a:gd name="T32" fmla="*/ 39 w 67"/>
                  <a:gd name="T33" fmla="*/ 132 h 162"/>
                  <a:gd name="T34" fmla="*/ 54 w 67"/>
                  <a:gd name="T35" fmla="*/ 113 h 162"/>
                  <a:gd name="T36" fmla="*/ 61 w 67"/>
                  <a:gd name="T37" fmla="*/ 100 h 162"/>
                  <a:gd name="T38" fmla="*/ 56 w 67"/>
                  <a:gd name="T39" fmla="*/ 86 h 162"/>
                  <a:gd name="T40" fmla="*/ 53 w 67"/>
                  <a:gd name="T41" fmla="*/ 76 h 162"/>
                  <a:gd name="T42" fmla="*/ 46 w 67"/>
                  <a:gd name="T43" fmla="*/ 74 h 162"/>
                  <a:gd name="T44" fmla="*/ 36 w 67"/>
                  <a:gd name="T45" fmla="*/ 78 h 162"/>
                  <a:gd name="T46" fmla="*/ 29 w 67"/>
                  <a:gd name="T47" fmla="*/ 84 h 162"/>
                  <a:gd name="T48" fmla="*/ 22 w 67"/>
                  <a:gd name="T49" fmla="*/ 93 h 162"/>
                  <a:gd name="T50" fmla="*/ 7 w 67"/>
                  <a:gd name="T51" fmla="*/ 100 h 162"/>
                  <a:gd name="T52" fmla="*/ 0 w 67"/>
                  <a:gd name="T53" fmla="*/ 99 h 162"/>
                  <a:gd name="T54" fmla="*/ 2 w 67"/>
                  <a:gd name="T55" fmla="*/ 87 h 162"/>
                  <a:gd name="T56" fmla="*/ 2 w 67"/>
                  <a:gd name="T57" fmla="*/ 78 h 162"/>
                  <a:gd name="T58" fmla="*/ 5 w 67"/>
                  <a:gd name="T59" fmla="*/ 69 h 162"/>
                  <a:gd name="T60" fmla="*/ 10 w 67"/>
                  <a:gd name="T61" fmla="*/ 62 h 162"/>
                  <a:gd name="T62" fmla="*/ 14 w 67"/>
                  <a:gd name="T63" fmla="*/ 51 h 162"/>
                  <a:gd name="T64" fmla="*/ 15 w 67"/>
                  <a:gd name="T65" fmla="*/ 42 h 162"/>
                  <a:gd name="T66" fmla="*/ 22 w 67"/>
                  <a:gd name="T67" fmla="*/ 33 h 162"/>
                  <a:gd name="T68" fmla="*/ 31 w 67"/>
                  <a:gd name="T69" fmla="*/ 22 h 162"/>
                  <a:gd name="T70" fmla="*/ 32 w 67"/>
                  <a:gd name="T71" fmla="*/ 15 h 162"/>
                  <a:gd name="T72" fmla="*/ 32 w 67"/>
                  <a:gd name="T73" fmla="*/ 9 h 162"/>
                  <a:gd name="T74" fmla="*/ 39 w 67"/>
                  <a:gd name="T75" fmla="*/ 3 h 1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162"/>
                  <a:gd name="T116" fmla="*/ 67 w 67"/>
                  <a:gd name="T117" fmla="*/ 162 h 1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162">
                    <a:moveTo>
                      <a:pt x="27" y="1"/>
                    </a:moveTo>
                    <a:lnTo>
                      <a:pt x="33" y="0"/>
                    </a:lnTo>
                    <a:lnTo>
                      <a:pt x="39" y="2"/>
                    </a:lnTo>
                    <a:lnTo>
                      <a:pt x="42" y="5"/>
                    </a:lnTo>
                    <a:lnTo>
                      <a:pt x="46" y="10"/>
                    </a:lnTo>
                    <a:lnTo>
                      <a:pt x="47" y="16"/>
                    </a:lnTo>
                    <a:lnTo>
                      <a:pt x="47" y="19"/>
                    </a:lnTo>
                    <a:lnTo>
                      <a:pt x="48" y="24"/>
                    </a:lnTo>
                    <a:lnTo>
                      <a:pt x="49" y="28"/>
                    </a:lnTo>
                    <a:lnTo>
                      <a:pt x="52" y="37"/>
                    </a:lnTo>
                    <a:lnTo>
                      <a:pt x="57" y="47"/>
                    </a:lnTo>
                    <a:lnTo>
                      <a:pt x="62" y="60"/>
                    </a:lnTo>
                    <a:lnTo>
                      <a:pt x="64" y="70"/>
                    </a:lnTo>
                    <a:lnTo>
                      <a:pt x="65" y="79"/>
                    </a:lnTo>
                    <a:lnTo>
                      <a:pt x="67" y="88"/>
                    </a:lnTo>
                    <a:lnTo>
                      <a:pt x="67" y="95"/>
                    </a:lnTo>
                    <a:lnTo>
                      <a:pt x="66" y="101"/>
                    </a:lnTo>
                    <a:lnTo>
                      <a:pt x="65" y="107"/>
                    </a:lnTo>
                    <a:lnTo>
                      <a:pt x="65" y="113"/>
                    </a:lnTo>
                    <a:lnTo>
                      <a:pt x="66" y="118"/>
                    </a:lnTo>
                    <a:lnTo>
                      <a:pt x="66" y="122"/>
                    </a:lnTo>
                    <a:lnTo>
                      <a:pt x="66" y="125"/>
                    </a:lnTo>
                    <a:lnTo>
                      <a:pt x="65" y="129"/>
                    </a:lnTo>
                    <a:lnTo>
                      <a:pt x="63" y="132"/>
                    </a:lnTo>
                    <a:lnTo>
                      <a:pt x="61" y="134"/>
                    </a:lnTo>
                    <a:lnTo>
                      <a:pt x="58" y="137"/>
                    </a:lnTo>
                    <a:lnTo>
                      <a:pt x="52" y="140"/>
                    </a:lnTo>
                    <a:lnTo>
                      <a:pt x="47" y="145"/>
                    </a:lnTo>
                    <a:lnTo>
                      <a:pt x="41" y="151"/>
                    </a:lnTo>
                    <a:lnTo>
                      <a:pt x="34" y="155"/>
                    </a:lnTo>
                    <a:lnTo>
                      <a:pt x="28" y="160"/>
                    </a:lnTo>
                    <a:lnTo>
                      <a:pt x="25" y="162"/>
                    </a:lnTo>
                    <a:lnTo>
                      <a:pt x="23" y="162"/>
                    </a:lnTo>
                    <a:lnTo>
                      <a:pt x="23" y="154"/>
                    </a:lnTo>
                    <a:lnTo>
                      <a:pt x="26" y="142"/>
                    </a:lnTo>
                    <a:lnTo>
                      <a:pt x="32" y="132"/>
                    </a:lnTo>
                    <a:lnTo>
                      <a:pt x="36" y="122"/>
                    </a:lnTo>
                    <a:lnTo>
                      <a:pt x="36" y="116"/>
                    </a:lnTo>
                    <a:lnTo>
                      <a:pt x="35" y="108"/>
                    </a:lnTo>
                    <a:lnTo>
                      <a:pt x="33" y="100"/>
                    </a:lnTo>
                    <a:lnTo>
                      <a:pt x="32" y="93"/>
                    </a:lnTo>
                    <a:lnTo>
                      <a:pt x="31" y="88"/>
                    </a:lnTo>
                    <a:lnTo>
                      <a:pt x="29" y="86"/>
                    </a:lnTo>
                    <a:lnTo>
                      <a:pt x="27" y="86"/>
                    </a:lnTo>
                    <a:lnTo>
                      <a:pt x="25" y="87"/>
                    </a:lnTo>
                    <a:lnTo>
                      <a:pt x="21" y="91"/>
                    </a:lnTo>
                    <a:lnTo>
                      <a:pt x="19" y="94"/>
                    </a:lnTo>
                    <a:lnTo>
                      <a:pt x="17" y="98"/>
                    </a:lnTo>
                    <a:lnTo>
                      <a:pt x="16" y="102"/>
                    </a:lnTo>
                    <a:lnTo>
                      <a:pt x="13" y="108"/>
                    </a:lnTo>
                    <a:lnTo>
                      <a:pt x="9" y="114"/>
                    </a:lnTo>
                    <a:lnTo>
                      <a:pt x="4" y="117"/>
                    </a:lnTo>
                    <a:lnTo>
                      <a:pt x="1" y="118"/>
                    </a:lnTo>
                    <a:lnTo>
                      <a:pt x="0" y="115"/>
                    </a:lnTo>
                    <a:lnTo>
                      <a:pt x="0" y="108"/>
                    </a:lnTo>
                    <a:lnTo>
                      <a:pt x="1" y="101"/>
                    </a:lnTo>
                    <a:lnTo>
                      <a:pt x="1" y="95"/>
                    </a:lnTo>
                    <a:lnTo>
                      <a:pt x="1" y="91"/>
                    </a:lnTo>
                    <a:lnTo>
                      <a:pt x="2" y="86"/>
                    </a:lnTo>
                    <a:lnTo>
                      <a:pt x="3" y="80"/>
                    </a:lnTo>
                    <a:lnTo>
                      <a:pt x="5" y="77"/>
                    </a:lnTo>
                    <a:lnTo>
                      <a:pt x="6" y="72"/>
                    </a:lnTo>
                    <a:lnTo>
                      <a:pt x="8" y="66"/>
                    </a:lnTo>
                    <a:lnTo>
                      <a:pt x="8" y="60"/>
                    </a:lnTo>
                    <a:lnTo>
                      <a:pt x="8" y="54"/>
                    </a:lnTo>
                    <a:lnTo>
                      <a:pt x="9" y="49"/>
                    </a:lnTo>
                    <a:lnTo>
                      <a:pt x="10" y="43"/>
                    </a:lnTo>
                    <a:lnTo>
                      <a:pt x="13" y="38"/>
                    </a:lnTo>
                    <a:lnTo>
                      <a:pt x="16" y="32"/>
                    </a:lnTo>
                    <a:lnTo>
                      <a:pt x="18" y="26"/>
                    </a:lnTo>
                    <a:lnTo>
                      <a:pt x="19" y="20"/>
                    </a:lnTo>
                    <a:lnTo>
                      <a:pt x="19" y="17"/>
                    </a:lnTo>
                    <a:lnTo>
                      <a:pt x="19" y="14"/>
                    </a:lnTo>
                    <a:lnTo>
                      <a:pt x="19" y="10"/>
                    </a:lnTo>
                    <a:lnTo>
                      <a:pt x="20" y="7"/>
                    </a:lnTo>
                    <a:lnTo>
                      <a:pt x="23" y="3"/>
                    </a:lnTo>
                    <a:lnTo>
                      <a:pt x="27" y="1"/>
                    </a:lnTo>
                    <a:close/>
                  </a:path>
                </a:pathLst>
              </a:custGeom>
              <a:solidFill>
                <a:srgbClr val="CC998C"/>
              </a:solidFill>
              <a:ln w="9525">
                <a:noFill/>
                <a:round/>
                <a:headEnd/>
                <a:tailEnd/>
              </a:ln>
            </p:spPr>
            <p:txBody>
              <a:bodyPr/>
              <a:lstStyle/>
              <a:p>
                <a:endParaRPr lang="ru-RU"/>
              </a:p>
            </p:txBody>
          </p:sp>
          <p:sp>
            <p:nvSpPr>
              <p:cNvPr id="18479" name="Freeform 124"/>
              <p:cNvSpPr>
                <a:spLocks/>
              </p:cNvSpPr>
              <p:nvPr/>
            </p:nvSpPr>
            <p:spPr bwMode="auto">
              <a:xfrm>
                <a:off x="2897" y="2595"/>
                <a:ext cx="30" cy="17"/>
              </a:xfrm>
              <a:custGeom>
                <a:avLst/>
                <a:gdLst>
                  <a:gd name="T0" fmla="*/ 18 w 18"/>
                  <a:gd name="T1" fmla="*/ 17 h 20"/>
                  <a:gd name="T2" fmla="*/ 13 w 18"/>
                  <a:gd name="T3" fmla="*/ 17 h 20"/>
                  <a:gd name="T4" fmla="*/ 7 w 18"/>
                  <a:gd name="T5" fmla="*/ 15 h 20"/>
                  <a:gd name="T6" fmla="*/ 2 w 18"/>
                  <a:gd name="T7" fmla="*/ 14 h 20"/>
                  <a:gd name="T8" fmla="*/ 0 w 18"/>
                  <a:gd name="T9" fmla="*/ 11 h 20"/>
                  <a:gd name="T10" fmla="*/ 0 w 18"/>
                  <a:gd name="T11" fmla="*/ 7 h 20"/>
                  <a:gd name="T12" fmla="*/ 2 w 18"/>
                  <a:gd name="T13" fmla="*/ 4 h 20"/>
                  <a:gd name="T14" fmla="*/ 5 w 18"/>
                  <a:gd name="T15" fmla="*/ 2 h 20"/>
                  <a:gd name="T16" fmla="*/ 12 w 18"/>
                  <a:gd name="T17" fmla="*/ 1 h 20"/>
                  <a:gd name="T18" fmla="*/ 17 w 18"/>
                  <a:gd name="T19" fmla="*/ 0 h 20"/>
                  <a:gd name="T20" fmla="*/ 23 w 18"/>
                  <a:gd name="T21" fmla="*/ 1 h 20"/>
                  <a:gd name="T22" fmla="*/ 28 w 18"/>
                  <a:gd name="T23" fmla="*/ 3 h 20"/>
                  <a:gd name="T24" fmla="*/ 30 w 18"/>
                  <a:gd name="T25" fmla="*/ 6 h 20"/>
                  <a:gd name="T26" fmla="*/ 30 w 18"/>
                  <a:gd name="T27" fmla="*/ 10 h 20"/>
                  <a:gd name="T28" fmla="*/ 28 w 18"/>
                  <a:gd name="T29" fmla="*/ 13 h 20"/>
                  <a:gd name="T30" fmla="*/ 25 w 18"/>
                  <a:gd name="T31" fmla="*/ 14 h 20"/>
                  <a:gd name="T32" fmla="*/ 18 w 18"/>
                  <a:gd name="T33" fmla="*/ 1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1" y="20"/>
                    </a:moveTo>
                    <a:lnTo>
                      <a:pt x="8" y="20"/>
                    </a:lnTo>
                    <a:lnTo>
                      <a:pt x="4" y="18"/>
                    </a:lnTo>
                    <a:lnTo>
                      <a:pt x="1" y="16"/>
                    </a:lnTo>
                    <a:lnTo>
                      <a:pt x="0" y="13"/>
                    </a:lnTo>
                    <a:lnTo>
                      <a:pt x="0" y="8"/>
                    </a:lnTo>
                    <a:lnTo>
                      <a:pt x="1" y="5"/>
                    </a:lnTo>
                    <a:lnTo>
                      <a:pt x="3" y="2"/>
                    </a:lnTo>
                    <a:lnTo>
                      <a:pt x="7" y="1"/>
                    </a:lnTo>
                    <a:lnTo>
                      <a:pt x="10" y="0"/>
                    </a:lnTo>
                    <a:lnTo>
                      <a:pt x="14" y="1"/>
                    </a:lnTo>
                    <a:lnTo>
                      <a:pt x="17" y="3"/>
                    </a:lnTo>
                    <a:lnTo>
                      <a:pt x="18" y="7"/>
                    </a:lnTo>
                    <a:lnTo>
                      <a:pt x="18" y="12"/>
                    </a:lnTo>
                    <a:lnTo>
                      <a:pt x="17" y="15"/>
                    </a:lnTo>
                    <a:lnTo>
                      <a:pt x="15" y="17"/>
                    </a:lnTo>
                    <a:lnTo>
                      <a:pt x="11" y="20"/>
                    </a:lnTo>
                    <a:close/>
                  </a:path>
                </a:pathLst>
              </a:custGeom>
              <a:solidFill>
                <a:srgbClr val="CC998C"/>
              </a:solidFill>
              <a:ln w="9525">
                <a:noFill/>
                <a:round/>
                <a:headEnd/>
                <a:tailEnd/>
              </a:ln>
            </p:spPr>
            <p:txBody>
              <a:bodyPr/>
              <a:lstStyle/>
              <a:p>
                <a:endParaRPr lang="ru-RU"/>
              </a:p>
            </p:txBody>
          </p:sp>
          <p:sp>
            <p:nvSpPr>
              <p:cNvPr id="18480" name="Freeform 125"/>
              <p:cNvSpPr>
                <a:spLocks/>
              </p:cNvSpPr>
              <p:nvPr/>
            </p:nvSpPr>
            <p:spPr bwMode="auto">
              <a:xfrm>
                <a:off x="2714" y="2230"/>
                <a:ext cx="358" cy="388"/>
              </a:xfrm>
              <a:custGeom>
                <a:avLst/>
                <a:gdLst>
                  <a:gd name="T0" fmla="*/ 57 w 212"/>
                  <a:gd name="T1" fmla="*/ 1 h 452"/>
                  <a:gd name="T2" fmla="*/ 81 w 212"/>
                  <a:gd name="T3" fmla="*/ 0 h 452"/>
                  <a:gd name="T4" fmla="*/ 106 w 212"/>
                  <a:gd name="T5" fmla="*/ 3 h 452"/>
                  <a:gd name="T6" fmla="*/ 128 w 212"/>
                  <a:gd name="T7" fmla="*/ 12 h 452"/>
                  <a:gd name="T8" fmla="*/ 145 w 212"/>
                  <a:gd name="T9" fmla="*/ 23 h 452"/>
                  <a:gd name="T10" fmla="*/ 164 w 212"/>
                  <a:gd name="T11" fmla="*/ 38 h 452"/>
                  <a:gd name="T12" fmla="*/ 181 w 212"/>
                  <a:gd name="T13" fmla="*/ 52 h 452"/>
                  <a:gd name="T14" fmla="*/ 198 w 212"/>
                  <a:gd name="T15" fmla="*/ 63 h 452"/>
                  <a:gd name="T16" fmla="*/ 230 w 212"/>
                  <a:gd name="T17" fmla="*/ 79 h 452"/>
                  <a:gd name="T18" fmla="*/ 269 w 212"/>
                  <a:gd name="T19" fmla="*/ 105 h 452"/>
                  <a:gd name="T20" fmla="*/ 302 w 212"/>
                  <a:gd name="T21" fmla="*/ 132 h 452"/>
                  <a:gd name="T22" fmla="*/ 328 w 212"/>
                  <a:gd name="T23" fmla="*/ 155 h 452"/>
                  <a:gd name="T24" fmla="*/ 346 w 212"/>
                  <a:gd name="T25" fmla="*/ 170 h 452"/>
                  <a:gd name="T26" fmla="*/ 358 w 212"/>
                  <a:gd name="T27" fmla="*/ 180 h 452"/>
                  <a:gd name="T28" fmla="*/ 350 w 212"/>
                  <a:gd name="T29" fmla="*/ 192 h 452"/>
                  <a:gd name="T30" fmla="*/ 341 w 212"/>
                  <a:gd name="T31" fmla="*/ 206 h 452"/>
                  <a:gd name="T32" fmla="*/ 336 w 212"/>
                  <a:gd name="T33" fmla="*/ 222 h 452"/>
                  <a:gd name="T34" fmla="*/ 321 w 212"/>
                  <a:gd name="T35" fmla="*/ 254 h 452"/>
                  <a:gd name="T36" fmla="*/ 296 w 212"/>
                  <a:gd name="T37" fmla="*/ 295 h 452"/>
                  <a:gd name="T38" fmla="*/ 258 w 212"/>
                  <a:gd name="T39" fmla="*/ 336 h 452"/>
                  <a:gd name="T40" fmla="*/ 220 w 212"/>
                  <a:gd name="T41" fmla="*/ 365 h 452"/>
                  <a:gd name="T42" fmla="*/ 198 w 212"/>
                  <a:gd name="T43" fmla="*/ 383 h 452"/>
                  <a:gd name="T44" fmla="*/ 177 w 212"/>
                  <a:gd name="T45" fmla="*/ 388 h 452"/>
                  <a:gd name="T46" fmla="*/ 160 w 212"/>
                  <a:gd name="T47" fmla="*/ 378 h 452"/>
                  <a:gd name="T48" fmla="*/ 167 w 212"/>
                  <a:gd name="T49" fmla="*/ 361 h 452"/>
                  <a:gd name="T50" fmla="*/ 177 w 212"/>
                  <a:gd name="T51" fmla="*/ 336 h 452"/>
                  <a:gd name="T52" fmla="*/ 184 w 212"/>
                  <a:gd name="T53" fmla="*/ 302 h 452"/>
                  <a:gd name="T54" fmla="*/ 199 w 212"/>
                  <a:gd name="T55" fmla="*/ 252 h 452"/>
                  <a:gd name="T56" fmla="*/ 220 w 212"/>
                  <a:gd name="T57" fmla="*/ 220 h 452"/>
                  <a:gd name="T58" fmla="*/ 235 w 212"/>
                  <a:gd name="T59" fmla="*/ 203 h 452"/>
                  <a:gd name="T60" fmla="*/ 230 w 212"/>
                  <a:gd name="T61" fmla="*/ 191 h 452"/>
                  <a:gd name="T62" fmla="*/ 209 w 212"/>
                  <a:gd name="T63" fmla="*/ 177 h 452"/>
                  <a:gd name="T64" fmla="*/ 186 w 212"/>
                  <a:gd name="T65" fmla="*/ 167 h 452"/>
                  <a:gd name="T66" fmla="*/ 171 w 212"/>
                  <a:gd name="T67" fmla="*/ 160 h 452"/>
                  <a:gd name="T68" fmla="*/ 155 w 212"/>
                  <a:gd name="T69" fmla="*/ 152 h 452"/>
                  <a:gd name="T70" fmla="*/ 140 w 212"/>
                  <a:gd name="T71" fmla="*/ 143 h 452"/>
                  <a:gd name="T72" fmla="*/ 122 w 212"/>
                  <a:gd name="T73" fmla="*/ 126 h 452"/>
                  <a:gd name="T74" fmla="*/ 100 w 212"/>
                  <a:gd name="T75" fmla="*/ 110 h 452"/>
                  <a:gd name="T76" fmla="*/ 79 w 212"/>
                  <a:gd name="T77" fmla="*/ 100 h 452"/>
                  <a:gd name="T78" fmla="*/ 57 w 212"/>
                  <a:gd name="T79" fmla="*/ 91 h 452"/>
                  <a:gd name="T80" fmla="*/ 35 w 212"/>
                  <a:gd name="T81" fmla="*/ 79 h 452"/>
                  <a:gd name="T82" fmla="*/ 14 w 212"/>
                  <a:gd name="T83" fmla="*/ 65 h 452"/>
                  <a:gd name="T84" fmla="*/ 2 w 212"/>
                  <a:gd name="T85" fmla="*/ 49 h 452"/>
                  <a:gd name="T86" fmla="*/ 0 w 212"/>
                  <a:gd name="T87" fmla="*/ 33 h 452"/>
                  <a:gd name="T88" fmla="*/ 10 w 212"/>
                  <a:gd name="T89" fmla="*/ 18 h 452"/>
                  <a:gd name="T90" fmla="*/ 32 w 212"/>
                  <a:gd name="T91" fmla="*/ 6 h 4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2"/>
                  <a:gd name="T139" fmla="*/ 0 h 452"/>
                  <a:gd name="T140" fmla="*/ 212 w 212"/>
                  <a:gd name="T141" fmla="*/ 452 h 4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2" h="452">
                    <a:moveTo>
                      <a:pt x="29" y="2"/>
                    </a:moveTo>
                    <a:lnTo>
                      <a:pt x="34" y="1"/>
                    </a:lnTo>
                    <a:lnTo>
                      <a:pt x="41" y="0"/>
                    </a:lnTo>
                    <a:lnTo>
                      <a:pt x="48" y="0"/>
                    </a:lnTo>
                    <a:lnTo>
                      <a:pt x="56" y="2"/>
                    </a:lnTo>
                    <a:lnTo>
                      <a:pt x="63" y="4"/>
                    </a:lnTo>
                    <a:lnTo>
                      <a:pt x="70" y="9"/>
                    </a:lnTo>
                    <a:lnTo>
                      <a:pt x="76" y="14"/>
                    </a:lnTo>
                    <a:lnTo>
                      <a:pt x="82" y="21"/>
                    </a:lnTo>
                    <a:lnTo>
                      <a:pt x="86" y="27"/>
                    </a:lnTo>
                    <a:lnTo>
                      <a:pt x="91" y="35"/>
                    </a:lnTo>
                    <a:lnTo>
                      <a:pt x="97" y="44"/>
                    </a:lnTo>
                    <a:lnTo>
                      <a:pt x="101" y="52"/>
                    </a:lnTo>
                    <a:lnTo>
                      <a:pt x="107" y="60"/>
                    </a:lnTo>
                    <a:lnTo>
                      <a:pt x="112" y="67"/>
                    </a:lnTo>
                    <a:lnTo>
                      <a:pt x="117" y="73"/>
                    </a:lnTo>
                    <a:lnTo>
                      <a:pt x="123" y="79"/>
                    </a:lnTo>
                    <a:lnTo>
                      <a:pt x="136" y="92"/>
                    </a:lnTo>
                    <a:lnTo>
                      <a:pt x="147" y="106"/>
                    </a:lnTo>
                    <a:lnTo>
                      <a:pt x="159" y="122"/>
                    </a:lnTo>
                    <a:lnTo>
                      <a:pt x="169" y="138"/>
                    </a:lnTo>
                    <a:lnTo>
                      <a:pt x="179" y="154"/>
                    </a:lnTo>
                    <a:lnTo>
                      <a:pt x="187" y="168"/>
                    </a:lnTo>
                    <a:lnTo>
                      <a:pt x="194" y="181"/>
                    </a:lnTo>
                    <a:lnTo>
                      <a:pt x="200" y="191"/>
                    </a:lnTo>
                    <a:lnTo>
                      <a:pt x="205" y="198"/>
                    </a:lnTo>
                    <a:lnTo>
                      <a:pt x="209" y="205"/>
                    </a:lnTo>
                    <a:lnTo>
                      <a:pt x="212" y="210"/>
                    </a:lnTo>
                    <a:lnTo>
                      <a:pt x="210" y="217"/>
                    </a:lnTo>
                    <a:lnTo>
                      <a:pt x="207" y="224"/>
                    </a:lnTo>
                    <a:lnTo>
                      <a:pt x="205" y="231"/>
                    </a:lnTo>
                    <a:lnTo>
                      <a:pt x="202" y="240"/>
                    </a:lnTo>
                    <a:lnTo>
                      <a:pt x="200" y="250"/>
                    </a:lnTo>
                    <a:lnTo>
                      <a:pt x="199" y="259"/>
                    </a:lnTo>
                    <a:lnTo>
                      <a:pt x="196" y="275"/>
                    </a:lnTo>
                    <a:lnTo>
                      <a:pt x="190" y="296"/>
                    </a:lnTo>
                    <a:lnTo>
                      <a:pt x="183" y="319"/>
                    </a:lnTo>
                    <a:lnTo>
                      <a:pt x="175" y="344"/>
                    </a:lnTo>
                    <a:lnTo>
                      <a:pt x="164" y="368"/>
                    </a:lnTo>
                    <a:lnTo>
                      <a:pt x="153" y="392"/>
                    </a:lnTo>
                    <a:lnTo>
                      <a:pt x="140" y="412"/>
                    </a:lnTo>
                    <a:lnTo>
                      <a:pt x="130" y="425"/>
                    </a:lnTo>
                    <a:lnTo>
                      <a:pt x="122" y="437"/>
                    </a:lnTo>
                    <a:lnTo>
                      <a:pt x="117" y="446"/>
                    </a:lnTo>
                    <a:lnTo>
                      <a:pt x="114" y="450"/>
                    </a:lnTo>
                    <a:lnTo>
                      <a:pt x="105" y="452"/>
                    </a:lnTo>
                    <a:lnTo>
                      <a:pt x="99" y="449"/>
                    </a:lnTo>
                    <a:lnTo>
                      <a:pt x="95" y="440"/>
                    </a:lnTo>
                    <a:lnTo>
                      <a:pt x="97" y="428"/>
                    </a:lnTo>
                    <a:lnTo>
                      <a:pt x="99" y="421"/>
                    </a:lnTo>
                    <a:lnTo>
                      <a:pt x="102" y="407"/>
                    </a:lnTo>
                    <a:lnTo>
                      <a:pt x="105" y="391"/>
                    </a:lnTo>
                    <a:lnTo>
                      <a:pt x="107" y="374"/>
                    </a:lnTo>
                    <a:lnTo>
                      <a:pt x="109" y="352"/>
                    </a:lnTo>
                    <a:lnTo>
                      <a:pt x="113" y="322"/>
                    </a:lnTo>
                    <a:lnTo>
                      <a:pt x="118" y="293"/>
                    </a:lnTo>
                    <a:lnTo>
                      <a:pt x="124" y="271"/>
                    </a:lnTo>
                    <a:lnTo>
                      <a:pt x="130" y="256"/>
                    </a:lnTo>
                    <a:lnTo>
                      <a:pt x="136" y="245"/>
                    </a:lnTo>
                    <a:lnTo>
                      <a:pt x="139" y="236"/>
                    </a:lnTo>
                    <a:lnTo>
                      <a:pt x="139" y="229"/>
                    </a:lnTo>
                    <a:lnTo>
                      <a:pt x="136" y="222"/>
                    </a:lnTo>
                    <a:lnTo>
                      <a:pt x="131" y="214"/>
                    </a:lnTo>
                    <a:lnTo>
                      <a:pt x="124" y="206"/>
                    </a:lnTo>
                    <a:lnTo>
                      <a:pt x="115" y="198"/>
                    </a:lnTo>
                    <a:lnTo>
                      <a:pt x="110" y="194"/>
                    </a:lnTo>
                    <a:lnTo>
                      <a:pt x="106" y="191"/>
                    </a:lnTo>
                    <a:lnTo>
                      <a:pt x="101" y="186"/>
                    </a:lnTo>
                    <a:lnTo>
                      <a:pt x="97" y="182"/>
                    </a:lnTo>
                    <a:lnTo>
                      <a:pt x="92" y="177"/>
                    </a:lnTo>
                    <a:lnTo>
                      <a:pt x="87" y="172"/>
                    </a:lnTo>
                    <a:lnTo>
                      <a:pt x="83" y="167"/>
                    </a:lnTo>
                    <a:lnTo>
                      <a:pt x="79" y="160"/>
                    </a:lnTo>
                    <a:lnTo>
                      <a:pt x="72" y="147"/>
                    </a:lnTo>
                    <a:lnTo>
                      <a:pt x="65" y="137"/>
                    </a:lnTo>
                    <a:lnTo>
                      <a:pt x="59" y="128"/>
                    </a:lnTo>
                    <a:lnTo>
                      <a:pt x="52" y="121"/>
                    </a:lnTo>
                    <a:lnTo>
                      <a:pt x="47" y="117"/>
                    </a:lnTo>
                    <a:lnTo>
                      <a:pt x="41" y="111"/>
                    </a:lnTo>
                    <a:lnTo>
                      <a:pt x="34" y="106"/>
                    </a:lnTo>
                    <a:lnTo>
                      <a:pt x="27" y="100"/>
                    </a:lnTo>
                    <a:lnTo>
                      <a:pt x="21" y="92"/>
                    </a:lnTo>
                    <a:lnTo>
                      <a:pt x="14" y="84"/>
                    </a:lnTo>
                    <a:lnTo>
                      <a:pt x="8" y="76"/>
                    </a:lnTo>
                    <a:lnTo>
                      <a:pt x="3" y="67"/>
                    </a:lnTo>
                    <a:lnTo>
                      <a:pt x="1" y="57"/>
                    </a:lnTo>
                    <a:lnTo>
                      <a:pt x="0" y="47"/>
                    </a:lnTo>
                    <a:lnTo>
                      <a:pt x="0" y="38"/>
                    </a:lnTo>
                    <a:lnTo>
                      <a:pt x="2" y="29"/>
                    </a:lnTo>
                    <a:lnTo>
                      <a:pt x="6" y="21"/>
                    </a:lnTo>
                    <a:lnTo>
                      <a:pt x="11" y="14"/>
                    </a:lnTo>
                    <a:lnTo>
                      <a:pt x="19" y="7"/>
                    </a:lnTo>
                    <a:lnTo>
                      <a:pt x="29" y="2"/>
                    </a:lnTo>
                    <a:close/>
                  </a:path>
                </a:pathLst>
              </a:custGeom>
              <a:solidFill>
                <a:srgbClr val="CC998C"/>
              </a:solidFill>
              <a:ln w="9525">
                <a:noFill/>
                <a:round/>
                <a:headEnd/>
                <a:tailEnd/>
              </a:ln>
            </p:spPr>
            <p:txBody>
              <a:bodyPr/>
              <a:lstStyle/>
              <a:p>
                <a:endParaRPr lang="ru-RU"/>
              </a:p>
            </p:txBody>
          </p:sp>
          <p:sp>
            <p:nvSpPr>
              <p:cNvPr id="18481" name="Freeform 126"/>
              <p:cNvSpPr>
                <a:spLocks/>
              </p:cNvSpPr>
              <p:nvPr/>
            </p:nvSpPr>
            <p:spPr bwMode="auto">
              <a:xfrm>
                <a:off x="2897" y="2595"/>
                <a:ext cx="34" cy="17"/>
              </a:xfrm>
              <a:custGeom>
                <a:avLst/>
                <a:gdLst>
                  <a:gd name="T0" fmla="*/ 21 w 19"/>
                  <a:gd name="T1" fmla="*/ 15 h 20"/>
                  <a:gd name="T2" fmla="*/ 16 w 19"/>
                  <a:gd name="T3" fmla="*/ 17 h 20"/>
                  <a:gd name="T4" fmla="*/ 9 w 19"/>
                  <a:gd name="T5" fmla="*/ 15 h 20"/>
                  <a:gd name="T6" fmla="*/ 4 w 19"/>
                  <a:gd name="T7" fmla="*/ 14 h 20"/>
                  <a:gd name="T8" fmla="*/ 0 w 19"/>
                  <a:gd name="T9" fmla="*/ 12 h 20"/>
                  <a:gd name="T10" fmla="*/ 0 w 19"/>
                  <a:gd name="T11" fmla="*/ 8 h 20"/>
                  <a:gd name="T12" fmla="*/ 2 w 19"/>
                  <a:gd name="T13" fmla="*/ 5 h 20"/>
                  <a:gd name="T14" fmla="*/ 4 w 19"/>
                  <a:gd name="T15" fmla="*/ 3 h 20"/>
                  <a:gd name="T16" fmla="*/ 9 w 19"/>
                  <a:gd name="T17" fmla="*/ 1 h 20"/>
                  <a:gd name="T18" fmla="*/ 16 w 19"/>
                  <a:gd name="T19" fmla="*/ 0 h 20"/>
                  <a:gd name="T20" fmla="*/ 21 w 19"/>
                  <a:gd name="T21" fmla="*/ 1 h 20"/>
                  <a:gd name="T22" fmla="*/ 29 w 19"/>
                  <a:gd name="T23" fmla="*/ 3 h 20"/>
                  <a:gd name="T24" fmla="*/ 32 w 19"/>
                  <a:gd name="T25" fmla="*/ 6 h 20"/>
                  <a:gd name="T26" fmla="*/ 34 w 19"/>
                  <a:gd name="T27" fmla="*/ 9 h 20"/>
                  <a:gd name="T28" fmla="*/ 32 w 19"/>
                  <a:gd name="T29" fmla="*/ 12 h 20"/>
                  <a:gd name="T30" fmla="*/ 29 w 19"/>
                  <a:gd name="T31" fmla="*/ 14 h 20"/>
                  <a:gd name="T32" fmla="*/ 21 w 19"/>
                  <a:gd name="T33" fmla="*/ 15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2" y="18"/>
                    </a:moveTo>
                    <a:lnTo>
                      <a:pt x="9" y="20"/>
                    </a:lnTo>
                    <a:lnTo>
                      <a:pt x="5" y="18"/>
                    </a:lnTo>
                    <a:lnTo>
                      <a:pt x="2" y="17"/>
                    </a:lnTo>
                    <a:lnTo>
                      <a:pt x="0" y="14"/>
                    </a:lnTo>
                    <a:lnTo>
                      <a:pt x="0" y="9"/>
                    </a:lnTo>
                    <a:lnTo>
                      <a:pt x="1" y="6"/>
                    </a:lnTo>
                    <a:lnTo>
                      <a:pt x="2" y="3"/>
                    </a:lnTo>
                    <a:lnTo>
                      <a:pt x="5" y="1"/>
                    </a:lnTo>
                    <a:lnTo>
                      <a:pt x="9" y="0"/>
                    </a:lnTo>
                    <a:lnTo>
                      <a:pt x="12" y="1"/>
                    </a:lnTo>
                    <a:lnTo>
                      <a:pt x="16" y="3"/>
                    </a:lnTo>
                    <a:lnTo>
                      <a:pt x="18" y="7"/>
                    </a:lnTo>
                    <a:lnTo>
                      <a:pt x="19" y="10"/>
                    </a:lnTo>
                    <a:lnTo>
                      <a:pt x="18" y="14"/>
                    </a:lnTo>
                    <a:lnTo>
                      <a:pt x="16" y="17"/>
                    </a:lnTo>
                    <a:lnTo>
                      <a:pt x="12" y="18"/>
                    </a:lnTo>
                    <a:close/>
                  </a:path>
                </a:pathLst>
              </a:custGeom>
              <a:solidFill>
                <a:srgbClr val="CC998C"/>
              </a:solidFill>
              <a:ln w="9525">
                <a:noFill/>
                <a:round/>
                <a:headEnd/>
                <a:tailEnd/>
              </a:ln>
            </p:spPr>
            <p:txBody>
              <a:bodyPr/>
              <a:lstStyle/>
              <a:p>
                <a:endParaRPr lang="ru-RU"/>
              </a:p>
            </p:txBody>
          </p:sp>
          <p:sp>
            <p:nvSpPr>
              <p:cNvPr id="18482" name="Freeform 127"/>
              <p:cNvSpPr>
                <a:spLocks/>
              </p:cNvSpPr>
              <p:nvPr/>
            </p:nvSpPr>
            <p:spPr bwMode="auto">
              <a:xfrm>
                <a:off x="2806" y="2260"/>
                <a:ext cx="34" cy="17"/>
              </a:xfrm>
              <a:custGeom>
                <a:avLst/>
                <a:gdLst>
                  <a:gd name="T0" fmla="*/ 23 w 19"/>
                  <a:gd name="T1" fmla="*/ 16 h 19"/>
                  <a:gd name="T2" fmla="*/ 18 w 19"/>
                  <a:gd name="T3" fmla="*/ 17 h 19"/>
                  <a:gd name="T4" fmla="*/ 13 w 19"/>
                  <a:gd name="T5" fmla="*/ 16 h 19"/>
                  <a:gd name="T6" fmla="*/ 5 w 19"/>
                  <a:gd name="T7" fmla="*/ 15 h 19"/>
                  <a:gd name="T8" fmla="*/ 2 w 19"/>
                  <a:gd name="T9" fmla="*/ 13 h 19"/>
                  <a:gd name="T10" fmla="*/ 0 w 19"/>
                  <a:gd name="T11" fmla="*/ 8 h 19"/>
                  <a:gd name="T12" fmla="*/ 2 w 19"/>
                  <a:gd name="T13" fmla="*/ 5 h 19"/>
                  <a:gd name="T14" fmla="*/ 5 w 19"/>
                  <a:gd name="T15" fmla="*/ 2 h 19"/>
                  <a:gd name="T16" fmla="*/ 13 w 19"/>
                  <a:gd name="T17" fmla="*/ 1 h 19"/>
                  <a:gd name="T18" fmla="*/ 18 w 19"/>
                  <a:gd name="T19" fmla="*/ 0 h 19"/>
                  <a:gd name="T20" fmla="*/ 23 w 19"/>
                  <a:gd name="T21" fmla="*/ 1 h 19"/>
                  <a:gd name="T22" fmla="*/ 30 w 19"/>
                  <a:gd name="T23" fmla="*/ 2 h 19"/>
                  <a:gd name="T24" fmla="*/ 34 w 19"/>
                  <a:gd name="T25" fmla="*/ 5 h 19"/>
                  <a:gd name="T26" fmla="*/ 34 w 19"/>
                  <a:gd name="T27" fmla="*/ 9 h 19"/>
                  <a:gd name="T28" fmla="*/ 32 w 19"/>
                  <a:gd name="T29" fmla="*/ 13 h 19"/>
                  <a:gd name="T30" fmla="*/ 30 w 19"/>
                  <a:gd name="T31" fmla="*/ 15 h 19"/>
                  <a:gd name="T32" fmla="*/ 23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3" y="18"/>
                    </a:moveTo>
                    <a:lnTo>
                      <a:pt x="10" y="19"/>
                    </a:lnTo>
                    <a:lnTo>
                      <a:pt x="7" y="18"/>
                    </a:lnTo>
                    <a:lnTo>
                      <a:pt x="3" y="17"/>
                    </a:lnTo>
                    <a:lnTo>
                      <a:pt x="1" y="14"/>
                    </a:lnTo>
                    <a:lnTo>
                      <a:pt x="0" y="9"/>
                    </a:lnTo>
                    <a:lnTo>
                      <a:pt x="1" y="6"/>
                    </a:lnTo>
                    <a:lnTo>
                      <a:pt x="3" y="2"/>
                    </a:lnTo>
                    <a:lnTo>
                      <a:pt x="7" y="1"/>
                    </a:lnTo>
                    <a:lnTo>
                      <a:pt x="10" y="0"/>
                    </a:lnTo>
                    <a:lnTo>
                      <a:pt x="13" y="1"/>
                    </a:lnTo>
                    <a:lnTo>
                      <a:pt x="17" y="2"/>
                    </a:lnTo>
                    <a:lnTo>
                      <a:pt x="19" y="6"/>
                    </a:lnTo>
                    <a:lnTo>
                      <a:pt x="19" y="10"/>
                    </a:lnTo>
                    <a:lnTo>
                      <a:pt x="18" y="14"/>
                    </a:lnTo>
                    <a:lnTo>
                      <a:pt x="17" y="17"/>
                    </a:lnTo>
                    <a:lnTo>
                      <a:pt x="13" y="18"/>
                    </a:lnTo>
                    <a:close/>
                  </a:path>
                </a:pathLst>
              </a:custGeom>
              <a:solidFill>
                <a:srgbClr val="CC998C"/>
              </a:solidFill>
              <a:ln w="9525">
                <a:noFill/>
                <a:round/>
                <a:headEnd/>
                <a:tailEnd/>
              </a:ln>
            </p:spPr>
            <p:txBody>
              <a:bodyPr/>
              <a:lstStyle/>
              <a:p>
                <a:endParaRPr lang="ru-RU"/>
              </a:p>
            </p:txBody>
          </p:sp>
          <p:sp>
            <p:nvSpPr>
              <p:cNvPr id="18483" name="Freeform 128"/>
              <p:cNvSpPr>
                <a:spLocks/>
              </p:cNvSpPr>
              <p:nvPr/>
            </p:nvSpPr>
            <p:spPr bwMode="auto">
              <a:xfrm>
                <a:off x="2724" y="2226"/>
                <a:ext cx="210" cy="111"/>
              </a:xfrm>
              <a:custGeom>
                <a:avLst/>
                <a:gdLst>
                  <a:gd name="T0" fmla="*/ 139 w 125"/>
                  <a:gd name="T1" fmla="*/ 11 h 131"/>
                  <a:gd name="T2" fmla="*/ 153 w 125"/>
                  <a:gd name="T3" fmla="*/ 16 h 131"/>
                  <a:gd name="T4" fmla="*/ 163 w 125"/>
                  <a:gd name="T5" fmla="*/ 21 h 131"/>
                  <a:gd name="T6" fmla="*/ 171 w 125"/>
                  <a:gd name="T7" fmla="*/ 25 h 131"/>
                  <a:gd name="T8" fmla="*/ 175 w 125"/>
                  <a:gd name="T9" fmla="*/ 31 h 131"/>
                  <a:gd name="T10" fmla="*/ 176 w 125"/>
                  <a:gd name="T11" fmla="*/ 36 h 131"/>
                  <a:gd name="T12" fmla="*/ 176 w 125"/>
                  <a:gd name="T13" fmla="*/ 40 h 131"/>
                  <a:gd name="T14" fmla="*/ 180 w 125"/>
                  <a:gd name="T15" fmla="*/ 42 h 131"/>
                  <a:gd name="T16" fmla="*/ 188 w 125"/>
                  <a:gd name="T17" fmla="*/ 42 h 131"/>
                  <a:gd name="T18" fmla="*/ 198 w 125"/>
                  <a:gd name="T19" fmla="*/ 42 h 131"/>
                  <a:gd name="T20" fmla="*/ 205 w 125"/>
                  <a:gd name="T21" fmla="*/ 45 h 131"/>
                  <a:gd name="T22" fmla="*/ 210 w 125"/>
                  <a:gd name="T23" fmla="*/ 50 h 131"/>
                  <a:gd name="T24" fmla="*/ 208 w 125"/>
                  <a:gd name="T25" fmla="*/ 57 h 131"/>
                  <a:gd name="T26" fmla="*/ 195 w 125"/>
                  <a:gd name="T27" fmla="*/ 57 h 131"/>
                  <a:gd name="T28" fmla="*/ 180 w 125"/>
                  <a:gd name="T29" fmla="*/ 59 h 131"/>
                  <a:gd name="T30" fmla="*/ 170 w 125"/>
                  <a:gd name="T31" fmla="*/ 61 h 131"/>
                  <a:gd name="T32" fmla="*/ 158 w 125"/>
                  <a:gd name="T33" fmla="*/ 64 h 131"/>
                  <a:gd name="T34" fmla="*/ 146 w 125"/>
                  <a:gd name="T35" fmla="*/ 69 h 131"/>
                  <a:gd name="T36" fmla="*/ 136 w 125"/>
                  <a:gd name="T37" fmla="*/ 76 h 131"/>
                  <a:gd name="T38" fmla="*/ 128 w 125"/>
                  <a:gd name="T39" fmla="*/ 86 h 131"/>
                  <a:gd name="T40" fmla="*/ 123 w 125"/>
                  <a:gd name="T41" fmla="*/ 96 h 131"/>
                  <a:gd name="T42" fmla="*/ 119 w 125"/>
                  <a:gd name="T43" fmla="*/ 101 h 131"/>
                  <a:gd name="T44" fmla="*/ 113 w 125"/>
                  <a:gd name="T45" fmla="*/ 105 h 131"/>
                  <a:gd name="T46" fmla="*/ 102 w 125"/>
                  <a:gd name="T47" fmla="*/ 108 h 131"/>
                  <a:gd name="T48" fmla="*/ 94 w 125"/>
                  <a:gd name="T49" fmla="*/ 111 h 131"/>
                  <a:gd name="T50" fmla="*/ 84 w 125"/>
                  <a:gd name="T51" fmla="*/ 107 h 131"/>
                  <a:gd name="T52" fmla="*/ 72 w 125"/>
                  <a:gd name="T53" fmla="*/ 100 h 131"/>
                  <a:gd name="T54" fmla="*/ 57 w 125"/>
                  <a:gd name="T55" fmla="*/ 93 h 131"/>
                  <a:gd name="T56" fmla="*/ 42 w 125"/>
                  <a:gd name="T57" fmla="*/ 84 h 131"/>
                  <a:gd name="T58" fmla="*/ 25 w 125"/>
                  <a:gd name="T59" fmla="*/ 75 h 131"/>
                  <a:gd name="T60" fmla="*/ 13 w 125"/>
                  <a:gd name="T61" fmla="*/ 64 h 131"/>
                  <a:gd name="T62" fmla="*/ 5 w 125"/>
                  <a:gd name="T63" fmla="*/ 53 h 131"/>
                  <a:gd name="T64" fmla="*/ 0 w 125"/>
                  <a:gd name="T65" fmla="*/ 42 h 131"/>
                  <a:gd name="T66" fmla="*/ 0 w 125"/>
                  <a:gd name="T67" fmla="*/ 32 h 131"/>
                  <a:gd name="T68" fmla="*/ 7 w 125"/>
                  <a:gd name="T69" fmla="*/ 24 h 131"/>
                  <a:gd name="T70" fmla="*/ 12 w 125"/>
                  <a:gd name="T71" fmla="*/ 17 h 131"/>
                  <a:gd name="T72" fmla="*/ 22 w 125"/>
                  <a:gd name="T73" fmla="*/ 10 h 131"/>
                  <a:gd name="T74" fmla="*/ 35 w 125"/>
                  <a:gd name="T75" fmla="*/ 6 h 131"/>
                  <a:gd name="T76" fmla="*/ 49 w 125"/>
                  <a:gd name="T77" fmla="*/ 3 h 131"/>
                  <a:gd name="T78" fmla="*/ 67 w 125"/>
                  <a:gd name="T79" fmla="*/ 0 h 131"/>
                  <a:gd name="T80" fmla="*/ 86 w 125"/>
                  <a:gd name="T81" fmla="*/ 0 h 131"/>
                  <a:gd name="T82" fmla="*/ 96 w 125"/>
                  <a:gd name="T83" fmla="*/ 3 h 131"/>
                  <a:gd name="T84" fmla="*/ 111 w 125"/>
                  <a:gd name="T85" fmla="*/ 4 h 131"/>
                  <a:gd name="T86" fmla="*/ 128 w 125"/>
                  <a:gd name="T87" fmla="*/ 8 h 131"/>
                  <a:gd name="T88" fmla="*/ 139 w 125"/>
                  <a:gd name="T89" fmla="*/ 11 h 1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5"/>
                  <a:gd name="T136" fmla="*/ 0 h 131"/>
                  <a:gd name="T137" fmla="*/ 125 w 125"/>
                  <a:gd name="T138" fmla="*/ 131 h 1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5" h="131">
                    <a:moveTo>
                      <a:pt x="83" y="13"/>
                    </a:moveTo>
                    <a:lnTo>
                      <a:pt x="91" y="19"/>
                    </a:lnTo>
                    <a:lnTo>
                      <a:pt x="97" y="25"/>
                    </a:lnTo>
                    <a:lnTo>
                      <a:pt x="102" y="30"/>
                    </a:lnTo>
                    <a:lnTo>
                      <a:pt x="104" y="36"/>
                    </a:lnTo>
                    <a:lnTo>
                      <a:pt x="105" y="42"/>
                    </a:lnTo>
                    <a:lnTo>
                      <a:pt x="105" y="47"/>
                    </a:lnTo>
                    <a:lnTo>
                      <a:pt x="107" y="50"/>
                    </a:lnTo>
                    <a:lnTo>
                      <a:pt x="112" y="50"/>
                    </a:lnTo>
                    <a:lnTo>
                      <a:pt x="118" y="50"/>
                    </a:lnTo>
                    <a:lnTo>
                      <a:pt x="122" y="53"/>
                    </a:lnTo>
                    <a:lnTo>
                      <a:pt x="125" y="59"/>
                    </a:lnTo>
                    <a:lnTo>
                      <a:pt x="124" y="67"/>
                    </a:lnTo>
                    <a:lnTo>
                      <a:pt x="116" y="67"/>
                    </a:lnTo>
                    <a:lnTo>
                      <a:pt x="107" y="70"/>
                    </a:lnTo>
                    <a:lnTo>
                      <a:pt x="101" y="72"/>
                    </a:lnTo>
                    <a:lnTo>
                      <a:pt x="94" y="76"/>
                    </a:lnTo>
                    <a:lnTo>
                      <a:pt x="87" y="82"/>
                    </a:lnTo>
                    <a:lnTo>
                      <a:pt x="81" y="90"/>
                    </a:lnTo>
                    <a:lnTo>
                      <a:pt x="76" y="101"/>
                    </a:lnTo>
                    <a:lnTo>
                      <a:pt x="73" y="113"/>
                    </a:lnTo>
                    <a:lnTo>
                      <a:pt x="71" y="119"/>
                    </a:lnTo>
                    <a:lnTo>
                      <a:pt x="67" y="124"/>
                    </a:lnTo>
                    <a:lnTo>
                      <a:pt x="61" y="128"/>
                    </a:lnTo>
                    <a:lnTo>
                      <a:pt x="56" y="131"/>
                    </a:lnTo>
                    <a:lnTo>
                      <a:pt x="50" y="126"/>
                    </a:lnTo>
                    <a:lnTo>
                      <a:pt x="43" y="118"/>
                    </a:lnTo>
                    <a:lnTo>
                      <a:pt x="34" y="110"/>
                    </a:lnTo>
                    <a:lnTo>
                      <a:pt x="25" y="99"/>
                    </a:lnTo>
                    <a:lnTo>
                      <a:pt x="15" y="88"/>
                    </a:lnTo>
                    <a:lnTo>
                      <a:pt x="8" y="75"/>
                    </a:lnTo>
                    <a:lnTo>
                      <a:pt x="3" y="63"/>
                    </a:lnTo>
                    <a:lnTo>
                      <a:pt x="0" y="49"/>
                    </a:lnTo>
                    <a:lnTo>
                      <a:pt x="0" y="38"/>
                    </a:lnTo>
                    <a:lnTo>
                      <a:pt x="4" y="28"/>
                    </a:lnTo>
                    <a:lnTo>
                      <a:pt x="7" y="20"/>
                    </a:lnTo>
                    <a:lnTo>
                      <a:pt x="13" y="12"/>
                    </a:lnTo>
                    <a:lnTo>
                      <a:pt x="21" y="7"/>
                    </a:lnTo>
                    <a:lnTo>
                      <a:pt x="29" y="3"/>
                    </a:lnTo>
                    <a:lnTo>
                      <a:pt x="40" y="0"/>
                    </a:lnTo>
                    <a:lnTo>
                      <a:pt x="51" y="0"/>
                    </a:lnTo>
                    <a:lnTo>
                      <a:pt x="57" y="3"/>
                    </a:lnTo>
                    <a:lnTo>
                      <a:pt x="66" y="5"/>
                    </a:lnTo>
                    <a:lnTo>
                      <a:pt x="76" y="10"/>
                    </a:lnTo>
                    <a:lnTo>
                      <a:pt x="83" y="13"/>
                    </a:lnTo>
                    <a:close/>
                  </a:path>
                </a:pathLst>
              </a:custGeom>
              <a:solidFill>
                <a:srgbClr val="B20019"/>
              </a:solidFill>
              <a:ln w="9525">
                <a:noFill/>
                <a:round/>
                <a:headEnd/>
                <a:tailEnd/>
              </a:ln>
            </p:spPr>
            <p:txBody>
              <a:bodyPr/>
              <a:lstStyle/>
              <a:p>
                <a:endParaRPr lang="ru-RU"/>
              </a:p>
            </p:txBody>
          </p:sp>
          <p:sp>
            <p:nvSpPr>
              <p:cNvPr id="18484" name="Freeform 129"/>
              <p:cNvSpPr>
                <a:spLocks/>
              </p:cNvSpPr>
              <p:nvPr/>
            </p:nvSpPr>
            <p:spPr bwMode="auto">
              <a:xfrm>
                <a:off x="2820" y="2283"/>
                <a:ext cx="131" cy="62"/>
              </a:xfrm>
              <a:custGeom>
                <a:avLst/>
                <a:gdLst>
                  <a:gd name="T0" fmla="*/ 0 w 78"/>
                  <a:gd name="T1" fmla="*/ 54 h 73"/>
                  <a:gd name="T2" fmla="*/ 8 w 78"/>
                  <a:gd name="T3" fmla="*/ 52 h 73"/>
                  <a:gd name="T4" fmla="*/ 18 w 78"/>
                  <a:gd name="T5" fmla="*/ 48 h 73"/>
                  <a:gd name="T6" fmla="*/ 25 w 78"/>
                  <a:gd name="T7" fmla="*/ 44 h 73"/>
                  <a:gd name="T8" fmla="*/ 29 w 78"/>
                  <a:gd name="T9" fmla="*/ 39 h 73"/>
                  <a:gd name="T10" fmla="*/ 34 w 78"/>
                  <a:gd name="T11" fmla="*/ 29 h 73"/>
                  <a:gd name="T12" fmla="*/ 42 w 78"/>
                  <a:gd name="T13" fmla="*/ 20 h 73"/>
                  <a:gd name="T14" fmla="*/ 52 w 78"/>
                  <a:gd name="T15" fmla="*/ 13 h 73"/>
                  <a:gd name="T16" fmla="*/ 64 w 78"/>
                  <a:gd name="T17" fmla="*/ 8 h 73"/>
                  <a:gd name="T18" fmla="*/ 76 w 78"/>
                  <a:gd name="T19" fmla="*/ 4 h 73"/>
                  <a:gd name="T20" fmla="*/ 86 w 78"/>
                  <a:gd name="T21" fmla="*/ 3 h 73"/>
                  <a:gd name="T22" fmla="*/ 101 w 78"/>
                  <a:gd name="T23" fmla="*/ 0 h 73"/>
                  <a:gd name="T24" fmla="*/ 114 w 78"/>
                  <a:gd name="T25" fmla="*/ 0 h 73"/>
                  <a:gd name="T26" fmla="*/ 121 w 78"/>
                  <a:gd name="T27" fmla="*/ 1 h 73"/>
                  <a:gd name="T28" fmla="*/ 129 w 78"/>
                  <a:gd name="T29" fmla="*/ 3 h 73"/>
                  <a:gd name="T30" fmla="*/ 131 w 78"/>
                  <a:gd name="T31" fmla="*/ 6 h 73"/>
                  <a:gd name="T32" fmla="*/ 124 w 78"/>
                  <a:gd name="T33" fmla="*/ 8 h 73"/>
                  <a:gd name="T34" fmla="*/ 114 w 78"/>
                  <a:gd name="T35" fmla="*/ 9 h 73"/>
                  <a:gd name="T36" fmla="*/ 101 w 78"/>
                  <a:gd name="T37" fmla="*/ 11 h 73"/>
                  <a:gd name="T38" fmla="*/ 86 w 78"/>
                  <a:gd name="T39" fmla="*/ 14 h 73"/>
                  <a:gd name="T40" fmla="*/ 79 w 78"/>
                  <a:gd name="T41" fmla="*/ 18 h 73"/>
                  <a:gd name="T42" fmla="*/ 71 w 78"/>
                  <a:gd name="T43" fmla="*/ 24 h 73"/>
                  <a:gd name="T44" fmla="*/ 59 w 78"/>
                  <a:gd name="T45" fmla="*/ 32 h 73"/>
                  <a:gd name="T46" fmla="*/ 44 w 78"/>
                  <a:gd name="T47" fmla="*/ 40 h 73"/>
                  <a:gd name="T48" fmla="*/ 32 w 78"/>
                  <a:gd name="T49" fmla="*/ 46 h 73"/>
                  <a:gd name="T50" fmla="*/ 25 w 78"/>
                  <a:gd name="T51" fmla="*/ 51 h 73"/>
                  <a:gd name="T52" fmla="*/ 18 w 78"/>
                  <a:gd name="T53" fmla="*/ 56 h 73"/>
                  <a:gd name="T54" fmla="*/ 15 w 78"/>
                  <a:gd name="T55" fmla="*/ 59 h 73"/>
                  <a:gd name="T56" fmla="*/ 12 w 78"/>
                  <a:gd name="T57" fmla="*/ 62 h 73"/>
                  <a:gd name="T58" fmla="*/ 5 w 78"/>
                  <a:gd name="T59" fmla="*/ 61 h 73"/>
                  <a:gd name="T60" fmla="*/ 2 w 78"/>
                  <a:gd name="T61" fmla="*/ 58 h 73"/>
                  <a:gd name="T62" fmla="*/ 0 w 78"/>
                  <a:gd name="T63" fmla="*/ 56 h 73"/>
                  <a:gd name="T64" fmla="*/ 0 w 78"/>
                  <a:gd name="T65" fmla="*/ 54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3"/>
                  <a:gd name="T101" fmla="*/ 78 w 78"/>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3">
                    <a:moveTo>
                      <a:pt x="0" y="64"/>
                    </a:moveTo>
                    <a:lnTo>
                      <a:pt x="5" y="61"/>
                    </a:lnTo>
                    <a:lnTo>
                      <a:pt x="11" y="57"/>
                    </a:lnTo>
                    <a:lnTo>
                      <a:pt x="15" y="52"/>
                    </a:lnTo>
                    <a:lnTo>
                      <a:pt x="17" y="46"/>
                    </a:lnTo>
                    <a:lnTo>
                      <a:pt x="20" y="34"/>
                    </a:lnTo>
                    <a:lnTo>
                      <a:pt x="25" y="23"/>
                    </a:lnTo>
                    <a:lnTo>
                      <a:pt x="31" y="15"/>
                    </a:lnTo>
                    <a:lnTo>
                      <a:pt x="38" y="9"/>
                    </a:lnTo>
                    <a:lnTo>
                      <a:pt x="45" y="5"/>
                    </a:lnTo>
                    <a:lnTo>
                      <a:pt x="51" y="3"/>
                    </a:lnTo>
                    <a:lnTo>
                      <a:pt x="60" y="0"/>
                    </a:lnTo>
                    <a:lnTo>
                      <a:pt x="68" y="0"/>
                    </a:lnTo>
                    <a:lnTo>
                      <a:pt x="72" y="1"/>
                    </a:lnTo>
                    <a:lnTo>
                      <a:pt x="77" y="4"/>
                    </a:lnTo>
                    <a:lnTo>
                      <a:pt x="78" y="7"/>
                    </a:lnTo>
                    <a:lnTo>
                      <a:pt x="74" y="9"/>
                    </a:lnTo>
                    <a:lnTo>
                      <a:pt x="68" y="11"/>
                    </a:lnTo>
                    <a:lnTo>
                      <a:pt x="60" y="13"/>
                    </a:lnTo>
                    <a:lnTo>
                      <a:pt x="51" y="16"/>
                    </a:lnTo>
                    <a:lnTo>
                      <a:pt x="47" y="21"/>
                    </a:lnTo>
                    <a:lnTo>
                      <a:pt x="42" y="28"/>
                    </a:lnTo>
                    <a:lnTo>
                      <a:pt x="35" y="38"/>
                    </a:lnTo>
                    <a:lnTo>
                      <a:pt x="26" y="47"/>
                    </a:lnTo>
                    <a:lnTo>
                      <a:pt x="19" y="54"/>
                    </a:lnTo>
                    <a:lnTo>
                      <a:pt x="15" y="60"/>
                    </a:lnTo>
                    <a:lnTo>
                      <a:pt x="11" y="66"/>
                    </a:lnTo>
                    <a:lnTo>
                      <a:pt x="9" y="70"/>
                    </a:lnTo>
                    <a:lnTo>
                      <a:pt x="7" y="73"/>
                    </a:lnTo>
                    <a:lnTo>
                      <a:pt x="3" y="72"/>
                    </a:lnTo>
                    <a:lnTo>
                      <a:pt x="1" y="68"/>
                    </a:lnTo>
                    <a:lnTo>
                      <a:pt x="0" y="66"/>
                    </a:lnTo>
                    <a:lnTo>
                      <a:pt x="0" y="64"/>
                    </a:lnTo>
                    <a:close/>
                  </a:path>
                </a:pathLst>
              </a:custGeom>
              <a:solidFill>
                <a:srgbClr val="FFFFFF"/>
              </a:solidFill>
              <a:ln w="9525">
                <a:noFill/>
                <a:round/>
                <a:headEnd/>
                <a:tailEnd/>
              </a:ln>
            </p:spPr>
            <p:txBody>
              <a:bodyPr/>
              <a:lstStyle/>
              <a:p>
                <a:endParaRPr lang="ru-RU"/>
              </a:p>
            </p:txBody>
          </p:sp>
          <p:sp>
            <p:nvSpPr>
              <p:cNvPr id="18485" name="Freeform 130"/>
              <p:cNvSpPr>
                <a:spLocks/>
              </p:cNvSpPr>
              <p:nvPr/>
            </p:nvSpPr>
            <p:spPr bwMode="auto">
              <a:xfrm>
                <a:off x="2286" y="2635"/>
                <a:ext cx="122" cy="132"/>
              </a:xfrm>
              <a:custGeom>
                <a:avLst/>
                <a:gdLst>
                  <a:gd name="T0" fmla="*/ 20 w 74"/>
                  <a:gd name="T1" fmla="*/ 0 h 153"/>
                  <a:gd name="T2" fmla="*/ 7 w 74"/>
                  <a:gd name="T3" fmla="*/ 6 h 153"/>
                  <a:gd name="T4" fmla="*/ 3 w 74"/>
                  <a:gd name="T5" fmla="*/ 16 h 153"/>
                  <a:gd name="T6" fmla="*/ 7 w 74"/>
                  <a:gd name="T7" fmla="*/ 24 h 153"/>
                  <a:gd name="T8" fmla="*/ 3 w 74"/>
                  <a:gd name="T9" fmla="*/ 35 h 153"/>
                  <a:gd name="T10" fmla="*/ 0 w 74"/>
                  <a:gd name="T11" fmla="*/ 56 h 153"/>
                  <a:gd name="T12" fmla="*/ 2 w 74"/>
                  <a:gd name="T13" fmla="*/ 73 h 153"/>
                  <a:gd name="T14" fmla="*/ 3 w 74"/>
                  <a:gd name="T15" fmla="*/ 86 h 153"/>
                  <a:gd name="T16" fmla="*/ 12 w 74"/>
                  <a:gd name="T17" fmla="*/ 96 h 153"/>
                  <a:gd name="T18" fmla="*/ 18 w 74"/>
                  <a:gd name="T19" fmla="*/ 104 h 153"/>
                  <a:gd name="T20" fmla="*/ 21 w 74"/>
                  <a:gd name="T21" fmla="*/ 111 h 153"/>
                  <a:gd name="T22" fmla="*/ 28 w 74"/>
                  <a:gd name="T23" fmla="*/ 116 h 153"/>
                  <a:gd name="T24" fmla="*/ 40 w 74"/>
                  <a:gd name="T25" fmla="*/ 119 h 153"/>
                  <a:gd name="T26" fmla="*/ 61 w 74"/>
                  <a:gd name="T27" fmla="*/ 124 h 153"/>
                  <a:gd name="T28" fmla="*/ 86 w 74"/>
                  <a:gd name="T29" fmla="*/ 129 h 153"/>
                  <a:gd name="T30" fmla="*/ 102 w 74"/>
                  <a:gd name="T31" fmla="*/ 132 h 153"/>
                  <a:gd name="T32" fmla="*/ 104 w 74"/>
                  <a:gd name="T33" fmla="*/ 125 h 153"/>
                  <a:gd name="T34" fmla="*/ 81 w 74"/>
                  <a:gd name="T35" fmla="*/ 110 h 153"/>
                  <a:gd name="T36" fmla="*/ 64 w 74"/>
                  <a:gd name="T37" fmla="*/ 97 h 153"/>
                  <a:gd name="T38" fmla="*/ 63 w 74"/>
                  <a:gd name="T39" fmla="*/ 81 h 153"/>
                  <a:gd name="T40" fmla="*/ 61 w 74"/>
                  <a:gd name="T41" fmla="*/ 72 h 153"/>
                  <a:gd name="T42" fmla="*/ 66 w 74"/>
                  <a:gd name="T43" fmla="*/ 70 h 153"/>
                  <a:gd name="T44" fmla="*/ 76 w 74"/>
                  <a:gd name="T45" fmla="*/ 72 h 153"/>
                  <a:gd name="T46" fmla="*/ 87 w 74"/>
                  <a:gd name="T47" fmla="*/ 78 h 153"/>
                  <a:gd name="T48" fmla="*/ 97 w 74"/>
                  <a:gd name="T49" fmla="*/ 85 h 153"/>
                  <a:gd name="T50" fmla="*/ 115 w 74"/>
                  <a:gd name="T51" fmla="*/ 91 h 153"/>
                  <a:gd name="T52" fmla="*/ 122 w 74"/>
                  <a:gd name="T53" fmla="*/ 86 h 153"/>
                  <a:gd name="T54" fmla="*/ 114 w 74"/>
                  <a:gd name="T55" fmla="*/ 76 h 153"/>
                  <a:gd name="T56" fmla="*/ 110 w 74"/>
                  <a:gd name="T57" fmla="*/ 67 h 153"/>
                  <a:gd name="T58" fmla="*/ 102 w 74"/>
                  <a:gd name="T59" fmla="*/ 60 h 153"/>
                  <a:gd name="T60" fmla="*/ 94 w 74"/>
                  <a:gd name="T61" fmla="*/ 54 h 153"/>
                  <a:gd name="T62" fmla="*/ 84 w 74"/>
                  <a:gd name="T63" fmla="*/ 44 h 153"/>
                  <a:gd name="T64" fmla="*/ 81 w 74"/>
                  <a:gd name="T65" fmla="*/ 35 h 153"/>
                  <a:gd name="T66" fmla="*/ 69 w 74"/>
                  <a:gd name="T67" fmla="*/ 27 h 153"/>
                  <a:gd name="T68" fmla="*/ 56 w 74"/>
                  <a:gd name="T69" fmla="*/ 18 h 153"/>
                  <a:gd name="T70" fmla="*/ 48 w 74"/>
                  <a:gd name="T71" fmla="*/ 11 h 153"/>
                  <a:gd name="T72" fmla="*/ 46 w 74"/>
                  <a:gd name="T73" fmla="*/ 5 h 153"/>
                  <a:gd name="T74" fmla="*/ 36 w 74"/>
                  <a:gd name="T75" fmla="*/ 1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153"/>
                  <a:gd name="T116" fmla="*/ 74 w 74"/>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153">
                    <a:moveTo>
                      <a:pt x="17" y="0"/>
                    </a:moveTo>
                    <a:lnTo>
                      <a:pt x="12" y="0"/>
                    </a:lnTo>
                    <a:lnTo>
                      <a:pt x="7" y="2"/>
                    </a:lnTo>
                    <a:lnTo>
                      <a:pt x="4" y="7"/>
                    </a:lnTo>
                    <a:lnTo>
                      <a:pt x="2" y="13"/>
                    </a:lnTo>
                    <a:lnTo>
                      <a:pt x="2" y="18"/>
                    </a:lnTo>
                    <a:lnTo>
                      <a:pt x="4" y="23"/>
                    </a:lnTo>
                    <a:lnTo>
                      <a:pt x="4" y="28"/>
                    </a:lnTo>
                    <a:lnTo>
                      <a:pt x="4" y="32"/>
                    </a:lnTo>
                    <a:lnTo>
                      <a:pt x="2" y="40"/>
                    </a:lnTo>
                    <a:lnTo>
                      <a:pt x="0" y="52"/>
                    </a:lnTo>
                    <a:lnTo>
                      <a:pt x="0" y="65"/>
                    </a:lnTo>
                    <a:lnTo>
                      <a:pt x="0" y="76"/>
                    </a:lnTo>
                    <a:lnTo>
                      <a:pt x="1" y="85"/>
                    </a:lnTo>
                    <a:lnTo>
                      <a:pt x="1" y="93"/>
                    </a:lnTo>
                    <a:lnTo>
                      <a:pt x="2" y="100"/>
                    </a:lnTo>
                    <a:lnTo>
                      <a:pt x="5" y="106"/>
                    </a:lnTo>
                    <a:lnTo>
                      <a:pt x="7" y="111"/>
                    </a:lnTo>
                    <a:lnTo>
                      <a:pt x="9" y="115"/>
                    </a:lnTo>
                    <a:lnTo>
                      <a:pt x="11" y="121"/>
                    </a:lnTo>
                    <a:lnTo>
                      <a:pt x="12" y="126"/>
                    </a:lnTo>
                    <a:lnTo>
                      <a:pt x="13" y="129"/>
                    </a:lnTo>
                    <a:lnTo>
                      <a:pt x="14" y="132"/>
                    </a:lnTo>
                    <a:lnTo>
                      <a:pt x="17" y="135"/>
                    </a:lnTo>
                    <a:lnTo>
                      <a:pt x="21" y="137"/>
                    </a:lnTo>
                    <a:lnTo>
                      <a:pt x="24" y="138"/>
                    </a:lnTo>
                    <a:lnTo>
                      <a:pt x="30" y="141"/>
                    </a:lnTo>
                    <a:lnTo>
                      <a:pt x="37" y="144"/>
                    </a:lnTo>
                    <a:lnTo>
                      <a:pt x="45" y="147"/>
                    </a:lnTo>
                    <a:lnTo>
                      <a:pt x="52" y="150"/>
                    </a:lnTo>
                    <a:lnTo>
                      <a:pt x="58" y="152"/>
                    </a:lnTo>
                    <a:lnTo>
                      <a:pt x="62" y="153"/>
                    </a:lnTo>
                    <a:lnTo>
                      <a:pt x="65" y="153"/>
                    </a:lnTo>
                    <a:lnTo>
                      <a:pt x="63" y="145"/>
                    </a:lnTo>
                    <a:lnTo>
                      <a:pt x="57" y="136"/>
                    </a:lnTo>
                    <a:lnTo>
                      <a:pt x="49" y="127"/>
                    </a:lnTo>
                    <a:lnTo>
                      <a:pt x="40" y="117"/>
                    </a:lnTo>
                    <a:lnTo>
                      <a:pt x="39" y="112"/>
                    </a:lnTo>
                    <a:lnTo>
                      <a:pt x="38" y="103"/>
                    </a:lnTo>
                    <a:lnTo>
                      <a:pt x="38" y="94"/>
                    </a:lnTo>
                    <a:lnTo>
                      <a:pt x="37" y="88"/>
                    </a:lnTo>
                    <a:lnTo>
                      <a:pt x="37" y="84"/>
                    </a:lnTo>
                    <a:lnTo>
                      <a:pt x="38" y="81"/>
                    </a:lnTo>
                    <a:lnTo>
                      <a:pt x="40" y="81"/>
                    </a:lnTo>
                    <a:lnTo>
                      <a:pt x="43" y="82"/>
                    </a:lnTo>
                    <a:lnTo>
                      <a:pt x="46" y="84"/>
                    </a:lnTo>
                    <a:lnTo>
                      <a:pt x="50" y="86"/>
                    </a:lnTo>
                    <a:lnTo>
                      <a:pt x="53" y="90"/>
                    </a:lnTo>
                    <a:lnTo>
                      <a:pt x="55" y="93"/>
                    </a:lnTo>
                    <a:lnTo>
                      <a:pt x="59" y="98"/>
                    </a:lnTo>
                    <a:lnTo>
                      <a:pt x="65" y="103"/>
                    </a:lnTo>
                    <a:lnTo>
                      <a:pt x="70" y="105"/>
                    </a:lnTo>
                    <a:lnTo>
                      <a:pt x="74" y="105"/>
                    </a:lnTo>
                    <a:lnTo>
                      <a:pt x="74" y="100"/>
                    </a:lnTo>
                    <a:lnTo>
                      <a:pt x="73" y="94"/>
                    </a:lnTo>
                    <a:lnTo>
                      <a:pt x="69" y="88"/>
                    </a:lnTo>
                    <a:lnTo>
                      <a:pt x="68" y="83"/>
                    </a:lnTo>
                    <a:lnTo>
                      <a:pt x="67" y="78"/>
                    </a:lnTo>
                    <a:lnTo>
                      <a:pt x="65" y="74"/>
                    </a:lnTo>
                    <a:lnTo>
                      <a:pt x="62" y="70"/>
                    </a:lnTo>
                    <a:lnTo>
                      <a:pt x="59" y="67"/>
                    </a:lnTo>
                    <a:lnTo>
                      <a:pt x="57" y="63"/>
                    </a:lnTo>
                    <a:lnTo>
                      <a:pt x="53" y="58"/>
                    </a:lnTo>
                    <a:lnTo>
                      <a:pt x="51" y="51"/>
                    </a:lnTo>
                    <a:lnTo>
                      <a:pt x="50" y="45"/>
                    </a:lnTo>
                    <a:lnTo>
                      <a:pt x="49" y="40"/>
                    </a:lnTo>
                    <a:lnTo>
                      <a:pt x="45" y="36"/>
                    </a:lnTo>
                    <a:lnTo>
                      <a:pt x="42" y="31"/>
                    </a:lnTo>
                    <a:lnTo>
                      <a:pt x="37" y="27"/>
                    </a:lnTo>
                    <a:lnTo>
                      <a:pt x="34" y="21"/>
                    </a:lnTo>
                    <a:lnTo>
                      <a:pt x="31" y="16"/>
                    </a:lnTo>
                    <a:lnTo>
                      <a:pt x="29" y="13"/>
                    </a:lnTo>
                    <a:lnTo>
                      <a:pt x="29" y="9"/>
                    </a:lnTo>
                    <a:lnTo>
                      <a:pt x="28" y="6"/>
                    </a:lnTo>
                    <a:lnTo>
                      <a:pt x="26" y="4"/>
                    </a:lnTo>
                    <a:lnTo>
                      <a:pt x="22" y="1"/>
                    </a:lnTo>
                    <a:lnTo>
                      <a:pt x="17" y="0"/>
                    </a:lnTo>
                    <a:close/>
                  </a:path>
                </a:pathLst>
              </a:custGeom>
              <a:solidFill>
                <a:srgbClr val="CC998C"/>
              </a:solidFill>
              <a:ln w="9525">
                <a:noFill/>
                <a:round/>
                <a:headEnd/>
                <a:tailEnd/>
              </a:ln>
            </p:spPr>
            <p:txBody>
              <a:bodyPr/>
              <a:lstStyle/>
              <a:p>
                <a:endParaRPr lang="ru-RU"/>
              </a:p>
            </p:txBody>
          </p:sp>
          <p:sp>
            <p:nvSpPr>
              <p:cNvPr id="18486" name="Freeform 131"/>
              <p:cNvSpPr>
                <a:spLocks/>
              </p:cNvSpPr>
              <p:nvPr/>
            </p:nvSpPr>
            <p:spPr bwMode="auto">
              <a:xfrm>
                <a:off x="2292" y="2636"/>
                <a:ext cx="34" cy="16"/>
              </a:xfrm>
              <a:custGeom>
                <a:avLst/>
                <a:gdLst>
                  <a:gd name="T0" fmla="*/ 16 w 19"/>
                  <a:gd name="T1" fmla="*/ 16 h 19"/>
                  <a:gd name="T2" fmla="*/ 25 w 19"/>
                  <a:gd name="T3" fmla="*/ 15 h 19"/>
                  <a:gd name="T4" fmla="*/ 29 w 19"/>
                  <a:gd name="T5" fmla="*/ 13 h 19"/>
                  <a:gd name="T6" fmla="*/ 32 w 19"/>
                  <a:gd name="T7" fmla="*/ 11 h 19"/>
                  <a:gd name="T8" fmla="*/ 34 w 19"/>
                  <a:gd name="T9" fmla="*/ 8 h 19"/>
                  <a:gd name="T10" fmla="*/ 32 w 19"/>
                  <a:gd name="T11" fmla="*/ 5 h 19"/>
                  <a:gd name="T12" fmla="*/ 29 w 19"/>
                  <a:gd name="T13" fmla="*/ 3 h 19"/>
                  <a:gd name="T14" fmla="*/ 25 w 19"/>
                  <a:gd name="T15" fmla="*/ 2 h 19"/>
                  <a:gd name="T16" fmla="*/ 16 w 19"/>
                  <a:gd name="T17" fmla="*/ 0 h 19"/>
                  <a:gd name="T18" fmla="*/ 11 w 19"/>
                  <a:gd name="T19" fmla="*/ 2 h 19"/>
                  <a:gd name="T20" fmla="*/ 5 w 19"/>
                  <a:gd name="T21" fmla="*/ 3 h 19"/>
                  <a:gd name="T22" fmla="*/ 2 w 19"/>
                  <a:gd name="T23" fmla="*/ 5 h 19"/>
                  <a:gd name="T24" fmla="*/ 0 w 19"/>
                  <a:gd name="T25" fmla="*/ 8 h 19"/>
                  <a:gd name="T26" fmla="*/ 2 w 19"/>
                  <a:gd name="T27" fmla="*/ 11 h 19"/>
                  <a:gd name="T28" fmla="*/ 5 w 19"/>
                  <a:gd name="T29" fmla="*/ 13 h 19"/>
                  <a:gd name="T30" fmla="*/ 11 w 19"/>
                  <a:gd name="T31" fmla="*/ 15 h 19"/>
                  <a:gd name="T32" fmla="*/ 16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14" y="18"/>
                    </a:lnTo>
                    <a:lnTo>
                      <a:pt x="16" y="16"/>
                    </a:lnTo>
                    <a:lnTo>
                      <a:pt x="18" y="13"/>
                    </a:lnTo>
                    <a:lnTo>
                      <a:pt x="19" y="10"/>
                    </a:lnTo>
                    <a:lnTo>
                      <a:pt x="18" y="6"/>
                    </a:lnTo>
                    <a:lnTo>
                      <a:pt x="16" y="3"/>
                    </a:lnTo>
                    <a:lnTo>
                      <a:pt x="14" y="2"/>
                    </a:lnTo>
                    <a:lnTo>
                      <a:pt x="9" y="0"/>
                    </a:lnTo>
                    <a:lnTo>
                      <a:pt x="6" y="2"/>
                    </a:lnTo>
                    <a:lnTo>
                      <a:pt x="3" y="3"/>
                    </a:lnTo>
                    <a:lnTo>
                      <a:pt x="1" y="6"/>
                    </a:lnTo>
                    <a:lnTo>
                      <a:pt x="0" y="10"/>
                    </a:lnTo>
                    <a:lnTo>
                      <a:pt x="1" y="13"/>
                    </a:lnTo>
                    <a:lnTo>
                      <a:pt x="3" y="16"/>
                    </a:lnTo>
                    <a:lnTo>
                      <a:pt x="6" y="18"/>
                    </a:lnTo>
                    <a:lnTo>
                      <a:pt x="9" y="19"/>
                    </a:lnTo>
                    <a:close/>
                  </a:path>
                </a:pathLst>
              </a:custGeom>
              <a:solidFill>
                <a:srgbClr val="CC998C"/>
              </a:solidFill>
              <a:ln w="9525">
                <a:noFill/>
                <a:round/>
                <a:headEnd/>
                <a:tailEnd/>
              </a:ln>
            </p:spPr>
            <p:txBody>
              <a:bodyPr/>
              <a:lstStyle/>
              <a:p>
                <a:endParaRPr lang="ru-RU"/>
              </a:p>
            </p:txBody>
          </p:sp>
          <p:sp>
            <p:nvSpPr>
              <p:cNvPr id="18487" name="Freeform 132"/>
              <p:cNvSpPr>
                <a:spLocks/>
              </p:cNvSpPr>
              <p:nvPr/>
            </p:nvSpPr>
            <p:spPr bwMode="auto">
              <a:xfrm>
                <a:off x="2215" y="2231"/>
                <a:ext cx="249" cy="424"/>
              </a:xfrm>
              <a:custGeom>
                <a:avLst/>
                <a:gdLst>
                  <a:gd name="T0" fmla="*/ 178 w 147"/>
                  <a:gd name="T1" fmla="*/ 0 h 493"/>
                  <a:gd name="T2" fmla="*/ 144 w 147"/>
                  <a:gd name="T3" fmla="*/ 3 h 493"/>
                  <a:gd name="T4" fmla="*/ 115 w 147"/>
                  <a:gd name="T5" fmla="*/ 13 h 493"/>
                  <a:gd name="T6" fmla="*/ 91 w 147"/>
                  <a:gd name="T7" fmla="*/ 36 h 493"/>
                  <a:gd name="T8" fmla="*/ 78 w 147"/>
                  <a:gd name="T9" fmla="*/ 67 h 493"/>
                  <a:gd name="T10" fmla="*/ 66 w 147"/>
                  <a:gd name="T11" fmla="*/ 89 h 493"/>
                  <a:gd name="T12" fmla="*/ 51 w 147"/>
                  <a:gd name="T13" fmla="*/ 115 h 493"/>
                  <a:gd name="T14" fmla="*/ 22 w 147"/>
                  <a:gd name="T15" fmla="*/ 170 h 493"/>
                  <a:gd name="T16" fmla="*/ 14 w 147"/>
                  <a:gd name="T17" fmla="*/ 192 h 493"/>
                  <a:gd name="T18" fmla="*/ 10 w 147"/>
                  <a:gd name="T19" fmla="*/ 206 h 493"/>
                  <a:gd name="T20" fmla="*/ 10 w 147"/>
                  <a:gd name="T21" fmla="*/ 223 h 493"/>
                  <a:gd name="T22" fmla="*/ 8 w 147"/>
                  <a:gd name="T23" fmla="*/ 249 h 493"/>
                  <a:gd name="T24" fmla="*/ 3 w 147"/>
                  <a:gd name="T25" fmla="*/ 275 h 493"/>
                  <a:gd name="T26" fmla="*/ 2 w 147"/>
                  <a:gd name="T27" fmla="*/ 310 h 493"/>
                  <a:gd name="T28" fmla="*/ 19 w 147"/>
                  <a:gd name="T29" fmla="*/ 343 h 493"/>
                  <a:gd name="T30" fmla="*/ 37 w 147"/>
                  <a:gd name="T31" fmla="*/ 369 h 493"/>
                  <a:gd name="T32" fmla="*/ 54 w 147"/>
                  <a:gd name="T33" fmla="*/ 392 h 493"/>
                  <a:gd name="T34" fmla="*/ 66 w 147"/>
                  <a:gd name="T35" fmla="*/ 410 h 493"/>
                  <a:gd name="T36" fmla="*/ 81 w 147"/>
                  <a:gd name="T37" fmla="*/ 423 h 493"/>
                  <a:gd name="T38" fmla="*/ 108 w 147"/>
                  <a:gd name="T39" fmla="*/ 421 h 493"/>
                  <a:gd name="T40" fmla="*/ 115 w 147"/>
                  <a:gd name="T41" fmla="*/ 380 h 493"/>
                  <a:gd name="T42" fmla="*/ 122 w 147"/>
                  <a:gd name="T43" fmla="*/ 316 h 493"/>
                  <a:gd name="T44" fmla="*/ 129 w 147"/>
                  <a:gd name="T45" fmla="*/ 273 h 493"/>
                  <a:gd name="T46" fmla="*/ 117 w 147"/>
                  <a:gd name="T47" fmla="*/ 252 h 493"/>
                  <a:gd name="T48" fmla="*/ 108 w 147"/>
                  <a:gd name="T49" fmla="*/ 231 h 493"/>
                  <a:gd name="T50" fmla="*/ 115 w 147"/>
                  <a:gd name="T51" fmla="*/ 216 h 493"/>
                  <a:gd name="T52" fmla="*/ 129 w 147"/>
                  <a:gd name="T53" fmla="*/ 201 h 493"/>
                  <a:gd name="T54" fmla="*/ 147 w 147"/>
                  <a:gd name="T55" fmla="*/ 181 h 493"/>
                  <a:gd name="T56" fmla="*/ 173 w 147"/>
                  <a:gd name="T57" fmla="*/ 151 h 493"/>
                  <a:gd name="T58" fmla="*/ 195 w 147"/>
                  <a:gd name="T59" fmla="*/ 111 h 493"/>
                  <a:gd name="T60" fmla="*/ 208 w 147"/>
                  <a:gd name="T61" fmla="*/ 96 h 493"/>
                  <a:gd name="T62" fmla="*/ 234 w 147"/>
                  <a:gd name="T63" fmla="*/ 79 h 493"/>
                  <a:gd name="T64" fmla="*/ 247 w 147"/>
                  <a:gd name="T65" fmla="*/ 56 h 493"/>
                  <a:gd name="T66" fmla="*/ 247 w 147"/>
                  <a:gd name="T67" fmla="*/ 34 h 493"/>
                  <a:gd name="T68" fmla="*/ 237 w 147"/>
                  <a:gd name="T69" fmla="*/ 17 h 493"/>
                  <a:gd name="T70" fmla="*/ 212 w 147"/>
                  <a:gd name="T71" fmla="*/ 5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
                  <a:gd name="T109" fmla="*/ 0 h 493"/>
                  <a:gd name="T110" fmla="*/ 147 w 147"/>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 h="493">
                    <a:moveTo>
                      <a:pt x="115" y="3"/>
                    </a:moveTo>
                    <a:lnTo>
                      <a:pt x="105" y="0"/>
                    </a:lnTo>
                    <a:lnTo>
                      <a:pt x="95" y="0"/>
                    </a:lnTo>
                    <a:lnTo>
                      <a:pt x="85" y="3"/>
                    </a:lnTo>
                    <a:lnTo>
                      <a:pt x="76" y="7"/>
                    </a:lnTo>
                    <a:lnTo>
                      <a:pt x="68" y="15"/>
                    </a:lnTo>
                    <a:lnTo>
                      <a:pt x="60" y="27"/>
                    </a:lnTo>
                    <a:lnTo>
                      <a:pt x="54" y="42"/>
                    </a:lnTo>
                    <a:lnTo>
                      <a:pt x="49" y="61"/>
                    </a:lnTo>
                    <a:lnTo>
                      <a:pt x="46" y="78"/>
                    </a:lnTo>
                    <a:lnTo>
                      <a:pt x="42" y="91"/>
                    </a:lnTo>
                    <a:lnTo>
                      <a:pt x="39" y="104"/>
                    </a:lnTo>
                    <a:lnTo>
                      <a:pt x="36" y="114"/>
                    </a:lnTo>
                    <a:lnTo>
                      <a:pt x="30" y="134"/>
                    </a:lnTo>
                    <a:lnTo>
                      <a:pt x="21" y="166"/>
                    </a:lnTo>
                    <a:lnTo>
                      <a:pt x="13" y="198"/>
                    </a:lnTo>
                    <a:lnTo>
                      <a:pt x="9" y="216"/>
                    </a:lnTo>
                    <a:lnTo>
                      <a:pt x="8" y="223"/>
                    </a:lnTo>
                    <a:lnTo>
                      <a:pt x="7" y="231"/>
                    </a:lnTo>
                    <a:lnTo>
                      <a:pt x="6" y="240"/>
                    </a:lnTo>
                    <a:lnTo>
                      <a:pt x="6" y="249"/>
                    </a:lnTo>
                    <a:lnTo>
                      <a:pt x="6" y="259"/>
                    </a:lnTo>
                    <a:lnTo>
                      <a:pt x="6" y="274"/>
                    </a:lnTo>
                    <a:lnTo>
                      <a:pt x="5" y="290"/>
                    </a:lnTo>
                    <a:lnTo>
                      <a:pt x="3" y="305"/>
                    </a:lnTo>
                    <a:lnTo>
                      <a:pt x="2" y="320"/>
                    </a:lnTo>
                    <a:lnTo>
                      <a:pt x="0" y="340"/>
                    </a:lnTo>
                    <a:lnTo>
                      <a:pt x="1" y="361"/>
                    </a:lnTo>
                    <a:lnTo>
                      <a:pt x="7" y="385"/>
                    </a:lnTo>
                    <a:lnTo>
                      <a:pt x="11" y="399"/>
                    </a:lnTo>
                    <a:lnTo>
                      <a:pt x="16" y="413"/>
                    </a:lnTo>
                    <a:lnTo>
                      <a:pt x="22" y="429"/>
                    </a:lnTo>
                    <a:lnTo>
                      <a:pt x="28" y="442"/>
                    </a:lnTo>
                    <a:lnTo>
                      <a:pt x="32" y="456"/>
                    </a:lnTo>
                    <a:lnTo>
                      <a:pt x="36" y="468"/>
                    </a:lnTo>
                    <a:lnTo>
                      <a:pt x="39" y="477"/>
                    </a:lnTo>
                    <a:lnTo>
                      <a:pt x="41" y="483"/>
                    </a:lnTo>
                    <a:lnTo>
                      <a:pt x="48" y="492"/>
                    </a:lnTo>
                    <a:lnTo>
                      <a:pt x="56" y="493"/>
                    </a:lnTo>
                    <a:lnTo>
                      <a:pt x="64" y="490"/>
                    </a:lnTo>
                    <a:lnTo>
                      <a:pt x="68" y="479"/>
                    </a:lnTo>
                    <a:lnTo>
                      <a:pt x="68" y="442"/>
                    </a:lnTo>
                    <a:lnTo>
                      <a:pt x="70" y="403"/>
                    </a:lnTo>
                    <a:lnTo>
                      <a:pt x="72" y="368"/>
                    </a:lnTo>
                    <a:lnTo>
                      <a:pt x="75" y="341"/>
                    </a:lnTo>
                    <a:lnTo>
                      <a:pt x="76" y="318"/>
                    </a:lnTo>
                    <a:lnTo>
                      <a:pt x="74" y="303"/>
                    </a:lnTo>
                    <a:lnTo>
                      <a:pt x="69" y="293"/>
                    </a:lnTo>
                    <a:lnTo>
                      <a:pt x="66" y="280"/>
                    </a:lnTo>
                    <a:lnTo>
                      <a:pt x="64" y="269"/>
                    </a:lnTo>
                    <a:lnTo>
                      <a:pt x="66" y="259"/>
                    </a:lnTo>
                    <a:lnTo>
                      <a:pt x="68" y="251"/>
                    </a:lnTo>
                    <a:lnTo>
                      <a:pt x="71" y="243"/>
                    </a:lnTo>
                    <a:lnTo>
                      <a:pt x="76" y="234"/>
                    </a:lnTo>
                    <a:lnTo>
                      <a:pt x="80" y="223"/>
                    </a:lnTo>
                    <a:lnTo>
                      <a:pt x="87" y="211"/>
                    </a:lnTo>
                    <a:lnTo>
                      <a:pt x="94" y="197"/>
                    </a:lnTo>
                    <a:lnTo>
                      <a:pt x="102" y="175"/>
                    </a:lnTo>
                    <a:lnTo>
                      <a:pt x="109" y="151"/>
                    </a:lnTo>
                    <a:lnTo>
                      <a:pt x="115" y="129"/>
                    </a:lnTo>
                    <a:lnTo>
                      <a:pt x="118" y="118"/>
                    </a:lnTo>
                    <a:lnTo>
                      <a:pt x="123" y="112"/>
                    </a:lnTo>
                    <a:lnTo>
                      <a:pt x="131" y="104"/>
                    </a:lnTo>
                    <a:lnTo>
                      <a:pt x="138" y="92"/>
                    </a:lnTo>
                    <a:lnTo>
                      <a:pt x="143" y="80"/>
                    </a:lnTo>
                    <a:lnTo>
                      <a:pt x="146" y="65"/>
                    </a:lnTo>
                    <a:lnTo>
                      <a:pt x="147" y="52"/>
                    </a:lnTo>
                    <a:lnTo>
                      <a:pt x="146" y="40"/>
                    </a:lnTo>
                    <a:lnTo>
                      <a:pt x="145" y="29"/>
                    </a:lnTo>
                    <a:lnTo>
                      <a:pt x="140" y="20"/>
                    </a:lnTo>
                    <a:lnTo>
                      <a:pt x="133" y="12"/>
                    </a:lnTo>
                    <a:lnTo>
                      <a:pt x="125" y="6"/>
                    </a:lnTo>
                    <a:lnTo>
                      <a:pt x="115" y="3"/>
                    </a:lnTo>
                    <a:close/>
                  </a:path>
                </a:pathLst>
              </a:custGeom>
              <a:solidFill>
                <a:srgbClr val="CC998C"/>
              </a:solidFill>
              <a:ln w="9525">
                <a:noFill/>
                <a:round/>
                <a:headEnd/>
                <a:tailEnd/>
              </a:ln>
            </p:spPr>
            <p:txBody>
              <a:bodyPr/>
              <a:lstStyle/>
              <a:p>
                <a:endParaRPr lang="ru-RU"/>
              </a:p>
            </p:txBody>
          </p:sp>
          <p:sp>
            <p:nvSpPr>
              <p:cNvPr id="18488" name="Freeform 133"/>
              <p:cNvSpPr>
                <a:spLocks/>
              </p:cNvSpPr>
              <p:nvPr/>
            </p:nvSpPr>
            <p:spPr bwMode="auto">
              <a:xfrm>
                <a:off x="2292" y="2636"/>
                <a:ext cx="34" cy="16"/>
              </a:xfrm>
              <a:custGeom>
                <a:avLst/>
                <a:gdLst>
                  <a:gd name="T0" fmla="*/ 13 w 19"/>
                  <a:gd name="T1" fmla="*/ 16 h 19"/>
                  <a:gd name="T2" fmla="*/ 20 w 19"/>
                  <a:gd name="T3" fmla="*/ 16 h 19"/>
                  <a:gd name="T4" fmla="*/ 27 w 19"/>
                  <a:gd name="T5" fmla="*/ 15 h 19"/>
                  <a:gd name="T6" fmla="*/ 30 w 19"/>
                  <a:gd name="T7" fmla="*/ 13 h 19"/>
                  <a:gd name="T8" fmla="*/ 32 w 19"/>
                  <a:gd name="T9" fmla="*/ 10 h 19"/>
                  <a:gd name="T10" fmla="*/ 34 w 19"/>
                  <a:gd name="T11" fmla="*/ 7 h 19"/>
                  <a:gd name="T12" fmla="*/ 32 w 19"/>
                  <a:gd name="T13" fmla="*/ 4 h 19"/>
                  <a:gd name="T14" fmla="*/ 27 w 19"/>
                  <a:gd name="T15" fmla="*/ 2 h 19"/>
                  <a:gd name="T16" fmla="*/ 20 w 19"/>
                  <a:gd name="T17" fmla="*/ 0 h 19"/>
                  <a:gd name="T18" fmla="*/ 14 w 19"/>
                  <a:gd name="T19" fmla="*/ 0 h 19"/>
                  <a:gd name="T20" fmla="*/ 7 w 19"/>
                  <a:gd name="T21" fmla="*/ 2 h 19"/>
                  <a:gd name="T22" fmla="*/ 2 w 19"/>
                  <a:gd name="T23" fmla="*/ 3 h 19"/>
                  <a:gd name="T24" fmla="*/ 0 w 19"/>
                  <a:gd name="T25" fmla="*/ 6 h 19"/>
                  <a:gd name="T26" fmla="*/ 0 w 19"/>
                  <a:gd name="T27" fmla="*/ 9 h 19"/>
                  <a:gd name="T28" fmla="*/ 2 w 19"/>
                  <a:gd name="T29" fmla="*/ 12 h 19"/>
                  <a:gd name="T30" fmla="*/ 5 w 19"/>
                  <a:gd name="T31" fmla="*/ 15 h 19"/>
                  <a:gd name="T32" fmla="*/ 13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9"/>
                    </a:moveTo>
                    <a:lnTo>
                      <a:pt x="11" y="19"/>
                    </a:lnTo>
                    <a:lnTo>
                      <a:pt x="15" y="18"/>
                    </a:lnTo>
                    <a:lnTo>
                      <a:pt x="17" y="15"/>
                    </a:lnTo>
                    <a:lnTo>
                      <a:pt x="18" y="12"/>
                    </a:lnTo>
                    <a:lnTo>
                      <a:pt x="19" y="8"/>
                    </a:lnTo>
                    <a:lnTo>
                      <a:pt x="18" y="5"/>
                    </a:lnTo>
                    <a:lnTo>
                      <a:pt x="15" y="2"/>
                    </a:lnTo>
                    <a:lnTo>
                      <a:pt x="11" y="0"/>
                    </a:lnTo>
                    <a:lnTo>
                      <a:pt x="8" y="0"/>
                    </a:lnTo>
                    <a:lnTo>
                      <a:pt x="4" y="2"/>
                    </a:lnTo>
                    <a:lnTo>
                      <a:pt x="1" y="4"/>
                    </a:lnTo>
                    <a:lnTo>
                      <a:pt x="0" y="7"/>
                    </a:lnTo>
                    <a:lnTo>
                      <a:pt x="0" y="11"/>
                    </a:lnTo>
                    <a:lnTo>
                      <a:pt x="1" y="14"/>
                    </a:lnTo>
                    <a:lnTo>
                      <a:pt x="3" y="18"/>
                    </a:lnTo>
                    <a:lnTo>
                      <a:pt x="7" y="19"/>
                    </a:lnTo>
                    <a:close/>
                  </a:path>
                </a:pathLst>
              </a:custGeom>
              <a:solidFill>
                <a:srgbClr val="CC998C"/>
              </a:solidFill>
              <a:ln w="9525">
                <a:noFill/>
                <a:round/>
                <a:headEnd/>
                <a:tailEnd/>
              </a:ln>
            </p:spPr>
            <p:txBody>
              <a:bodyPr/>
              <a:lstStyle/>
              <a:p>
                <a:endParaRPr lang="ru-RU"/>
              </a:p>
            </p:txBody>
          </p:sp>
          <p:sp>
            <p:nvSpPr>
              <p:cNvPr id="18489" name="Freeform 134"/>
              <p:cNvSpPr>
                <a:spLocks/>
              </p:cNvSpPr>
              <p:nvPr/>
            </p:nvSpPr>
            <p:spPr bwMode="auto">
              <a:xfrm>
                <a:off x="2364" y="2266"/>
                <a:ext cx="30" cy="17"/>
              </a:xfrm>
              <a:custGeom>
                <a:avLst/>
                <a:gdLst>
                  <a:gd name="T0" fmla="*/ 11 w 19"/>
                  <a:gd name="T1" fmla="*/ 16 h 19"/>
                  <a:gd name="T2" fmla="*/ 17 w 19"/>
                  <a:gd name="T3" fmla="*/ 17 h 19"/>
                  <a:gd name="T4" fmla="*/ 22 w 19"/>
                  <a:gd name="T5" fmla="*/ 16 h 19"/>
                  <a:gd name="T6" fmla="*/ 27 w 19"/>
                  <a:gd name="T7" fmla="*/ 13 h 19"/>
                  <a:gd name="T8" fmla="*/ 30 w 19"/>
                  <a:gd name="T9" fmla="*/ 10 h 19"/>
                  <a:gd name="T10" fmla="*/ 30 w 19"/>
                  <a:gd name="T11" fmla="*/ 7 h 19"/>
                  <a:gd name="T12" fmla="*/ 27 w 19"/>
                  <a:gd name="T13" fmla="*/ 4 h 19"/>
                  <a:gd name="T14" fmla="*/ 24 w 19"/>
                  <a:gd name="T15" fmla="*/ 1 h 19"/>
                  <a:gd name="T16" fmla="*/ 19 w 19"/>
                  <a:gd name="T17" fmla="*/ 0 h 19"/>
                  <a:gd name="T18" fmla="*/ 11 w 19"/>
                  <a:gd name="T19" fmla="*/ 0 h 19"/>
                  <a:gd name="T20" fmla="*/ 8 w 19"/>
                  <a:gd name="T21" fmla="*/ 1 h 19"/>
                  <a:gd name="T22" fmla="*/ 2 w 19"/>
                  <a:gd name="T23" fmla="*/ 3 h 19"/>
                  <a:gd name="T24" fmla="*/ 0 w 19"/>
                  <a:gd name="T25" fmla="*/ 6 h 19"/>
                  <a:gd name="T26" fmla="*/ 0 w 19"/>
                  <a:gd name="T27" fmla="*/ 10 h 19"/>
                  <a:gd name="T28" fmla="*/ 2 w 19"/>
                  <a:gd name="T29" fmla="*/ 13 h 19"/>
                  <a:gd name="T30" fmla="*/ 6 w 19"/>
                  <a:gd name="T31" fmla="*/ 15 h 19"/>
                  <a:gd name="T32" fmla="*/ 11 w 19"/>
                  <a:gd name="T33" fmla="*/ 16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18"/>
                    </a:moveTo>
                    <a:lnTo>
                      <a:pt x="11" y="19"/>
                    </a:lnTo>
                    <a:lnTo>
                      <a:pt x="14" y="18"/>
                    </a:lnTo>
                    <a:lnTo>
                      <a:pt x="17" y="15"/>
                    </a:lnTo>
                    <a:lnTo>
                      <a:pt x="19" y="11"/>
                    </a:lnTo>
                    <a:lnTo>
                      <a:pt x="19" y="8"/>
                    </a:lnTo>
                    <a:lnTo>
                      <a:pt x="17" y="4"/>
                    </a:lnTo>
                    <a:lnTo>
                      <a:pt x="15" y="1"/>
                    </a:lnTo>
                    <a:lnTo>
                      <a:pt x="12" y="0"/>
                    </a:lnTo>
                    <a:lnTo>
                      <a:pt x="7" y="0"/>
                    </a:lnTo>
                    <a:lnTo>
                      <a:pt x="5" y="1"/>
                    </a:lnTo>
                    <a:lnTo>
                      <a:pt x="1" y="3"/>
                    </a:lnTo>
                    <a:lnTo>
                      <a:pt x="0" y="7"/>
                    </a:lnTo>
                    <a:lnTo>
                      <a:pt x="0" y="11"/>
                    </a:lnTo>
                    <a:lnTo>
                      <a:pt x="1" y="14"/>
                    </a:lnTo>
                    <a:lnTo>
                      <a:pt x="4" y="17"/>
                    </a:lnTo>
                    <a:lnTo>
                      <a:pt x="7" y="18"/>
                    </a:lnTo>
                    <a:close/>
                  </a:path>
                </a:pathLst>
              </a:custGeom>
              <a:solidFill>
                <a:srgbClr val="CC998C"/>
              </a:solidFill>
              <a:ln w="9525">
                <a:noFill/>
                <a:round/>
                <a:headEnd/>
                <a:tailEnd/>
              </a:ln>
            </p:spPr>
            <p:txBody>
              <a:bodyPr/>
              <a:lstStyle/>
              <a:p>
                <a:endParaRPr lang="ru-RU"/>
              </a:p>
            </p:txBody>
          </p:sp>
          <p:sp>
            <p:nvSpPr>
              <p:cNvPr id="18490" name="Freeform 135"/>
              <p:cNvSpPr>
                <a:spLocks/>
              </p:cNvSpPr>
              <p:nvPr/>
            </p:nvSpPr>
            <p:spPr bwMode="auto">
              <a:xfrm>
                <a:off x="2215" y="2227"/>
                <a:ext cx="260" cy="193"/>
              </a:xfrm>
              <a:custGeom>
                <a:avLst/>
                <a:gdLst>
                  <a:gd name="T0" fmla="*/ 120 w 154"/>
                  <a:gd name="T1" fmla="*/ 6 h 222"/>
                  <a:gd name="T2" fmla="*/ 130 w 154"/>
                  <a:gd name="T3" fmla="*/ 4 h 222"/>
                  <a:gd name="T4" fmla="*/ 140 w 154"/>
                  <a:gd name="T5" fmla="*/ 2 h 222"/>
                  <a:gd name="T6" fmla="*/ 152 w 154"/>
                  <a:gd name="T7" fmla="*/ 1 h 222"/>
                  <a:gd name="T8" fmla="*/ 162 w 154"/>
                  <a:gd name="T9" fmla="*/ 0 h 222"/>
                  <a:gd name="T10" fmla="*/ 174 w 154"/>
                  <a:gd name="T11" fmla="*/ 0 h 222"/>
                  <a:gd name="T12" fmla="*/ 186 w 154"/>
                  <a:gd name="T13" fmla="*/ 0 h 222"/>
                  <a:gd name="T14" fmla="*/ 198 w 154"/>
                  <a:gd name="T15" fmla="*/ 1 h 222"/>
                  <a:gd name="T16" fmla="*/ 209 w 154"/>
                  <a:gd name="T17" fmla="*/ 3 h 222"/>
                  <a:gd name="T18" fmla="*/ 219 w 154"/>
                  <a:gd name="T19" fmla="*/ 6 h 222"/>
                  <a:gd name="T20" fmla="*/ 231 w 154"/>
                  <a:gd name="T21" fmla="*/ 9 h 222"/>
                  <a:gd name="T22" fmla="*/ 240 w 154"/>
                  <a:gd name="T23" fmla="*/ 14 h 222"/>
                  <a:gd name="T24" fmla="*/ 248 w 154"/>
                  <a:gd name="T25" fmla="*/ 19 h 222"/>
                  <a:gd name="T26" fmla="*/ 255 w 154"/>
                  <a:gd name="T27" fmla="*/ 26 h 222"/>
                  <a:gd name="T28" fmla="*/ 258 w 154"/>
                  <a:gd name="T29" fmla="*/ 34 h 222"/>
                  <a:gd name="T30" fmla="*/ 260 w 154"/>
                  <a:gd name="T31" fmla="*/ 43 h 222"/>
                  <a:gd name="T32" fmla="*/ 257 w 154"/>
                  <a:gd name="T33" fmla="*/ 54 h 222"/>
                  <a:gd name="T34" fmla="*/ 245 w 154"/>
                  <a:gd name="T35" fmla="*/ 73 h 222"/>
                  <a:gd name="T36" fmla="*/ 233 w 154"/>
                  <a:gd name="T37" fmla="*/ 87 h 222"/>
                  <a:gd name="T38" fmla="*/ 221 w 154"/>
                  <a:gd name="T39" fmla="*/ 98 h 222"/>
                  <a:gd name="T40" fmla="*/ 209 w 154"/>
                  <a:gd name="T41" fmla="*/ 107 h 222"/>
                  <a:gd name="T42" fmla="*/ 199 w 154"/>
                  <a:gd name="T43" fmla="*/ 123 h 222"/>
                  <a:gd name="T44" fmla="*/ 187 w 154"/>
                  <a:gd name="T45" fmla="*/ 147 h 222"/>
                  <a:gd name="T46" fmla="*/ 174 w 154"/>
                  <a:gd name="T47" fmla="*/ 173 h 222"/>
                  <a:gd name="T48" fmla="*/ 157 w 154"/>
                  <a:gd name="T49" fmla="*/ 192 h 222"/>
                  <a:gd name="T50" fmla="*/ 144 w 154"/>
                  <a:gd name="T51" fmla="*/ 193 h 222"/>
                  <a:gd name="T52" fmla="*/ 123 w 154"/>
                  <a:gd name="T53" fmla="*/ 192 h 222"/>
                  <a:gd name="T54" fmla="*/ 101 w 154"/>
                  <a:gd name="T55" fmla="*/ 190 h 222"/>
                  <a:gd name="T56" fmla="*/ 73 w 154"/>
                  <a:gd name="T57" fmla="*/ 187 h 222"/>
                  <a:gd name="T58" fmla="*/ 49 w 154"/>
                  <a:gd name="T59" fmla="*/ 182 h 222"/>
                  <a:gd name="T60" fmla="*/ 27 w 154"/>
                  <a:gd name="T61" fmla="*/ 177 h 222"/>
                  <a:gd name="T62" fmla="*/ 10 w 154"/>
                  <a:gd name="T63" fmla="*/ 170 h 222"/>
                  <a:gd name="T64" fmla="*/ 0 w 154"/>
                  <a:gd name="T65" fmla="*/ 163 h 222"/>
                  <a:gd name="T66" fmla="*/ 12 w 154"/>
                  <a:gd name="T67" fmla="*/ 141 h 222"/>
                  <a:gd name="T68" fmla="*/ 24 w 154"/>
                  <a:gd name="T69" fmla="*/ 120 h 222"/>
                  <a:gd name="T70" fmla="*/ 37 w 154"/>
                  <a:gd name="T71" fmla="*/ 104 h 222"/>
                  <a:gd name="T72" fmla="*/ 44 w 154"/>
                  <a:gd name="T73" fmla="*/ 94 h 222"/>
                  <a:gd name="T74" fmla="*/ 52 w 154"/>
                  <a:gd name="T75" fmla="*/ 84 h 222"/>
                  <a:gd name="T76" fmla="*/ 62 w 154"/>
                  <a:gd name="T77" fmla="*/ 70 h 222"/>
                  <a:gd name="T78" fmla="*/ 71 w 154"/>
                  <a:gd name="T79" fmla="*/ 55 h 222"/>
                  <a:gd name="T80" fmla="*/ 78 w 154"/>
                  <a:gd name="T81" fmla="*/ 43 h 222"/>
                  <a:gd name="T82" fmla="*/ 83 w 154"/>
                  <a:gd name="T83" fmla="*/ 33 h 222"/>
                  <a:gd name="T84" fmla="*/ 93 w 154"/>
                  <a:gd name="T85" fmla="*/ 21 h 222"/>
                  <a:gd name="T86" fmla="*/ 106 w 154"/>
                  <a:gd name="T87" fmla="*/ 12 h 222"/>
                  <a:gd name="T88" fmla="*/ 120 w 154"/>
                  <a:gd name="T89" fmla="*/ 6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4"/>
                  <a:gd name="T136" fmla="*/ 0 h 222"/>
                  <a:gd name="T137" fmla="*/ 154 w 154"/>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4" h="222">
                    <a:moveTo>
                      <a:pt x="71" y="7"/>
                    </a:moveTo>
                    <a:lnTo>
                      <a:pt x="77" y="5"/>
                    </a:lnTo>
                    <a:lnTo>
                      <a:pt x="83" y="2"/>
                    </a:lnTo>
                    <a:lnTo>
                      <a:pt x="90" y="1"/>
                    </a:lnTo>
                    <a:lnTo>
                      <a:pt x="96" y="0"/>
                    </a:lnTo>
                    <a:lnTo>
                      <a:pt x="103" y="0"/>
                    </a:lnTo>
                    <a:lnTo>
                      <a:pt x="110" y="0"/>
                    </a:lnTo>
                    <a:lnTo>
                      <a:pt x="117" y="1"/>
                    </a:lnTo>
                    <a:lnTo>
                      <a:pt x="124" y="3"/>
                    </a:lnTo>
                    <a:lnTo>
                      <a:pt x="130" y="7"/>
                    </a:lnTo>
                    <a:lnTo>
                      <a:pt x="137" y="10"/>
                    </a:lnTo>
                    <a:lnTo>
                      <a:pt x="142" y="16"/>
                    </a:lnTo>
                    <a:lnTo>
                      <a:pt x="147" y="22"/>
                    </a:lnTo>
                    <a:lnTo>
                      <a:pt x="151" y="30"/>
                    </a:lnTo>
                    <a:lnTo>
                      <a:pt x="153" y="39"/>
                    </a:lnTo>
                    <a:lnTo>
                      <a:pt x="154" y="49"/>
                    </a:lnTo>
                    <a:lnTo>
                      <a:pt x="152" y="62"/>
                    </a:lnTo>
                    <a:lnTo>
                      <a:pt x="145" y="84"/>
                    </a:lnTo>
                    <a:lnTo>
                      <a:pt x="138" y="100"/>
                    </a:lnTo>
                    <a:lnTo>
                      <a:pt x="131" y="113"/>
                    </a:lnTo>
                    <a:lnTo>
                      <a:pt x="124" y="123"/>
                    </a:lnTo>
                    <a:lnTo>
                      <a:pt x="118" y="142"/>
                    </a:lnTo>
                    <a:lnTo>
                      <a:pt x="111" y="169"/>
                    </a:lnTo>
                    <a:lnTo>
                      <a:pt x="103" y="199"/>
                    </a:lnTo>
                    <a:lnTo>
                      <a:pt x="93" y="221"/>
                    </a:lnTo>
                    <a:lnTo>
                      <a:pt x="85" y="222"/>
                    </a:lnTo>
                    <a:lnTo>
                      <a:pt x="73" y="221"/>
                    </a:lnTo>
                    <a:lnTo>
                      <a:pt x="60" y="219"/>
                    </a:lnTo>
                    <a:lnTo>
                      <a:pt x="43" y="215"/>
                    </a:lnTo>
                    <a:lnTo>
                      <a:pt x="29" y="209"/>
                    </a:lnTo>
                    <a:lnTo>
                      <a:pt x="16" y="204"/>
                    </a:lnTo>
                    <a:lnTo>
                      <a:pt x="6" y="196"/>
                    </a:lnTo>
                    <a:lnTo>
                      <a:pt x="0" y="188"/>
                    </a:lnTo>
                    <a:lnTo>
                      <a:pt x="7" y="162"/>
                    </a:lnTo>
                    <a:lnTo>
                      <a:pt x="14" y="138"/>
                    </a:lnTo>
                    <a:lnTo>
                      <a:pt x="22" y="120"/>
                    </a:lnTo>
                    <a:lnTo>
                      <a:pt x="26" y="108"/>
                    </a:lnTo>
                    <a:lnTo>
                      <a:pt x="31" y="97"/>
                    </a:lnTo>
                    <a:lnTo>
                      <a:pt x="37" y="81"/>
                    </a:lnTo>
                    <a:lnTo>
                      <a:pt x="42" y="63"/>
                    </a:lnTo>
                    <a:lnTo>
                      <a:pt x="46" y="49"/>
                    </a:lnTo>
                    <a:lnTo>
                      <a:pt x="49" y="38"/>
                    </a:lnTo>
                    <a:lnTo>
                      <a:pt x="55" y="24"/>
                    </a:lnTo>
                    <a:lnTo>
                      <a:pt x="63" y="14"/>
                    </a:lnTo>
                    <a:lnTo>
                      <a:pt x="71" y="7"/>
                    </a:lnTo>
                    <a:close/>
                  </a:path>
                </a:pathLst>
              </a:custGeom>
              <a:solidFill>
                <a:srgbClr val="B20019"/>
              </a:solidFill>
              <a:ln w="9525">
                <a:noFill/>
                <a:round/>
                <a:headEnd/>
                <a:tailEnd/>
              </a:ln>
            </p:spPr>
            <p:txBody>
              <a:bodyPr/>
              <a:lstStyle/>
              <a:p>
                <a:endParaRPr lang="ru-RU"/>
              </a:p>
            </p:txBody>
          </p:sp>
          <p:sp>
            <p:nvSpPr>
              <p:cNvPr id="18491" name="Freeform 136"/>
              <p:cNvSpPr>
                <a:spLocks/>
              </p:cNvSpPr>
              <p:nvPr/>
            </p:nvSpPr>
            <p:spPr bwMode="auto">
              <a:xfrm>
                <a:off x="2208" y="2389"/>
                <a:ext cx="162" cy="46"/>
              </a:xfrm>
              <a:custGeom>
                <a:avLst/>
                <a:gdLst>
                  <a:gd name="T0" fmla="*/ 8 w 98"/>
                  <a:gd name="T1" fmla="*/ 0 h 54"/>
                  <a:gd name="T2" fmla="*/ 18 w 98"/>
                  <a:gd name="T3" fmla="*/ 7 h 54"/>
                  <a:gd name="T4" fmla="*/ 35 w 98"/>
                  <a:gd name="T5" fmla="*/ 14 h 54"/>
                  <a:gd name="T6" fmla="*/ 56 w 98"/>
                  <a:gd name="T7" fmla="*/ 18 h 54"/>
                  <a:gd name="T8" fmla="*/ 79 w 98"/>
                  <a:gd name="T9" fmla="*/ 23 h 54"/>
                  <a:gd name="T10" fmla="*/ 107 w 98"/>
                  <a:gd name="T11" fmla="*/ 26 h 54"/>
                  <a:gd name="T12" fmla="*/ 129 w 98"/>
                  <a:gd name="T13" fmla="*/ 28 h 54"/>
                  <a:gd name="T14" fmla="*/ 149 w 98"/>
                  <a:gd name="T15" fmla="*/ 29 h 54"/>
                  <a:gd name="T16" fmla="*/ 162 w 98"/>
                  <a:gd name="T17" fmla="*/ 28 h 54"/>
                  <a:gd name="T18" fmla="*/ 160 w 98"/>
                  <a:gd name="T19" fmla="*/ 32 h 54"/>
                  <a:gd name="T20" fmla="*/ 157 w 98"/>
                  <a:gd name="T21" fmla="*/ 37 h 54"/>
                  <a:gd name="T22" fmla="*/ 150 w 98"/>
                  <a:gd name="T23" fmla="*/ 42 h 54"/>
                  <a:gd name="T24" fmla="*/ 147 w 98"/>
                  <a:gd name="T25" fmla="*/ 45 h 54"/>
                  <a:gd name="T26" fmla="*/ 134 w 98"/>
                  <a:gd name="T27" fmla="*/ 46 h 54"/>
                  <a:gd name="T28" fmla="*/ 116 w 98"/>
                  <a:gd name="T29" fmla="*/ 45 h 54"/>
                  <a:gd name="T30" fmla="*/ 94 w 98"/>
                  <a:gd name="T31" fmla="*/ 42 h 54"/>
                  <a:gd name="T32" fmla="*/ 71 w 98"/>
                  <a:gd name="T33" fmla="*/ 37 h 54"/>
                  <a:gd name="T34" fmla="*/ 48 w 98"/>
                  <a:gd name="T35" fmla="*/ 32 h 54"/>
                  <a:gd name="T36" fmla="*/ 26 w 98"/>
                  <a:gd name="T37" fmla="*/ 27 h 54"/>
                  <a:gd name="T38" fmla="*/ 12 w 98"/>
                  <a:gd name="T39" fmla="*/ 21 h 54"/>
                  <a:gd name="T40" fmla="*/ 2 w 98"/>
                  <a:gd name="T41" fmla="*/ 15 h 54"/>
                  <a:gd name="T42" fmla="*/ 0 w 98"/>
                  <a:gd name="T43" fmla="*/ 11 h 54"/>
                  <a:gd name="T44" fmla="*/ 0 w 98"/>
                  <a:gd name="T45" fmla="*/ 7 h 54"/>
                  <a:gd name="T46" fmla="*/ 3 w 98"/>
                  <a:gd name="T47" fmla="*/ 2 h 54"/>
                  <a:gd name="T48" fmla="*/ 8 w 9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8"/>
                  <a:gd name="T76" fmla="*/ 0 h 54"/>
                  <a:gd name="T77" fmla="*/ 98 w 9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8" h="54">
                    <a:moveTo>
                      <a:pt x="5" y="0"/>
                    </a:moveTo>
                    <a:lnTo>
                      <a:pt x="11" y="8"/>
                    </a:lnTo>
                    <a:lnTo>
                      <a:pt x="21" y="16"/>
                    </a:lnTo>
                    <a:lnTo>
                      <a:pt x="34" y="21"/>
                    </a:lnTo>
                    <a:lnTo>
                      <a:pt x="48" y="27"/>
                    </a:lnTo>
                    <a:lnTo>
                      <a:pt x="65" y="31"/>
                    </a:lnTo>
                    <a:lnTo>
                      <a:pt x="78" y="33"/>
                    </a:lnTo>
                    <a:lnTo>
                      <a:pt x="90" y="34"/>
                    </a:lnTo>
                    <a:lnTo>
                      <a:pt x="98" y="33"/>
                    </a:lnTo>
                    <a:lnTo>
                      <a:pt x="97" y="38"/>
                    </a:lnTo>
                    <a:lnTo>
                      <a:pt x="95" y="43"/>
                    </a:lnTo>
                    <a:lnTo>
                      <a:pt x="91" y="49"/>
                    </a:lnTo>
                    <a:lnTo>
                      <a:pt x="89" y="53"/>
                    </a:lnTo>
                    <a:lnTo>
                      <a:pt x="81" y="54"/>
                    </a:lnTo>
                    <a:lnTo>
                      <a:pt x="70" y="53"/>
                    </a:lnTo>
                    <a:lnTo>
                      <a:pt x="57" y="49"/>
                    </a:lnTo>
                    <a:lnTo>
                      <a:pt x="43" y="43"/>
                    </a:lnTo>
                    <a:lnTo>
                      <a:pt x="29" y="38"/>
                    </a:lnTo>
                    <a:lnTo>
                      <a:pt x="16" y="32"/>
                    </a:lnTo>
                    <a:lnTo>
                      <a:pt x="7" y="25"/>
                    </a:lnTo>
                    <a:lnTo>
                      <a:pt x="1" y="18"/>
                    </a:lnTo>
                    <a:lnTo>
                      <a:pt x="0" y="13"/>
                    </a:lnTo>
                    <a:lnTo>
                      <a:pt x="0" y="8"/>
                    </a:lnTo>
                    <a:lnTo>
                      <a:pt x="2" y="2"/>
                    </a:lnTo>
                    <a:lnTo>
                      <a:pt x="5" y="0"/>
                    </a:lnTo>
                    <a:close/>
                  </a:path>
                </a:pathLst>
              </a:custGeom>
              <a:solidFill>
                <a:srgbClr val="FFFFFF"/>
              </a:solidFill>
              <a:ln w="9525">
                <a:noFill/>
                <a:round/>
                <a:headEnd/>
                <a:tailEnd/>
              </a:ln>
            </p:spPr>
            <p:txBody>
              <a:bodyPr/>
              <a:lstStyle/>
              <a:p>
                <a:endParaRPr lang="ru-RU"/>
              </a:p>
            </p:txBody>
          </p:sp>
          <p:sp>
            <p:nvSpPr>
              <p:cNvPr id="18492" name="Freeform 137"/>
              <p:cNvSpPr>
                <a:spLocks/>
              </p:cNvSpPr>
              <p:nvPr/>
            </p:nvSpPr>
            <p:spPr bwMode="auto">
              <a:xfrm>
                <a:off x="2343" y="2183"/>
                <a:ext cx="521" cy="469"/>
              </a:xfrm>
              <a:custGeom>
                <a:avLst/>
                <a:gdLst>
                  <a:gd name="T0" fmla="*/ 273 w 307"/>
                  <a:gd name="T1" fmla="*/ 0 h 546"/>
                  <a:gd name="T2" fmla="*/ 300 w 307"/>
                  <a:gd name="T3" fmla="*/ 3 h 546"/>
                  <a:gd name="T4" fmla="*/ 326 w 307"/>
                  <a:gd name="T5" fmla="*/ 12 h 546"/>
                  <a:gd name="T6" fmla="*/ 363 w 307"/>
                  <a:gd name="T7" fmla="*/ 21 h 546"/>
                  <a:gd name="T8" fmla="*/ 404 w 307"/>
                  <a:gd name="T9" fmla="*/ 33 h 546"/>
                  <a:gd name="T10" fmla="*/ 429 w 307"/>
                  <a:gd name="T11" fmla="*/ 40 h 546"/>
                  <a:gd name="T12" fmla="*/ 460 w 307"/>
                  <a:gd name="T13" fmla="*/ 44 h 546"/>
                  <a:gd name="T14" fmla="*/ 492 w 307"/>
                  <a:gd name="T15" fmla="*/ 51 h 546"/>
                  <a:gd name="T16" fmla="*/ 519 w 307"/>
                  <a:gd name="T17" fmla="*/ 77 h 546"/>
                  <a:gd name="T18" fmla="*/ 511 w 307"/>
                  <a:gd name="T19" fmla="*/ 118 h 546"/>
                  <a:gd name="T20" fmla="*/ 496 w 307"/>
                  <a:gd name="T21" fmla="*/ 156 h 546"/>
                  <a:gd name="T22" fmla="*/ 458 w 307"/>
                  <a:gd name="T23" fmla="*/ 209 h 546"/>
                  <a:gd name="T24" fmla="*/ 457 w 307"/>
                  <a:gd name="T25" fmla="*/ 263 h 546"/>
                  <a:gd name="T26" fmla="*/ 453 w 307"/>
                  <a:gd name="T27" fmla="*/ 303 h 546"/>
                  <a:gd name="T28" fmla="*/ 465 w 307"/>
                  <a:gd name="T29" fmla="*/ 338 h 546"/>
                  <a:gd name="T30" fmla="*/ 484 w 307"/>
                  <a:gd name="T31" fmla="*/ 371 h 546"/>
                  <a:gd name="T32" fmla="*/ 497 w 307"/>
                  <a:gd name="T33" fmla="*/ 423 h 546"/>
                  <a:gd name="T34" fmla="*/ 490 w 307"/>
                  <a:gd name="T35" fmla="*/ 452 h 546"/>
                  <a:gd name="T36" fmla="*/ 445 w 307"/>
                  <a:gd name="T37" fmla="*/ 460 h 546"/>
                  <a:gd name="T38" fmla="*/ 390 w 307"/>
                  <a:gd name="T39" fmla="*/ 467 h 546"/>
                  <a:gd name="T40" fmla="*/ 321 w 307"/>
                  <a:gd name="T41" fmla="*/ 469 h 546"/>
                  <a:gd name="T42" fmla="*/ 231 w 307"/>
                  <a:gd name="T43" fmla="*/ 466 h 546"/>
                  <a:gd name="T44" fmla="*/ 160 w 307"/>
                  <a:gd name="T45" fmla="*/ 466 h 546"/>
                  <a:gd name="T46" fmla="*/ 110 w 307"/>
                  <a:gd name="T47" fmla="*/ 466 h 546"/>
                  <a:gd name="T48" fmla="*/ 75 w 307"/>
                  <a:gd name="T49" fmla="*/ 462 h 546"/>
                  <a:gd name="T50" fmla="*/ 63 w 307"/>
                  <a:gd name="T51" fmla="*/ 447 h 546"/>
                  <a:gd name="T52" fmla="*/ 70 w 307"/>
                  <a:gd name="T53" fmla="*/ 377 h 546"/>
                  <a:gd name="T54" fmla="*/ 90 w 307"/>
                  <a:gd name="T55" fmla="*/ 340 h 546"/>
                  <a:gd name="T56" fmla="*/ 85 w 307"/>
                  <a:gd name="T57" fmla="*/ 295 h 546"/>
                  <a:gd name="T58" fmla="*/ 78 w 307"/>
                  <a:gd name="T59" fmla="*/ 241 h 546"/>
                  <a:gd name="T60" fmla="*/ 53 w 307"/>
                  <a:gd name="T61" fmla="*/ 196 h 546"/>
                  <a:gd name="T62" fmla="*/ 36 w 307"/>
                  <a:gd name="T63" fmla="*/ 164 h 546"/>
                  <a:gd name="T64" fmla="*/ 14 w 307"/>
                  <a:gd name="T65" fmla="*/ 129 h 546"/>
                  <a:gd name="T66" fmla="*/ 0 w 307"/>
                  <a:gd name="T67" fmla="*/ 93 h 546"/>
                  <a:gd name="T68" fmla="*/ 5 w 307"/>
                  <a:gd name="T69" fmla="*/ 63 h 546"/>
                  <a:gd name="T70" fmla="*/ 41 w 307"/>
                  <a:gd name="T71" fmla="*/ 51 h 546"/>
                  <a:gd name="T72" fmla="*/ 80 w 307"/>
                  <a:gd name="T73" fmla="*/ 45 h 546"/>
                  <a:gd name="T74" fmla="*/ 102 w 307"/>
                  <a:gd name="T75" fmla="*/ 35 h 546"/>
                  <a:gd name="T76" fmla="*/ 127 w 307"/>
                  <a:gd name="T77" fmla="*/ 27 h 546"/>
                  <a:gd name="T78" fmla="*/ 153 w 307"/>
                  <a:gd name="T79" fmla="*/ 21 h 546"/>
                  <a:gd name="T80" fmla="*/ 168 w 307"/>
                  <a:gd name="T81" fmla="*/ 17 h 546"/>
                  <a:gd name="T82" fmla="*/ 195 w 307"/>
                  <a:gd name="T83" fmla="*/ 7 h 546"/>
                  <a:gd name="T84" fmla="*/ 253 w 307"/>
                  <a:gd name="T85" fmla="*/ 0 h 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546"/>
                  <a:gd name="T131" fmla="*/ 307 w 307"/>
                  <a:gd name="T132" fmla="*/ 546 h 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546">
                    <a:moveTo>
                      <a:pt x="149" y="0"/>
                    </a:moveTo>
                    <a:lnTo>
                      <a:pt x="155" y="0"/>
                    </a:lnTo>
                    <a:lnTo>
                      <a:pt x="161" y="0"/>
                    </a:lnTo>
                    <a:lnTo>
                      <a:pt x="167" y="0"/>
                    </a:lnTo>
                    <a:lnTo>
                      <a:pt x="171" y="1"/>
                    </a:lnTo>
                    <a:lnTo>
                      <a:pt x="177" y="3"/>
                    </a:lnTo>
                    <a:lnTo>
                      <a:pt x="182" y="6"/>
                    </a:lnTo>
                    <a:lnTo>
                      <a:pt x="187" y="9"/>
                    </a:lnTo>
                    <a:lnTo>
                      <a:pt x="192" y="14"/>
                    </a:lnTo>
                    <a:lnTo>
                      <a:pt x="198" y="16"/>
                    </a:lnTo>
                    <a:lnTo>
                      <a:pt x="206" y="21"/>
                    </a:lnTo>
                    <a:lnTo>
                      <a:pt x="214" y="24"/>
                    </a:lnTo>
                    <a:lnTo>
                      <a:pt x="222" y="29"/>
                    </a:lnTo>
                    <a:lnTo>
                      <a:pt x="230" y="35"/>
                    </a:lnTo>
                    <a:lnTo>
                      <a:pt x="238" y="38"/>
                    </a:lnTo>
                    <a:lnTo>
                      <a:pt x="244" y="43"/>
                    </a:lnTo>
                    <a:lnTo>
                      <a:pt x="248" y="45"/>
                    </a:lnTo>
                    <a:lnTo>
                      <a:pt x="253" y="47"/>
                    </a:lnTo>
                    <a:lnTo>
                      <a:pt x="258" y="48"/>
                    </a:lnTo>
                    <a:lnTo>
                      <a:pt x="265" y="49"/>
                    </a:lnTo>
                    <a:lnTo>
                      <a:pt x="271" y="51"/>
                    </a:lnTo>
                    <a:lnTo>
                      <a:pt x="277" y="53"/>
                    </a:lnTo>
                    <a:lnTo>
                      <a:pt x="284" y="55"/>
                    </a:lnTo>
                    <a:lnTo>
                      <a:pt x="290" y="59"/>
                    </a:lnTo>
                    <a:lnTo>
                      <a:pt x="294" y="64"/>
                    </a:lnTo>
                    <a:lnTo>
                      <a:pt x="301" y="77"/>
                    </a:lnTo>
                    <a:lnTo>
                      <a:pt x="306" y="90"/>
                    </a:lnTo>
                    <a:lnTo>
                      <a:pt x="307" y="104"/>
                    </a:lnTo>
                    <a:lnTo>
                      <a:pt x="305" y="120"/>
                    </a:lnTo>
                    <a:lnTo>
                      <a:pt x="301" y="137"/>
                    </a:lnTo>
                    <a:lnTo>
                      <a:pt x="299" y="155"/>
                    </a:lnTo>
                    <a:lnTo>
                      <a:pt x="296" y="172"/>
                    </a:lnTo>
                    <a:lnTo>
                      <a:pt x="292" y="182"/>
                    </a:lnTo>
                    <a:lnTo>
                      <a:pt x="283" y="201"/>
                    </a:lnTo>
                    <a:lnTo>
                      <a:pt x="275" y="222"/>
                    </a:lnTo>
                    <a:lnTo>
                      <a:pt x="270" y="243"/>
                    </a:lnTo>
                    <a:lnTo>
                      <a:pt x="268" y="261"/>
                    </a:lnTo>
                    <a:lnTo>
                      <a:pt x="268" y="285"/>
                    </a:lnTo>
                    <a:lnTo>
                      <a:pt x="269" y="306"/>
                    </a:lnTo>
                    <a:lnTo>
                      <a:pt x="269" y="325"/>
                    </a:lnTo>
                    <a:lnTo>
                      <a:pt x="268" y="340"/>
                    </a:lnTo>
                    <a:lnTo>
                      <a:pt x="267" y="353"/>
                    </a:lnTo>
                    <a:lnTo>
                      <a:pt x="268" y="367"/>
                    </a:lnTo>
                    <a:lnTo>
                      <a:pt x="270" y="381"/>
                    </a:lnTo>
                    <a:lnTo>
                      <a:pt x="274" y="394"/>
                    </a:lnTo>
                    <a:lnTo>
                      <a:pt x="278" y="406"/>
                    </a:lnTo>
                    <a:lnTo>
                      <a:pt x="283" y="418"/>
                    </a:lnTo>
                    <a:lnTo>
                      <a:pt x="285" y="432"/>
                    </a:lnTo>
                    <a:lnTo>
                      <a:pt x="288" y="447"/>
                    </a:lnTo>
                    <a:lnTo>
                      <a:pt x="290" y="467"/>
                    </a:lnTo>
                    <a:lnTo>
                      <a:pt x="293" y="493"/>
                    </a:lnTo>
                    <a:lnTo>
                      <a:pt x="296" y="515"/>
                    </a:lnTo>
                    <a:lnTo>
                      <a:pt x="296" y="524"/>
                    </a:lnTo>
                    <a:lnTo>
                      <a:pt x="289" y="526"/>
                    </a:lnTo>
                    <a:lnTo>
                      <a:pt x="281" y="530"/>
                    </a:lnTo>
                    <a:lnTo>
                      <a:pt x="273" y="533"/>
                    </a:lnTo>
                    <a:lnTo>
                      <a:pt x="262" y="536"/>
                    </a:lnTo>
                    <a:lnTo>
                      <a:pt x="252" y="540"/>
                    </a:lnTo>
                    <a:lnTo>
                      <a:pt x="242" y="542"/>
                    </a:lnTo>
                    <a:lnTo>
                      <a:pt x="230" y="544"/>
                    </a:lnTo>
                    <a:lnTo>
                      <a:pt x="217" y="546"/>
                    </a:lnTo>
                    <a:lnTo>
                      <a:pt x="204" y="546"/>
                    </a:lnTo>
                    <a:lnTo>
                      <a:pt x="189" y="546"/>
                    </a:lnTo>
                    <a:lnTo>
                      <a:pt x="171" y="546"/>
                    </a:lnTo>
                    <a:lnTo>
                      <a:pt x="153" y="544"/>
                    </a:lnTo>
                    <a:lnTo>
                      <a:pt x="136" y="543"/>
                    </a:lnTo>
                    <a:lnTo>
                      <a:pt x="120" y="543"/>
                    </a:lnTo>
                    <a:lnTo>
                      <a:pt x="106" y="543"/>
                    </a:lnTo>
                    <a:lnTo>
                      <a:pt x="94" y="543"/>
                    </a:lnTo>
                    <a:lnTo>
                      <a:pt x="85" y="543"/>
                    </a:lnTo>
                    <a:lnTo>
                      <a:pt x="75" y="543"/>
                    </a:lnTo>
                    <a:lnTo>
                      <a:pt x="65" y="542"/>
                    </a:lnTo>
                    <a:lnTo>
                      <a:pt x="57" y="541"/>
                    </a:lnTo>
                    <a:lnTo>
                      <a:pt x="49" y="540"/>
                    </a:lnTo>
                    <a:lnTo>
                      <a:pt x="44" y="538"/>
                    </a:lnTo>
                    <a:lnTo>
                      <a:pt x="39" y="536"/>
                    </a:lnTo>
                    <a:lnTo>
                      <a:pt x="38" y="534"/>
                    </a:lnTo>
                    <a:lnTo>
                      <a:pt x="37" y="520"/>
                    </a:lnTo>
                    <a:lnTo>
                      <a:pt x="37" y="493"/>
                    </a:lnTo>
                    <a:lnTo>
                      <a:pt x="38" y="463"/>
                    </a:lnTo>
                    <a:lnTo>
                      <a:pt x="41" y="439"/>
                    </a:lnTo>
                    <a:lnTo>
                      <a:pt x="46" y="421"/>
                    </a:lnTo>
                    <a:lnTo>
                      <a:pt x="50" y="407"/>
                    </a:lnTo>
                    <a:lnTo>
                      <a:pt x="53" y="396"/>
                    </a:lnTo>
                    <a:lnTo>
                      <a:pt x="54" y="388"/>
                    </a:lnTo>
                    <a:lnTo>
                      <a:pt x="53" y="372"/>
                    </a:lnTo>
                    <a:lnTo>
                      <a:pt x="50" y="343"/>
                    </a:lnTo>
                    <a:lnTo>
                      <a:pt x="48" y="314"/>
                    </a:lnTo>
                    <a:lnTo>
                      <a:pt x="47" y="295"/>
                    </a:lnTo>
                    <a:lnTo>
                      <a:pt x="46" y="280"/>
                    </a:lnTo>
                    <a:lnTo>
                      <a:pt x="41" y="261"/>
                    </a:lnTo>
                    <a:lnTo>
                      <a:pt x="36" y="243"/>
                    </a:lnTo>
                    <a:lnTo>
                      <a:pt x="31" y="228"/>
                    </a:lnTo>
                    <a:lnTo>
                      <a:pt x="26" y="216"/>
                    </a:lnTo>
                    <a:lnTo>
                      <a:pt x="24" y="204"/>
                    </a:lnTo>
                    <a:lnTo>
                      <a:pt x="21" y="191"/>
                    </a:lnTo>
                    <a:lnTo>
                      <a:pt x="17" y="178"/>
                    </a:lnTo>
                    <a:lnTo>
                      <a:pt x="13" y="165"/>
                    </a:lnTo>
                    <a:lnTo>
                      <a:pt x="8" y="150"/>
                    </a:lnTo>
                    <a:lnTo>
                      <a:pt x="3" y="135"/>
                    </a:lnTo>
                    <a:lnTo>
                      <a:pt x="1" y="122"/>
                    </a:lnTo>
                    <a:lnTo>
                      <a:pt x="0" y="108"/>
                    </a:lnTo>
                    <a:lnTo>
                      <a:pt x="1" y="93"/>
                    </a:lnTo>
                    <a:lnTo>
                      <a:pt x="1" y="79"/>
                    </a:lnTo>
                    <a:lnTo>
                      <a:pt x="3" y="73"/>
                    </a:lnTo>
                    <a:lnTo>
                      <a:pt x="8" y="69"/>
                    </a:lnTo>
                    <a:lnTo>
                      <a:pt x="16" y="63"/>
                    </a:lnTo>
                    <a:lnTo>
                      <a:pt x="24" y="59"/>
                    </a:lnTo>
                    <a:lnTo>
                      <a:pt x="32" y="56"/>
                    </a:lnTo>
                    <a:lnTo>
                      <a:pt x="39" y="55"/>
                    </a:lnTo>
                    <a:lnTo>
                      <a:pt x="47" y="52"/>
                    </a:lnTo>
                    <a:lnTo>
                      <a:pt x="53" y="47"/>
                    </a:lnTo>
                    <a:lnTo>
                      <a:pt x="57" y="44"/>
                    </a:lnTo>
                    <a:lnTo>
                      <a:pt x="60" y="41"/>
                    </a:lnTo>
                    <a:lnTo>
                      <a:pt x="64" y="39"/>
                    </a:lnTo>
                    <a:lnTo>
                      <a:pt x="69" y="36"/>
                    </a:lnTo>
                    <a:lnTo>
                      <a:pt x="75" y="32"/>
                    </a:lnTo>
                    <a:lnTo>
                      <a:pt x="80" y="29"/>
                    </a:lnTo>
                    <a:lnTo>
                      <a:pt x="86" y="26"/>
                    </a:lnTo>
                    <a:lnTo>
                      <a:pt x="90" y="24"/>
                    </a:lnTo>
                    <a:lnTo>
                      <a:pt x="93" y="23"/>
                    </a:lnTo>
                    <a:lnTo>
                      <a:pt x="95" y="22"/>
                    </a:lnTo>
                    <a:lnTo>
                      <a:pt x="99" y="20"/>
                    </a:lnTo>
                    <a:lnTo>
                      <a:pt x="102" y="15"/>
                    </a:lnTo>
                    <a:lnTo>
                      <a:pt x="108" y="12"/>
                    </a:lnTo>
                    <a:lnTo>
                      <a:pt x="115" y="8"/>
                    </a:lnTo>
                    <a:lnTo>
                      <a:pt x="124" y="3"/>
                    </a:lnTo>
                    <a:lnTo>
                      <a:pt x="136" y="1"/>
                    </a:lnTo>
                    <a:lnTo>
                      <a:pt x="149" y="0"/>
                    </a:lnTo>
                    <a:close/>
                  </a:path>
                </a:pathLst>
              </a:custGeom>
              <a:solidFill>
                <a:srgbClr val="CC998C"/>
              </a:solidFill>
              <a:ln w="9525">
                <a:noFill/>
                <a:round/>
                <a:headEnd/>
                <a:tailEnd/>
              </a:ln>
            </p:spPr>
            <p:txBody>
              <a:bodyPr/>
              <a:lstStyle/>
              <a:p>
                <a:endParaRPr lang="ru-RU"/>
              </a:p>
            </p:txBody>
          </p:sp>
          <p:sp>
            <p:nvSpPr>
              <p:cNvPr id="18493" name="Freeform 138"/>
              <p:cNvSpPr>
                <a:spLocks/>
              </p:cNvSpPr>
              <p:nvPr/>
            </p:nvSpPr>
            <p:spPr bwMode="auto">
              <a:xfrm>
                <a:off x="2583" y="2193"/>
                <a:ext cx="30" cy="15"/>
              </a:xfrm>
              <a:custGeom>
                <a:avLst/>
                <a:gdLst>
                  <a:gd name="T0" fmla="*/ 17 w 20"/>
                  <a:gd name="T1" fmla="*/ 15 h 18"/>
                  <a:gd name="T2" fmla="*/ 9 w 20"/>
                  <a:gd name="T3" fmla="*/ 15 h 18"/>
                  <a:gd name="T4" fmla="*/ 6 w 20"/>
                  <a:gd name="T5" fmla="*/ 13 h 18"/>
                  <a:gd name="T6" fmla="*/ 2 w 20"/>
                  <a:gd name="T7" fmla="*/ 10 h 18"/>
                  <a:gd name="T8" fmla="*/ 0 w 20"/>
                  <a:gd name="T9" fmla="*/ 8 h 18"/>
                  <a:gd name="T10" fmla="*/ 2 w 20"/>
                  <a:gd name="T11" fmla="*/ 4 h 18"/>
                  <a:gd name="T12" fmla="*/ 5 w 20"/>
                  <a:gd name="T13" fmla="*/ 2 h 18"/>
                  <a:gd name="T14" fmla="*/ 9 w 20"/>
                  <a:gd name="T15" fmla="*/ 1 h 18"/>
                  <a:gd name="T16" fmla="*/ 14 w 20"/>
                  <a:gd name="T17" fmla="*/ 0 h 18"/>
                  <a:gd name="T18" fmla="*/ 21 w 20"/>
                  <a:gd name="T19" fmla="*/ 0 h 18"/>
                  <a:gd name="T20" fmla="*/ 24 w 20"/>
                  <a:gd name="T21" fmla="*/ 2 h 18"/>
                  <a:gd name="T22" fmla="*/ 29 w 20"/>
                  <a:gd name="T23" fmla="*/ 3 h 18"/>
                  <a:gd name="T24" fmla="*/ 30 w 20"/>
                  <a:gd name="T25" fmla="*/ 8 h 18"/>
                  <a:gd name="T26" fmla="*/ 29 w 20"/>
                  <a:gd name="T27" fmla="*/ 10 h 18"/>
                  <a:gd name="T28" fmla="*/ 27 w 20"/>
                  <a:gd name="T29" fmla="*/ 12 h 18"/>
                  <a:gd name="T30" fmla="*/ 21 w 20"/>
                  <a:gd name="T31" fmla="*/ 14 h 18"/>
                  <a:gd name="T32" fmla="*/ 17 w 20"/>
                  <a:gd name="T33" fmla="*/ 15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8"/>
                  <a:gd name="T53" fmla="*/ 20 w 20"/>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8">
                    <a:moveTo>
                      <a:pt x="11" y="18"/>
                    </a:moveTo>
                    <a:lnTo>
                      <a:pt x="6" y="18"/>
                    </a:lnTo>
                    <a:lnTo>
                      <a:pt x="4" y="16"/>
                    </a:lnTo>
                    <a:lnTo>
                      <a:pt x="1" y="12"/>
                    </a:lnTo>
                    <a:lnTo>
                      <a:pt x="0" y="9"/>
                    </a:lnTo>
                    <a:lnTo>
                      <a:pt x="1" y="5"/>
                    </a:lnTo>
                    <a:lnTo>
                      <a:pt x="3" y="2"/>
                    </a:lnTo>
                    <a:lnTo>
                      <a:pt x="6" y="1"/>
                    </a:lnTo>
                    <a:lnTo>
                      <a:pt x="9" y="0"/>
                    </a:lnTo>
                    <a:lnTo>
                      <a:pt x="14" y="0"/>
                    </a:lnTo>
                    <a:lnTo>
                      <a:pt x="16" y="2"/>
                    </a:lnTo>
                    <a:lnTo>
                      <a:pt x="19" y="4"/>
                    </a:lnTo>
                    <a:lnTo>
                      <a:pt x="20" y="9"/>
                    </a:lnTo>
                    <a:lnTo>
                      <a:pt x="19" y="12"/>
                    </a:lnTo>
                    <a:lnTo>
                      <a:pt x="18" y="14"/>
                    </a:lnTo>
                    <a:lnTo>
                      <a:pt x="14" y="17"/>
                    </a:lnTo>
                    <a:lnTo>
                      <a:pt x="11" y="18"/>
                    </a:lnTo>
                    <a:close/>
                  </a:path>
                </a:pathLst>
              </a:custGeom>
              <a:solidFill>
                <a:srgbClr val="CC998C"/>
              </a:solidFill>
              <a:ln w="9525">
                <a:noFill/>
                <a:round/>
                <a:headEnd/>
                <a:tailEnd/>
              </a:ln>
            </p:spPr>
            <p:txBody>
              <a:bodyPr/>
              <a:lstStyle/>
              <a:p>
                <a:endParaRPr lang="ru-RU"/>
              </a:p>
            </p:txBody>
          </p:sp>
          <p:sp>
            <p:nvSpPr>
              <p:cNvPr id="18494" name="Freeform 139"/>
              <p:cNvSpPr>
                <a:spLocks/>
              </p:cNvSpPr>
              <p:nvPr/>
            </p:nvSpPr>
            <p:spPr bwMode="auto">
              <a:xfrm>
                <a:off x="2806" y="2260"/>
                <a:ext cx="34" cy="17"/>
              </a:xfrm>
              <a:custGeom>
                <a:avLst/>
                <a:gdLst>
                  <a:gd name="T0" fmla="*/ 18 w 19"/>
                  <a:gd name="T1" fmla="*/ 17 h 19"/>
                  <a:gd name="T2" fmla="*/ 9 w 19"/>
                  <a:gd name="T3" fmla="*/ 16 h 19"/>
                  <a:gd name="T4" fmla="*/ 5 w 19"/>
                  <a:gd name="T5" fmla="*/ 14 h 19"/>
                  <a:gd name="T6" fmla="*/ 2 w 19"/>
                  <a:gd name="T7" fmla="*/ 13 h 19"/>
                  <a:gd name="T8" fmla="*/ 0 w 19"/>
                  <a:gd name="T9" fmla="*/ 9 h 19"/>
                  <a:gd name="T10" fmla="*/ 2 w 19"/>
                  <a:gd name="T11" fmla="*/ 5 h 19"/>
                  <a:gd name="T12" fmla="*/ 5 w 19"/>
                  <a:gd name="T13" fmla="*/ 3 h 19"/>
                  <a:gd name="T14" fmla="*/ 9 w 19"/>
                  <a:gd name="T15" fmla="*/ 1 h 19"/>
                  <a:gd name="T16" fmla="*/ 16 w 19"/>
                  <a:gd name="T17" fmla="*/ 0 h 19"/>
                  <a:gd name="T18" fmla="*/ 23 w 19"/>
                  <a:gd name="T19" fmla="*/ 1 h 19"/>
                  <a:gd name="T20" fmla="*/ 29 w 19"/>
                  <a:gd name="T21" fmla="*/ 2 h 19"/>
                  <a:gd name="T22" fmla="*/ 32 w 19"/>
                  <a:gd name="T23" fmla="*/ 5 h 19"/>
                  <a:gd name="T24" fmla="*/ 34 w 19"/>
                  <a:gd name="T25" fmla="*/ 8 h 19"/>
                  <a:gd name="T26" fmla="*/ 32 w 19"/>
                  <a:gd name="T27" fmla="*/ 13 h 19"/>
                  <a:gd name="T28" fmla="*/ 30 w 19"/>
                  <a:gd name="T29" fmla="*/ 14 h 19"/>
                  <a:gd name="T30" fmla="*/ 23 w 19"/>
                  <a:gd name="T31" fmla="*/ 16 h 19"/>
                  <a:gd name="T32" fmla="*/ 18 w 1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0" y="19"/>
                    </a:moveTo>
                    <a:lnTo>
                      <a:pt x="5" y="18"/>
                    </a:lnTo>
                    <a:lnTo>
                      <a:pt x="3" y="16"/>
                    </a:lnTo>
                    <a:lnTo>
                      <a:pt x="1" y="14"/>
                    </a:lnTo>
                    <a:lnTo>
                      <a:pt x="0" y="10"/>
                    </a:lnTo>
                    <a:lnTo>
                      <a:pt x="1" y="6"/>
                    </a:lnTo>
                    <a:lnTo>
                      <a:pt x="3" y="3"/>
                    </a:lnTo>
                    <a:lnTo>
                      <a:pt x="5" y="1"/>
                    </a:lnTo>
                    <a:lnTo>
                      <a:pt x="9" y="0"/>
                    </a:lnTo>
                    <a:lnTo>
                      <a:pt x="13" y="1"/>
                    </a:lnTo>
                    <a:lnTo>
                      <a:pt x="16" y="2"/>
                    </a:lnTo>
                    <a:lnTo>
                      <a:pt x="18" y="6"/>
                    </a:lnTo>
                    <a:lnTo>
                      <a:pt x="19" y="9"/>
                    </a:lnTo>
                    <a:lnTo>
                      <a:pt x="18" y="14"/>
                    </a:lnTo>
                    <a:lnTo>
                      <a:pt x="17" y="16"/>
                    </a:lnTo>
                    <a:lnTo>
                      <a:pt x="13" y="18"/>
                    </a:lnTo>
                    <a:lnTo>
                      <a:pt x="10" y="19"/>
                    </a:lnTo>
                    <a:close/>
                  </a:path>
                </a:pathLst>
              </a:custGeom>
              <a:solidFill>
                <a:srgbClr val="CC998C"/>
              </a:solidFill>
              <a:ln w="9525">
                <a:noFill/>
                <a:round/>
                <a:headEnd/>
                <a:tailEnd/>
              </a:ln>
            </p:spPr>
            <p:txBody>
              <a:bodyPr/>
              <a:lstStyle/>
              <a:p>
                <a:endParaRPr lang="ru-RU"/>
              </a:p>
            </p:txBody>
          </p:sp>
          <p:sp>
            <p:nvSpPr>
              <p:cNvPr id="18495" name="Freeform 140"/>
              <p:cNvSpPr>
                <a:spLocks/>
              </p:cNvSpPr>
              <p:nvPr/>
            </p:nvSpPr>
            <p:spPr bwMode="auto">
              <a:xfrm>
                <a:off x="2360" y="2266"/>
                <a:ext cx="34" cy="17"/>
              </a:xfrm>
              <a:custGeom>
                <a:avLst/>
                <a:gdLst>
                  <a:gd name="T0" fmla="*/ 17 w 20"/>
                  <a:gd name="T1" fmla="*/ 17 h 19"/>
                  <a:gd name="T2" fmla="*/ 12 w 20"/>
                  <a:gd name="T3" fmla="*/ 16 h 19"/>
                  <a:gd name="T4" fmla="*/ 7 w 20"/>
                  <a:gd name="T5" fmla="*/ 14 h 19"/>
                  <a:gd name="T6" fmla="*/ 2 w 20"/>
                  <a:gd name="T7" fmla="*/ 13 h 19"/>
                  <a:gd name="T8" fmla="*/ 0 w 20"/>
                  <a:gd name="T9" fmla="*/ 9 h 19"/>
                  <a:gd name="T10" fmla="*/ 2 w 20"/>
                  <a:gd name="T11" fmla="*/ 4 h 19"/>
                  <a:gd name="T12" fmla="*/ 7 w 20"/>
                  <a:gd name="T13" fmla="*/ 3 h 19"/>
                  <a:gd name="T14" fmla="*/ 10 w 20"/>
                  <a:gd name="T15" fmla="*/ 1 h 19"/>
                  <a:gd name="T16" fmla="*/ 17 w 20"/>
                  <a:gd name="T17" fmla="*/ 0 h 19"/>
                  <a:gd name="T18" fmla="*/ 24 w 20"/>
                  <a:gd name="T19" fmla="*/ 1 h 19"/>
                  <a:gd name="T20" fmla="*/ 29 w 20"/>
                  <a:gd name="T21" fmla="*/ 2 h 19"/>
                  <a:gd name="T22" fmla="*/ 31 w 20"/>
                  <a:gd name="T23" fmla="*/ 4 h 19"/>
                  <a:gd name="T24" fmla="*/ 34 w 20"/>
                  <a:gd name="T25" fmla="*/ 8 h 19"/>
                  <a:gd name="T26" fmla="*/ 31 w 20"/>
                  <a:gd name="T27" fmla="*/ 13 h 19"/>
                  <a:gd name="T28" fmla="*/ 29 w 20"/>
                  <a:gd name="T29" fmla="*/ 14 h 19"/>
                  <a:gd name="T30" fmla="*/ 24 w 20"/>
                  <a:gd name="T31" fmla="*/ 16 h 19"/>
                  <a:gd name="T32" fmla="*/ 17 w 20"/>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19"/>
                  <a:gd name="T53" fmla="*/ 20 w 20"/>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19">
                    <a:moveTo>
                      <a:pt x="10" y="19"/>
                    </a:moveTo>
                    <a:lnTo>
                      <a:pt x="7" y="18"/>
                    </a:lnTo>
                    <a:lnTo>
                      <a:pt x="4" y="16"/>
                    </a:lnTo>
                    <a:lnTo>
                      <a:pt x="1" y="14"/>
                    </a:lnTo>
                    <a:lnTo>
                      <a:pt x="0" y="10"/>
                    </a:lnTo>
                    <a:lnTo>
                      <a:pt x="1" y="5"/>
                    </a:lnTo>
                    <a:lnTo>
                      <a:pt x="4" y="3"/>
                    </a:lnTo>
                    <a:lnTo>
                      <a:pt x="6" y="1"/>
                    </a:lnTo>
                    <a:lnTo>
                      <a:pt x="10" y="0"/>
                    </a:lnTo>
                    <a:lnTo>
                      <a:pt x="14" y="1"/>
                    </a:lnTo>
                    <a:lnTo>
                      <a:pt x="17" y="2"/>
                    </a:lnTo>
                    <a:lnTo>
                      <a:pt x="18" y="5"/>
                    </a:lnTo>
                    <a:lnTo>
                      <a:pt x="20" y="9"/>
                    </a:lnTo>
                    <a:lnTo>
                      <a:pt x="18" y="14"/>
                    </a:lnTo>
                    <a:lnTo>
                      <a:pt x="17" y="16"/>
                    </a:lnTo>
                    <a:lnTo>
                      <a:pt x="14" y="18"/>
                    </a:lnTo>
                    <a:lnTo>
                      <a:pt x="10" y="19"/>
                    </a:lnTo>
                    <a:close/>
                  </a:path>
                </a:pathLst>
              </a:custGeom>
              <a:solidFill>
                <a:srgbClr val="CC998C"/>
              </a:solidFill>
              <a:ln w="9525">
                <a:noFill/>
                <a:round/>
                <a:headEnd/>
                <a:tailEnd/>
              </a:ln>
            </p:spPr>
            <p:txBody>
              <a:bodyPr/>
              <a:lstStyle/>
              <a:p>
                <a:endParaRPr lang="ru-RU"/>
              </a:p>
            </p:txBody>
          </p:sp>
          <p:sp>
            <p:nvSpPr>
              <p:cNvPr id="18496" name="Freeform 141"/>
              <p:cNvSpPr>
                <a:spLocks/>
              </p:cNvSpPr>
              <p:nvPr/>
            </p:nvSpPr>
            <p:spPr bwMode="auto">
              <a:xfrm>
                <a:off x="2738" y="2610"/>
                <a:ext cx="31" cy="17"/>
              </a:xfrm>
              <a:custGeom>
                <a:avLst/>
                <a:gdLst>
                  <a:gd name="T0" fmla="*/ 16 w 19"/>
                  <a:gd name="T1" fmla="*/ 17 h 20"/>
                  <a:gd name="T2" fmla="*/ 10 w 19"/>
                  <a:gd name="T3" fmla="*/ 16 h 20"/>
                  <a:gd name="T4" fmla="*/ 7 w 19"/>
                  <a:gd name="T5" fmla="*/ 15 h 20"/>
                  <a:gd name="T6" fmla="*/ 2 w 19"/>
                  <a:gd name="T7" fmla="*/ 12 h 20"/>
                  <a:gd name="T8" fmla="*/ 0 w 19"/>
                  <a:gd name="T9" fmla="*/ 9 h 20"/>
                  <a:gd name="T10" fmla="*/ 0 w 19"/>
                  <a:gd name="T11" fmla="*/ 6 h 20"/>
                  <a:gd name="T12" fmla="*/ 5 w 19"/>
                  <a:gd name="T13" fmla="*/ 3 h 20"/>
                  <a:gd name="T14" fmla="*/ 10 w 19"/>
                  <a:gd name="T15" fmla="*/ 1 h 20"/>
                  <a:gd name="T16" fmla="*/ 16 w 19"/>
                  <a:gd name="T17" fmla="*/ 0 h 20"/>
                  <a:gd name="T18" fmla="*/ 21 w 19"/>
                  <a:gd name="T19" fmla="*/ 1 h 20"/>
                  <a:gd name="T20" fmla="*/ 26 w 19"/>
                  <a:gd name="T21" fmla="*/ 3 h 20"/>
                  <a:gd name="T22" fmla="*/ 29 w 19"/>
                  <a:gd name="T23" fmla="*/ 5 h 20"/>
                  <a:gd name="T24" fmla="*/ 31 w 19"/>
                  <a:gd name="T25" fmla="*/ 9 h 20"/>
                  <a:gd name="T26" fmla="*/ 29 w 19"/>
                  <a:gd name="T27" fmla="*/ 12 h 20"/>
                  <a:gd name="T28" fmla="*/ 26 w 19"/>
                  <a:gd name="T29" fmla="*/ 14 h 20"/>
                  <a:gd name="T30" fmla="*/ 21 w 19"/>
                  <a:gd name="T31" fmla="*/ 16 h 20"/>
                  <a:gd name="T32" fmla="*/ 16 w 19"/>
                  <a:gd name="T33" fmla="*/ 17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0"/>
                  <a:gd name="T53" fmla="*/ 19 w 19"/>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0">
                    <a:moveTo>
                      <a:pt x="10" y="20"/>
                    </a:moveTo>
                    <a:lnTo>
                      <a:pt x="6" y="19"/>
                    </a:lnTo>
                    <a:lnTo>
                      <a:pt x="4" y="18"/>
                    </a:lnTo>
                    <a:lnTo>
                      <a:pt x="1" y="14"/>
                    </a:lnTo>
                    <a:lnTo>
                      <a:pt x="0" y="11"/>
                    </a:lnTo>
                    <a:lnTo>
                      <a:pt x="0" y="7"/>
                    </a:lnTo>
                    <a:lnTo>
                      <a:pt x="3" y="4"/>
                    </a:lnTo>
                    <a:lnTo>
                      <a:pt x="6" y="1"/>
                    </a:lnTo>
                    <a:lnTo>
                      <a:pt x="10" y="0"/>
                    </a:lnTo>
                    <a:lnTo>
                      <a:pt x="13" y="1"/>
                    </a:lnTo>
                    <a:lnTo>
                      <a:pt x="16" y="4"/>
                    </a:lnTo>
                    <a:lnTo>
                      <a:pt x="18" y="6"/>
                    </a:lnTo>
                    <a:lnTo>
                      <a:pt x="19" y="11"/>
                    </a:lnTo>
                    <a:lnTo>
                      <a:pt x="18" y="14"/>
                    </a:lnTo>
                    <a:lnTo>
                      <a:pt x="16" y="16"/>
                    </a:lnTo>
                    <a:lnTo>
                      <a:pt x="13" y="19"/>
                    </a:lnTo>
                    <a:lnTo>
                      <a:pt x="10" y="20"/>
                    </a:lnTo>
                    <a:close/>
                  </a:path>
                </a:pathLst>
              </a:custGeom>
              <a:solidFill>
                <a:srgbClr val="CC998C"/>
              </a:solidFill>
              <a:ln w="9525">
                <a:noFill/>
                <a:round/>
                <a:headEnd/>
                <a:tailEnd/>
              </a:ln>
            </p:spPr>
            <p:txBody>
              <a:bodyPr/>
              <a:lstStyle/>
              <a:p>
                <a:endParaRPr lang="ru-RU"/>
              </a:p>
            </p:txBody>
          </p:sp>
          <p:sp>
            <p:nvSpPr>
              <p:cNvPr id="18497" name="Freeform 142"/>
              <p:cNvSpPr>
                <a:spLocks/>
              </p:cNvSpPr>
              <p:nvPr/>
            </p:nvSpPr>
            <p:spPr bwMode="auto">
              <a:xfrm>
                <a:off x="2492" y="2614"/>
                <a:ext cx="30" cy="17"/>
              </a:xfrm>
              <a:custGeom>
                <a:avLst/>
                <a:gdLst>
                  <a:gd name="T0" fmla="*/ 14 w 19"/>
                  <a:gd name="T1" fmla="*/ 17 h 19"/>
                  <a:gd name="T2" fmla="*/ 9 w 19"/>
                  <a:gd name="T3" fmla="*/ 16 h 19"/>
                  <a:gd name="T4" fmla="*/ 6 w 19"/>
                  <a:gd name="T5" fmla="*/ 14 h 19"/>
                  <a:gd name="T6" fmla="*/ 2 w 19"/>
                  <a:gd name="T7" fmla="*/ 13 h 19"/>
                  <a:gd name="T8" fmla="*/ 0 w 19"/>
                  <a:gd name="T9" fmla="*/ 8 h 19"/>
                  <a:gd name="T10" fmla="*/ 2 w 19"/>
                  <a:gd name="T11" fmla="*/ 5 h 19"/>
                  <a:gd name="T12" fmla="*/ 3 w 19"/>
                  <a:gd name="T13" fmla="*/ 2 h 19"/>
                  <a:gd name="T14" fmla="*/ 9 w 19"/>
                  <a:gd name="T15" fmla="*/ 1 h 19"/>
                  <a:gd name="T16" fmla="*/ 14 w 19"/>
                  <a:gd name="T17" fmla="*/ 0 h 19"/>
                  <a:gd name="T18" fmla="*/ 21 w 19"/>
                  <a:gd name="T19" fmla="*/ 1 h 19"/>
                  <a:gd name="T20" fmla="*/ 25 w 19"/>
                  <a:gd name="T21" fmla="*/ 2 h 19"/>
                  <a:gd name="T22" fmla="*/ 27 w 19"/>
                  <a:gd name="T23" fmla="*/ 5 h 19"/>
                  <a:gd name="T24" fmla="*/ 30 w 19"/>
                  <a:gd name="T25" fmla="*/ 8 h 19"/>
                  <a:gd name="T26" fmla="*/ 30 w 19"/>
                  <a:gd name="T27" fmla="*/ 12 h 19"/>
                  <a:gd name="T28" fmla="*/ 25 w 19"/>
                  <a:gd name="T29" fmla="*/ 14 h 19"/>
                  <a:gd name="T30" fmla="*/ 22 w 19"/>
                  <a:gd name="T31" fmla="*/ 16 h 19"/>
                  <a:gd name="T32" fmla="*/ 14 w 19"/>
                  <a:gd name="T33" fmla="*/ 1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9" y="19"/>
                    </a:moveTo>
                    <a:lnTo>
                      <a:pt x="6" y="18"/>
                    </a:lnTo>
                    <a:lnTo>
                      <a:pt x="4" y="16"/>
                    </a:lnTo>
                    <a:lnTo>
                      <a:pt x="1" y="14"/>
                    </a:lnTo>
                    <a:lnTo>
                      <a:pt x="0" y="9"/>
                    </a:lnTo>
                    <a:lnTo>
                      <a:pt x="1" y="6"/>
                    </a:lnTo>
                    <a:lnTo>
                      <a:pt x="2" y="2"/>
                    </a:lnTo>
                    <a:lnTo>
                      <a:pt x="6" y="1"/>
                    </a:lnTo>
                    <a:lnTo>
                      <a:pt x="9" y="0"/>
                    </a:lnTo>
                    <a:lnTo>
                      <a:pt x="13" y="1"/>
                    </a:lnTo>
                    <a:lnTo>
                      <a:pt x="16" y="2"/>
                    </a:lnTo>
                    <a:lnTo>
                      <a:pt x="17" y="6"/>
                    </a:lnTo>
                    <a:lnTo>
                      <a:pt x="19" y="9"/>
                    </a:lnTo>
                    <a:lnTo>
                      <a:pt x="19" y="13"/>
                    </a:lnTo>
                    <a:lnTo>
                      <a:pt x="16" y="16"/>
                    </a:lnTo>
                    <a:lnTo>
                      <a:pt x="14" y="18"/>
                    </a:lnTo>
                    <a:lnTo>
                      <a:pt x="9" y="19"/>
                    </a:lnTo>
                    <a:close/>
                  </a:path>
                </a:pathLst>
              </a:custGeom>
              <a:solidFill>
                <a:srgbClr val="CC998C"/>
              </a:solidFill>
              <a:ln w="9525">
                <a:noFill/>
                <a:round/>
                <a:headEnd/>
                <a:tailEnd/>
              </a:ln>
            </p:spPr>
            <p:txBody>
              <a:bodyPr/>
              <a:lstStyle/>
              <a:p>
                <a:endParaRPr lang="ru-RU"/>
              </a:p>
            </p:txBody>
          </p:sp>
          <p:sp>
            <p:nvSpPr>
              <p:cNvPr id="18498" name="Freeform 143"/>
              <p:cNvSpPr>
                <a:spLocks/>
              </p:cNvSpPr>
              <p:nvPr/>
            </p:nvSpPr>
            <p:spPr bwMode="auto">
              <a:xfrm>
                <a:off x="2390" y="2535"/>
                <a:ext cx="487" cy="129"/>
              </a:xfrm>
              <a:custGeom>
                <a:avLst/>
                <a:gdLst>
                  <a:gd name="T0" fmla="*/ 480 w 289"/>
                  <a:gd name="T1" fmla="*/ 82 h 149"/>
                  <a:gd name="T2" fmla="*/ 460 w 289"/>
                  <a:gd name="T3" fmla="*/ 32 h 149"/>
                  <a:gd name="T4" fmla="*/ 447 w 289"/>
                  <a:gd name="T5" fmla="*/ 16 h 149"/>
                  <a:gd name="T6" fmla="*/ 442 w 289"/>
                  <a:gd name="T7" fmla="*/ 6 h 149"/>
                  <a:gd name="T8" fmla="*/ 416 w 289"/>
                  <a:gd name="T9" fmla="*/ 3 h 149"/>
                  <a:gd name="T10" fmla="*/ 356 w 289"/>
                  <a:gd name="T11" fmla="*/ 9 h 149"/>
                  <a:gd name="T12" fmla="*/ 295 w 289"/>
                  <a:gd name="T13" fmla="*/ 14 h 149"/>
                  <a:gd name="T14" fmla="*/ 249 w 289"/>
                  <a:gd name="T15" fmla="*/ 18 h 149"/>
                  <a:gd name="T16" fmla="*/ 202 w 289"/>
                  <a:gd name="T17" fmla="*/ 16 h 149"/>
                  <a:gd name="T18" fmla="*/ 136 w 289"/>
                  <a:gd name="T19" fmla="*/ 13 h 149"/>
                  <a:gd name="T20" fmla="*/ 74 w 289"/>
                  <a:gd name="T21" fmla="*/ 8 h 149"/>
                  <a:gd name="T22" fmla="*/ 27 w 289"/>
                  <a:gd name="T23" fmla="*/ 3 h 149"/>
                  <a:gd name="T24" fmla="*/ 12 w 289"/>
                  <a:gd name="T25" fmla="*/ 8 h 149"/>
                  <a:gd name="T26" fmla="*/ 7 w 289"/>
                  <a:gd name="T27" fmla="*/ 20 h 149"/>
                  <a:gd name="T28" fmla="*/ 2 w 289"/>
                  <a:gd name="T29" fmla="*/ 40 h 149"/>
                  <a:gd name="T30" fmla="*/ 0 w 289"/>
                  <a:gd name="T31" fmla="*/ 95 h 149"/>
                  <a:gd name="T32" fmla="*/ 2 w 289"/>
                  <a:gd name="T33" fmla="*/ 118 h 149"/>
                  <a:gd name="T34" fmla="*/ 10 w 289"/>
                  <a:gd name="T35" fmla="*/ 121 h 149"/>
                  <a:gd name="T36" fmla="*/ 25 w 289"/>
                  <a:gd name="T37" fmla="*/ 124 h 149"/>
                  <a:gd name="T38" fmla="*/ 47 w 289"/>
                  <a:gd name="T39" fmla="*/ 125 h 149"/>
                  <a:gd name="T40" fmla="*/ 71 w 289"/>
                  <a:gd name="T41" fmla="*/ 125 h 149"/>
                  <a:gd name="T42" fmla="*/ 101 w 289"/>
                  <a:gd name="T43" fmla="*/ 126 h 149"/>
                  <a:gd name="T44" fmla="*/ 148 w 289"/>
                  <a:gd name="T45" fmla="*/ 126 h 149"/>
                  <a:gd name="T46" fmla="*/ 201 w 289"/>
                  <a:gd name="T47" fmla="*/ 128 h 149"/>
                  <a:gd name="T48" fmla="*/ 256 w 289"/>
                  <a:gd name="T49" fmla="*/ 129 h 149"/>
                  <a:gd name="T50" fmla="*/ 308 w 289"/>
                  <a:gd name="T51" fmla="*/ 129 h 149"/>
                  <a:gd name="T52" fmla="*/ 356 w 289"/>
                  <a:gd name="T53" fmla="*/ 129 h 149"/>
                  <a:gd name="T54" fmla="*/ 388 w 289"/>
                  <a:gd name="T55" fmla="*/ 128 h 149"/>
                  <a:gd name="T56" fmla="*/ 413 w 289"/>
                  <a:gd name="T57" fmla="*/ 126 h 149"/>
                  <a:gd name="T58" fmla="*/ 443 w 289"/>
                  <a:gd name="T59" fmla="*/ 122 h 149"/>
                  <a:gd name="T60" fmla="*/ 468 w 289"/>
                  <a:gd name="T61" fmla="*/ 118 h 149"/>
                  <a:gd name="T62" fmla="*/ 485 w 289"/>
                  <a:gd name="T63" fmla="*/ 109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9"/>
                  <a:gd name="T97" fmla="*/ 0 h 149"/>
                  <a:gd name="T98" fmla="*/ 289 w 289"/>
                  <a:gd name="T99" fmla="*/ 149 h 1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9" h="149">
                    <a:moveTo>
                      <a:pt x="289" y="118"/>
                    </a:moveTo>
                    <a:lnTo>
                      <a:pt x="285" y="95"/>
                    </a:lnTo>
                    <a:lnTo>
                      <a:pt x="279" y="64"/>
                    </a:lnTo>
                    <a:lnTo>
                      <a:pt x="273" y="37"/>
                    </a:lnTo>
                    <a:lnTo>
                      <a:pt x="268" y="24"/>
                    </a:lnTo>
                    <a:lnTo>
                      <a:pt x="265" y="19"/>
                    </a:lnTo>
                    <a:lnTo>
                      <a:pt x="263" y="12"/>
                    </a:lnTo>
                    <a:lnTo>
                      <a:pt x="262" y="7"/>
                    </a:lnTo>
                    <a:lnTo>
                      <a:pt x="262" y="3"/>
                    </a:lnTo>
                    <a:lnTo>
                      <a:pt x="247" y="4"/>
                    </a:lnTo>
                    <a:lnTo>
                      <a:pt x="228" y="7"/>
                    </a:lnTo>
                    <a:lnTo>
                      <a:pt x="211" y="10"/>
                    </a:lnTo>
                    <a:lnTo>
                      <a:pt x="193" y="14"/>
                    </a:lnTo>
                    <a:lnTo>
                      <a:pt x="175" y="16"/>
                    </a:lnTo>
                    <a:lnTo>
                      <a:pt x="159" y="18"/>
                    </a:lnTo>
                    <a:lnTo>
                      <a:pt x="148" y="21"/>
                    </a:lnTo>
                    <a:lnTo>
                      <a:pt x="138" y="21"/>
                    </a:lnTo>
                    <a:lnTo>
                      <a:pt x="120" y="19"/>
                    </a:lnTo>
                    <a:lnTo>
                      <a:pt x="100" y="17"/>
                    </a:lnTo>
                    <a:lnTo>
                      <a:pt x="81" y="15"/>
                    </a:lnTo>
                    <a:lnTo>
                      <a:pt x="61" y="11"/>
                    </a:lnTo>
                    <a:lnTo>
                      <a:pt x="44" y="9"/>
                    </a:lnTo>
                    <a:lnTo>
                      <a:pt x="29" y="6"/>
                    </a:lnTo>
                    <a:lnTo>
                      <a:pt x="16" y="3"/>
                    </a:lnTo>
                    <a:lnTo>
                      <a:pt x="8" y="0"/>
                    </a:lnTo>
                    <a:lnTo>
                      <a:pt x="7" y="9"/>
                    </a:lnTo>
                    <a:lnTo>
                      <a:pt x="6" y="16"/>
                    </a:lnTo>
                    <a:lnTo>
                      <a:pt x="4" y="23"/>
                    </a:lnTo>
                    <a:lnTo>
                      <a:pt x="3" y="29"/>
                    </a:lnTo>
                    <a:lnTo>
                      <a:pt x="1" y="46"/>
                    </a:lnTo>
                    <a:lnTo>
                      <a:pt x="0" y="78"/>
                    </a:lnTo>
                    <a:lnTo>
                      <a:pt x="0" y="110"/>
                    </a:lnTo>
                    <a:lnTo>
                      <a:pt x="0" y="131"/>
                    </a:lnTo>
                    <a:lnTo>
                      <a:pt x="1" y="136"/>
                    </a:lnTo>
                    <a:lnTo>
                      <a:pt x="4" y="138"/>
                    </a:lnTo>
                    <a:lnTo>
                      <a:pt x="6" y="140"/>
                    </a:lnTo>
                    <a:lnTo>
                      <a:pt x="11" y="141"/>
                    </a:lnTo>
                    <a:lnTo>
                      <a:pt x="15" y="143"/>
                    </a:lnTo>
                    <a:lnTo>
                      <a:pt x="21" y="143"/>
                    </a:lnTo>
                    <a:lnTo>
                      <a:pt x="28" y="144"/>
                    </a:lnTo>
                    <a:lnTo>
                      <a:pt x="36" y="144"/>
                    </a:lnTo>
                    <a:lnTo>
                      <a:pt x="42" y="144"/>
                    </a:lnTo>
                    <a:lnTo>
                      <a:pt x="50" y="145"/>
                    </a:lnTo>
                    <a:lnTo>
                      <a:pt x="60" y="145"/>
                    </a:lnTo>
                    <a:lnTo>
                      <a:pt x="73" y="146"/>
                    </a:lnTo>
                    <a:lnTo>
                      <a:pt x="88" y="146"/>
                    </a:lnTo>
                    <a:lnTo>
                      <a:pt x="103" y="147"/>
                    </a:lnTo>
                    <a:lnTo>
                      <a:pt x="119" y="148"/>
                    </a:lnTo>
                    <a:lnTo>
                      <a:pt x="135" y="148"/>
                    </a:lnTo>
                    <a:lnTo>
                      <a:pt x="152" y="149"/>
                    </a:lnTo>
                    <a:lnTo>
                      <a:pt x="168" y="149"/>
                    </a:lnTo>
                    <a:lnTo>
                      <a:pt x="183" y="149"/>
                    </a:lnTo>
                    <a:lnTo>
                      <a:pt x="198" y="149"/>
                    </a:lnTo>
                    <a:lnTo>
                      <a:pt x="211" y="149"/>
                    </a:lnTo>
                    <a:lnTo>
                      <a:pt x="221" y="149"/>
                    </a:lnTo>
                    <a:lnTo>
                      <a:pt x="230" y="148"/>
                    </a:lnTo>
                    <a:lnTo>
                      <a:pt x="236" y="147"/>
                    </a:lnTo>
                    <a:lnTo>
                      <a:pt x="245" y="145"/>
                    </a:lnTo>
                    <a:lnTo>
                      <a:pt x="254" y="143"/>
                    </a:lnTo>
                    <a:lnTo>
                      <a:pt x="263" y="141"/>
                    </a:lnTo>
                    <a:lnTo>
                      <a:pt x="271" y="139"/>
                    </a:lnTo>
                    <a:lnTo>
                      <a:pt x="278" y="136"/>
                    </a:lnTo>
                    <a:lnTo>
                      <a:pt x="283" y="131"/>
                    </a:lnTo>
                    <a:lnTo>
                      <a:pt x="288" y="126"/>
                    </a:lnTo>
                    <a:lnTo>
                      <a:pt x="289" y="118"/>
                    </a:lnTo>
                    <a:close/>
                  </a:path>
                </a:pathLst>
              </a:custGeom>
              <a:solidFill>
                <a:srgbClr val="5B99C1"/>
              </a:solidFill>
              <a:ln w="9525">
                <a:noFill/>
                <a:round/>
                <a:headEnd/>
                <a:tailEnd/>
              </a:ln>
            </p:spPr>
            <p:txBody>
              <a:bodyPr/>
              <a:lstStyle/>
              <a:p>
                <a:endParaRPr lang="ru-RU"/>
              </a:p>
            </p:txBody>
          </p:sp>
          <p:sp>
            <p:nvSpPr>
              <p:cNvPr id="18499" name="Freeform 144"/>
              <p:cNvSpPr>
                <a:spLocks/>
              </p:cNvSpPr>
              <p:nvPr/>
            </p:nvSpPr>
            <p:spPr bwMode="auto">
              <a:xfrm>
                <a:off x="2326" y="2193"/>
                <a:ext cx="558" cy="359"/>
              </a:xfrm>
              <a:custGeom>
                <a:avLst/>
                <a:gdLst>
                  <a:gd name="T0" fmla="*/ 448 w 331"/>
                  <a:gd name="T1" fmla="*/ 347 h 418"/>
                  <a:gd name="T2" fmla="*/ 359 w 331"/>
                  <a:gd name="T3" fmla="*/ 355 h 418"/>
                  <a:gd name="T4" fmla="*/ 297 w 331"/>
                  <a:gd name="T5" fmla="*/ 359 h 418"/>
                  <a:gd name="T6" fmla="*/ 201 w 331"/>
                  <a:gd name="T7" fmla="*/ 354 h 418"/>
                  <a:gd name="T8" fmla="*/ 113 w 331"/>
                  <a:gd name="T9" fmla="*/ 346 h 418"/>
                  <a:gd name="T10" fmla="*/ 74 w 331"/>
                  <a:gd name="T11" fmla="*/ 335 h 418"/>
                  <a:gd name="T12" fmla="*/ 84 w 331"/>
                  <a:gd name="T13" fmla="*/ 319 h 418"/>
                  <a:gd name="T14" fmla="*/ 78 w 331"/>
                  <a:gd name="T15" fmla="*/ 304 h 418"/>
                  <a:gd name="T16" fmla="*/ 71 w 331"/>
                  <a:gd name="T17" fmla="*/ 265 h 418"/>
                  <a:gd name="T18" fmla="*/ 64 w 331"/>
                  <a:gd name="T19" fmla="*/ 216 h 418"/>
                  <a:gd name="T20" fmla="*/ 35 w 331"/>
                  <a:gd name="T21" fmla="*/ 156 h 418"/>
                  <a:gd name="T22" fmla="*/ 12 w 331"/>
                  <a:gd name="T23" fmla="*/ 112 h 418"/>
                  <a:gd name="T24" fmla="*/ 0 w 331"/>
                  <a:gd name="T25" fmla="*/ 54 h 418"/>
                  <a:gd name="T26" fmla="*/ 32 w 331"/>
                  <a:gd name="T27" fmla="*/ 35 h 418"/>
                  <a:gd name="T28" fmla="*/ 56 w 331"/>
                  <a:gd name="T29" fmla="*/ 33 h 418"/>
                  <a:gd name="T30" fmla="*/ 83 w 331"/>
                  <a:gd name="T31" fmla="*/ 30 h 418"/>
                  <a:gd name="T32" fmla="*/ 111 w 331"/>
                  <a:gd name="T33" fmla="*/ 22 h 418"/>
                  <a:gd name="T34" fmla="*/ 153 w 331"/>
                  <a:gd name="T35" fmla="*/ 9 h 418"/>
                  <a:gd name="T36" fmla="*/ 185 w 331"/>
                  <a:gd name="T37" fmla="*/ 0 h 418"/>
                  <a:gd name="T38" fmla="*/ 150 w 331"/>
                  <a:gd name="T39" fmla="*/ 36 h 418"/>
                  <a:gd name="T40" fmla="*/ 158 w 331"/>
                  <a:gd name="T41" fmla="*/ 41 h 418"/>
                  <a:gd name="T42" fmla="*/ 189 w 331"/>
                  <a:gd name="T43" fmla="*/ 43 h 418"/>
                  <a:gd name="T44" fmla="*/ 206 w 331"/>
                  <a:gd name="T45" fmla="*/ 46 h 418"/>
                  <a:gd name="T46" fmla="*/ 187 w 331"/>
                  <a:gd name="T47" fmla="*/ 55 h 418"/>
                  <a:gd name="T48" fmla="*/ 207 w 331"/>
                  <a:gd name="T49" fmla="*/ 67 h 418"/>
                  <a:gd name="T50" fmla="*/ 233 w 331"/>
                  <a:gd name="T51" fmla="*/ 76 h 418"/>
                  <a:gd name="T52" fmla="*/ 243 w 331"/>
                  <a:gd name="T53" fmla="*/ 86 h 418"/>
                  <a:gd name="T54" fmla="*/ 244 w 331"/>
                  <a:gd name="T55" fmla="*/ 129 h 418"/>
                  <a:gd name="T56" fmla="*/ 270 w 331"/>
                  <a:gd name="T57" fmla="*/ 137 h 418"/>
                  <a:gd name="T58" fmla="*/ 290 w 331"/>
                  <a:gd name="T59" fmla="*/ 121 h 418"/>
                  <a:gd name="T60" fmla="*/ 290 w 331"/>
                  <a:gd name="T61" fmla="*/ 85 h 418"/>
                  <a:gd name="T62" fmla="*/ 315 w 331"/>
                  <a:gd name="T63" fmla="*/ 72 h 418"/>
                  <a:gd name="T64" fmla="*/ 352 w 331"/>
                  <a:gd name="T65" fmla="*/ 54 h 418"/>
                  <a:gd name="T66" fmla="*/ 364 w 331"/>
                  <a:gd name="T67" fmla="*/ 46 h 418"/>
                  <a:gd name="T68" fmla="*/ 354 w 331"/>
                  <a:gd name="T69" fmla="*/ 35 h 418"/>
                  <a:gd name="T70" fmla="*/ 391 w 331"/>
                  <a:gd name="T71" fmla="*/ 39 h 418"/>
                  <a:gd name="T72" fmla="*/ 391 w 331"/>
                  <a:gd name="T73" fmla="*/ 21 h 418"/>
                  <a:gd name="T74" fmla="*/ 393 w 331"/>
                  <a:gd name="T75" fmla="*/ 9 h 418"/>
                  <a:gd name="T76" fmla="*/ 423 w 331"/>
                  <a:gd name="T77" fmla="*/ 20 h 418"/>
                  <a:gd name="T78" fmla="*/ 447 w 331"/>
                  <a:gd name="T79" fmla="*/ 26 h 418"/>
                  <a:gd name="T80" fmla="*/ 469 w 331"/>
                  <a:gd name="T81" fmla="*/ 28 h 418"/>
                  <a:gd name="T82" fmla="*/ 511 w 331"/>
                  <a:gd name="T83" fmla="*/ 34 h 418"/>
                  <a:gd name="T84" fmla="*/ 539 w 331"/>
                  <a:gd name="T85" fmla="*/ 42 h 418"/>
                  <a:gd name="T86" fmla="*/ 558 w 331"/>
                  <a:gd name="T87" fmla="*/ 79 h 418"/>
                  <a:gd name="T88" fmla="*/ 538 w 331"/>
                  <a:gd name="T89" fmla="*/ 137 h 418"/>
                  <a:gd name="T90" fmla="*/ 499 w 331"/>
                  <a:gd name="T91" fmla="*/ 198 h 418"/>
                  <a:gd name="T92" fmla="*/ 506 w 331"/>
                  <a:gd name="T93" fmla="*/ 219 h 418"/>
                  <a:gd name="T94" fmla="*/ 501 w 331"/>
                  <a:gd name="T95" fmla="*/ 234 h 418"/>
                  <a:gd name="T96" fmla="*/ 487 w 331"/>
                  <a:gd name="T97" fmla="*/ 265 h 418"/>
                  <a:gd name="T98" fmla="*/ 487 w 331"/>
                  <a:gd name="T99" fmla="*/ 303 h 418"/>
                  <a:gd name="T100" fmla="*/ 506 w 331"/>
                  <a:gd name="T101" fmla="*/ 344 h 4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1"/>
                  <a:gd name="T154" fmla="*/ 0 h 418"/>
                  <a:gd name="T155" fmla="*/ 331 w 331"/>
                  <a:gd name="T156" fmla="*/ 418 h 4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1" h="418">
                    <a:moveTo>
                      <a:pt x="300" y="400"/>
                    </a:moveTo>
                    <a:lnTo>
                      <a:pt x="285" y="401"/>
                    </a:lnTo>
                    <a:lnTo>
                      <a:pt x="266" y="404"/>
                    </a:lnTo>
                    <a:lnTo>
                      <a:pt x="249" y="407"/>
                    </a:lnTo>
                    <a:lnTo>
                      <a:pt x="231" y="411"/>
                    </a:lnTo>
                    <a:lnTo>
                      <a:pt x="213" y="413"/>
                    </a:lnTo>
                    <a:lnTo>
                      <a:pt x="197" y="415"/>
                    </a:lnTo>
                    <a:lnTo>
                      <a:pt x="186" y="418"/>
                    </a:lnTo>
                    <a:lnTo>
                      <a:pt x="176" y="418"/>
                    </a:lnTo>
                    <a:lnTo>
                      <a:pt x="158" y="416"/>
                    </a:lnTo>
                    <a:lnTo>
                      <a:pt x="138" y="414"/>
                    </a:lnTo>
                    <a:lnTo>
                      <a:pt x="119" y="412"/>
                    </a:lnTo>
                    <a:lnTo>
                      <a:pt x="99" y="408"/>
                    </a:lnTo>
                    <a:lnTo>
                      <a:pt x="82" y="406"/>
                    </a:lnTo>
                    <a:lnTo>
                      <a:pt x="67" y="403"/>
                    </a:lnTo>
                    <a:lnTo>
                      <a:pt x="54" y="400"/>
                    </a:lnTo>
                    <a:lnTo>
                      <a:pt x="46" y="397"/>
                    </a:lnTo>
                    <a:lnTo>
                      <a:pt x="44" y="390"/>
                    </a:lnTo>
                    <a:lnTo>
                      <a:pt x="45" y="383"/>
                    </a:lnTo>
                    <a:lnTo>
                      <a:pt x="48" y="376"/>
                    </a:lnTo>
                    <a:lnTo>
                      <a:pt x="50" y="371"/>
                    </a:lnTo>
                    <a:lnTo>
                      <a:pt x="50" y="367"/>
                    </a:lnTo>
                    <a:lnTo>
                      <a:pt x="49" y="361"/>
                    </a:lnTo>
                    <a:lnTo>
                      <a:pt x="46" y="354"/>
                    </a:lnTo>
                    <a:lnTo>
                      <a:pt x="45" y="347"/>
                    </a:lnTo>
                    <a:lnTo>
                      <a:pt x="43" y="332"/>
                    </a:lnTo>
                    <a:lnTo>
                      <a:pt x="42" y="308"/>
                    </a:lnTo>
                    <a:lnTo>
                      <a:pt x="41" y="283"/>
                    </a:lnTo>
                    <a:lnTo>
                      <a:pt x="41" y="266"/>
                    </a:lnTo>
                    <a:lnTo>
                      <a:pt x="38" y="251"/>
                    </a:lnTo>
                    <a:lnTo>
                      <a:pt x="34" y="226"/>
                    </a:lnTo>
                    <a:lnTo>
                      <a:pt x="27" y="202"/>
                    </a:lnTo>
                    <a:lnTo>
                      <a:pt x="21" y="182"/>
                    </a:lnTo>
                    <a:lnTo>
                      <a:pt x="18" y="170"/>
                    </a:lnTo>
                    <a:lnTo>
                      <a:pt x="12" y="152"/>
                    </a:lnTo>
                    <a:lnTo>
                      <a:pt x="7" y="130"/>
                    </a:lnTo>
                    <a:lnTo>
                      <a:pt x="3" y="106"/>
                    </a:lnTo>
                    <a:lnTo>
                      <a:pt x="0" y="83"/>
                    </a:lnTo>
                    <a:lnTo>
                      <a:pt x="0" y="63"/>
                    </a:lnTo>
                    <a:lnTo>
                      <a:pt x="5" y="49"/>
                    </a:lnTo>
                    <a:lnTo>
                      <a:pt x="14" y="42"/>
                    </a:lnTo>
                    <a:lnTo>
                      <a:pt x="19" y="41"/>
                    </a:lnTo>
                    <a:lnTo>
                      <a:pt x="23" y="41"/>
                    </a:lnTo>
                    <a:lnTo>
                      <a:pt x="28" y="40"/>
                    </a:lnTo>
                    <a:lnTo>
                      <a:pt x="33" y="39"/>
                    </a:lnTo>
                    <a:lnTo>
                      <a:pt x="38" y="38"/>
                    </a:lnTo>
                    <a:lnTo>
                      <a:pt x="43" y="36"/>
                    </a:lnTo>
                    <a:lnTo>
                      <a:pt x="49" y="35"/>
                    </a:lnTo>
                    <a:lnTo>
                      <a:pt x="53" y="33"/>
                    </a:lnTo>
                    <a:lnTo>
                      <a:pt x="59" y="30"/>
                    </a:lnTo>
                    <a:lnTo>
                      <a:pt x="66" y="26"/>
                    </a:lnTo>
                    <a:lnTo>
                      <a:pt x="74" y="22"/>
                    </a:lnTo>
                    <a:lnTo>
                      <a:pt x="83" y="16"/>
                    </a:lnTo>
                    <a:lnTo>
                      <a:pt x="91" y="11"/>
                    </a:lnTo>
                    <a:lnTo>
                      <a:pt x="99" y="7"/>
                    </a:lnTo>
                    <a:lnTo>
                      <a:pt x="105" y="2"/>
                    </a:lnTo>
                    <a:lnTo>
                      <a:pt x="110" y="0"/>
                    </a:lnTo>
                    <a:lnTo>
                      <a:pt x="104" y="17"/>
                    </a:lnTo>
                    <a:lnTo>
                      <a:pt x="96" y="31"/>
                    </a:lnTo>
                    <a:lnTo>
                      <a:pt x="89" y="42"/>
                    </a:lnTo>
                    <a:lnTo>
                      <a:pt x="87" y="47"/>
                    </a:lnTo>
                    <a:lnTo>
                      <a:pt x="89" y="48"/>
                    </a:lnTo>
                    <a:lnTo>
                      <a:pt x="94" y="48"/>
                    </a:lnTo>
                    <a:lnTo>
                      <a:pt x="99" y="49"/>
                    </a:lnTo>
                    <a:lnTo>
                      <a:pt x="105" y="49"/>
                    </a:lnTo>
                    <a:lnTo>
                      <a:pt x="112" y="50"/>
                    </a:lnTo>
                    <a:lnTo>
                      <a:pt x="117" y="51"/>
                    </a:lnTo>
                    <a:lnTo>
                      <a:pt x="121" y="51"/>
                    </a:lnTo>
                    <a:lnTo>
                      <a:pt x="122" y="53"/>
                    </a:lnTo>
                    <a:lnTo>
                      <a:pt x="121" y="56"/>
                    </a:lnTo>
                    <a:lnTo>
                      <a:pt x="115" y="61"/>
                    </a:lnTo>
                    <a:lnTo>
                      <a:pt x="111" y="64"/>
                    </a:lnTo>
                    <a:lnTo>
                      <a:pt x="109" y="66"/>
                    </a:lnTo>
                    <a:lnTo>
                      <a:pt x="117" y="72"/>
                    </a:lnTo>
                    <a:lnTo>
                      <a:pt x="123" y="78"/>
                    </a:lnTo>
                    <a:lnTo>
                      <a:pt x="129" y="83"/>
                    </a:lnTo>
                    <a:lnTo>
                      <a:pt x="135" y="86"/>
                    </a:lnTo>
                    <a:lnTo>
                      <a:pt x="138" y="89"/>
                    </a:lnTo>
                    <a:lnTo>
                      <a:pt x="142" y="93"/>
                    </a:lnTo>
                    <a:lnTo>
                      <a:pt x="143" y="96"/>
                    </a:lnTo>
                    <a:lnTo>
                      <a:pt x="144" y="100"/>
                    </a:lnTo>
                    <a:lnTo>
                      <a:pt x="145" y="112"/>
                    </a:lnTo>
                    <a:lnTo>
                      <a:pt x="145" y="132"/>
                    </a:lnTo>
                    <a:lnTo>
                      <a:pt x="145" y="150"/>
                    </a:lnTo>
                    <a:lnTo>
                      <a:pt x="145" y="160"/>
                    </a:lnTo>
                    <a:lnTo>
                      <a:pt x="152" y="161"/>
                    </a:lnTo>
                    <a:lnTo>
                      <a:pt x="160" y="160"/>
                    </a:lnTo>
                    <a:lnTo>
                      <a:pt x="167" y="159"/>
                    </a:lnTo>
                    <a:lnTo>
                      <a:pt x="172" y="157"/>
                    </a:lnTo>
                    <a:lnTo>
                      <a:pt x="172" y="141"/>
                    </a:lnTo>
                    <a:lnTo>
                      <a:pt x="171" y="124"/>
                    </a:lnTo>
                    <a:lnTo>
                      <a:pt x="171" y="108"/>
                    </a:lnTo>
                    <a:lnTo>
                      <a:pt x="172" y="99"/>
                    </a:lnTo>
                    <a:lnTo>
                      <a:pt x="174" y="95"/>
                    </a:lnTo>
                    <a:lnTo>
                      <a:pt x="180" y="91"/>
                    </a:lnTo>
                    <a:lnTo>
                      <a:pt x="187" y="84"/>
                    </a:lnTo>
                    <a:lnTo>
                      <a:pt x="195" y="77"/>
                    </a:lnTo>
                    <a:lnTo>
                      <a:pt x="202" y="70"/>
                    </a:lnTo>
                    <a:lnTo>
                      <a:pt x="209" y="63"/>
                    </a:lnTo>
                    <a:lnTo>
                      <a:pt x="213" y="58"/>
                    </a:lnTo>
                    <a:lnTo>
                      <a:pt x="216" y="56"/>
                    </a:lnTo>
                    <a:lnTo>
                      <a:pt x="216" y="53"/>
                    </a:lnTo>
                    <a:lnTo>
                      <a:pt x="213" y="48"/>
                    </a:lnTo>
                    <a:lnTo>
                      <a:pt x="210" y="43"/>
                    </a:lnTo>
                    <a:lnTo>
                      <a:pt x="210" y="41"/>
                    </a:lnTo>
                    <a:lnTo>
                      <a:pt x="214" y="41"/>
                    </a:lnTo>
                    <a:lnTo>
                      <a:pt x="224" y="43"/>
                    </a:lnTo>
                    <a:lnTo>
                      <a:pt x="232" y="45"/>
                    </a:lnTo>
                    <a:lnTo>
                      <a:pt x="236" y="43"/>
                    </a:lnTo>
                    <a:lnTo>
                      <a:pt x="235" y="38"/>
                    </a:lnTo>
                    <a:lnTo>
                      <a:pt x="232" y="25"/>
                    </a:lnTo>
                    <a:lnTo>
                      <a:pt x="228" y="13"/>
                    </a:lnTo>
                    <a:lnTo>
                      <a:pt x="226" y="7"/>
                    </a:lnTo>
                    <a:lnTo>
                      <a:pt x="233" y="11"/>
                    </a:lnTo>
                    <a:lnTo>
                      <a:pt x="239" y="15"/>
                    </a:lnTo>
                    <a:lnTo>
                      <a:pt x="245" y="19"/>
                    </a:lnTo>
                    <a:lnTo>
                      <a:pt x="251" y="23"/>
                    </a:lnTo>
                    <a:lnTo>
                      <a:pt x="257" y="26"/>
                    </a:lnTo>
                    <a:lnTo>
                      <a:pt x="262" y="28"/>
                    </a:lnTo>
                    <a:lnTo>
                      <a:pt x="265" y="30"/>
                    </a:lnTo>
                    <a:lnTo>
                      <a:pt x="267" y="31"/>
                    </a:lnTo>
                    <a:lnTo>
                      <a:pt x="271" y="32"/>
                    </a:lnTo>
                    <a:lnTo>
                      <a:pt x="278" y="33"/>
                    </a:lnTo>
                    <a:lnTo>
                      <a:pt x="285" y="34"/>
                    </a:lnTo>
                    <a:lnTo>
                      <a:pt x="294" y="36"/>
                    </a:lnTo>
                    <a:lnTo>
                      <a:pt x="303" y="40"/>
                    </a:lnTo>
                    <a:lnTo>
                      <a:pt x="310" y="42"/>
                    </a:lnTo>
                    <a:lnTo>
                      <a:pt x="317" y="46"/>
                    </a:lnTo>
                    <a:lnTo>
                      <a:pt x="320" y="49"/>
                    </a:lnTo>
                    <a:lnTo>
                      <a:pt x="326" y="61"/>
                    </a:lnTo>
                    <a:lnTo>
                      <a:pt x="329" y="74"/>
                    </a:lnTo>
                    <a:lnTo>
                      <a:pt x="331" y="92"/>
                    </a:lnTo>
                    <a:lnTo>
                      <a:pt x="329" y="111"/>
                    </a:lnTo>
                    <a:lnTo>
                      <a:pt x="326" y="134"/>
                    </a:lnTo>
                    <a:lnTo>
                      <a:pt x="319" y="160"/>
                    </a:lnTo>
                    <a:lnTo>
                      <a:pt x="310" y="188"/>
                    </a:lnTo>
                    <a:lnTo>
                      <a:pt x="298" y="221"/>
                    </a:lnTo>
                    <a:lnTo>
                      <a:pt x="296" y="231"/>
                    </a:lnTo>
                    <a:lnTo>
                      <a:pt x="296" y="240"/>
                    </a:lnTo>
                    <a:lnTo>
                      <a:pt x="297" y="249"/>
                    </a:lnTo>
                    <a:lnTo>
                      <a:pt x="300" y="255"/>
                    </a:lnTo>
                    <a:lnTo>
                      <a:pt x="301" y="260"/>
                    </a:lnTo>
                    <a:lnTo>
                      <a:pt x="300" y="266"/>
                    </a:lnTo>
                    <a:lnTo>
                      <a:pt x="297" y="272"/>
                    </a:lnTo>
                    <a:lnTo>
                      <a:pt x="295" y="278"/>
                    </a:lnTo>
                    <a:lnTo>
                      <a:pt x="292" y="290"/>
                    </a:lnTo>
                    <a:lnTo>
                      <a:pt x="289" y="308"/>
                    </a:lnTo>
                    <a:lnTo>
                      <a:pt x="286" y="328"/>
                    </a:lnTo>
                    <a:lnTo>
                      <a:pt x="286" y="340"/>
                    </a:lnTo>
                    <a:lnTo>
                      <a:pt x="289" y="353"/>
                    </a:lnTo>
                    <a:lnTo>
                      <a:pt x="296" y="371"/>
                    </a:lnTo>
                    <a:lnTo>
                      <a:pt x="301" y="390"/>
                    </a:lnTo>
                    <a:lnTo>
                      <a:pt x="300" y="400"/>
                    </a:lnTo>
                    <a:close/>
                  </a:path>
                </a:pathLst>
              </a:custGeom>
              <a:solidFill>
                <a:srgbClr val="B20019"/>
              </a:solidFill>
              <a:ln w="9525">
                <a:noFill/>
                <a:round/>
                <a:headEnd/>
                <a:tailEnd/>
              </a:ln>
            </p:spPr>
            <p:txBody>
              <a:bodyPr/>
              <a:lstStyle/>
              <a:p>
                <a:endParaRPr lang="ru-RU"/>
              </a:p>
            </p:txBody>
          </p:sp>
          <p:sp>
            <p:nvSpPr>
              <p:cNvPr id="18500" name="Freeform 145"/>
              <p:cNvSpPr>
                <a:spLocks/>
              </p:cNvSpPr>
              <p:nvPr/>
            </p:nvSpPr>
            <p:spPr bwMode="auto">
              <a:xfrm>
                <a:off x="2471" y="2183"/>
                <a:ext cx="253" cy="149"/>
              </a:xfrm>
              <a:custGeom>
                <a:avLst/>
                <a:gdLst>
                  <a:gd name="T0" fmla="*/ 29 w 149"/>
                  <a:gd name="T1" fmla="*/ 26 h 174"/>
                  <a:gd name="T2" fmla="*/ 3 w 149"/>
                  <a:gd name="T3" fmla="*/ 47 h 174"/>
                  <a:gd name="T4" fmla="*/ 3 w 149"/>
                  <a:gd name="T5" fmla="*/ 52 h 174"/>
                  <a:gd name="T6" fmla="*/ 20 w 149"/>
                  <a:gd name="T7" fmla="*/ 53 h 174"/>
                  <a:gd name="T8" fmla="*/ 42 w 149"/>
                  <a:gd name="T9" fmla="*/ 54 h 174"/>
                  <a:gd name="T10" fmla="*/ 58 w 149"/>
                  <a:gd name="T11" fmla="*/ 55 h 174"/>
                  <a:gd name="T12" fmla="*/ 58 w 149"/>
                  <a:gd name="T13" fmla="*/ 59 h 174"/>
                  <a:gd name="T14" fmla="*/ 41 w 149"/>
                  <a:gd name="T15" fmla="*/ 66 h 174"/>
                  <a:gd name="T16" fmla="*/ 51 w 149"/>
                  <a:gd name="T17" fmla="*/ 73 h 174"/>
                  <a:gd name="T18" fmla="*/ 71 w 149"/>
                  <a:gd name="T19" fmla="*/ 82 h 174"/>
                  <a:gd name="T20" fmla="*/ 87 w 149"/>
                  <a:gd name="T21" fmla="*/ 87 h 174"/>
                  <a:gd name="T22" fmla="*/ 95 w 149"/>
                  <a:gd name="T23" fmla="*/ 93 h 174"/>
                  <a:gd name="T24" fmla="*/ 98 w 149"/>
                  <a:gd name="T25" fmla="*/ 107 h 174"/>
                  <a:gd name="T26" fmla="*/ 98 w 149"/>
                  <a:gd name="T27" fmla="*/ 140 h 174"/>
                  <a:gd name="T28" fmla="*/ 110 w 149"/>
                  <a:gd name="T29" fmla="*/ 149 h 174"/>
                  <a:gd name="T30" fmla="*/ 136 w 149"/>
                  <a:gd name="T31" fmla="*/ 147 h 174"/>
                  <a:gd name="T32" fmla="*/ 144 w 149"/>
                  <a:gd name="T33" fmla="*/ 132 h 174"/>
                  <a:gd name="T34" fmla="*/ 143 w 149"/>
                  <a:gd name="T35" fmla="*/ 104 h 174"/>
                  <a:gd name="T36" fmla="*/ 148 w 149"/>
                  <a:gd name="T37" fmla="*/ 92 h 174"/>
                  <a:gd name="T38" fmla="*/ 170 w 149"/>
                  <a:gd name="T39" fmla="*/ 83 h 174"/>
                  <a:gd name="T40" fmla="*/ 195 w 149"/>
                  <a:gd name="T41" fmla="*/ 71 h 174"/>
                  <a:gd name="T42" fmla="*/ 214 w 149"/>
                  <a:gd name="T43" fmla="*/ 61 h 174"/>
                  <a:gd name="T44" fmla="*/ 219 w 149"/>
                  <a:gd name="T45" fmla="*/ 57 h 174"/>
                  <a:gd name="T46" fmla="*/ 209 w 149"/>
                  <a:gd name="T47" fmla="*/ 48 h 174"/>
                  <a:gd name="T48" fmla="*/ 216 w 149"/>
                  <a:gd name="T49" fmla="*/ 46 h 174"/>
                  <a:gd name="T50" fmla="*/ 246 w 149"/>
                  <a:gd name="T51" fmla="*/ 50 h 174"/>
                  <a:gd name="T52" fmla="*/ 251 w 149"/>
                  <a:gd name="T53" fmla="*/ 44 h 174"/>
                  <a:gd name="T54" fmla="*/ 239 w 149"/>
                  <a:gd name="T55" fmla="*/ 22 h 174"/>
                  <a:gd name="T56" fmla="*/ 233 w 149"/>
                  <a:gd name="T57" fmla="*/ 13 h 174"/>
                  <a:gd name="T58" fmla="*/ 190 w 149"/>
                  <a:gd name="T59" fmla="*/ 19 h 174"/>
                  <a:gd name="T60" fmla="*/ 171 w 149"/>
                  <a:gd name="T61" fmla="*/ 45 h 174"/>
                  <a:gd name="T62" fmla="*/ 148 w 149"/>
                  <a:gd name="T63" fmla="*/ 68 h 174"/>
                  <a:gd name="T64" fmla="*/ 124 w 149"/>
                  <a:gd name="T65" fmla="*/ 84 h 174"/>
                  <a:gd name="T66" fmla="*/ 109 w 149"/>
                  <a:gd name="T67" fmla="*/ 82 h 174"/>
                  <a:gd name="T68" fmla="*/ 93 w 149"/>
                  <a:gd name="T69" fmla="*/ 61 h 174"/>
                  <a:gd name="T70" fmla="*/ 70 w 149"/>
                  <a:gd name="T71" fmla="*/ 44 h 174"/>
                  <a:gd name="T72" fmla="*/ 66 w 149"/>
                  <a:gd name="T73" fmla="*/ 15 h 174"/>
                  <a:gd name="T74" fmla="*/ 61 w 149"/>
                  <a:gd name="T75" fmla="*/ 2 h 174"/>
                  <a:gd name="T76" fmla="*/ 44 w 149"/>
                  <a:gd name="T77" fmla="*/ 8 h 1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9"/>
                  <a:gd name="T118" fmla="*/ 0 h 174"/>
                  <a:gd name="T119" fmla="*/ 149 w 149"/>
                  <a:gd name="T120" fmla="*/ 174 h 17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9" h="174">
                    <a:moveTo>
                      <a:pt x="23" y="13"/>
                    </a:moveTo>
                    <a:lnTo>
                      <a:pt x="17" y="30"/>
                    </a:lnTo>
                    <a:lnTo>
                      <a:pt x="9" y="44"/>
                    </a:lnTo>
                    <a:lnTo>
                      <a:pt x="2" y="55"/>
                    </a:lnTo>
                    <a:lnTo>
                      <a:pt x="0" y="60"/>
                    </a:lnTo>
                    <a:lnTo>
                      <a:pt x="2" y="61"/>
                    </a:lnTo>
                    <a:lnTo>
                      <a:pt x="7" y="61"/>
                    </a:lnTo>
                    <a:lnTo>
                      <a:pt x="12" y="62"/>
                    </a:lnTo>
                    <a:lnTo>
                      <a:pt x="18" y="62"/>
                    </a:lnTo>
                    <a:lnTo>
                      <a:pt x="25" y="63"/>
                    </a:lnTo>
                    <a:lnTo>
                      <a:pt x="30" y="64"/>
                    </a:lnTo>
                    <a:lnTo>
                      <a:pt x="34" y="64"/>
                    </a:lnTo>
                    <a:lnTo>
                      <a:pt x="35" y="66"/>
                    </a:lnTo>
                    <a:lnTo>
                      <a:pt x="34" y="69"/>
                    </a:lnTo>
                    <a:lnTo>
                      <a:pt x="28" y="74"/>
                    </a:lnTo>
                    <a:lnTo>
                      <a:pt x="24" y="77"/>
                    </a:lnTo>
                    <a:lnTo>
                      <a:pt x="22" y="79"/>
                    </a:lnTo>
                    <a:lnTo>
                      <a:pt x="30" y="85"/>
                    </a:lnTo>
                    <a:lnTo>
                      <a:pt x="36" y="91"/>
                    </a:lnTo>
                    <a:lnTo>
                      <a:pt x="42" y="96"/>
                    </a:lnTo>
                    <a:lnTo>
                      <a:pt x="48" y="99"/>
                    </a:lnTo>
                    <a:lnTo>
                      <a:pt x="51" y="102"/>
                    </a:lnTo>
                    <a:lnTo>
                      <a:pt x="55" y="106"/>
                    </a:lnTo>
                    <a:lnTo>
                      <a:pt x="56" y="109"/>
                    </a:lnTo>
                    <a:lnTo>
                      <a:pt x="57" y="113"/>
                    </a:lnTo>
                    <a:lnTo>
                      <a:pt x="58" y="125"/>
                    </a:lnTo>
                    <a:lnTo>
                      <a:pt x="58" y="145"/>
                    </a:lnTo>
                    <a:lnTo>
                      <a:pt x="58" y="163"/>
                    </a:lnTo>
                    <a:lnTo>
                      <a:pt x="58" y="173"/>
                    </a:lnTo>
                    <a:lnTo>
                      <a:pt x="65" y="174"/>
                    </a:lnTo>
                    <a:lnTo>
                      <a:pt x="73" y="173"/>
                    </a:lnTo>
                    <a:lnTo>
                      <a:pt x="80" y="172"/>
                    </a:lnTo>
                    <a:lnTo>
                      <a:pt x="85" y="170"/>
                    </a:lnTo>
                    <a:lnTo>
                      <a:pt x="85" y="154"/>
                    </a:lnTo>
                    <a:lnTo>
                      <a:pt x="84" y="137"/>
                    </a:lnTo>
                    <a:lnTo>
                      <a:pt x="84" y="121"/>
                    </a:lnTo>
                    <a:lnTo>
                      <a:pt x="85" y="112"/>
                    </a:lnTo>
                    <a:lnTo>
                      <a:pt x="87" y="108"/>
                    </a:lnTo>
                    <a:lnTo>
                      <a:pt x="93" y="104"/>
                    </a:lnTo>
                    <a:lnTo>
                      <a:pt x="100" y="97"/>
                    </a:lnTo>
                    <a:lnTo>
                      <a:pt x="108" y="90"/>
                    </a:lnTo>
                    <a:lnTo>
                      <a:pt x="115" y="83"/>
                    </a:lnTo>
                    <a:lnTo>
                      <a:pt x="122" y="76"/>
                    </a:lnTo>
                    <a:lnTo>
                      <a:pt x="126" y="71"/>
                    </a:lnTo>
                    <a:lnTo>
                      <a:pt x="129" y="69"/>
                    </a:lnTo>
                    <a:lnTo>
                      <a:pt x="129" y="66"/>
                    </a:lnTo>
                    <a:lnTo>
                      <a:pt x="126" y="61"/>
                    </a:lnTo>
                    <a:lnTo>
                      <a:pt x="123" y="56"/>
                    </a:lnTo>
                    <a:lnTo>
                      <a:pt x="123" y="54"/>
                    </a:lnTo>
                    <a:lnTo>
                      <a:pt x="127" y="54"/>
                    </a:lnTo>
                    <a:lnTo>
                      <a:pt x="137" y="56"/>
                    </a:lnTo>
                    <a:lnTo>
                      <a:pt x="145" y="58"/>
                    </a:lnTo>
                    <a:lnTo>
                      <a:pt x="149" y="56"/>
                    </a:lnTo>
                    <a:lnTo>
                      <a:pt x="148" y="51"/>
                    </a:lnTo>
                    <a:lnTo>
                      <a:pt x="145" y="38"/>
                    </a:lnTo>
                    <a:lnTo>
                      <a:pt x="141" y="26"/>
                    </a:lnTo>
                    <a:lnTo>
                      <a:pt x="139" y="20"/>
                    </a:lnTo>
                    <a:lnTo>
                      <a:pt x="137" y="15"/>
                    </a:lnTo>
                    <a:lnTo>
                      <a:pt x="117" y="8"/>
                    </a:lnTo>
                    <a:lnTo>
                      <a:pt x="112" y="22"/>
                    </a:lnTo>
                    <a:lnTo>
                      <a:pt x="108" y="37"/>
                    </a:lnTo>
                    <a:lnTo>
                      <a:pt x="101" y="52"/>
                    </a:lnTo>
                    <a:lnTo>
                      <a:pt x="94" y="67"/>
                    </a:lnTo>
                    <a:lnTo>
                      <a:pt x="87" y="79"/>
                    </a:lnTo>
                    <a:lnTo>
                      <a:pt x="80" y="91"/>
                    </a:lnTo>
                    <a:lnTo>
                      <a:pt x="73" y="98"/>
                    </a:lnTo>
                    <a:lnTo>
                      <a:pt x="68" y="100"/>
                    </a:lnTo>
                    <a:lnTo>
                      <a:pt x="64" y="96"/>
                    </a:lnTo>
                    <a:lnTo>
                      <a:pt x="60" y="84"/>
                    </a:lnTo>
                    <a:lnTo>
                      <a:pt x="55" y="71"/>
                    </a:lnTo>
                    <a:lnTo>
                      <a:pt x="48" y="61"/>
                    </a:lnTo>
                    <a:lnTo>
                      <a:pt x="41" y="51"/>
                    </a:lnTo>
                    <a:lnTo>
                      <a:pt x="39" y="35"/>
                    </a:lnTo>
                    <a:lnTo>
                      <a:pt x="39" y="17"/>
                    </a:lnTo>
                    <a:lnTo>
                      <a:pt x="42" y="0"/>
                    </a:lnTo>
                    <a:lnTo>
                      <a:pt x="36" y="2"/>
                    </a:lnTo>
                    <a:lnTo>
                      <a:pt x="31" y="6"/>
                    </a:lnTo>
                    <a:lnTo>
                      <a:pt x="26" y="9"/>
                    </a:lnTo>
                    <a:lnTo>
                      <a:pt x="23" y="13"/>
                    </a:lnTo>
                    <a:close/>
                  </a:path>
                </a:pathLst>
              </a:custGeom>
              <a:solidFill>
                <a:srgbClr val="FFFFFF"/>
              </a:solidFill>
              <a:ln w="9525">
                <a:noFill/>
                <a:round/>
                <a:headEnd/>
                <a:tailEnd/>
              </a:ln>
            </p:spPr>
            <p:txBody>
              <a:bodyPr/>
              <a:lstStyle/>
              <a:p>
                <a:endParaRPr lang="ru-RU"/>
              </a:p>
            </p:txBody>
          </p:sp>
          <p:sp>
            <p:nvSpPr>
              <p:cNvPr id="18501" name="Freeform 146"/>
              <p:cNvSpPr>
                <a:spLocks/>
              </p:cNvSpPr>
              <p:nvPr/>
            </p:nvSpPr>
            <p:spPr bwMode="auto">
              <a:xfrm>
                <a:off x="2414" y="2330"/>
                <a:ext cx="115" cy="15"/>
              </a:xfrm>
              <a:custGeom>
                <a:avLst/>
                <a:gdLst>
                  <a:gd name="T0" fmla="*/ 0 w 69"/>
                  <a:gd name="T1" fmla="*/ 15 h 16"/>
                  <a:gd name="T2" fmla="*/ 12 w 69"/>
                  <a:gd name="T3" fmla="*/ 14 h 16"/>
                  <a:gd name="T4" fmla="*/ 27 w 69"/>
                  <a:gd name="T5" fmla="*/ 14 h 16"/>
                  <a:gd name="T6" fmla="*/ 42 w 69"/>
                  <a:gd name="T7" fmla="*/ 12 h 16"/>
                  <a:gd name="T8" fmla="*/ 62 w 69"/>
                  <a:gd name="T9" fmla="*/ 12 h 16"/>
                  <a:gd name="T10" fmla="*/ 77 w 69"/>
                  <a:gd name="T11" fmla="*/ 12 h 16"/>
                  <a:gd name="T12" fmla="*/ 95 w 69"/>
                  <a:gd name="T13" fmla="*/ 12 h 16"/>
                  <a:gd name="T14" fmla="*/ 105 w 69"/>
                  <a:gd name="T15" fmla="*/ 14 h 16"/>
                  <a:gd name="T16" fmla="*/ 115 w 69"/>
                  <a:gd name="T17" fmla="*/ 15 h 16"/>
                  <a:gd name="T18" fmla="*/ 115 w 69"/>
                  <a:gd name="T19" fmla="*/ 1 h 16"/>
                  <a:gd name="T20" fmla="*/ 105 w 69"/>
                  <a:gd name="T21" fmla="*/ 0 h 16"/>
                  <a:gd name="T22" fmla="*/ 95 w 69"/>
                  <a:gd name="T23" fmla="*/ 0 h 16"/>
                  <a:gd name="T24" fmla="*/ 78 w 69"/>
                  <a:gd name="T25" fmla="*/ 0 h 16"/>
                  <a:gd name="T26" fmla="*/ 62 w 69"/>
                  <a:gd name="T27" fmla="*/ 0 h 16"/>
                  <a:gd name="T28" fmla="*/ 45 w 69"/>
                  <a:gd name="T29" fmla="*/ 0 h 16"/>
                  <a:gd name="T30" fmla="*/ 27 w 69"/>
                  <a:gd name="T31" fmla="*/ 1 h 16"/>
                  <a:gd name="T32" fmla="*/ 13 w 69"/>
                  <a:gd name="T33" fmla="*/ 1 h 16"/>
                  <a:gd name="T34" fmla="*/ 2 w 69"/>
                  <a:gd name="T35" fmla="*/ 2 h 16"/>
                  <a:gd name="T36" fmla="*/ 0 w 69"/>
                  <a:gd name="T37" fmla="*/ 15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16"/>
                  <a:gd name="T59" fmla="*/ 69 w 69"/>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16">
                    <a:moveTo>
                      <a:pt x="0" y="16"/>
                    </a:moveTo>
                    <a:lnTo>
                      <a:pt x="7" y="15"/>
                    </a:lnTo>
                    <a:lnTo>
                      <a:pt x="16" y="15"/>
                    </a:lnTo>
                    <a:lnTo>
                      <a:pt x="25" y="13"/>
                    </a:lnTo>
                    <a:lnTo>
                      <a:pt x="37" y="13"/>
                    </a:lnTo>
                    <a:lnTo>
                      <a:pt x="46" y="13"/>
                    </a:lnTo>
                    <a:lnTo>
                      <a:pt x="57" y="13"/>
                    </a:lnTo>
                    <a:lnTo>
                      <a:pt x="63" y="15"/>
                    </a:lnTo>
                    <a:lnTo>
                      <a:pt x="69" y="16"/>
                    </a:lnTo>
                    <a:lnTo>
                      <a:pt x="69" y="1"/>
                    </a:lnTo>
                    <a:lnTo>
                      <a:pt x="63" y="0"/>
                    </a:lnTo>
                    <a:lnTo>
                      <a:pt x="57" y="0"/>
                    </a:lnTo>
                    <a:lnTo>
                      <a:pt x="47" y="0"/>
                    </a:lnTo>
                    <a:lnTo>
                      <a:pt x="37" y="0"/>
                    </a:lnTo>
                    <a:lnTo>
                      <a:pt x="27" y="0"/>
                    </a:lnTo>
                    <a:lnTo>
                      <a:pt x="16" y="1"/>
                    </a:lnTo>
                    <a:lnTo>
                      <a:pt x="8" y="1"/>
                    </a:lnTo>
                    <a:lnTo>
                      <a:pt x="1" y="2"/>
                    </a:lnTo>
                    <a:lnTo>
                      <a:pt x="0" y="16"/>
                    </a:lnTo>
                    <a:close/>
                  </a:path>
                </a:pathLst>
              </a:custGeom>
              <a:solidFill>
                <a:srgbClr val="FFFFFF"/>
              </a:solidFill>
              <a:ln w="9525">
                <a:noFill/>
                <a:round/>
                <a:headEnd/>
                <a:tailEnd/>
              </a:ln>
            </p:spPr>
            <p:txBody>
              <a:bodyPr/>
              <a:lstStyle/>
              <a:p>
                <a:endParaRPr lang="ru-RU"/>
              </a:p>
            </p:txBody>
          </p:sp>
          <p:sp>
            <p:nvSpPr>
              <p:cNvPr id="18502" name="Freeform 147"/>
              <p:cNvSpPr>
                <a:spLocks/>
              </p:cNvSpPr>
              <p:nvPr/>
            </p:nvSpPr>
            <p:spPr bwMode="auto">
              <a:xfrm>
                <a:off x="2583" y="2302"/>
                <a:ext cx="17" cy="8"/>
              </a:xfrm>
              <a:custGeom>
                <a:avLst/>
                <a:gdLst>
                  <a:gd name="T0" fmla="*/ 9 w 12"/>
                  <a:gd name="T1" fmla="*/ 8 h 10"/>
                  <a:gd name="T2" fmla="*/ 6 w 12"/>
                  <a:gd name="T3" fmla="*/ 8 h 10"/>
                  <a:gd name="T4" fmla="*/ 1 w 12"/>
                  <a:gd name="T5" fmla="*/ 7 h 10"/>
                  <a:gd name="T6" fmla="*/ 0 w 12"/>
                  <a:gd name="T7" fmla="*/ 6 h 10"/>
                  <a:gd name="T8" fmla="*/ 0 w 12"/>
                  <a:gd name="T9" fmla="*/ 5 h 10"/>
                  <a:gd name="T10" fmla="*/ 0 w 12"/>
                  <a:gd name="T11" fmla="*/ 3 h 10"/>
                  <a:gd name="T12" fmla="*/ 1 w 12"/>
                  <a:gd name="T13" fmla="*/ 1 h 10"/>
                  <a:gd name="T14" fmla="*/ 6 w 12"/>
                  <a:gd name="T15" fmla="*/ 0 h 10"/>
                  <a:gd name="T16" fmla="*/ 9 w 12"/>
                  <a:gd name="T17" fmla="*/ 0 h 10"/>
                  <a:gd name="T18" fmla="*/ 11 w 12"/>
                  <a:gd name="T19" fmla="*/ 0 h 10"/>
                  <a:gd name="T20" fmla="*/ 16 w 12"/>
                  <a:gd name="T21" fmla="*/ 1 h 10"/>
                  <a:gd name="T22" fmla="*/ 17 w 12"/>
                  <a:gd name="T23" fmla="*/ 3 h 10"/>
                  <a:gd name="T24" fmla="*/ 17 w 12"/>
                  <a:gd name="T25" fmla="*/ 5 h 10"/>
                  <a:gd name="T26" fmla="*/ 17 w 12"/>
                  <a:gd name="T27" fmla="*/ 6 h 10"/>
                  <a:gd name="T28" fmla="*/ 16 w 12"/>
                  <a:gd name="T29" fmla="*/ 7 h 10"/>
                  <a:gd name="T30" fmla="*/ 11 w 12"/>
                  <a:gd name="T31" fmla="*/ 8 h 10"/>
                  <a:gd name="T32" fmla="*/ 9 w 12"/>
                  <a:gd name="T33" fmla="*/ 8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0"/>
                  <a:gd name="T53" fmla="*/ 12 w 1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0">
                    <a:moveTo>
                      <a:pt x="6" y="10"/>
                    </a:moveTo>
                    <a:lnTo>
                      <a:pt x="4" y="10"/>
                    </a:lnTo>
                    <a:lnTo>
                      <a:pt x="1" y="9"/>
                    </a:lnTo>
                    <a:lnTo>
                      <a:pt x="0" y="7"/>
                    </a:lnTo>
                    <a:lnTo>
                      <a:pt x="0" y="6"/>
                    </a:lnTo>
                    <a:lnTo>
                      <a:pt x="0" y="4"/>
                    </a:lnTo>
                    <a:lnTo>
                      <a:pt x="1" y="1"/>
                    </a:lnTo>
                    <a:lnTo>
                      <a:pt x="4" y="0"/>
                    </a:lnTo>
                    <a:lnTo>
                      <a:pt x="6" y="0"/>
                    </a:lnTo>
                    <a:lnTo>
                      <a:pt x="8" y="0"/>
                    </a:lnTo>
                    <a:lnTo>
                      <a:pt x="11" y="1"/>
                    </a:lnTo>
                    <a:lnTo>
                      <a:pt x="12" y="4"/>
                    </a:lnTo>
                    <a:lnTo>
                      <a:pt x="12" y="6"/>
                    </a:lnTo>
                    <a:lnTo>
                      <a:pt x="12" y="7"/>
                    </a:lnTo>
                    <a:lnTo>
                      <a:pt x="11" y="9"/>
                    </a:lnTo>
                    <a:lnTo>
                      <a:pt x="8" y="10"/>
                    </a:lnTo>
                    <a:lnTo>
                      <a:pt x="6" y="10"/>
                    </a:lnTo>
                    <a:close/>
                  </a:path>
                </a:pathLst>
              </a:custGeom>
              <a:solidFill>
                <a:srgbClr val="B20019"/>
              </a:solidFill>
              <a:ln w="9525">
                <a:noFill/>
                <a:round/>
                <a:headEnd/>
                <a:tailEnd/>
              </a:ln>
            </p:spPr>
            <p:txBody>
              <a:bodyPr/>
              <a:lstStyle/>
              <a:p>
                <a:endParaRPr lang="ru-RU"/>
              </a:p>
            </p:txBody>
          </p:sp>
        </p:grpSp>
        <p:sp>
          <p:nvSpPr>
            <p:cNvPr id="18445" name="Text Box 148"/>
            <p:cNvSpPr txBox="1">
              <a:spLocks noChangeArrowheads="1"/>
            </p:cNvSpPr>
            <p:nvPr/>
          </p:nvSpPr>
          <p:spPr bwMode="auto">
            <a:xfrm>
              <a:off x="3840" y="3072"/>
              <a:ext cx="2016" cy="674"/>
            </a:xfrm>
            <a:prstGeom prst="rect">
              <a:avLst/>
            </a:prstGeom>
            <a:noFill/>
            <a:ln w="12700">
              <a:noFill/>
              <a:miter lim="800000"/>
              <a:headEnd/>
              <a:tailEnd/>
            </a:ln>
          </p:spPr>
          <p:txBody>
            <a:bodyPr>
              <a:spAutoFit/>
            </a:bodyPr>
            <a:lstStyle/>
            <a:p>
              <a:pPr eaLnBrk="0" hangingPunct="0">
                <a:spcBef>
                  <a:spcPct val="50000"/>
                </a:spcBef>
              </a:pPr>
              <a:r>
                <a:rPr lang="en-US" sz="1600"/>
                <a:t>Subject is not radioactive but has been exposed to a radiation dose (single chest x ray = 5-10 mrem).</a:t>
              </a:r>
            </a:p>
          </p:txBody>
        </p:sp>
        <p:sp>
          <p:nvSpPr>
            <p:cNvPr id="18446" name="Line 149"/>
            <p:cNvSpPr>
              <a:spLocks noChangeShapeType="1"/>
            </p:cNvSpPr>
            <p:nvPr/>
          </p:nvSpPr>
          <p:spPr bwMode="auto">
            <a:xfrm>
              <a:off x="3840" y="2400"/>
              <a:ext cx="576" cy="0"/>
            </a:xfrm>
            <a:prstGeom prst="line">
              <a:avLst/>
            </a:prstGeom>
            <a:noFill/>
            <a:ln w="12700">
              <a:solidFill>
                <a:schemeClr val="tx1"/>
              </a:solidFill>
              <a:round/>
              <a:headEnd/>
              <a:tailEnd type="triangle" w="med" len="med"/>
            </a:ln>
          </p:spPr>
          <p:txBody>
            <a:bodyPr wrap="none" anchor="ctr"/>
            <a:lstStyle/>
            <a:p>
              <a:endParaRPr lang="ru-RU"/>
            </a:p>
          </p:txBody>
        </p:sp>
        <p:sp>
          <p:nvSpPr>
            <p:cNvPr id="18447" name="Text Box 150"/>
            <p:cNvSpPr txBox="1">
              <a:spLocks noChangeArrowheads="1"/>
            </p:cNvSpPr>
            <p:nvPr/>
          </p:nvSpPr>
          <p:spPr bwMode="auto">
            <a:xfrm>
              <a:off x="3840" y="2112"/>
              <a:ext cx="528" cy="212"/>
            </a:xfrm>
            <a:prstGeom prst="rect">
              <a:avLst/>
            </a:prstGeom>
            <a:noFill/>
            <a:ln w="12700">
              <a:noFill/>
              <a:miter lim="800000"/>
              <a:headEnd/>
              <a:tailEnd/>
            </a:ln>
          </p:spPr>
          <p:txBody>
            <a:bodyPr>
              <a:spAutoFit/>
            </a:bodyPr>
            <a:lstStyle/>
            <a:p>
              <a:pPr algn="ctr" eaLnBrk="0" hangingPunct="0">
                <a:spcBef>
                  <a:spcPct val="50000"/>
                </a:spcBef>
              </a:pPr>
              <a:r>
                <a:rPr lang="en-US" sz="1600"/>
                <a:t>After</a:t>
              </a:r>
            </a:p>
          </p:txBody>
        </p:sp>
      </p:grpSp>
      <p:sp>
        <p:nvSpPr>
          <p:cNvPr id="34967" name="Rectangle 151"/>
          <p:cNvSpPr>
            <a:spLocks noChangeArrowheads="1"/>
          </p:cNvSpPr>
          <p:nvPr/>
        </p:nvSpPr>
        <p:spPr bwMode="auto">
          <a:xfrm>
            <a:off x="833438" y="2438400"/>
            <a:ext cx="7548562" cy="698500"/>
          </a:xfrm>
          <a:prstGeom prst="rect">
            <a:avLst/>
          </a:prstGeom>
          <a:solidFill>
            <a:schemeClr val="bg1"/>
          </a:solidFill>
          <a:ln w="12700">
            <a:noFill/>
            <a:miter lim="800000"/>
            <a:headEnd/>
            <a:tailEnd/>
          </a:ln>
        </p:spPr>
        <p:txBody>
          <a:bodyPr lIns="90488" tIns="44450" rIns="90488" bIns="44450">
            <a:spAutoFit/>
          </a:bodyPr>
          <a:lstStyle/>
          <a:p>
            <a:pPr algn="ctr" eaLnBrk="0" hangingPunct="0">
              <a:spcBef>
                <a:spcPct val="50000"/>
              </a:spcBef>
            </a:pPr>
            <a:r>
              <a:rPr lang="en-US" sz="4000"/>
              <a:t>External Dose</a:t>
            </a:r>
            <a:endParaRPr lang="en-US" sz="32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967"/>
                                        </p:tgtEl>
                                        <p:attrNameLst>
                                          <p:attrName>style.visibility</p:attrName>
                                        </p:attrNameLst>
                                      </p:cBhvr>
                                      <p:to>
                                        <p:strVal val="visible"/>
                                      </p:to>
                                    </p:set>
                                    <p:anim calcmode="lin" valueType="num">
                                      <p:cBhvr additive="base">
                                        <p:cTn id="7" dur="500" fill="hold"/>
                                        <p:tgtEl>
                                          <p:spTgt spid="34967"/>
                                        </p:tgtEl>
                                        <p:attrNameLst>
                                          <p:attrName>ppt_x</p:attrName>
                                        </p:attrNameLst>
                                      </p:cBhvr>
                                      <p:tavLst>
                                        <p:tav tm="0">
                                          <p:val>
                                            <p:strVal val="#ppt_x"/>
                                          </p:val>
                                        </p:tav>
                                        <p:tav tm="100000">
                                          <p:val>
                                            <p:strVal val="#ppt_x"/>
                                          </p:val>
                                        </p:tav>
                                      </p:tavLst>
                                    </p:anim>
                                    <p:anim calcmode="lin" valueType="num">
                                      <p:cBhvr additive="base">
                                        <p:cTn id="8" dur="500" fill="hold"/>
                                        <p:tgtEl>
                                          <p:spTgt spid="3496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1000"/>
                                  </p:stCondLst>
                                  <p:childTnLst>
                                    <p:set>
                                      <p:cBhvr>
                                        <p:cTn id="11" dur="1" fill="hold">
                                          <p:stCondLst>
                                            <p:cond delay="499"/>
                                          </p:stCondLst>
                                        </p:cTn>
                                        <p:tgtEl>
                                          <p:spTgt spid="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LASER.WAV" builtIn="1"/>
                                        </p:tgtEl>
                                      </p:cMediaNode>
                                    </p:audio>
                                  </p:subTnLst>
                                </p:cTn>
                              </p:par>
                            </p:childTnLst>
                          </p:cTn>
                        </p:par>
                        <p:par>
                          <p:cTn id="12" fill="hold" nodeType="afterGroup">
                            <p:stCondLst>
                              <p:cond delay="2000"/>
                            </p:stCondLst>
                            <p:childTnLst>
                              <p:par>
                                <p:cTn id="13" presetID="1" presetClass="entr" presetSubtype="0" fill="hold" nodeType="afterEffect">
                                  <p:stCondLst>
                                    <p:cond delay="1000"/>
                                  </p:stCondLst>
                                  <p:childTnLst>
                                    <p:set>
                                      <p:cBhvr>
                                        <p:cTn id="14" dur="1" fill="hold">
                                          <p:stCondLst>
                                            <p:cond delay="499"/>
                                          </p:stCondLst>
                                        </p:cTn>
                                        <p:tgtEl>
                                          <p:spTgt spid="4"/>
                                        </p:tgtEl>
                                        <p:attrNameLst>
                                          <p:attrName>style.visibility</p:attrName>
                                        </p:attrNameLst>
                                      </p:cBhvr>
                                      <p:to>
                                        <p:strVal val="visible"/>
                                      </p:to>
                                    </p:set>
                                  </p:childTnLst>
                                </p:cTn>
                              </p:par>
                            </p:childTnLst>
                          </p:cTn>
                        </p:par>
                        <p:par>
                          <p:cTn id="15" fill="hold" nodeType="afterGroup">
                            <p:stCondLst>
                              <p:cond delay="3500"/>
                            </p:stCondLst>
                            <p:childTnLst>
                              <p:par>
                                <p:cTn id="16" presetID="1" presetClass="entr" presetSubtype="0" fill="hold" nodeType="afterEffect">
                                  <p:stCondLst>
                                    <p:cond delay="1000"/>
                                  </p:stCondLst>
                                  <p:childTnLst>
                                    <p:set>
                                      <p:cBhvr>
                                        <p:cTn id="17"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6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0488" tIns="44450" rIns="90488" bIns="44450" anchorCtr="0"/>
          <a:lstStyle/>
          <a:p>
            <a:pPr eaLnBrk="1" hangingPunct="1">
              <a:defRPr/>
            </a:pPr>
            <a:r>
              <a:rPr lang="en-US" sz="5400" smtClean="0"/>
              <a:t>Contamination</a:t>
            </a:r>
          </a:p>
        </p:txBody>
      </p:sp>
      <p:sp>
        <p:nvSpPr>
          <p:cNvPr id="36867" name="Rectangle 3"/>
          <p:cNvSpPr>
            <a:spLocks noGrp="1" noChangeArrowheads="1"/>
          </p:cNvSpPr>
          <p:nvPr>
            <p:ph type="body" idx="1"/>
          </p:nvPr>
        </p:nvSpPr>
        <p:spPr>
          <a:xfrm>
            <a:off x="1108075" y="1447800"/>
            <a:ext cx="6991350" cy="5029200"/>
          </a:xfrm>
        </p:spPr>
        <p:txBody>
          <a:bodyPr lIns="90488" tIns="44450" rIns="90488" bIns="44450"/>
          <a:lstStyle/>
          <a:p>
            <a:pPr marL="0" indent="0" algn="ctr" eaLnBrk="1" hangingPunct="1">
              <a:spcBef>
                <a:spcPct val="0"/>
              </a:spcBef>
              <a:buFont typeface="Wingdings" pitchFamily="2" charset="2"/>
              <a:buNone/>
              <a:defRPr/>
            </a:pPr>
            <a:r>
              <a:rPr lang="en-US" sz="2400" smtClean="0"/>
              <a:t> Contamination is the presence of a radioactive material in any place where it is not desired, </a:t>
            </a:r>
          </a:p>
          <a:p>
            <a:pPr marL="0" indent="0" algn="ctr" eaLnBrk="1" hangingPunct="1">
              <a:spcBef>
                <a:spcPct val="0"/>
              </a:spcBef>
              <a:buFont typeface="Wingdings" pitchFamily="2" charset="2"/>
              <a:buNone/>
              <a:defRPr/>
            </a:pPr>
            <a:r>
              <a:rPr lang="en-US" sz="2400" smtClean="0"/>
              <a:t>and especially in any place where </a:t>
            </a:r>
          </a:p>
          <a:p>
            <a:pPr marL="0" indent="0" algn="ctr" eaLnBrk="1" hangingPunct="1">
              <a:spcBef>
                <a:spcPct val="0"/>
              </a:spcBef>
              <a:buFont typeface="Wingdings" pitchFamily="2" charset="2"/>
              <a:buNone/>
              <a:defRPr/>
            </a:pPr>
            <a:r>
              <a:rPr lang="en-US" sz="2400" smtClean="0"/>
              <a:t>its presence could be harmful.</a:t>
            </a:r>
          </a:p>
        </p:txBody>
      </p:sp>
      <p:grpSp>
        <p:nvGrpSpPr>
          <p:cNvPr id="19460" name="Group 4"/>
          <p:cNvGrpSpPr>
            <a:grpSpLocks/>
          </p:cNvGrpSpPr>
          <p:nvPr/>
        </p:nvGrpSpPr>
        <p:grpSpPr bwMode="auto">
          <a:xfrm>
            <a:off x="2632075" y="5738813"/>
            <a:ext cx="1662113" cy="433387"/>
            <a:chOff x="1824" y="3264"/>
            <a:chExt cx="1152" cy="273"/>
          </a:xfrm>
        </p:grpSpPr>
        <p:sp>
          <p:nvSpPr>
            <p:cNvPr id="19541" name="Freeform 5"/>
            <p:cNvSpPr>
              <a:spLocks/>
            </p:cNvSpPr>
            <p:nvPr/>
          </p:nvSpPr>
          <p:spPr bwMode="auto">
            <a:xfrm>
              <a:off x="1824" y="3264"/>
              <a:ext cx="1152" cy="273"/>
            </a:xfrm>
            <a:custGeom>
              <a:avLst/>
              <a:gdLst>
                <a:gd name="T0" fmla="*/ 54 w 1052"/>
                <a:gd name="T1" fmla="*/ 154 h 452"/>
                <a:gd name="T2" fmla="*/ 0 w 1052"/>
                <a:gd name="T3" fmla="*/ 114 h 452"/>
                <a:gd name="T4" fmla="*/ 18 w 1052"/>
                <a:gd name="T5" fmla="*/ 74 h 452"/>
                <a:gd name="T6" fmla="*/ 126 w 1052"/>
                <a:gd name="T7" fmla="*/ 50 h 452"/>
                <a:gd name="T8" fmla="*/ 224 w 1052"/>
                <a:gd name="T9" fmla="*/ 20 h 452"/>
                <a:gd name="T10" fmla="*/ 252 w 1052"/>
                <a:gd name="T11" fmla="*/ 15 h 452"/>
                <a:gd name="T12" fmla="*/ 423 w 1052"/>
                <a:gd name="T13" fmla="*/ 15 h 452"/>
                <a:gd name="T14" fmla="*/ 504 w 1052"/>
                <a:gd name="T15" fmla="*/ 0 h 452"/>
                <a:gd name="T16" fmla="*/ 666 w 1052"/>
                <a:gd name="T17" fmla="*/ 20 h 452"/>
                <a:gd name="T18" fmla="*/ 809 w 1052"/>
                <a:gd name="T19" fmla="*/ 15 h 452"/>
                <a:gd name="T20" fmla="*/ 899 w 1052"/>
                <a:gd name="T21" fmla="*/ 35 h 452"/>
                <a:gd name="T22" fmla="*/ 1026 w 1052"/>
                <a:gd name="T23" fmla="*/ 45 h 452"/>
                <a:gd name="T24" fmla="*/ 1125 w 1052"/>
                <a:gd name="T25" fmla="*/ 94 h 452"/>
                <a:gd name="T26" fmla="*/ 1142 w 1052"/>
                <a:gd name="T27" fmla="*/ 124 h 452"/>
                <a:gd name="T28" fmla="*/ 1152 w 1052"/>
                <a:gd name="T29" fmla="*/ 139 h 452"/>
                <a:gd name="T30" fmla="*/ 1142 w 1052"/>
                <a:gd name="T31" fmla="*/ 194 h 452"/>
                <a:gd name="T32" fmla="*/ 1133 w 1052"/>
                <a:gd name="T33" fmla="*/ 208 h 452"/>
                <a:gd name="T34" fmla="*/ 1080 w 1052"/>
                <a:gd name="T35" fmla="*/ 219 h 452"/>
                <a:gd name="T36" fmla="*/ 971 w 1052"/>
                <a:gd name="T37" fmla="*/ 213 h 452"/>
                <a:gd name="T38" fmla="*/ 899 w 1052"/>
                <a:gd name="T39" fmla="*/ 253 h 452"/>
                <a:gd name="T40" fmla="*/ 845 w 1052"/>
                <a:gd name="T41" fmla="*/ 273 h 452"/>
                <a:gd name="T42" fmla="*/ 738 w 1052"/>
                <a:gd name="T43" fmla="*/ 263 h 452"/>
                <a:gd name="T44" fmla="*/ 657 w 1052"/>
                <a:gd name="T45" fmla="*/ 239 h 452"/>
                <a:gd name="T46" fmla="*/ 621 w 1052"/>
                <a:gd name="T47" fmla="*/ 213 h 452"/>
                <a:gd name="T48" fmla="*/ 566 w 1052"/>
                <a:gd name="T49" fmla="*/ 204 h 452"/>
                <a:gd name="T50" fmla="*/ 476 w 1052"/>
                <a:gd name="T51" fmla="*/ 243 h 452"/>
                <a:gd name="T52" fmla="*/ 387 w 1052"/>
                <a:gd name="T53" fmla="*/ 253 h 452"/>
                <a:gd name="T54" fmla="*/ 314 w 1052"/>
                <a:gd name="T55" fmla="*/ 248 h 452"/>
                <a:gd name="T56" fmla="*/ 261 w 1052"/>
                <a:gd name="T57" fmla="*/ 208 h 452"/>
                <a:gd name="T58" fmla="*/ 188 w 1052"/>
                <a:gd name="T59" fmla="*/ 184 h 452"/>
                <a:gd name="T60" fmla="*/ 161 w 1052"/>
                <a:gd name="T61" fmla="*/ 188 h 452"/>
                <a:gd name="T62" fmla="*/ 54 w 1052"/>
                <a:gd name="T63" fmla="*/ 154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2"/>
                <a:gd name="T97" fmla="*/ 0 h 452"/>
                <a:gd name="T98" fmla="*/ 1052 w 1052"/>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2" h="452">
                  <a:moveTo>
                    <a:pt x="49" y="255"/>
                  </a:moveTo>
                  <a:cubicBezTo>
                    <a:pt x="8" y="242"/>
                    <a:pt x="9" y="233"/>
                    <a:pt x="0" y="189"/>
                  </a:cubicBezTo>
                  <a:cubicBezTo>
                    <a:pt x="0" y="188"/>
                    <a:pt x="10" y="131"/>
                    <a:pt x="16" y="123"/>
                  </a:cubicBezTo>
                  <a:cubicBezTo>
                    <a:pt x="37" y="97"/>
                    <a:pt x="84" y="92"/>
                    <a:pt x="115" y="82"/>
                  </a:cubicBezTo>
                  <a:cubicBezTo>
                    <a:pt x="156" y="55"/>
                    <a:pt x="151" y="50"/>
                    <a:pt x="205" y="33"/>
                  </a:cubicBezTo>
                  <a:cubicBezTo>
                    <a:pt x="213" y="30"/>
                    <a:pt x="230" y="25"/>
                    <a:pt x="230" y="25"/>
                  </a:cubicBezTo>
                  <a:cubicBezTo>
                    <a:pt x="288" y="35"/>
                    <a:pt x="328" y="45"/>
                    <a:pt x="386" y="25"/>
                  </a:cubicBezTo>
                  <a:cubicBezTo>
                    <a:pt x="411" y="16"/>
                    <a:pt x="460" y="0"/>
                    <a:pt x="460" y="0"/>
                  </a:cubicBezTo>
                  <a:cubicBezTo>
                    <a:pt x="510" y="12"/>
                    <a:pt x="559" y="17"/>
                    <a:pt x="608" y="33"/>
                  </a:cubicBezTo>
                  <a:cubicBezTo>
                    <a:pt x="652" y="30"/>
                    <a:pt x="695" y="25"/>
                    <a:pt x="739" y="25"/>
                  </a:cubicBezTo>
                  <a:cubicBezTo>
                    <a:pt x="782" y="25"/>
                    <a:pt x="786" y="47"/>
                    <a:pt x="821" y="58"/>
                  </a:cubicBezTo>
                  <a:cubicBezTo>
                    <a:pt x="864" y="71"/>
                    <a:pt x="883" y="69"/>
                    <a:pt x="937" y="74"/>
                  </a:cubicBezTo>
                  <a:cubicBezTo>
                    <a:pt x="972" y="101"/>
                    <a:pt x="1002" y="119"/>
                    <a:pt x="1027" y="156"/>
                  </a:cubicBezTo>
                  <a:cubicBezTo>
                    <a:pt x="1032" y="172"/>
                    <a:pt x="1038" y="189"/>
                    <a:pt x="1043" y="205"/>
                  </a:cubicBezTo>
                  <a:cubicBezTo>
                    <a:pt x="1046" y="213"/>
                    <a:pt x="1052" y="230"/>
                    <a:pt x="1052" y="230"/>
                  </a:cubicBezTo>
                  <a:cubicBezTo>
                    <a:pt x="1049" y="260"/>
                    <a:pt x="1047" y="291"/>
                    <a:pt x="1043" y="321"/>
                  </a:cubicBezTo>
                  <a:cubicBezTo>
                    <a:pt x="1042" y="329"/>
                    <a:pt x="1042" y="340"/>
                    <a:pt x="1035" y="345"/>
                  </a:cubicBezTo>
                  <a:cubicBezTo>
                    <a:pt x="1021" y="355"/>
                    <a:pt x="986" y="362"/>
                    <a:pt x="986" y="362"/>
                  </a:cubicBezTo>
                  <a:cubicBezTo>
                    <a:pt x="921" y="339"/>
                    <a:pt x="954" y="342"/>
                    <a:pt x="887" y="353"/>
                  </a:cubicBezTo>
                  <a:cubicBezTo>
                    <a:pt x="867" y="375"/>
                    <a:pt x="845" y="401"/>
                    <a:pt x="821" y="419"/>
                  </a:cubicBezTo>
                  <a:cubicBezTo>
                    <a:pt x="805" y="431"/>
                    <a:pt x="772" y="452"/>
                    <a:pt x="772" y="452"/>
                  </a:cubicBezTo>
                  <a:cubicBezTo>
                    <a:pt x="759" y="451"/>
                    <a:pt x="698" y="449"/>
                    <a:pt x="674" y="436"/>
                  </a:cubicBezTo>
                  <a:cubicBezTo>
                    <a:pt x="590" y="389"/>
                    <a:pt x="655" y="413"/>
                    <a:pt x="600" y="395"/>
                  </a:cubicBezTo>
                  <a:cubicBezTo>
                    <a:pt x="587" y="382"/>
                    <a:pt x="582" y="362"/>
                    <a:pt x="567" y="353"/>
                  </a:cubicBezTo>
                  <a:cubicBezTo>
                    <a:pt x="552" y="344"/>
                    <a:pt x="517" y="337"/>
                    <a:pt x="517" y="337"/>
                  </a:cubicBezTo>
                  <a:cubicBezTo>
                    <a:pt x="481" y="349"/>
                    <a:pt x="461" y="377"/>
                    <a:pt x="435" y="403"/>
                  </a:cubicBezTo>
                  <a:cubicBezTo>
                    <a:pt x="415" y="423"/>
                    <a:pt x="381" y="415"/>
                    <a:pt x="353" y="419"/>
                  </a:cubicBezTo>
                  <a:cubicBezTo>
                    <a:pt x="331" y="416"/>
                    <a:pt x="308" y="419"/>
                    <a:pt x="287" y="411"/>
                  </a:cubicBezTo>
                  <a:cubicBezTo>
                    <a:pt x="263" y="402"/>
                    <a:pt x="255" y="363"/>
                    <a:pt x="238" y="345"/>
                  </a:cubicBezTo>
                  <a:cubicBezTo>
                    <a:pt x="225" y="306"/>
                    <a:pt x="211" y="313"/>
                    <a:pt x="172" y="304"/>
                  </a:cubicBezTo>
                  <a:cubicBezTo>
                    <a:pt x="164" y="307"/>
                    <a:pt x="156" y="313"/>
                    <a:pt x="147" y="312"/>
                  </a:cubicBezTo>
                  <a:cubicBezTo>
                    <a:pt x="112" y="306"/>
                    <a:pt x="99" y="255"/>
                    <a:pt x="49" y="255"/>
                  </a:cubicBezTo>
                  <a:close/>
                </a:path>
              </a:pathLst>
            </a:custGeom>
            <a:solidFill>
              <a:srgbClr val="CCFFFF">
                <a:alpha val="50195"/>
              </a:srgbClr>
            </a:solidFill>
            <a:ln w="12700">
              <a:solidFill>
                <a:schemeClr val="tx1"/>
              </a:solidFill>
              <a:round/>
              <a:headEnd/>
              <a:tailEnd/>
            </a:ln>
          </p:spPr>
          <p:txBody>
            <a:bodyPr wrap="none" anchor="ctr"/>
            <a:lstStyle/>
            <a:p>
              <a:endParaRPr lang="ru-RU"/>
            </a:p>
          </p:txBody>
        </p:sp>
        <p:graphicFrame>
          <p:nvGraphicFramePr>
            <p:cNvPr id="19542" name="Object 6"/>
            <p:cNvGraphicFramePr>
              <a:graphicFrameLocks noChangeAspect="1"/>
            </p:cNvGraphicFramePr>
            <p:nvPr/>
          </p:nvGraphicFramePr>
          <p:xfrm>
            <a:off x="2064" y="3264"/>
            <a:ext cx="123" cy="144"/>
          </p:xfrm>
          <a:graphic>
            <a:graphicData uri="http://schemas.openxmlformats.org/presentationml/2006/ole">
              <p:oleObj spid="_x0000_s19542" name="Clip" r:id="rId4" imgW="3238500" imgH="3238500" progId="MS_ClipArt_Gallery.2">
                <p:embed/>
              </p:oleObj>
            </a:graphicData>
          </a:graphic>
        </p:graphicFrame>
        <p:graphicFrame>
          <p:nvGraphicFramePr>
            <p:cNvPr id="19543" name="Object 7"/>
            <p:cNvGraphicFramePr>
              <a:graphicFrameLocks noChangeAspect="1"/>
            </p:cNvGraphicFramePr>
            <p:nvPr/>
          </p:nvGraphicFramePr>
          <p:xfrm>
            <a:off x="2352" y="3312"/>
            <a:ext cx="123" cy="144"/>
          </p:xfrm>
          <a:graphic>
            <a:graphicData uri="http://schemas.openxmlformats.org/presentationml/2006/ole">
              <p:oleObj spid="_x0000_s19543" name="Clip" r:id="rId5" imgW="3238500" imgH="3238500" progId="MS_ClipArt_Gallery.2">
                <p:embed/>
              </p:oleObj>
            </a:graphicData>
          </a:graphic>
        </p:graphicFrame>
        <p:graphicFrame>
          <p:nvGraphicFramePr>
            <p:cNvPr id="19544" name="Object 8"/>
            <p:cNvGraphicFramePr>
              <a:graphicFrameLocks noChangeAspect="1"/>
            </p:cNvGraphicFramePr>
            <p:nvPr/>
          </p:nvGraphicFramePr>
          <p:xfrm>
            <a:off x="2640" y="3312"/>
            <a:ext cx="123" cy="144"/>
          </p:xfrm>
          <a:graphic>
            <a:graphicData uri="http://schemas.openxmlformats.org/presentationml/2006/ole">
              <p:oleObj spid="_x0000_s19544" name="Clip" r:id="rId6" imgW="3238500" imgH="3238500" progId="MS_ClipArt_Gallery.2">
                <p:embed/>
              </p:oleObj>
            </a:graphicData>
          </a:graphic>
        </p:graphicFrame>
      </p:grpSp>
      <p:grpSp>
        <p:nvGrpSpPr>
          <p:cNvPr id="3" name="Group 9"/>
          <p:cNvGrpSpPr>
            <a:grpSpLocks/>
          </p:cNvGrpSpPr>
          <p:nvPr/>
        </p:nvGrpSpPr>
        <p:grpSpPr bwMode="auto">
          <a:xfrm>
            <a:off x="4710113" y="3605213"/>
            <a:ext cx="2108200" cy="2490787"/>
            <a:chOff x="3888" y="1968"/>
            <a:chExt cx="1460" cy="1569"/>
          </a:xfrm>
        </p:grpSpPr>
        <p:sp>
          <p:nvSpPr>
            <p:cNvPr id="19477" name="Freeform 10"/>
            <p:cNvSpPr>
              <a:spLocks/>
            </p:cNvSpPr>
            <p:nvPr/>
          </p:nvSpPr>
          <p:spPr bwMode="auto">
            <a:xfrm>
              <a:off x="4838" y="3111"/>
              <a:ext cx="510" cy="397"/>
            </a:xfrm>
            <a:custGeom>
              <a:avLst/>
              <a:gdLst>
                <a:gd name="T0" fmla="*/ 417 w 510"/>
                <a:gd name="T1" fmla="*/ 0 h 397"/>
                <a:gd name="T2" fmla="*/ 510 w 510"/>
                <a:gd name="T3" fmla="*/ 216 h 397"/>
                <a:gd name="T4" fmla="*/ 94 w 510"/>
                <a:gd name="T5" fmla="*/ 397 h 397"/>
                <a:gd name="T6" fmla="*/ 0 w 510"/>
                <a:gd name="T7" fmla="*/ 179 h 397"/>
                <a:gd name="T8" fmla="*/ 417 w 510"/>
                <a:gd name="T9" fmla="*/ 0 h 397"/>
                <a:gd name="T10" fmla="*/ 0 60000 65536"/>
                <a:gd name="T11" fmla="*/ 0 60000 65536"/>
                <a:gd name="T12" fmla="*/ 0 60000 65536"/>
                <a:gd name="T13" fmla="*/ 0 60000 65536"/>
                <a:gd name="T14" fmla="*/ 0 60000 65536"/>
                <a:gd name="T15" fmla="*/ 0 w 510"/>
                <a:gd name="T16" fmla="*/ 0 h 397"/>
                <a:gd name="T17" fmla="*/ 510 w 510"/>
                <a:gd name="T18" fmla="*/ 397 h 397"/>
              </a:gdLst>
              <a:ahLst/>
              <a:cxnLst>
                <a:cxn ang="T10">
                  <a:pos x="T0" y="T1"/>
                </a:cxn>
                <a:cxn ang="T11">
                  <a:pos x="T2" y="T3"/>
                </a:cxn>
                <a:cxn ang="T12">
                  <a:pos x="T4" y="T5"/>
                </a:cxn>
                <a:cxn ang="T13">
                  <a:pos x="T6" y="T7"/>
                </a:cxn>
                <a:cxn ang="T14">
                  <a:pos x="T8" y="T9"/>
                </a:cxn>
              </a:cxnLst>
              <a:rect l="T15" t="T16" r="T17" b="T18"/>
              <a:pathLst>
                <a:path w="510" h="397">
                  <a:moveTo>
                    <a:pt x="417" y="0"/>
                  </a:moveTo>
                  <a:lnTo>
                    <a:pt x="510" y="216"/>
                  </a:lnTo>
                  <a:lnTo>
                    <a:pt x="94" y="397"/>
                  </a:lnTo>
                  <a:lnTo>
                    <a:pt x="0" y="179"/>
                  </a:lnTo>
                  <a:lnTo>
                    <a:pt x="417" y="0"/>
                  </a:lnTo>
                  <a:close/>
                </a:path>
              </a:pathLst>
            </a:custGeom>
            <a:solidFill>
              <a:srgbClr val="99594C"/>
            </a:solidFill>
            <a:ln w="9525">
              <a:noFill/>
              <a:round/>
              <a:headEnd/>
              <a:tailEnd/>
            </a:ln>
          </p:spPr>
          <p:txBody>
            <a:bodyPr/>
            <a:lstStyle/>
            <a:p>
              <a:endParaRPr lang="ru-RU"/>
            </a:p>
          </p:txBody>
        </p:sp>
        <p:sp>
          <p:nvSpPr>
            <p:cNvPr id="19478" name="Freeform 11"/>
            <p:cNvSpPr>
              <a:spLocks/>
            </p:cNvSpPr>
            <p:nvPr/>
          </p:nvSpPr>
          <p:spPr bwMode="auto">
            <a:xfrm>
              <a:off x="5142" y="3207"/>
              <a:ext cx="102" cy="119"/>
            </a:xfrm>
            <a:custGeom>
              <a:avLst/>
              <a:gdLst>
                <a:gd name="T0" fmla="*/ 0 w 102"/>
                <a:gd name="T1" fmla="*/ 97 h 119"/>
                <a:gd name="T2" fmla="*/ 29 w 102"/>
                <a:gd name="T3" fmla="*/ 119 h 119"/>
                <a:gd name="T4" fmla="*/ 102 w 102"/>
                <a:gd name="T5" fmla="*/ 21 h 119"/>
                <a:gd name="T6" fmla="*/ 69 w 102"/>
                <a:gd name="T7" fmla="*/ 0 h 119"/>
                <a:gd name="T8" fmla="*/ 0 w 102"/>
                <a:gd name="T9" fmla="*/ 97 h 119"/>
                <a:gd name="T10" fmla="*/ 0 60000 65536"/>
                <a:gd name="T11" fmla="*/ 0 60000 65536"/>
                <a:gd name="T12" fmla="*/ 0 60000 65536"/>
                <a:gd name="T13" fmla="*/ 0 60000 65536"/>
                <a:gd name="T14" fmla="*/ 0 60000 65536"/>
                <a:gd name="T15" fmla="*/ 0 w 102"/>
                <a:gd name="T16" fmla="*/ 0 h 119"/>
                <a:gd name="T17" fmla="*/ 102 w 102"/>
                <a:gd name="T18" fmla="*/ 119 h 119"/>
              </a:gdLst>
              <a:ahLst/>
              <a:cxnLst>
                <a:cxn ang="T10">
                  <a:pos x="T0" y="T1"/>
                </a:cxn>
                <a:cxn ang="T11">
                  <a:pos x="T2" y="T3"/>
                </a:cxn>
                <a:cxn ang="T12">
                  <a:pos x="T4" y="T5"/>
                </a:cxn>
                <a:cxn ang="T13">
                  <a:pos x="T6" y="T7"/>
                </a:cxn>
                <a:cxn ang="T14">
                  <a:pos x="T8" y="T9"/>
                </a:cxn>
              </a:cxnLst>
              <a:rect l="T15" t="T16" r="T17" b="T18"/>
              <a:pathLst>
                <a:path w="102" h="119">
                  <a:moveTo>
                    <a:pt x="0" y="97"/>
                  </a:moveTo>
                  <a:lnTo>
                    <a:pt x="29" y="119"/>
                  </a:lnTo>
                  <a:lnTo>
                    <a:pt x="102" y="21"/>
                  </a:lnTo>
                  <a:lnTo>
                    <a:pt x="69" y="0"/>
                  </a:lnTo>
                  <a:lnTo>
                    <a:pt x="0" y="97"/>
                  </a:lnTo>
                  <a:close/>
                </a:path>
              </a:pathLst>
            </a:custGeom>
            <a:solidFill>
              <a:srgbClr val="B20019"/>
            </a:solidFill>
            <a:ln w="9525">
              <a:noFill/>
              <a:round/>
              <a:headEnd/>
              <a:tailEnd/>
            </a:ln>
          </p:spPr>
          <p:txBody>
            <a:bodyPr/>
            <a:lstStyle/>
            <a:p>
              <a:endParaRPr lang="ru-RU"/>
            </a:p>
          </p:txBody>
        </p:sp>
        <p:sp>
          <p:nvSpPr>
            <p:cNvPr id="19479" name="Freeform 12"/>
            <p:cNvSpPr>
              <a:spLocks/>
            </p:cNvSpPr>
            <p:nvPr/>
          </p:nvSpPr>
          <p:spPr bwMode="auto">
            <a:xfrm>
              <a:off x="4718" y="2853"/>
              <a:ext cx="490" cy="437"/>
            </a:xfrm>
            <a:custGeom>
              <a:avLst/>
              <a:gdLst>
                <a:gd name="T0" fmla="*/ 371 w 490"/>
                <a:gd name="T1" fmla="*/ 0 h 437"/>
                <a:gd name="T2" fmla="*/ 490 w 490"/>
                <a:gd name="T3" fmla="*/ 277 h 437"/>
                <a:gd name="T4" fmla="*/ 120 w 490"/>
                <a:gd name="T5" fmla="*/ 437 h 437"/>
                <a:gd name="T6" fmla="*/ 0 w 490"/>
                <a:gd name="T7" fmla="*/ 159 h 437"/>
                <a:gd name="T8" fmla="*/ 371 w 490"/>
                <a:gd name="T9" fmla="*/ 0 h 437"/>
                <a:gd name="T10" fmla="*/ 0 60000 65536"/>
                <a:gd name="T11" fmla="*/ 0 60000 65536"/>
                <a:gd name="T12" fmla="*/ 0 60000 65536"/>
                <a:gd name="T13" fmla="*/ 0 60000 65536"/>
                <a:gd name="T14" fmla="*/ 0 60000 65536"/>
                <a:gd name="T15" fmla="*/ 0 w 490"/>
                <a:gd name="T16" fmla="*/ 0 h 437"/>
                <a:gd name="T17" fmla="*/ 490 w 490"/>
                <a:gd name="T18" fmla="*/ 437 h 437"/>
              </a:gdLst>
              <a:ahLst/>
              <a:cxnLst>
                <a:cxn ang="T10">
                  <a:pos x="T0" y="T1"/>
                </a:cxn>
                <a:cxn ang="T11">
                  <a:pos x="T2" y="T3"/>
                </a:cxn>
                <a:cxn ang="T12">
                  <a:pos x="T4" y="T5"/>
                </a:cxn>
                <a:cxn ang="T13">
                  <a:pos x="T6" y="T7"/>
                </a:cxn>
                <a:cxn ang="T14">
                  <a:pos x="T8" y="T9"/>
                </a:cxn>
              </a:cxnLst>
              <a:rect l="T15" t="T16" r="T17" b="T18"/>
              <a:pathLst>
                <a:path w="490" h="437">
                  <a:moveTo>
                    <a:pt x="371" y="0"/>
                  </a:moveTo>
                  <a:lnTo>
                    <a:pt x="490" y="277"/>
                  </a:lnTo>
                  <a:lnTo>
                    <a:pt x="120" y="437"/>
                  </a:lnTo>
                  <a:lnTo>
                    <a:pt x="0" y="159"/>
                  </a:lnTo>
                  <a:lnTo>
                    <a:pt x="371" y="0"/>
                  </a:lnTo>
                  <a:close/>
                </a:path>
              </a:pathLst>
            </a:custGeom>
            <a:solidFill>
              <a:srgbClr val="D8AA8C"/>
            </a:solidFill>
            <a:ln w="9525">
              <a:noFill/>
              <a:round/>
              <a:headEnd/>
              <a:tailEnd/>
            </a:ln>
          </p:spPr>
          <p:txBody>
            <a:bodyPr/>
            <a:lstStyle/>
            <a:p>
              <a:endParaRPr lang="ru-RU"/>
            </a:p>
          </p:txBody>
        </p:sp>
        <p:sp>
          <p:nvSpPr>
            <p:cNvPr id="19480" name="Freeform 13"/>
            <p:cNvSpPr>
              <a:spLocks/>
            </p:cNvSpPr>
            <p:nvPr/>
          </p:nvSpPr>
          <p:spPr bwMode="auto">
            <a:xfrm>
              <a:off x="4829" y="3069"/>
              <a:ext cx="177" cy="140"/>
            </a:xfrm>
            <a:custGeom>
              <a:avLst/>
              <a:gdLst>
                <a:gd name="T0" fmla="*/ 143 w 177"/>
                <a:gd name="T1" fmla="*/ 0 h 140"/>
                <a:gd name="T2" fmla="*/ 177 w 177"/>
                <a:gd name="T3" fmla="*/ 78 h 140"/>
                <a:gd name="T4" fmla="*/ 33 w 177"/>
                <a:gd name="T5" fmla="*/ 140 h 140"/>
                <a:gd name="T6" fmla="*/ 0 w 177"/>
                <a:gd name="T7" fmla="*/ 63 h 140"/>
                <a:gd name="T8" fmla="*/ 143 w 177"/>
                <a:gd name="T9" fmla="*/ 0 h 140"/>
                <a:gd name="T10" fmla="*/ 0 60000 65536"/>
                <a:gd name="T11" fmla="*/ 0 60000 65536"/>
                <a:gd name="T12" fmla="*/ 0 60000 65536"/>
                <a:gd name="T13" fmla="*/ 0 60000 65536"/>
                <a:gd name="T14" fmla="*/ 0 60000 65536"/>
                <a:gd name="T15" fmla="*/ 0 w 177"/>
                <a:gd name="T16" fmla="*/ 0 h 140"/>
                <a:gd name="T17" fmla="*/ 177 w 177"/>
                <a:gd name="T18" fmla="*/ 140 h 140"/>
              </a:gdLst>
              <a:ahLst/>
              <a:cxnLst>
                <a:cxn ang="T10">
                  <a:pos x="T0" y="T1"/>
                </a:cxn>
                <a:cxn ang="T11">
                  <a:pos x="T2" y="T3"/>
                </a:cxn>
                <a:cxn ang="T12">
                  <a:pos x="T4" y="T5"/>
                </a:cxn>
                <a:cxn ang="T13">
                  <a:pos x="T6" y="T7"/>
                </a:cxn>
                <a:cxn ang="T14">
                  <a:pos x="T8" y="T9"/>
                </a:cxn>
              </a:cxnLst>
              <a:rect l="T15" t="T16" r="T17" b="T18"/>
              <a:pathLst>
                <a:path w="177" h="140">
                  <a:moveTo>
                    <a:pt x="143" y="0"/>
                  </a:moveTo>
                  <a:lnTo>
                    <a:pt x="177" y="78"/>
                  </a:lnTo>
                  <a:lnTo>
                    <a:pt x="33" y="140"/>
                  </a:lnTo>
                  <a:lnTo>
                    <a:pt x="0" y="63"/>
                  </a:lnTo>
                  <a:lnTo>
                    <a:pt x="143" y="0"/>
                  </a:lnTo>
                  <a:close/>
                </a:path>
              </a:pathLst>
            </a:custGeom>
            <a:solidFill>
              <a:srgbClr val="006600"/>
            </a:solidFill>
            <a:ln w="9525">
              <a:noFill/>
              <a:round/>
              <a:headEnd/>
              <a:tailEnd/>
            </a:ln>
          </p:spPr>
          <p:txBody>
            <a:bodyPr/>
            <a:lstStyle/>
            <a:p>
              <a:endParaRPr lang="ru-RU"/>
            </a:p>
          </p:txBody>
        </p:sp>
        <p:sp>
          <p:nvSpPr>
            <p:cNvPr id="19481" name="Freeform 14"/>
            <p:cNvSpPr>
              <a:spLocks/>
            </p:cNvSpPr>
            <p:nvPr/>
          </p:nvSpPr>
          <p:spPr bwMode="auto">
            <a:xfrm>
              <a:off x="4848" y="3090"/>
              <a:ext cx="139" cy="99"/>
            </a:xfrm>
            <a:custGeom>
              <a:avLst/>
              <a:gdLst>
                <a:gd name="T0" fmla="*/ 117 w 139"/>
                <a:gd name="T1" fmla="*/ 0 h 99"/>
                <a:gd name="T2" fmla="*/ 139 w 139"/>
                <a:gd name="T3" fmla="*/ 49 h 99"/>
                <a:gd name="T4" fmla="*/ 22 w 139"/>
                <a:gd name="T5" fmla="*/ 99 h 99"/>
                <a:gd name="T6" fmla="*/ 0 w 139"/>
                <a:gd name="T7" fmla="*/ 51 h 99"/>
                <a:gd name="T8" fmla="*/ 117 w 139"/>
                <a:gd name="T9" fmla="*/ 0 h 99"/>
                <a:gd name="T10" fmla="*/ 0 60000 65536"/>
                <a:gd name="T11" fmla="*/ 0 60000 65536"/>
                <a:gd name="T12" fmla="*/ 0 60000 65536"/>
                <a:gd name="T13" fmla="*/ 0 60000 65536"/>
                <a:gd name="T14" fmla="*/ 0 60000 65536"/>
                <a:gd name="T15" fmla="*/ 0 w 139"/>
                <a:gd name="T16" fmla="*/ 0 h 99"/>
                <a:gd name="T17" fmla="*/ 139 w 139"/>
                <a:gd name="T18" fmla="*/ 99 h 99"/>
              </a:gdLst>
              <a:ahLst/>
              <a:cxnLst>
                <a:cxn ang="T10">
                  <a:pos x="T0" y="T1"/>
                </a:cxn>
                <a:cxn ang="T11">
                  <a:pos x="T2" y="T3"/>
                </a:cxn>
                <a:cxn ang="T12">
                  <a:pos x="T4" y="T5"/>
                </a:cxn>
                <a:cxn ang="T13">
                  <a:pos x="T6" y="T7"/>
                </a:cxn>
                <a:cxn ang="T14">
                  <a:pos x="T8" y="T9"/>
                </a:cxn>
              </a:cxnLst>
              <a:rect l="T15" t="T16" r="T17" b="T18"/>
              <a:pathLst>
                <a:path w="139" h="99">
                  <a:moveTo>
                    <a:pt x="117" y="0"/>
                  </a:moveTo>
                  <a:lnTo>
                    <a:pt x="139" y="49"/>
                  </a:lnTo>
                  <a:lnTo>
                    <a:pt x="22" y="99"/>
                  </a:lnTo>
                  <a:lnTo>
                    <a:pt x="0" y="51"/>
                  </a:lnTo>
                  <a:lnTo>
                    <a:pt x="117" y="0"/>
                  </a:lnTo>
                  <a:close/>
                </a:path>
              </a:pathLst>
            </a:custGeom>
            <a:solidFill>
              <a:srgbClr val="FFFFFF"/>
            </a:solidFill>
            <a:ln w="9525">
              <a:noFill/>
              <a:round/>
              <a:headEnd/>
              <a:tailEnd/>
            </a:ln>
          </p:spPr>
          <p:txBody>
            <a:bodyPr/>
            <a:lstStyle/>
            <a:p>
              <a:endParaRPr lang="ru-RU"/>
            </a:p>
          </p:txBody>
        </p:sp>
        <p:sp>
          <p:nvSpPr>
            <p:cNvPr id="19482" name="Freeform 15"/>
            <p:cNvSpPr>
              <a:spLocks/>
            </p:cNvSpPr>
            <p:nvPr/>
          </p:nvSpPr>
          <p:spPr bwMode="auto">
            <a:xfrm>
              <a:off x="4827" y="2994"/>
              <a:ext cx="218" cy="107"/>
            </a:xfrm>
            <a:custGeom>
              <a:avLst/>
              <a:gdLst>
                <a:gd name="T0" fmla="*/ 205 w 218"/>
                <a:gd name="T1" fmla="*/ 107 h 107"/>
                <a:gd name="T2" fmla="*/ 0 w 218"/>
                <a:gd name="T3" fmla="*/ 62 h 107"/>
                <a:gd name="T4" fmla="*/ 13 w 218"/>
                <a:gd name="T5" fmla="*/ 0 h 107"/>
                <a:gd name="T6" fmla="*/ 218 w 218"/>
                <a:gd name="T7" fmla="*/ 46 h 107"/>
                <a:gd name="T8" fmla="*/ 205 w 218"/>
                <a:gd name="T9" fmla="*/ 107 h 107"/>
                <a:gd name="T10" fmla="*/ 0 60000 65536"/>
                <a:gd name="T11" fmla="*/ 0 60000 65536"/>
                <a:gd name="T12" fmla="*/ 0 60000 65536"/>
                <a:gd name="T13" fmla="*/ 0 60000 65536"/>
                <a:gd name="T14" fmla="*/ 0 60000 65536"/>
                <a:gd name="T15" fmla="*/ 0 w 218"/>
                <a:gd name="T16" fmla="*/ 0 h 107"/>
                <a:gd name="T17" fmla="*/ 218 w 218"/>
                <a:gd name="T18" fmla="*/ 107 h 107"/>
              </a:gdLst>
              <a:ahLst/>
              <a:cxnLst>
                <a:cxn ang="T10">
                  <a:pos x="T0" y="T1"/>
                </a:cxn>
                <a:cxn ang="T11">
                  <a:pos x="T2" y="T3"/>
                </a:cxn>
                <a:cxn ang="T12">
                  <a:pos x="T4" y="T5"/>
                </a:cxn>
                <a:cxn ang="T13">
                  <a:pos x="T6" y="T7"/>
                </a:cxn>
                <a:cxn ang="T14">
                  <a:pos x="T8" y="T9"/>
                </a:cxn>
              </a:cxnLst>
              <a:rect l="T15" t="T16" r="T17" b="T18"/>
              <a:pathLst>
                <a:path w="218" h="107">
                  <a:moveTo>
                    <a:pt x="205" y="107"/>
                  </a:moveTo>
                  <a:lnTo>
                    <a:pt x="0" y="62"/>
                  </a:lnTo>
                  <a:lnTo>
                    <a:pt x="13" y="0"/>
                  </a:lnTo>
                  <a:lnTo>
                    <a:pt x="218" y="46"/>
                  </a:lnTo>
                  <a:lnTo>
                    <a:pt x="205" y="107"/>
                  </a:lnTo>
                  <a:close/>
                </a:path>
              </a:pathLst>
            </a:custGeom>
            <a:solidFill>
              <a:srgbClr val="C10A00"/>
            </a:solidFill>
            <a:ln w="9525">
              <a:noFill/>
              <a:round/>
              <a:headEnd/>
              <a:tailEnd/>
            </a:ln>
          </p:spPr>
          <p:txBody>
            <a:bodyPr/>
            <a:lstStyle/>
            <a:p>
              <a:endParaRPr lang="ru-RU"/>
            </a:p>
          </p:txBody>
        </p:sp>
        <p:sp>
          <p:nvSpPr>
            <p:cNvPr id="19483" name="Freeform 16"/>
            <p:cNvSpPr>
              <a:spLocks/>
            </p:cNvSpPr>
            <p:nvPr/>
          </p:nvSpPr>
          <p:spPr bwMode="auto">
            <a:xfrm>
              <a:off x="4698" y="2753"/>
              <a:ext cx="432" cy="253"/>
            </a:xfrm>
            <a:custGeom>
              <a:avLst/>
              <a:gdLst>
                <a:gd name="T0" fmla="*/ 397 w 432"/>
                <a:gd name="T1" fmla="*/ 0 h 253"/>
                <a:gd name="T2" fmla="*/ 432 w 432"/>
                <a:gd name="T3" fmla="*/ 83 h 253"/>
                <a:gd name="T4" fmla="*/ 36 w 432"/>
                <a:gd name="T5" fmla="*/ 253 h 253"/>
                <a:gd name="T6" fmla="*/ 0 w 432"/>
                <a:gd name="T7" fmla="*/ 170 h 253"/>
                <a:gd name="T8" fmla="*/ 397 w 432"/>
                <a:gd name="T9" fmla="*/ 0 h 253"/>
                <a:gd name="T10" fmla="*/ 0 60000 65536"/>
                <a:gd name="T11" fmla="*/ 0 60000 65536"/>
                <a:gd name="T12" fmla="*/ 0 60000 65536"/>
                <a:gd name="T13" fmla="*/ 0 60000 65536"/>
                <a:gd name="T14" fmla="*/ 0 60000 65536"/>
                <a:gd name="T15" fmla="*/ 0 w 432"/>
                <a:gd name="T16" fmla="*/ 0 h 253"/>
                <a:gd name="T17" fmla="*/ 432 w 432"/>
                <a:gd name="T18" fmla="*/ 253 h 253"/>
              </a:gdLst>
              <a:ahLst/>
              <a:cxnLst>
                <a:cxn ang="T10">
                  <a:pos x="T0" y="T1"/>
                </a:cxn>
                <a:cxn ang="T11">
                  <a:pos x="T2" y="T3"/>
                </a:cxn>
                <a:cxn ang="T12">
                  <a:pos x="T4" y="T5"/>
                </a:cxn>
                <a:cxn ang="T13">
                  <a:pos x="T6" y="T7"/>
                </a:cxn>
                <a:cxn ang="T14">
                  <a:pos x="T8" y="T9"/>
                </a:cxn>
              </a:cxnLst>
              <a:rect l="T15" t="T16" r="T17" b="T18"/>
              <a:pathLst>
                <a:path w="432" h="253">
                  <a:moveTo>
                    <a:pt x="397" y="0"/>
                  </a:moveTo>
                  <a:lnTo>
                    <a:pt x="432" y="83"/>
                  </a:lnTo>
                  <a:lnTo>
                    <a:pt x="36" y="253"/>
                  </a:lnTo>
                  <a:lnTo>
                    <a:pt x="0" y="170"/>
                  </a:lnTo>
                  <a:lnTo>
                    <a:pt x="397" y="0"/>
                  </a:lnTo>
                  <a:close/>
                </a:path>
              </a:pathLst>
            </a:custGeom>
            <a:solidFill>
              <a:srgbClr val="991E00"/>
            </a:solidFill>
            <a:ln w="9525">
              <a:noFill/>
              <a:round/>
              <a:headEnd/>
              <a:tailEnd/>
            </a:ln>
          </p:spPr>
          <p:txBody>
            <a:bodyPr/>
            <a:lstStyle/>
            <a:p>
              <a:endParaRPr lang="ru-RU"/>
            </a:p>
          </p:txBody>
        </p:sp>
        <p:sp>
          <p:nvSpPr>
            <p:cNvPr id="19484" name="Freeform 17"/>
            <p:cNvSpPr>
              <a:spLocks/>
            </p:cNvSpPr>
            <p:nvPr/>
          </p:nvSpPr>
          <p:spPr bwMode="auto">
            <a:xfrm>
              <a:off x="4591" y="2639"/>
              <a:ext cx="271" cy="290"/>
            </a:xfrm>
            <a:custGeom>
              <a:avLst/>
              <a:gdLst>
                <a:gd name="T0" fmla="*/ 0 w 271"/>
                <a:gd name="T1" fmla="*/ 78 h 290"/>
                <a:gd name="T2" fmla="*/ 91 w 271"/>
                <a:gd name="T3" fmla="*/ 290 h 290"/>
                <a:gd name="T4" fmla="*/ 271 w 271"/>
                <a:gd name="T5" fmla="*/ 214 h 290"/>
                <a:gd name="T6" fmla="*/ 178 w 271"/>
                <a:gd name="T7" fmla="*/ 0 h 290"/>
                <a:gd name="T8" fmla="*/ 0 w 271"/>
                <a:gd name="T9" fmla="*/ 78 h 290"/>
                <a:gd name="T10" fmla="*/ 0 60000 65536"/>
                <a:gd name="T11" fmla="*/ 0 60000 65536"/>
                <a:gd name="T12" fmla="*/ 0 60000 65536"/>
                <a:gd name="T13" fmla="*/ 0 60000 65536"/>
                <a:gd name="T14" fmla="*/ 0 60000 65536"/>
                <a:gd name="T15" fmla="*/ 0 w 271"/>
                <a:gd name="T16" fmla="*/ 0 h 290"/>
                <a:gd name="T17" fmla="*/ 271 w 271"/>
                <a:gd name="T18" fmla="*/ 290 h 290"/>
              </a:gdLst>
              <a:ahLst/>
              <a:cxnLst>
                <a:cxn ang="T10">
                  <a:pos x="T0" y="T1"/>
                </a:cxn>
                <a:cxn ang="T11">
                  <a:pos x="T2" y="T3"/>
                </a:cxn>
                <a:cxn ang="T12">
                  <a:pos x="T4" y="T5"/>
                </a:cxn>
                <a:cxn ang="T13">
                  <a:pos x="T6" y="T7"/>
                </a:cxn>
                <a:cxn ang="T14">
                  <a:pos x="T8" y="T9"/>
                </a:cxn>
              </a:cxnLst>
              <a:rect l="T15" t="T16" r="T17" b="T18"/>
              <a:pathLst>
                <a:path w="271" h="290">
                  <a:moveTo>
                    <a:pt x="0" y="78"/>
                  </a:moveTo>
                  <a:lnTo>
                    <a:pt x="91" y="290"/>
                  </a:lnTo>
                  <a:lnTo>
                    <a:pt x="271" y="214"/>
                  </a:lnTo>
                  <a:lnTo>
                    <a:pt x="178" y="0"/>
                  </a:lnTo>
                  <a:lnTo>
                    <a:pt x="0" y="78"/>
                  </a:lnTo>
                  <a:close/>
                </a:path>
              </a:pathLst>
            </a:custGeom>
            <a:solidFill>
              <a:srgbClr val="CC8E66"/>
            </a:solidFill>
            <a:ln w="9525">
              <a:noFill/>
              <a:round/>
              <a:headEnd/>
              <a:tailEnd/>
            </a:ln>
          </p:spPr>
          <p:txBody>
            <a:bodyPr/>
            <a:lstStyle/>
            <a:p>
              <a:endParaRPr lang="ru-RU"/>
            </a:p>
          </p:txBody>
        </p:sp>
        <p:sp>
          <p:nvSpPr>
            <p:cNvPr id="19485" name="Freeform 18"/>
            <p:cNvSpPr>
              <a:spLocks/>
            </p:cNvSpPr>
            <p:nvPr/>
          </p:nvSpPr>
          <p:spPr bwMode="auto">
            <a:xfrm>
              <a:off x="4681" y="2796"/>
              <a:ext cx="74" cy="76"/>
            </a:xfrm>
            <a:custGeom>
              <a:avLst/>
              <a:gdLst>
                <a:gd name="T0" fmla="*/ 49 w 74"/>
                <a:gd name="T1" fmla="*/ 0 h 76"/>
                <a:gd name="T2" fmla="*/ 74 w 74"/>
                <a:gd name="T3" fmla="*/ 56 h 76"/>
                <a:gd name="T4" fmla="*/ 24 w 74"/>
                <a:gd name="T5" fmla="*/ 76 h 76"/>
                <a:gd name="T6" fmla="*/ 0 w 74"/>
                <a:gd name="T7" fmla="*/ 21 h 76"/>
                <a:gd name="T8" fmla="*/ 49 w 74"/>
                <a:gd name="T9" fmla="*/ 0 h 76"/>
                <a:gd name="T10" fmla="*/ 0 60000 65536"/>
                <a:gd name="T11" fmla="*/ 0 60000 65536"/>
                <a:gd name="T12" fmla="*/ 0 60000 65536"/>
                <a:gd name="T13" fmla="*/ 0 60000 65536"/>
                <a:gd name="T14" fmla="*/ 0 60000 65536"/>
                <a:gd name="T15" fmla="*/ 0 w 74"/>
                <a:gd name="T16" fmla="*/ 0 h 76"/>
                <a:gd name="T17" fmla="*/ 74 w 74"/>
                <a:gd name="T18" fmla="*/ 76 h 76"/>
              </a:gdLst>
              <a:ahLst/>
              <a:cxnLst>
                <a:cxn ang="T10">
                  <a:pos x="T0" y="T1"/>
                </a:cxn>
                <a:cxn ang="T11">
                  <a:pos x="T2" y="T3"/>
                </a:cxn>
                <a:cxn ang="T12">
                  <a:pos x="T4" y="T5"/>
                </a:cxn>
                <a:cxn ang="T13">
                  <a:pos x="T6" y="T7"/>
                </a:cxn>
                <a:cxn ang="T14">
                  <a:pos x="T8" y="T9"/>
                </a:cxn>
              </a:cxnLst>
              <a:rect l="T15" t="T16" r="T17" b="T18"/>
              <a:pathLst>
                <a:path w="74" h="76">
                  <a:moveTo>
                    <a:pt x="49" y="0"/>
                  </a:moveTo>
                  <a:lnTo>
                    <a:pt x="74" y="56"/>
                  </a:lnTo>
                  <a:lnTo>
                    <a:pt x="24" y="76"/>
                  </a:lnTo>
                  <a:lnTo>
                    <a:pt x="0" y="21"/>
                  </a:lnTo>
                  <a:lnTo>
                    <a:pt x="49" y="0"/>
                  </a:lnTo>
                  <a:close/>
                </a:path>
              </a:pathLst>
            </a:custGeom>
            <a:solidFill>
              <a:srgbClr val="007FE5"/>
            </a:solidFill>
            <a:ln w="9525">
              <a:noFill/>
              <a:round/>
              <a:headEnd/>
              <a:tailEnd/>
            </a:ln>
          </p:spPr>
          <p:txBody>
            <a:bodyPr/>
            <a:lstStyle/>
            <a:p>
              <a:endParaRPr lang="ru-RU"/>
            </a:p>
          </p:txBody>
        </p:sp>
        <p:sp>
          <p:nvSpPr>
            <p:cNvPr id="19486" name="Freeform 19"/>
            <p:cNvSpPr>
              <a:spLocks/>
            </p:cNvSpPr>
            <p:nvPr/>
          </p:nvSpPr>
          <p:spPr bwMode="auto">
            <a:xfrm>
              <a:off x="4674" y="2709"/>
              <a:ext cx="117" cy="132"/>
            </a:xfrm>
            <a:custGeom>
              <a:avLst/>
              <a:gdLst>
                <a:gd name="T0" fmla="*/ 74 w 117"/>
                <a:gd name="T1" fmla="*/ 0 h 132"/>
                <a:gd name="T2" fmla="*/ 117 w 117"/>
                <a:gd name="T3" fmla="*/ 100 h 132"/>
                <a:gd name="T4" fmla="*/ 44 w 117"/>
                <a:gd name="T5" fmla="*/ 132 h 132"/>
                <a:gd name="T6" fmla="*/ 0 w 117"/>
                <a:gd name="T7" fmla="*/ 31 h 132"/>
                <a:gd name="T8" fmla="*/ 74 w 117"/>
                <a:gd name="T9" fmla="*/ 0 h 132"/>
                <a:gd name="T10" fmla="*/ 0 60000 65536"/>
                <a:gd name="T11" fmla="*/ 0 60000 65536"/>
                <a:gd name="T12" fmla="*/ 0 60000 65536"/>
                <a:gd name="T13" fmla="*/ 0 60000 65536"/>
                <a:gd name="T14" fmla="*/ 0 60000 65536"/>
                <a:gd name="T15" fmla="*/ 0 w 117"/>
                <a:gd name="T16" fmla="*/ 0 h 132"/>
                <a:gd name="T17" fmla="*/ 117 w 117"/>
                <a:gd name="T18" fmla="*/ 132 h 132"/>
              </a:gdLst>
              <a:ahLst/>
              <a:cxnLst>
                <a:cxn ang="T10">
                  <a:pos x="T0" y="T1"/>
                </a:cxn>
                <a:cxn ang="T11">
                  <a:pos x="T2" y="T3"/>
                </a:cxn>
                <a:cxn ang="T12">
                  <a:pos x="T4" y="T5"/>
                </a:cxn>
                <a:cxn ang="T13">
                  <a:pos x="T6" y="T7"/>
                </a:cxn>
                <a:cxn ang="T14">
                  <a:pos x="T8" y="T9"/>
                </a:cxn>
              </a:cxnLst>
              <a:rect l="T15" t="T16" r="T17" b="T18"/>
              <a:pathLst>
                <a:path w="117" h="132">
                  <a:moveTo>
                    <a:pt x="74" y="0"/>
                  </a:moveTo>
                  <a:lnTo>
                    <a:pt x="117" y="100"/>
                  </a:lnTo>
                  <a:lnTo>
                    <a:pt x="44" y="132"/>
                  </a:lnTo>
                  <a:lnTo>
                    <a:pt x="0" y="31"/>
                  </a:lnTo>
                  <a:lnTo>
                    <a:pt x="74" y="0"/>
                  </a:lnTo>
                  <a:close/>
                </a:path>
              </a:pathLst>
            </a:custGeom>
            <a:solidFill>
              <a:srgbClr val="FFFFFF"/>
            </a:solidFill>
            <a:ln w="9525">
              <a:noFill/>
              <a:round/>
              <a:headEnd/>
              <a:tailEnd/>
            </a:ln>
          </p:spPr>
          <p:txBody>
            <a:bodyPr/>
            <a:lstStyle/>
            <a:p>
              <a:endParaRPr lang="ru-RU"/>
            </a:p>
          </p:txBody>
        </p:sp>
        <p:sp>
          <p:nvSpPr>
            <p:cNvPr id="19487" name="Freeform 20"/>
            <p:cNvSpPr>
              <a:spLocks/>
            </p:cNvSpPr>
            <p:nvPr/>
          </p:nvSpPr>
          <p:spPr bwMode="auto">
            <a:xfrm>
              <a:off x="4726" y="2478"/>
              <a:ext cx="286" cy="375"/>
            </a:xfrm>
            <a:custGeom>
              <a:avLst/>
              <a:gdLst>
                <a:gd name="T0" fmla="*/ 152 w 286"/>
                <a:gd name="T1" fmla="*/ 0 h 375"/>
                <a:gd name="T2" fmla="*/ 286 w 286"/>
                <a:gd name="T3" fmla="*/ 310 h 375"/>
                <a:gd name="T4" fmla="*/ 136 w 286"/>
                <a:gd name="T5" fmla="*/ 375 h 375"/>
                <a:gd name="T6" fmla="*/ 0 w 286"/>
                <a:gd name="T7" fmla="*/ 65 h 375"/>
                <a:gd name="T8" fmla="*/ 152 w 286"/>
                <a:gd name="T9" fmla="*/ 0 h 375"/>
                <a:gd name="T10" fmla="*/ 0 60000 65536"/>
                <a:gd name="T11" fmla="*/ 0 60000 65536"/>
                <a:gd name="T12" fmla="*/ 0 60000 65536"/>
                <a:gd name="T13" fmla="*/ 0 60000 65536"/>
                <a:gd name="T14" fmla="*/ 0 60000 65536"/>
                <a:gd name="T15" fmla="*/ 0 w 286"/>
                <a:gd name="T16" fmla="*/ 0 h 375"/>
                <a:gd name="T17" fmla="*/ 286 w 286"/>
                <a:gd name="T18" fmla="*/ 375 h 375"/>
              </a:gdLst>
              <a:ahLst/>
              <a:cxnLst>
                <a:cxn ang="T10">
                  <a:pos x="T0" y="T1"/>
                </a:cxn>
                <a:cxn ang="T11">
                  <a:pos x="T2" y="T3"/>
                </a:cxn>
                <a:cxn ang="T12">
                  <a:pos x="T4" y="T5"/>
                </a:cxn>
                <a:cxn ang="T13">
                  <a:pos x="T6" y="T7"/>
                </a:cxn>
                <a:cxn ang="T14">
                  <a:pos x="T8" y="T9"/>
                </a:cxn>
              </a:cxnLst>
              <a:rect l="T15" t="T16" r="T17" b="T18"/>
              <a:pathLst>
                <a:path w="286" h="375">
                  <a:moveTo>
                    <a:pt x="152" y="0"/>
                  </a:moveTo>
                  <a:lnTo>
                    <a:pt x="286" y="310"/>
                  </a:lnTo>
                  <a:lnTo>
                    <a:pt x="136" y="375"/>
                  </a:lnTo>
                  <a:lnTo>
                    <a:pt x="0" y="65"/>
                  </a:lnTo>
                  <a:lnTo>
                    <a:pt x="152" y="0"/>
                  </a:lnTo>
                  <a:close/>
                </a:path>
              </a:pathLst>
            </a:custGeom>
            <a:solidFill>
              <a:srgbClr val="995933"/>
            </a:solidFill>
            <a:ln w="9525">
              <a:noFill/>
              <a:round/>
              <a:headEnd/>
              <a:tailEnd/>
            </a:ln>
          </p:spPr>
          <p:txBody>
            <a:bodyPr/>
            <a:lstStyle/>
            <a:p>
              <a:endParaRPr lang="ru-RU"/>
            </a:p>
          </p:txBody>
        </p:sp>
        <p:sp>
          <p:nvSpPr>
            <p:cNvPr id="19488" name="Freeform 21"/>
            <p:cNvSpPr>
              <a:spLocks/>
            </p:cNvSpPr>
            <p:nvPr/>
          </p:nvSpPr>
          <p:spPr bwMode="auto">
            <a:xfrm>
              <a:off x="4875" y="2683"/>
              <a:ext cx="110" cy="114"/>
            </a:xfrm>
            <a:custGeom>
              <a:avLst/>
              <a:gdLst>
                <a:gd name="T0" fmla="*/ 0 w 110"/>
                <a:gd name="T1" fmla="*/ 43 h 114"/>
                <a:gd name="T2" fmla="*/ 51 w 110"/>
                <a:gd name="T3" fmla="*/ 0 h 114"/>
                <a:gd name="T4" fmla="*/ 110 w 110"/>
                <a:gd name="T5" fmla="*/ 71 h 114"/>
                <a:gd name="T6" fmla="*/ 60 w 110"/>
                <a:gd name="T7" fmla="*/ 114 h 114"/>
                <a:gd name="T8" fmla="*/ 0 w 110"/>
                <a:gd name="T9" fmla="*/ 43 h 114"/>
                <a:gd name="T10" fmla="*/ 0 60000 65536"/>
                <a:gd name="T11" fmla="*/ 0 60000 65536"/>
                <a:gd name="T12" fmla="*/ 0 60000 65536"/>
                <a:gd name="T13" fmla="*/ 0 60000 65536"/>
                <a:gd name="T14" fmla="*/ 0 60000 65536"/>
                <a:gd name="T15" fmla="*/ 0 w 110"/>
                <a:gd name="T16" fmla="*/ 0 h 114"/>
                <a:gd name="T17" fmla="*/ 110 w 110"/>
                <a:gd name="T18" fmla="*/ 114 h 114"/>
              </a:gdLst>
              <a:ahLst/>
              <a:cxnLst>
                <a:cxn ang="T10">
                  <a:pos x="T0" y="T1"/>
                </a:cxn>
                <a:cxn ang="T11">
                  <a:pos x="T2" y="T3"/>
                </a:cxn>
                <a:cxn ang="T12">
                  <a:pos x="T4" y="T5"/>
                </a:cxn>
                <a:cxn ang="T13">
                  <a:pos x="T6" y="T7"/>
                </a:cxn>
                <a:cxn ang="T14">
                  <a:pos x="T8" y="T9"/>
                </a:cxn>
              </a:cxnLst>
              <a:rect l="T15" t="T16" r="T17" b="T18"/>
              <a:pathLst>
                <a:path w="110" h="114">
                  <a:moveTo>
                    <a:pt x="0" y="43"/>
                  </a:moveTo>
                  <a:lnTo>
                    <a:pt x="51" y="0"/>
                  </a:lnTo>
                  <a:lnTo>
                    <a:pt x="110" y="71"/>
                  </a:lnTo>
                  <a:lnTo>
                    <a:pt x="60" y="114"/>
                  </a:lnTo>
                  <a:lnTo>
                    <a:pt x="0" y="43"/>
                  </a:lnTo>
                  <a:close/>
                </a:path>
              </a:pathLst>
            </a:custGeom>
            <a:solidFill>
              <a:srgbClr val="E0AD7A"/>
            </a:solidFill>
            <a:ln w="9525">
              <a:noFill/>
              <a:round/>
              <a:headEnd/>
              <a:tailEnd/>
            </a:ln>
          </p:spPr>
          <p:txBody>
            <a:bodyPr/>
            <a:lstStyle/>
            <a:p>
              <a:endParaRPr lang="ru-RU"/>
            </a:p>
          </p:txBody>
        </p:sp>
        <p:sp>
          <p:nvSpPr>
            <p:cNvPr id="19489" name="Freeform 22"/>
            <p:cNvSpPr>
              <a:spLocks/>
            </p:cNvSpPr>
            <p:nvPr/>
          </p:nvSpPr>
          <p:spPr bwMode="auto">
            <a:xfrm>
              <a:off x="4468" y="2697"/>
              <a:ext cx="749" cy="833"/>
            </a:xfrm>
            <a:custGeom>
              <a:avLst/>
              <a:gdLst>
                <a:gd name="T0" fmla="*/ 740 w 749"/>
                <a:gd name="T1" fmla="*/ 707 h 833"/>
                <a:gd name="T2" fmla="*/ 715 w 749"/>
                <a:gd name="T3" fmla="*/ 717 h 833"/>
                <a:gd name="T4" fmla="*/ 674 w 749"/>
                <a:gd name="T5" fmla="*/ 735 h 833"/>
                <a:gd name="T6" fmla="*/ 623 w 749"/>
                <a:gd name="T7" fmla="*/ 757 h 833"/>
                <a:gd name="T8" fmla="*/ 569 w 749"/>
                <a:gd name="T9" fmla="*/ 781 h 833"/>
                <a:gd name="T10" fmla="*/ 517 w 749"/>
                <a:gd name="T11" fmla="*/ 803 h 833"/>
                <a:gd name="T12" fmla="*/ 477 w 749"/>
                <a:gd name="T13" fmla="*/ 821 h 833"/>
                <a:gd name="T14" fmla="*/ 454 w 749"/>
                <a:gd name="T15" fmla="*/ 831 h 833"/>
                <a:gd name="T16" fmla="*/ 446 w 749"/>
                <a:gd name="T17" fmla="*/ 825 h 833"/>
                <a:gd name="T18" fmla="*/ 420 w 749"/>
                <a:gd name="T19" fmla="*/ 764 h 833"/>
                <a:gd name="T20" fmla="*/ 376 w 749"/>
                <a:gd name="T21" fmla="*/ 660 h 833"/>
                <a:gd name="T22" fmla="*/ 319 w 749"/>
                <a:gd name="T23" fmla="*/ 529 h 833"/>
                <a:gd name="T24" fmla="*/ 259 w 749"/>
                <a:gd name="T25" fmla="*/ 389 h 833"/>
                <a:gd name="T26" fmla="*/ 201 w 749"/>
                <a:gd name="T27" fmla="*/ 254 h 833"/>
                <a:gd name="T28" fmla="*/ 153 w 749"/>
                <a:gd name="T29" fmla="*/ 144 h 833"/>
                <a:gd name="T30" fmla="*/ 123 w 749"/>
                <a:gd name="T31" fmla="*/ 74 h 833"/>
                <a:gd name="T32" fmla="*/ 105 w 749"/>
                <a:gd name="T33" fmla="*/ 41 h 833"/>
                <a:gd name="T34" fmla="*/ 79 w 749"/>
                <a:gd name="T35" fmla="*/ 26 h 833"/>
                <a:gd name="T36" fmla="*/ 52 w 749"/>
                <a:gd name="T37" fmla="*/ 31 h 833"/>
                <a:gd name="T38" fmla="*/ 29 w 749"/>
                <a:gd name="T39" fmla="*/ 43 h 833"/>
                <a:gd name="T40" fmla="*/ 7 w 749"/>
                <a:gd name="T41" fmla="*/ 50 h 833"/>
                <a:gd name="T42" fmla="*/ 0 w 749"/>
                <a:gd name="T43" fmla="*/ 34 h 833"/>
                <a:gd name="T44" fmla="*/ 17 w 749"/>
                <a:gd name="T45" fmla="*/ 22 h 833"/>
                <a:gd name="T46" fmla="*/ 39 w 749"/>
                <a:gd name="T47" fmla="*/ 13 h 833"/>
                <a:gd name="T48" fmla="*/ 63 w 749"/>
                <a:gd name="T49" fmla="*/ 6 h 833"/>
                <a:gd name="T50" fmla="*/ 83 w 749"/>
                <a:gd name="T51" fmla="*/ 0 h 833"/>
                <a:gd name="T52" fmla="*/ 99 w 749"/>
                <a:gd name="T53" fmla="*/ 6 h 833"/>
                <a:gd name="T54" fmla="*/ 114 w 749"/>
                <a:gd name="T55" fmla="*/ 15 h 833"/>
                <a:gd name="T56" fmla="*/ 125 w 749"/>
                <a:gd name="T57" fmla="*/ 28 h 833"/>
                <a:gd name="T58" fmla="*/ 134 w 749"/>
                <a:gd name="T59" fmla="*/ 43 h 833"/>
                <a:gd name="T60" fmla="*/ 464 w 749"/>
                <a:gd name="T61" fmla="*/ 811 h 833"/>
                <a:gd name="T62" fmla="*/ 747 w 749"/>
                <a:gd name="T63" fmla="*/ 690 h 833"/>
                <a:gd name="T64" fmla="*/ 749 w 749"/>
                <a:gd name="T65" fmla="*/ 700 h 8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9"/>
                <a:gd name="T100" fmla="*/ 0 h 833"/>
                <a:gd name="T101" fmla="*/ 749 w 749"/>
                <a:gd name="T102" fmla="*/ 833 h 8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9" h="833">
                  <a:moveTo>
                    <a:pt x="744" y="706"/>
                  </a:moveTo>
                  <a:lnTo>
                    <a:pt x="740" y="707"/>
                  </a:lnTo>
                  <a:lnTo>
                    <a:pt x="731" y="711"/>
                  </a:lnTo>
                  <a:lnTo>
                    <a:pt x="715" y="717"/>
                  </a:lnTo>
                  <a:lnTo>
                    <a:pt x="697" y="726"/>
                  </a:lnTo>
                  <a:lnTo>
                    <a:pt x="674" y="735"/>
                  </a:lnTo>
                  <a:lnTo>
                    <a:pt x="649" y="746"/>
                  </a:lnTo>
                  <a:lnTo>
                    <a:pt x="623" y="757"/>
                  </a:lnTo>
                  <a:lnTo>
                    <a:pt x="596" y="769"/>
                  </a:lnTo>
                  <a:lnTo>
                    <a:pt x="569" y="781"/>
                  </a:lnTo>
                  <a:lnTo>
                    <a:pt x="542" y="792"/>
                  </a:lnTo>
                  <a:lnTo>
                    <a:pt x="517" y="803"/>
                  </a:lnTo>
                  <a:lnTo>
                    <a:pt x="495" y="813"/>
                  </a:lnTo>
                  <a:lnTo>
                    <a:pt x="477" y="821"/>
                  </a:lnTo>
                  <a:lnTo>
                    <a:pt x="463" y="827"/>
                  </a:lnTo>
                  <a:lnTo>
                    <a:pt x="454" y="831"/>
                  </a:lnTo>
                  <a:lnTo>
                    <a:pt x="450" y="833"/>
                  </a:lnTo>
                  <a:lnTo>
                    <a:pt x="446" y="825"/>
                  </a:lnTo>
                  <a:lnTo>
                    <a:pt x="436" y="800"/>
                  </a:lnTo>
                  <a:lnTo>
                    <a:pt x="420" y="764"/>
                  </a:lnTo>
                  <a:lnTo>
                    <a:pt x="401" y="717"/>
                  </a:lnTo>
                  <a:lnTo>
                    <a:pt x="376" y="660"/>
                  </a:lnTo>
                  <a:lnTo>
                    <a:pt x="349" y="598"/>
                  </a:lnTo>
                  <a:lnTo>
                    <a:pt x="319" y="529"/>
                  </a:lnTo>
                  <a:lnTo>
                    <a:pt x="289" y="459"/>
                  </a:lnTo>
                  <a:lnTo>
                    <a:pt x="259" y="389"/>
                  </a:lnTo>
                  <a:lnTo>
                    <a:pt x="230" y="319"/>
                  </a:lnTo>
                  <a:lnTo>
                    <a:pt x="201" y="254"/>
                  </a:lnTo>
                  <a:lnTo>
                    <a:pt x="175" y="196"/>
                  </a:lnTo>
                  <a:lnTo>
                    <a:pt x="153" y="144"/>
                  </a:lnTo>
                  <a:lnTo>
                    <a:pt x="135" y="103"/>
                  </a:lnTo>
                  <a:lnTo>
                    <a:pt x="123" y="74"/>
                  </a:lnTo>
                  <a:lnTo>
                    <a:pt x="117" y="60"/>
                  </a:lnTo>
                  <a:lnTo>
                    <a:pt x="105" y="41"/>
                  </a:lnTo>
                  <a:lnTo>
                    <a:pt x="94" y="30"/>
                  </a:lnTo>
                  <a:lnTo>
                    <a:pt x="79" y="26"/>
                  </a:lnTo>
                  <a:lnTo>
                    <a:pt x="65" y="26"/>
                  </a:lnTo>
                  <a:lnTo>
                    <a:pt x="52" y="31"/>
                  </a:lnTo>
                  <a:lnTo>
                    <a:pt x="39" y="38"/>
                  </a:lnTo>
                  <a:lnTo>
                    <a:pt x="29" y="43"/>
                  </a:lnTo>
                  <a:lnTo>
                    <a:pt x="20" y="48"/>
                  </a:lnTo>
                  <a:lnTo>
                    <a:pt x="7" y="50"/>
                  </a:lnTo>
                  <a:lnTo>
                    <a:pt x="0" y="43"/>
                  </a:lnTo>
                  <a:lnTo>
                    <a:pt x="0" y="34"/>
                  </a:lnTo>
                  <a:lnTo>
                    <a:pt x="9" y="26"/>
                  </a:lnTo>
                  <a:lnTo>
                    <a:pt x="17" y="22"/>
                  </a:lnTo>
                  <a:lnTo>
                    <a:pt x="28" y="19"/>
                  </a:lnTo>
                  <a:lnTo>
                    <a:pt x="39" y="13"/>
                  </a:lnTo>
                  <a:lnTo>
                    <a:pt x="51" y="9"/>
                  </a:lnTo>
                  <a:lnTo>
                    <a:pt x="63" y="6"/>
                  </a:lnTo>
                  <a:lnTo>
                    <a:pt x="74" y="2"/>
                  </a:lnTo>
                  <a:lnTo>
                    <a:pt x="83" y="0"/>
                  </a:lnTo>
                  <a:lnTo>
                    <a:pt x="90" y="2"/>
                  </a:lnTo>
                  <a:lnTo>
                    <a:pt x="99" y="6"/>
                  </a:lnTo>
                  <a:lnTo>
                    <a:pt x="107" y="11"/>
                  </a:lnTo>
                  <a:lnTo>
                    <a:pt x="114" y="15"/>
                  </a:lnTo>
                  <a:lnTo>
                    <a:pt x="120" y="21"/>
                  </a:lnTo>
                  <a:lnTo>
                    <a:pt x="125" y="28"/>
                  </a:lnTo>
                  <a:lnTo>
                    <a:pt x="129" y="34"/>
                  </a:lnTo>
                  <a:lnTo>
                    <a:pt x="134" y="43"/>
                  </a:lnTo>
                  <a:lnTo>
                    <a:pt x="138" y="52"/>
                  </a:lnTo>
                  <a:lnTo>
                    <a:pt x="464" y="811"/>
                  </a:lnTo>
                  <a:lnTo>
                    <a:pt x="739" y="691"/>
                  </a:lnTo>
                  <a:lnTo>
                    <a:pt x="747" y="690"/>
                  </a:lnTo>
                  <a:lnTo>
                    <a:pt x="749" y="694"/>
                  </a:lnTo>
                  <a:lnTo>
                    <a:pt x="749" y="700"/>
                  </a:lnTo>
                  <a:lnTo>
                    <a:pt x="744" y="706"/>
                  </a:lnTo>
                  <a:close/>
                </a:path>
              </a:pathLst>
            </a:custGeom>
            <a:solidFill>
              <a:srgbClr val="BFCCD8"/>
            </a:solidFill>
            <a:ln w="9525">
              <a:noFill/>
              <a:round/>
              <a:headEnd/>
              <a:tailEnd/>
            </a:ln>
          </p:spPr>
          <p:txBody>
            <a:bodyPr/>
            <a:lstStyle/>
            <a:p>
              <a:endParaRPr lang="ru-RU"/>
            </a:p>
          </p:txBody>
        </p:sp>
        <p:sp>
          <p:nvSpPr>
            <p:cNvPr id="19490" name="Freeform 23"/>
            <p:cNvSpPr>
              <a:spLocks/>
            </p:cNvSpPr>
            <p:nvPr/>
          </p:nvSpPr>
          <p:spPr bwMode="auto">
            <a:xfrm>
              <a:off x="4803" y="3355"/>
              <a:ext cx="182" cy="182"/>
            </a:xfrm>
            <a:custGeom>
              <a:avLst/>
              <a:gdLst>
                <a:gd name="T0" fmla="*/ 127 w 182"/>
                <a:gd name="T1" fmla="*/ 175 h 182"/>
                <a:gd name="T2" fmla="*/ 110 w 182"/>
                <a:gd name="T3" fmla="*/ 180 h 182"/>
                <a:gd name="T4" fmla="*/ 92 w 182"/>
                <a:gd name="T5" fmla="*/ 182 h 182"/>
                <a:gd name="T6" fmla="*/ 73 w 182"/>
                <a:gd name="T7" fmla="*/ 180 h 182"/>
                <a:gd name="T8" fmla="*/ 58 w 182"/>
                <a:gd name="T9" fmla="*/ 176 h 182"/>
                <a:gd name="T10" fmla="*/ 41 w 182"/>
                <a:gd name="T11" fmla="*/ 167 h 182"/>
                <a:gd name="T12" fmla="*/ 28 w 182"/>
                <a:gd name="T13" fmla="*/ 156 h 182"/>
                <a:gd name="T14" fmla="*/ 16 w 182"/>
                <a:gd name="T15" fmla="*/ 143 h 182"/>
                <a:gd name="T16" fmla="*/ 7 w 182"/>
                <a:gd name="T17" fmla="*/ 127 h 182"/>
                <a:gd name="T18" fmla="*/ 2 w 182"/>
                <a:gd name="T19" fmla="*/ 110 h 182"/>
                <a:gd name="T20" fmla="*/ 0 w 182"/>
                <a:gd name="T21" fmla="*/ 92 h 182"/>
                <a:gd name="T22" fmla="*/ 2 w 182"/>
                <a:gd name="T23" fmla="*/ 73 h 182"/>
                <a:gd name="T24" fmla="*/ 6 w 182"/>
                <a:gd name="T25" fmla="*/ 57 h 182"/>
                <a:gd name="T26" fmla="*/ 15 w 182"/>
                <a:gd name="T27" fmla="*/ 41 h 182"/>
                <a:gd name="T28" fmla="*/ 26 w 182"/>
                <a:gd name="T29" fmla="*/ 28 h 182"/>
                <a:gd name="T30" fmla="*/ 38 w 182"/>
                <a:gd name="T31" fmla="*/ 16 h 182"/>
                <a:gd name="T32" fmla="*/ 55 w 182"/>
                <a:gd name="T33" fmla="*/ 7 h 182"/>
                <a:gd name="T34" fmla="*/ 72 w 182"/>
                <a:gd name="T35" fmla="*/ 2 h 182"/>
                <a:gd name="T36" fmla="*/ 90 w 182"/>
                <a:gd name="T37" fmla="*/ 0 h 182"/>
                <a:gd name="T38" fmla="*/ 107 w 182"/>
                <a:gd name="T39" fmla="*/ 2 h 182"/>
                <a:gd name="T40" fmla="*/ 124 w 182"/>
                <a:gd name="T41" fmla="*/ 6 h 182"/>
                <a:gd name="T42" fmla="*/ 140 w 182"/>
                <a:gd name="T43" fmla="*/ 15 h 182"/>
                <a:gd name="T44" fmla="*/ 154 w 182"/>
                <a:gd name="T45" fmla="*/ 25 h 182"/>
                <a:gd name="T46" fmla="*/ 165 w 182"/>
                <a:gd name="T47" fmla="*/ 38 h 182"/>
                <a:gd name="T48" fmla="*/ 174 w 182"/>
                <a:gd name="T49" fmla="*/ 55 h 182"/>
                <a:gd name="T50" fmla="*/ 180 w 182"/>
                <a:gd name="T51" fmla="*/ 72 h 182"/>
                <a:gd name="T52" fmla="*/ 182 w 182"/>
                <a:gd name="T53" fmla="*/ 90 h 182"/>
                <a:gd name="T54" fmla="*/ 180 w 182"/>
                <a:gd name="T55" fmla="*/ 107 h 182"/>
                <a:gd name="T56" fmla="*/ 176 w 182"/>
                <a:gd name="T57" fmla="*/ 124 h 182"/>
                <a:gd name="T58" fmla="*/ 167 w 182"/>
                <a:gd name="T59" fmla="*/ 140 h 182"/>
                <a:gd name="T60" fmla="*/ 156 w 182"/>
                <a:gd name="T61" fmla="*/ 154 h 182"/>
                <a:gd name="T62" fmla="*/ 143 w 182"/>
                <a:gd name="T63" fmla="*/ 165 h 182"/>
                <a:gd name="T64" fmla="*/ 127 w 182"/>
                <a:gd name="T65" fmla="*/ 175 h 1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2"/>
                <a:gd name="T100" fmla="*/ 0 h 182"/>
                <a:gd name="T101" fmla="*/ 182 w 182"/>
                <a:gd name="T102" fmla="*/ 182 h 1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2" h="182">
                  <a:moveTo>
                    <a:pt x="127" y="175"/>
                  </a:moveTo>
                  <a:lnTo>
                    <a:pt x="110" y="180"/>
                  </a:lnTo>
                  <a:lnTo>
                    <a:pt x="92" y="182"/>
                  </a:lnTo>
                  <a:lnTo>
                    <a:pt x="73" y="180"/>
                  </a:lnTo>
                  <a:lnTo>
                    <a:pt x="58" y="176"/>
                  </a:lnTo>
                  <a:lnTo>
                    <a:pt x="41" y="167"/>
                  </a:lnTo>
                  <a:lnTo>
                    <a:pt x="28" y="156"/>
                  </a:lnTo>
                  <a:lnTo>
                    <a:pt x="16" y="143"/>
                  </a:lnTo>
                  <a:lnTo>
                    <a:pt x="7" y="127"/>
                  </a:lnTo>
                  <a:lnTo>
                    <a:pt x="2" y="110"/>
                  </a:lnTo>
                  <a:lnTo>
                    <a:pt x="0" y="92"/>
                  </a:lnTo>
                  <a:lnTo>
                    <a:pt x="2" y="73"/>
                  </a:lnTo>
                  <a:lnTo>
                    <a:pt x="6" y="57"/>
                  </a:lnTo>
                  <a:lnTo>
                    <a:pt x="15" y="41"/>
                  </a:lnTo>
                  <a:lnTo>
                    <a:pt x="26" y="28"/>
                  </a:lnTo>
                  <a:lnTo>
                    <a:pt x="38" y="16"/>
                  </a:lnTo>
                  <a:lnTo>
                    <a:pt x="55" y="7"/>
                  </a:lnTo>
                  <a:lnTo>
                    <a:pt x="72" y="2"/>
                  </a:lnTo>
                  <a:lnTo>
                    <a:pt x="90" y="0"/>
                  </a:lnTo>
                  <a:lnTo>
                    <a:pt x="107" y="2"/>
                  </a:lnTo>
                  <a:lnTo>
                    <a:pt x="124" y="6"/>
                  </a:lnTo>
                  <a:lnTo>
                    <a:pt x="140" y="15"/>
                  </a:lnTo>
                  <a:lnTo>
                    <a:pt x="154" y="25"/>
                  </a:lnTo>
                  <a:lnTo>
                    <a:pt x="165" y="38"/>
                  </a:lnTo>
                  <a:lnTo>
                    <a:pt x="174" y="55"/>
                  </a:lnTo>
                  <a:lnTo>
                    <a:pt x="180" y="72"/>
                  </a:lnTo>
                  <a:lnTo>
                    <a:pt x="182" y="90"/>
                  </a:lnTo>
                  <a:lnTo>
                    <a:pt x="180" y="107"/>
                  </a:lnTo>
                  <a:lnTo>
                    <a:pt x="176" y="124"/>
                  </a:lnTo>
                  <a:lnTo>
                    <a:pt x="167" y="140"/>
                  </a:lnTo>
                  <a:lnTo>
                    <a:pt x="156" y="154"/>
                  </a:lnTo>
                  <a:lnTo>
                    <a:pt x="143" y="165"/>
                  </a:lnTo>
                  <a:lnTo>
                    <a:pt x="127" y="175"/>
                  </a:lnTo>
                  <a:close/>
                </a:path>
              </a:pathLst>
            </a:custGeom>
            <a:solidFill>
              <a:srgbClr val="333333"/>
            </a:solidFill>
            <a:ln w="9525">
              <a:noFill/>
              <a:round/>
              <a:headEnd/>
              <a:tailEnd/>
            </a:ln>
          </p:spPr>
          <p:txBody>
            <a:bodyPr/>
            <a:lstStyle/>
            <a:p>
              <a:endParaRPr lang="ru-RU"/>
            </a:p>
          </p:txBody>
        </p:sp>
        <p:sp>
          <p:nvSpPr>
            <p:cNvPr id="19491" name="Freeform 24"/>
            <p:cNvSpPr>
              <a:spLocks/>
            </p:cNvSpPr>
            <p:nvPr/>
          </p:nvSpPr>
          <p:spPr bwMode="auto">
            <a:xfrm>
              <a:off x="4835" y="3387"/>
              <a:ext cx="118" cy="118"/>
            </a:xfrm>
            <a:custGeom>
              <a:avLst/>
              <a:gdLst>
                <a:gd name="T0" fmla="*/ 82 w 118"/>
                <a:gd name="T1" fmla="*/ 113 h 118"/>
                <a:gd name="T2" fmla="*/ 70 w 118"/>
                <a:gd name="T3" fmla="*/ 117 h 118"/>
                <a:gd name="T4" fmla="*/ 58 w 118"/>
                <a:gd name="T5" fmla="*/ 118 h 118"/>
                <a:gd name="T6" fmla="*/ 48 w 118"/>
                <a:gd name="T7" fmla="*/ 117 h 118"/>
                <a:gd name="T8" fmla="*/ 38 w 118"/>
                <a:gd name="T9" fmla="*/ 113 h 118"/>
                <a:gd name="T10" fmla="*/ 27 w 118"/>
                <a:gd name="T11" fmla="*/ 108 h 118"/>
                <a:gd name="T12" fmla="*/ 18 w 118"/>
                <a:gd name="T13" fmla="*/ 101 h 118"/>
                <a:gd name="T14" fmla="*/ 10 w 118"/>
                <a:gd name="T15" fmla="*/ 92 h 118"/>
                <a:gd name="T16" fmla="*/ 5 w 118"/>
                <a:gd name="T17" fmla="*/ 82 h 118"/>
                <a:gd name="T18" fmla="*/ 1 w 118"/>
                <a:gd name="T19" fmla="*/ 70 h 118"/>
                <a:gd name="T20" fmla="*/ 0 w 118"/>
                <a:gd name="T21" fmla="*/ 58 h 118"/>
                <a:gd name="T22" fmla="*/ 1 w 118"/>
                <a:gd name="T23" fmla="*/ 48 h 118"/>
                <a:gd name="T24" fmla="*/ 4 w 118"/>
                <a:gd name="T25" fmla="*/ 38 h 118"/>
                <a:gd name="T26" fmla="*/ 9 w 118"/>
                <a:gd name="T27" fmla="*/ 27 h 118"/>
                <a:gd name="T28" fmla="*/ 16 w 118"/>
                <a:gd name="T29" fmla="*/ 18 h 118"/>
                <a:gd name="T30" fmla="*/ 25 w 118"/>
                <a:gd name="T31" fmla="*/ 10 h 118"/>
                <a:gd name="T32" fmla="*/ 35 w 118"/>
                <a:gd name="T33" fmla="*/ 5 h 118"/>
                <a:gd name="T34" fmla="*/ 47 w 118"/>
                <a:gd name="T35" fmla="*/ 1 h 118"/>
                <a:gd name="T36" fmla="*/ 58 w 118"/>
                <a:gd name="T37" fmla="*/ 0 h 118"/>
                <a:gd name="T38" fmla="*/ 69 w 118"/>
                <a:gd name="T39" fmla="*/ 1 h 118"/>
                <a:gd name="T40" fmla="*/ 80 w 118"/>
                <a:gd name="T41" fmla="*/ 4 h 118"/>
                <a:gd name="T42" fmla="*/ 91 w 118"/>
                <a:gd name="T43" fmla="*/ 9 h 118"/>
                <a:gd name="T44" fmla="*/ 100 w 118"/>
                <a:gd name="T45" fmla="*/ 16 h 118"/>
                <a:gd name="T46" fmla="*/ 106 w 118"/>
                <a:gd name="T47" fmla="*/ 25 h 118"/>
                <a:gd name="T48" fmla="*/ 113 w 118"/>
                <a:gd name="T49" fmla="*/ 35 h 118"/>
                <a:gd name="T50" fmla="*/ 117 w 118"/>
                <a:gd name="T51" fmla="*/ 47 h 118"/>
                <a:gd name="T52" fmla="*/ 118 w 118"/>
                <a:gd name="T53" fmla="*/ 58 h 118"/>
                <a:gd name="T54" fmla="*/ 117 w 118"/>
                <a:gd name="T55" fmla="*/ 69 h 118"/>
                <a:gd name="T56" fmla="*/ 113 w 118"/>
                <a:gd name="T57" fmla="*/ 80 h 118"/>
                <a:gd name="T58" fmla="*/ 108 w 118"/>
                <a:gd name="T59" fmla="*/ 91 h 118"/>
                <a:gd name="T60" fmla="*/ 101 w 118"/>
                <a:gd name="T61" fmla="*/ 100 h 118"/>
                <a:gd name="T62" fmla="*/ 92 w 118"/>
                <a:gd name="T63" fmla="*/ 106 h 118"/>
                <a:gd name="T64" fmla="*/ 82 w 118"/>
                <a:gd name="T65" fmla="*/ 113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8"/>
                <a:gd name="T100" fmla="*/ 0 h 118"/>
                <a:gd name="T101" fmla="*/ 118 w 118"/>
                <a:gd name="T102" fmla="*/ 118 h 1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8" h="118">
                  <a:moveTo>
                    <a:pt x="82" y="113"/>
                  </a:moveTo>
                  <a:lnTo>
                    <a:pt x="70" y="117"/>
                  </a:lnTo>
                  <a:lnTo>
                    <a:pt x="58" y="118"/>
                  </a:lnTo>
                  <a:lnTo>
                    <a:pt x="48" y="117"/>
                  </a:lnTo>
                  <a:lnTo>
                    <a:pt x="38" y="113"/>
                  </a:lnTo>
                  <a:lnTo>
                    <a:pt x="27" y="108"/>
                  </a:lnTo>
                  <a:lnTo>
                    <a:pt x="18" y="101"/>
                  </a:lnTo>
                  <a:lnTo>
                    <a:pt x="10" y="92"/>
                  </a:lnTo>
                  <a:lnTo>
                    <a:pt x="5" y="82"/>
                  </a:lnTo>
                  <a:lnTo>
                    <a:pt x="1" y="70"/>
                  </a:lnTo>
                  <a:lnTo>
                    <a:pt x="0" y="58"/>
                  </a:lnTo>
                  <a:lnTo>
                    <a:pt x="1" y="48"/>
                  </a:lnTo>
                  <a:lnTo>
                    <a:pt x="4" y="38"/>
                  </a:lnTo>
                  <a:lnTo>
                    <a:pt x="9" y="27"/>
                  </a:lnTo>
                  <a:lnTo>
                    <a:pt x="16" y="18"/>
                  </a:lnTo>
                  <a:lnTo>
                    <a:pt x="25" y="10"/>
                  </a:lnTo>
                  <a:lnTo>
                    <a:pt x="35" y="5"/>
                  </a:lnTo>
                  <a:lnTo>
                    <a:pt x="47" y="1"/>
                  </a:lnTo>
                  <a:lnTo>
                    <a:pt x="58" y="0"/>
                  </a:lnTo>
                  <a:lnTo>
                    <a:pt x="69" y="1"/>
                  </a:lnTo>
                  <a:lnTo>
                    <a:pt x="80" y="4"/>
                  </a:lnTo>
                  <a:lnTo>
                    <a:pt x="91" y="9"/>
                  </a:lnTo>
                  <a:lnTo>
                    <a:pt x="100" y="16"/>
                  </a:lnTo>
                  <a:lnTo>
                    <a:pt x="106" y="25"/>
                  </a:lnTo>
                  <a:lnTo>
                    <a:pt x="113" y="35"/>
                  </a:lnTo>
                  <a:lnTo>
                    <a:pt x="117" y="47"/>
                  </a:lnTo>
                  <a:lnTo>
                    <a:pt x="118" y="58"/>
                  </a:lnTo>
                  <a:lnTo>
                    <a:pt x="117" y="69"/>
                  </a:lnTo>
                  <a:lnTo>
                    <a:pt x="113" y="80"/>
                  </a:lnTo>
                  <a:lnTo>
                    <a:pt x="108" y="91"/>
                  </a:lnTo>
                  <a:lnTo>
                    <a:pt x="101" y="100"/>
                  </a:lnTo>
                  <a:lnTo>
                    <a:pt x="92" y="106"/>
                  </a:lnTo>
                  <a:lnTo>
                    <a:pt x="82" y="113"/>
                  </a:lnTo>
                  <a:close/>
                </a:path>
              </a:pathLst>
            </a:custGeom>
            <a:solidFill>
              <a:srgbClr val="7F99B2"/>
            </a:solidFill>
            <a:ln w="9525">
              <a:noFill/>
              <a:round/>
              <a:headEnd/>
              <a:tailEnd/>
            </a:ln>
          </p:spPr>
          <p:txBody>
            <a:bodyPr/>
            <a:lstStyle/>
            <a:p>
              <a:endParaRPr lang="ru-RU"/>
            </a:p>
          </p:txBody>
        </p:sp>
        <p:sp>
          <p:nvSpPr>
            <p:cNvPr id="19492" name="Freeform 25"/>
            <p:cNvSpPr>
              <a:spLocks/>
            </p:cNvSpPr>
            <p:nvPr/>
          </p:nvSpPr>
          <p:spPr bwMode="auto">
            <a:xfrm>
              <a:off x="4672" y="2495"/>
              <a:ext cx="145" cy="65"/>
            </a:xfrm>
            <a:custGeom>
              <a:avLst/>
              <a:gdLst>
                <a:gd name="T0" fmla="*/ 15 w 145"/>
                <a:gd name="T1" fmla="*/ 64 h 65"/>
                <a:gd name="T2" fmla="*/ 10 w 145"/>
                <a:gd name="T3" fmla="*/ 65 h 65"/>
                <a:gd name="T4" fmla="*/ 6 w 145"/>
                <a:gd name="T5" fmla="*/ 64 h 65"/>
                <a:gd name="T6" fmla="*/ 2 w 145"/>
                <a:gd name="T7" fmla="*/ 61 h 65"/>
                <a:gd name="T8" fmla="*/ 1 w 145"/>
                <a:gd name="T9" fmla="*/ 57 h 65"/>
                <a:gd name="T10" fmla="*/ 0 w 145"/>
                <a:gd name="T11" fmla="*/ 53 h 65"/>
                <a:gd name="T12" fmla="*/ 1 w 145"/>
                <a:gd name="T13" fmla="*/ 49 h 65"/>
                <a:gd name="T14" fmla="*/ 4 w 145"/>
                <a:gd name="T15" fmla="*/ 46 h 65"/>
                <a:gd name="T16" fmla="*/ 8 w 145"/>
                <a:gd name="T17" fmla="*/ 43 h 65"/>
                <a:gd name="T18" fmla="*/ 11 w 145"/>
                <a:gd name="T19" fmla="*/ 40 h 65"/>
                <a:gd name="T20" fmla="*/ 19 w 145"/>
                <a:gd name="T21" fmla="*/ 36 h 65"/>
                <a:gd name="T22" fmla="*/ 28 w 145"/>
                <a:gd name="T23" fmla="*/ 30 h 65"/>
                <a:gd name="T24" fmla="*/ 40 w 145"/>
                <a:gd name="T25" fmla="*/ 22 h 65"/>
                <a:gd name="T26" fmla="*/ 50 w 145"/>
                <a:gd name="T27" fmla="*/ 16 h 65"/>
                <a:gd name="T28" fmla="*/ 59 w 145"/>
                <a:gd name="T29" fmla="*/ 9 h 65"/>
                <a:gd name="T30" fmla="*/ 67 w 145"/>
                <a:gd name="T31" fmla="*/ 4 h 65"/>
                <a:gd name="T32" fmla="*/ 71 w 145"/>
                <a:gd name="T33" fmla="*/ 3 h 65"/>
                <a:gd name="T34" fmla="*/ 79 w 145"/>
                <a:gd name="T35" fmla="*/ 3 h 65"/>
                <a:gd name="T36" fmla="*/ 90 w 145"/>
                <a:gd name="T37" fmla="*/ 1 h 65"/>
                <a:gd name="T38" fmla="*/ 101 w 145"/>
                <a:gd name="T39" fmla="*/ 1 h 65"/>
                <a:gd name="T40" fmla="*/ 109 w 145"/>
                <a:gd name="T41" fmla="*/ 0 h 65"/>
                <a:gd name="T42" fmla="*/ 111 w 145"/>
                <a:gd name="T43" fmla="*/ 0 h 65"/>
                <a:gd name="T44" fmla="*/ 115 w 145"/>
                <a:gd name="T45" fmla="*/ 0 h 65"/>
                <a:gd name="T46" fmla="*/ 119 w 145"/>
                <a:gd name="T47" fmla="*/ 1 h 65"/>
                <a:gd name="T48" fmla="*/ 122 w 145"/>
                <a:gd name="T49" fmla="*/ 4 h 65"/>
                <a:gd name="T50" fmla="*/ 128 w 145"/>
                <a:gd name="T51" fmla="*/ 8 h 65"/>
                <a:gd name="T52" fmla="*/ 136 w 145"/>
                <a:gd name="T53" fmla="*/ 14 h 65"/>
                <a:gd name="T54" fmla="*/ 144 w 145"/>
                <a:gd name="T55" fmla="*/ 21 h 65"/>
                <a:gd name="T56" fmla="*/ 145 w 145"/>
                <a:gd name="T57" fmla="*/ 26 h 65"/>
                <a:gd name="T58" fmla="*/ 142 w 145"/>
                <a:gd name="T59" fmla="*/ 29 h 65"/>
                <a:gd name="T60" fmla="*/ 138 w 145"/>
                <a:gd name="T61" fmla="*/ 30 h 65"/>
                <a:gd name="T62" fmla="*/ 136 w 145"/>
                <a:gd name="T63" fmla="*/ 29 h 65"/>
                <a:gd name="T64" fmla="*/ 132 w 145"/>
                <a:gd name="T65" fmla="*/ 29 h 65"/>
                <a:gd name="T66" fmla="*/ 127 w 145"/>
                <a:gd name="T67" fmla="*/ 27 h 65"/>
                <a:gd name="T68" fmla="*/ 122 w 145"/>
                <a:gd name="T69" fmla="*/ 26 h 65"/>
                <a:gd name="T70" fmla="*/ 116 w 145"/>
                <a:gd name="T71" fmla="*/ 23 h 65"/>
                <a:gd name="T72" fmla="*/ 112 w 145"/>
                <a:gd name="T73" fmla="*/ 23 h 65"/>
                <a:gd name="T74" fmla="*/ 107 w 145"/>
                <a:gd name="T75" fmla="*/ 25 h 65"/>
                <a:gd name="T76" fmla="*/ 98 w 145"/>
                <a:gd name="T77" fmla="*/ 27 h 65"/>
                <a:gd name="T78" fmla="*/ 89 w 145"/>
                <a:gd name="T79" fmla="*/ 31 h 65"/>
                <a:gd name="T80" fmla="*/ 81 w 145"/>
                <a:gd name="T81" fmla="*/ 34 h 65"/>
                <a:gd name="T82" fmla="*/ 74 w 145"/>
                <a:gd name="T83" fmla="*/ 39 h 65"/>
                <a:gd name="T84" fmla="*/ 63 w 145"/>
                <a:gd name="T85" fmla="*/ 46 h 65"/>
                <a:gd name="T86" fmla="*/ 53 w 145"/>
                <a:gd name="T87" fmla="*/ 52 h 65"/>
                <a:gd name="T88" fmla="*/ 45 w 145"/>
                <a:gd name="T89" fmla="*/ 56 h 65"/>
                <a:gd name="T90" fmla="*/ 39 w 145"/>
                <a:gd name="T91" fmla="*/ 58 h 65"/>
                <a:gd name="T92" fmla="*/ 28 w 145"/>
                <a:gd name="T93" fmla="*/ 60 h 65"/>
                <a:gd name="T94" fmla="*/ 20 w 145"/>
                <a:gd name="T95" fmla="*/ 62 h 65"/>
                <a:gd name="T96" fmla="*/ 15 w 145"/>
                <a:gd name="T97" fmla="*/ 64 h 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5"/>
                <a:gd name="T148" fmla="*/ 0 h 65"/>
                <a:gd name="T149" fmla="*/ 145 w 145"/>
                <a:gd name="T150" fmla="*/ 65 h 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5" h="65">
                  <a:moveTo>
                    <a:pt x="15" y="64"/>
                  </a:moveTo>
                  <a:lnTo>
                    <a:pt x="10" y="65"/>
                  </a:lnTo>
                  <a:lnTo>
                    <a:pt x="6" y="64"/>
                  </a:lnTo>
                  <a:lnTo>
                    <a:pt x="2" y="61"/>
                  </a:lnTo>
                  <a:lnTo>
                    <a:pt x="1" y="57"/>
                  </a:lnTo>
                  <a:lnTo>
                    <a:pt x="0" y="53"/>
                  </a:lnTo>
                  <a:lnTo>
                    <a:pt x="1" y="49"/>
                  </a:lnTo>
                  <a:lnTo>
                    <a:pt x="4" y="46"/>
                  </a:lnTo>
                  <a:lnTo>
                    <a:pt x="8" y="43"/>
                  </a:lnTo>
                  <a:lnTo>
                    <a:pt x="11" y="40"/>
                  </a:lnTo>
                  <a:lnTo>
                    <a:pt x="19" y="36"/>
                  </a:lnTo>
                  <a:lnTo>
                    <a:pt x="28" y="30"/>
                  </a:lnTo>
                  <a:lnTo>
                    <a:pt x="40" y="22"/>
                  </a:lnTo>
                  <a:lnTo>
                    <a:pt x="50" y="16"/>
                  </a:lnTo>
                  <a:lnTo>
                    <a:pt x="59" y="9"/>
                  </a:lnTo>
                  <a:lnTo>
                    <a:pt x="67" y="4"/>
                  </a:lnTo>
                  <a:lnTo>
                    <a:pt x="71" y="3"/>
                  </a:lnTo>
                  <a:lnTo>
                    <a:pt x="79" y="3"/>
                  </a:lnTo>
                  <a:lnTo>
                    <a:pt x="90" y="1"/>
                  </a:lnTo>
                  <a:lnTo>
                    <a:pt x="101" y="1"/>
                  </a:lnTo>
                  <a:lnTo>
                    <a:pt x="109" y="0"/>
                  </a:lnTo>
                  <a:lnTo>
                    <a:pt x="111" y="0"/>
                  </a:lnTo>
                  <a:lnTo>
                    <a:pt x="115" y="0"/>
                  </a:lnTo>
                  <a:lnTo>
                    <a:pt x="119" y="1"/>
                  </a:lnTo>
                  <a:lnTo>
                    <a:pt x="122" y="4"/>
                  </a:lnTo>
                  <a:lnTo>
                    <a:pt x="128" y="8"/>
                  </a:lnTo>
                  <a:lnTo>
                    <a:pt x="136" y="14"/>
                  </a:lnTo>
                  <a:lnTo>
                    <a:pt x="144" y="21"/>
                  </a:lnTo>
                  <a:lnTo>
                    <a:pt x="145" y="26"/>
                  </a:lnTo>
                  <a:lnTo>
                    <a:pt x="142" y="29"/>
                  </a:lnTo>
                  <a:lnTo>
                    <a:pt x="138" y="30"/>
                  </a:lnTo>
                  <a:lnTo>
                    <a:pt x="136" y="29"/>
                  </a:lnTo>
                  <a:lnTo>
                    <a:pt x="132" y="29"/>
                  </a:lnTo>
                  <a:lnTo>
                    <a:pt x="127" y="27"/>
                  </a:lnTo>
                  <a:lnTo>
                    <a:pt x="122" y="26"/>
                  </a:lnTo>
                  <a:lnTo>
                    <a:pt x="116" y="23"/>
                  </a:lnTo>
                  <a:lnTo>
                    <a:pt x="112" y="23"/>
                  </a:lnTo>
                  <a:lnTo>
                    <a:pt x="107" y="25"/>
                  </a:lnTo>
                  <a:lnTo>
                    <a:pt x="98" y="27"/>
                  </a:lnTo>
                  <a:lnTo>
                    <a:pt x="89" y="31"/>
                  </a:lnTo>
                  <a:lnTo>
                    <a:pt x="81" y="34"/>
                  </a:lnTo>
                  <a:lnTo>
                    <a:pt x="74" y="39"/>
                  </a:lnTo>
                  <a:lnTo>
                    <a:pt x="63" y="46"/>
                  </a:lnTo>
                  <a:lnTo>
                    <a:pt x="53" y="52"/>
                  </a:lnTo>
                  <a:lnTo>
                    <a:pt x="45" y="56"/>
                  </a:lnTo>
                  <a:lnTo>
                    <a:pt x="39" y="58"/>
                  </a:lnTo>
                  <a:lnTo>
                    <a:pt x="28" y="60"/>
                  </a:lnTo>
                  <a:lnTo>
                    <a:pt x="20" y="62"/>
                  </a:lnTo>
                  <a:lnTo>
                    <a:pt x="15" y="64"/>
                  </a:lnTo>
                  <a:close/>
                </a:path>
              </a:pathLst>
            </a:custGeom>
            <a:solidFill>
              <a:srgbClr val="CC998C"/>
            </a:solidFill>
            <a:ln w="9525">
              <a:noFill/>
              <a:round/>
              <a:headEnd/>
              <a:tailEnd/>
            </a:ln>
          </p:spPr>
          <p:txBody>
            <a:bodyPr/>
            <a:lstStyle/>
            <a:p>
              <a:endParaRPr lang="ru-RU"/>
            </a:p>
          </p:txBody>
        </p:sp>
        <p:sp>
          <p:nvSpPr>
            <p:cNvPr id="19493" name="Freeform 26"/>
            <p:cNvSpPr>
              <a:spLocks/>
            </p:cNvSpPr>
            <p:nvPr/>
          </p:nvSpPr>
          <p:spPr bwMode="auto">
            <a:xfrm>
              <a:off x="4673" y="2538"/>
              <a:ext cx="22" cy="21"/>
            </a:xfrm>
            <a:custGeom>
              <a:avLst/>
              <a:gdLst>
                <a:gd name="T0" fmla="*/ 21 w 22"/>
                <a:gd name="T1" fmla="*/ 6 h 21"/>
                <a:gd name="T2" fmla="*/ 19 w 22"/>
                <a:gd name="T3" fmla="*/ 3 h 21"/>
                <a:gd name="T4" fmla="*/ 16 w 22"/>
                <a:gd name="T5" fmla="*/ 1 h 21"/>
                <a:gd name="T6" fmla="*/ 12 w 22"/>
                <a:gd name="T7" fmla="*/ 0 h 21"/>
                <a:gd name="T8" fmla="*/ 8 w 22"/>
                <a:gd name="T9" fmla="*/ 0 h 21"/>
                <a:gd name="T10" fmla="*/ 4 w 22"/>
                <a:gd name="T11" fmla="*/ 3 h 21"/>
                <a:gd name="T12" fmla="*/ 1 w 22"/>
                <a:gd name="T13" fmla="*/ 5 h 21"/>
                <a:gd name="T14" fmla="*/ 0 w 22"/>
                <a:gd name="T15" fmla="*/ 9 h 21"/>
                <a:gd name="T16" fmla="*/ 0 w 22"/>
                <a:gd name="T17" fmla="*/ 14 h 21"/>
                <a:gd name="T18" fmla="*/ 3 w 22"/>
                <a:gd name="T19" fmla="*/ 18 h 21"/>
                <a:gd name="T20" fmla="*/ 7 w 22"/>
                <a:gd name="T21" fmla="*/ 19 h 21"/>
                <a:gd name="T22" fmla="*/ 10 w 22"/>
                <a:gd name="T23" fmla="*/ 21 h 21"/>
                <a:gd name="T24" fmla="*/ 14 w 22"/>
                <a:gd name="T25" fmla="*/ 21 h 21"/>
                <a:gd name="T26" fmla="*/ 18 w 22"/>
                <a:gd name="T27" fmla="*/ 18 h 21"/>
                <a:gd name="T28" fmla="*/ 21 w 22"/>
                <a:gd name="T29" fmla="*/ 15 h 21"/>
                <a:gd name="T30" fmla="*/ 22 w 22"/>
                <a:gd name="T31" fmla="*/ 12 h 21"/>
                <a:gd name="T32" fmla="*/ 21 w 22"/>
                <a:gd name="T33" fmla="*/ 6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21" y="6"/>
                  </a:moveTo>
                  <a:lnTo>
                    <a:pt x="19" y="3"/>
                  </a:lnTo>
                  <a:lnTo>
                    <a:pt x="16" y="1"/>
                  </a:lnTo>
                  <a:lnTo>
                    <a:pt x="12" y="0"/>
                  </a:lnTo>
                  <a:lnTo>
                    <a:pt x="8" y="0"/>
                  </a:lnTo>
                  <a:lnTo>
                    <a:pt x="4" y="3"/>
                  </a:lnTo>
                  <a:lnTo>
                    <a:pt x="1" y="5"/>
                  </a:lnTo>
                  <a:lnTo>
                    <a:pt x="0" y="9"/>
                  </a:lnTo>
                  <a:lnTo>
                    <a:pt x="0" y="14"/>
                  </a:lnTo>
                  <a:lnTo>
                    <a:pt x="3" y="18"/>
                  </a:lnTo>
                  <a:lnTo>
                    <a:pt x="7" y="19"/>
                  </a:lnTo>
                  <a:lnTo>
                    <a:pt x="10" y="21"/>
                  </a:lnTo>
                  <a:lnTo>
                    <a:pt x="14" y="21"/>
                  </a:lnTo>
                  <a:lnTo>
                    <a:pt x="18" y="18"/>
                  </a:lnTo>
                  <a:lnTo>
                    <a:pt x="21" y="15"/>
                  </a:lnTo>
                  <a:lnTo>
                    <a:pt x="22" y="12"/>
                  </a:lnTo>
                  <a:lnTo>
                    <a:pt x="21" y="6"/>
                  </a:lnTo>
                  <a:close/>
                </a:path>
              </a:pathLst>
            </a:custGeom>
            <a:solidFill>
              <a:srgbClr val="CC998C"/>
            </a:solidFill>
            <a:ln w="9525">
              <a:noFill/>
              <a:round/>
              <a:headEnd/>
              <a:tailEnd/>
            </a:ln>
          </p:spPr>
          <p:txBody>
            <a:bodyPr/>
            <a:lstStyle/>
            <a:p>
              <a:endParaRPr lang="ru-RU"/>
            </a:p>
          </p:txBody>
        </p:sp>
        <p:sp>
          <p:nvSpPr>
            <p:cNvPr id="19494" name="Freeform 27"/>
            <p:cNvSpPr>
              <a:spLocks/>
            </p:cNvSpPr>
            <p:nvPr/>
          </p:nvSpPr>
          <p:spPr bwMode="auto">
            <a:xfrm>
              <a:off x="4293" y="2248"/>
              <a:ext cx="402" cy="311"/>
            </a:xfrm>
            <a:custGeom>
              <a:avLst/>
              <a:gdLst>
                <a:gd name="T0" fmla="*/ 392 w 402"/>
                <a:gd name="T1" fmla="*/ 311 h 311"/>
                <a:gd name="T2" fmla="*/ 397 w 402"/>
                <a:gd name="T3" fmla="*/ 309 h 311"/>
                <a:gd name="T4" fmla="*/ 402 w 402"/>
                <a:gd name="T5" fmla="*/ 304 h 311"/>
                <a:gd name="T6" fmla="*/ 401 w 402"/>
                <a:gd name="T7" fmla="*/ 296 h 311"/>
                <a:gd name="T8" fmla="*/ 393 w 402"/>
                <a:gd name="T9" fmla="*/ 289 h 311"/>
                <a:gd name="T10" fmla="*/ 383 w 402"/>
                <a:gd name="T11" fmla="*/ 281 h 311"/>
                <a:gd name="T12" fmla="*/ 370 w 402"/>
                <a:gd name="T13" fmla="*/ 273 h 311"/>
                <a:gd name="T14" fmla="*/ 357 w 402"/>
                <a:gd name="T15" fmla="*/ 265 h 311"/>
                <a:gd name="T16" fmla="*/ 341 w 402"/>
                <a:gd name="T17" fmla="*/ 255 h 311"/>
                <a:gd name="T18" fmla="*/ 323 w 402"/>
                <a:gd name="T19" fmla="*/ 242 h 311"/>
                <a:gd name="T20" fmla="*/ 305 w 402"/>
                <a:gd name="T21" fmla="*/ 229 h 311"/>
                <a:gd name="T22" fmla="*/ 289 w 402"/>
                <a:gd name="T23" fmla="*/ 216 h 311"/>
                <a:gd name="T24" fmla="*/ 271 w 402"/>
                <a:gd name="T25" fmla="*/ 202 h 311"/>
                <a:gd name="T26" fmla="*/ 248 w 402"/>
                <a:gd name="T27" fmla="*/ 189 h 311"/>
                <a:gd name="T28" fmla="*/ 227 w 402"/>
                <a:gd name="T29" fmla="*/ 180 h 311"/>
                <a:gd name="T30" fmla="*/ 214 w 402"/>
                <a:gd name="T31" fmla="*/ 173 h 311"/>
                <a:gd name="T32" fmla="*/ 203 w 402"/>
                <a:gd name="T33" fmla="*/ 160 h 311"/>
                <a:gd name="T34" fmla="*/ 184 w 402"/>
                <a:gd name="T35" fmla="*/ 134 h 311"/>
                <a:gd name="T36" fmla="*/ 160 w 402"/>
                <a:gd name="T37" fmla="*/ 103 h 311"/>
                <a:gd name="T38" fmla="*/ 127 w 402"/>
                <a:gd name="T39" fmla="*/ 71 h 311"/>
                <a:gd name="T40" fmla="*/ 103 w 402"/>
                <a:gd name="T41" fmla="*/ 46 h 311"/>
                <a:gd name="T42" fmla="*/ 83 w 402"/>
                <a:gd name="T43" fmla="*/ 22 h 311"/>
                <a:gd name="T44" fmla="*/ 56 w 402"/>
                <a:gd name="T45" fmla="*/ 2 h 311"/>
                <a:gd name="T46" fmla="*/ 23 w 402"/>
                <a:gd name="T47" fmla="*/ 3 h 311"/>
                <a:gd name="T48" fmla="*/ 2 w 402"/>
                <a:gd name="T49" fmla="*/ 27 h 311"/>
                <a:gd name="T50" fmla="*/ 6 w 402"/>
                <a:gd name="T51" fmla="*/ 59 h 311"/>
                <a:gd name="T52" fmla="*/ 29 w 402"/>
                <a:gd name="T53" fmla="*/ 84 h 311"/>
                <a:gd name="T54" fmla="*/ 52 w 402"/>
                <a:gd name="T55" fmla="*/ 107 h 311"/>
                <a:gd name="T56" fmla="*/ 78 w 402"/>
                <a:gd name="T57" fmla="*/ 133 h 311"/>
                <a:gd name="T58" fmla="*/ 98 w 402"/>
                <a:gd name="T59" fmla="*/ 154 h 311"/>
                <a:gd name="T60" fmla="*/ 112 w 402"/>
                <a:gd name="T61" fmla="*/ 167 h 311"/>
                <a:gd name="T62" fmla="*/ 131 w 402"/>
                <a:gd name="T63" fmla="*/ 182 h 311"/>
                <a:gd name="T64" fmla="*/ 152 w 402"/>
                <a:gd name="T65" fmla="*/ 199 h 311"/>
                <a:gd name="T66" fmla="*/ 169 w 402"/>
                <a:gd name="T67" fmla="*/ 212 h 311"/>
                <a:gd name="T68" fmla="*/ 181 w 402"/>
                <a:gd name="T69" fmla="*/ 221 h 311"/>
                <a:gd name="T70" fmla="*/ 197 w 402"/>
                <a:gd name="T71" fmla="*/ 233 h 311"/>
                <a:gd name="T72" fmla="*/ 214 w 402"/>
                <a:gd name="T73" fmla="*/ 242 h 311"/>
                <a:gd name="T74" fmla="*/ 231 w 402"/>
                <a:gd name="T75" fmla="*/ 251 h 311"/>
                <a:gd name="T76" fmla="*/ 253 w 402"/>
                <a:gd name="T77" fmla="*/ 261 h 311"/>
                <a:gd name="T78" fmla="*/ 276 w 402"/>
                <a:gd name="T79" fmla="*/ 273 h 311"/>
                <a:gd name="T80" fmla="*/ 298 w 402"/>
                <a:gd name="T81" fmla="*/ 285 h 311"/>
                <a:gd name="T82" fmla="*/ 326 w 402"/>
                <a:gd name="T83" fmla="*/ 295 h 311"/>
                <a:gd name="T84" fmla="*/ 353 w 402"/>
                <a:gd name="T85" fmla="*/ 305 h 311"/>
                <a:gd name="T86" fmla="*/ 379 w 402"/>
                <a:gd name="T87" fmla="*/ 311 h 3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2"/>
                <a:gd name="T133" fmla="*/ 0 h 311"/>
                <a:gd name="T134" fmla="*/ 402 w 402"/>
                <a:gd name="T135" fmla="*/ 311 h 3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2" h="311">
                  <a:moveTo>
                    <a:pt x="389" y="311"/>
                  </a:moveTo>
                  <a:lnTo>
                    <a:pt x="392" y="311"/>
                  </a:lnTo>
                  <a:lnTo>
                    <a:pt x="394" y="311"/>
                  </a:lnTo>
                  <a:lnTo>
                    <a:pt x="397" y="309"/>
                  </a:lnTo>
                  <a:lnTo>
                    <a:pt x="399" y="308"/>
                  </a:lnTo>
                  <a:lnTo>
                    <a:pt x="402" y="304"/>
                  </a:lnTo>
                  <a:lnTo>
                    <a:pt x="402" y="300"/>
                  </a:lnTo>
                  <a:lnTo>
                    <a:pt x="401" y="296"/>
                  </a:lnTo>
                  <a:lnTo>
                    <a:pt x="398" y="293"/>
                  </a:lnTo>
                  <a:lnTo>
                    <a:pt x="393" y="289"/>
                  </a:lnTo>
                  <a:lnTo>
                    <a:pt x="388" y="285"/>
                  </a:lnTo>
                  <a:lnTo>
                    <a:pt x="383" y="281"/>
                  </a:lnTo>
                  <a:lnTo>
                    <a:pt x="376" y="277"/>
                  </a:lnTo>
                  <a:lnTo>
                    <a:pt x="370" y="273"/>
                  </a:lnTo>
                  <a:lnTo>
                    <a:pt x="363" y="269"/>
                  </a:lnTo>
                  <a:lnTo>
                    <a:pt x="357" y="265"/>
                  </a:lnTo>
                  <a:lnTo>
                    <a:pt x="349" y="260"/>
                  </a:lnTo>
                  <a:lnTo>
                    <a:pt x="341" y="255"/>
                  </a:lnTo>
                  <a:lnTo>
                    <a:pt x="332" y="248"/>
                  </a:lnTo>
                  <a:lnTo>
                    <a:pt x="323" y="242"/>
                  </a:lnTo>
                  <a:lnTo>
                    <a:pt x="314" y="235"/>
                  </a:lnTo>
                  <a:lnTo>
                    <a:pt x="305" y="229"/>
                  </a:lnTo>
                  <a:lnTo>
                    <a:pt x="297" y="223"/>
                  </a:lnTo>
                  <a:lnTo>
                    <a:pt x="289" y="216"/>
                  </a:lnTo>
                  <a:lnTo>
                    <a:pt x="283" y="211"/>
                  </a:lnTo>
                  <a:lnTo>
                    <a:pt x="271" y="202"/>
                  </a:lnTo>
                  <a:lnTo>
                    <a:pt x="260" y="195"/>
                  </a:lnTo>
                  <a:lnTo>
                    <a:pt x="248" y="189"/>
                  </a:lnTo>
                  <a:lnTo>
                    <a:pt x="238" y="184"/>
                  </a:lnTo>
                  <a:lnTo>
                    <a:pt x="227" y="180"/>
                  </a:lnTo>
                  <a:lnTo>
                    <a:pt x="219" y="177"/>
                  </a:lnTo>
                  <a:lnTo>
                    <a:pt x="214" y="173"/>
                  </a:lnTo>
                  <a:lnTo>
                    <a:pt x="210" y="171"/>
                  </a:lnTo>
                  <a:lnTo>
                    <a:pt x="203" y="160"/>
                  </a:lnTo>
                  <a:lnTo>
                    <a:pt x="195" y="147"/>
                  </a:lnTo>
                  <a:lnTo>
                    <a:pt x="184" y="134"/>
                  </a:lnTo>
                  <a:lnTo>
                    <a:pt x="173" y="119"/>
                  </a:lnTo>
                  <a:lnTo>
                    <a:pt x="160" y="103"/>
                  </a:lnTo>
                  <a:lnTo>
                    <a:pt x="144" y="88"/>
                  </a:lnTo>
                  <a:lnTo>
                    <a:pt x="127" y="71"/>
                  </a:lnTo>
                  <a:lnTo>
                    <a:pt x="109" y="54"/>
                  </a:lnTo>
                  <a:lnTo>
                    <a:pt x="103" y="46"/>
                  </a:lnTo>
                  <a:lnTo>
                    <a:pt x="92" y="35"/>
                  </a:lnTo>
                  <a:lnTo>
                    <a:pt x="83" y="22"/>
                  </a:lnTo>
                  <a:lnTo>
                    <a:pt x="76" y="14"/>
                  </a:lnTo>
                  <a:lnTo>
                    <a:pt x="56" y="2"/>
                  </a:lnTo>
                  <a:lnTo>
                    <a:pt x="38" y="0"/>
                  </a:lnTo>
                  <a:lnTo>
                    <a:pt x="23" y="3"/>
                  </a:lnTo>
                  <a:lnTo>
                    <a:pt x="11" y="13"/>
                  </a:lnTo>
                  <a:lnTo>
                    <a:pt x="2" y="27"/>
                  </a:lnTo>
                  <a:lnTo>
                    <a:pt x="0" y="42"/>
                  </a:lnTo>
                  <a:lnTo>
                    <a:pt x="6" y="59"/>
                  </a:lnTo>
                  <a:lnTo>
                    <a:pt x="19" y="75"/>
                  </a:lnTo>
                  <a:lnTo>
                    <a:pt x="29" y="84"/>
                  </a:lnTo>
                  <a:lnTo>
                    <a:pt x="41" y="96"/>
                  </a:lnTo>
                  <a:lnTo>
                    <a:pt x="52" y="107"/>
                  </a:lnTo>
                  <a:lnTo>
                    <a:pt x="65" y="120"/>
                  </a:lnTo>
                  <a:lnTo>
                    <a:pt x="78" y="133"/>
                  </a:lnTo>
                  <a:lnTo>
                    <a:pt x="89" y="145"/>
                  </a:lnTo>
                  <a:lnTo>
                    <a:pt x="98" y="154"/>
                  </a:lnTo>
                  <a:lnTo>
                    <a:pt x="105" y="160"/>
                  </a:lnTo>
                  <a:lnTo>
                    <a:pt x="112" y="167"/>
                  </a:lnTo>
                  <a:lnTo>
                    <a:pt x="121" y="173"/>
                  </a:lnTo>
                  <a:lnTo>
                    <a:pt x="131" y="182"/>
                  </a:lnTo>
                  <a:lnTo>
                    <a:pt x="142" y="190"/>
                  </a:lnTo>
                  <a:lnTo>
                    <a:pt x="152" y="199"/>
                  </a:lnTo>
                  <a:lnTo>
                    <a:pt x="162" y="207"/>
                  </a:lnTo>
                  <a:lnTo>
                    <a:pt x="169" y="212"/>
                  </a:lnTo>
                  <a:lnTo>
                    <a:pt x="174" y="216"/>
                  </a:lnTo>
                  <a:lnTo>
                    <a:pt x="181" y="221"/>
                  </a:lnTo>
                  <a:lnTo>
                    <a:pt x="190" y="226"/>
                  </a:lnTo>
                  <a:lnTo>
                    <a:pt x="197" y="233"/>
                  </a:lnTo>
                  <a:lnTo>
                    <a:pt x="208" y="238"/>
                  </a:lnTo>
                  <a:lnTo>
                    <a:pt x="214" y="242"/>
                  </a:lnTo>
                  <a:lnTo>
                    <a:pt x="222" y="246"/>
                  </a:lnTo>
                  <a:lnTo>
                    <a:pt x="231" y="251"/>
                  </a:lnTo>
                  <a:lnTo>
                    <a:pt x="241" y="256"/>
                  </a:lnTo>
                  <a:lnTo>
                    <a:pt x="253" y="261"/>
                  </a:lnTo>
                  <a:lnTo>
                    <a:pt x="265" y="268"/>
                  </a:lnTo>
                  <a:lnTo>
                    <a:pt x="276" y="273"/>
                  </a:lnTo>
                  <a:lnTo>
                    <a:pt x="287" y="278"/>
                  </a:lnTo>
                  <a:lnTo>
                    <a:pt x="298" y="285"/>
                  </a:lnTo>
                  <a:lnTo>
                    <a:pt x="311" y="290"/>
                  </a:lnTo>
                  <a:lnTo>
                    <a:pt x="326" y="295"/>
                  </a:lnTo>
                  <a:lnTo>
                    <a:pt x="339" y="300"/>
                  </a:lnTo>
                  <a:lnTo>
                    <a:pt x="353" y="305"/>
                  </a:lnTo>
                  <a:lnTo>
                    <a:pt x="366" y="308"/>
                  </a:lnTo>
                  <a:lnTo>
                    <a:pt x="379" y="311"/>
                  </a:lnTo>
                  <a:lnTo>
                    <a:pt x="389" y="311"/>
                  </a:lnTo>
                  <a:close/>
                </a:path>
              </a:pathLst>
            </a:custGeom>
            <a:solidFill>
              <a:srgbClr val="CC998C"/>
            </a:solidFill>
            <a:ln w="9525">
              <a:noFill/>
              <a:round/>
              <a:headEnd/>
              <a:tailEnd/>
            </a:ln>
          </p:spPr>
          <p:txBody>
            <a:bodyPr/>
            <a:lstStyle/>
            <a:p>
              <a:endParaRPr lang="ru-RU"/>
            </a:p>
          </p:txBody>
        </p:sp>
        <p:sp>
          <p:nvSpPr>
            <p:cNvPr id="19495" name="Freeform 28"/>
            <p:cNvSpPr>
              <a:spLocks/>
            </p:cNvSpPr>
            <p:nvPr/>
          </p:nvSpPr>
          <p:spPr bwMode="auto">
            <a:xfrm>
              <a:off x="4673" y="2538"/>
              <a:ext cx="22" cy="21"/>
            </a:xfrm>
            <a:custGeom>
              <a:avLst/>
              <a:gdLst>
                <a:gd name="T0" fmla="*/ 19 w 22"/>
                <a:gd name="T1" fmla="*/ 18 h 21"/>
                <a:gd name="T2" fmla="*/ 22 w 22"/>
                <a:gd name="T3" fmla="*/ 14 h 21"/>
                <a:gd name="T4" fmla="*/ 22 w 22"/>
                <a:gd name="T5" fmla="*/ 10 h 21"/>
                <a:gd name="T6" fmla="*/ 21 w 22"/>
                <a:gd name="T7" fmla="*/ 6 h 21"/>
                <a:gd name="T8" fmla="*/ 18 w 22"/>
                <a:gd name="T9" fmla="*/ 3 h 21"/>
                <a:gd name="T10" fmla="*/ 14 w 22"/>
                <a:gd name="T11" fmla="*/ 0 h 21"/>
                <a:gd name="T12" fmla="*/ 10 w 22"/>
                <a:gd name="T13" fmla="*/ 0 h 21"/>
                <a:gd name="T14" fmla="*/ 7 w 22"/>
                <a:gd name="T15" fmla="*/ 1 h 21"/>
                <a:gd name="T16" fmla="*/ 3 w 22"/>
                <a:gd name="T17" fmla="*/ 4 h 21"/>
                <a:gd name="T18" fmla="*/ 0 w 22"/>
                <a:gd name="T19" fmla="*/ 8 h 21"/>
                <a:gd name="T20" fmla="*/ 0 w 22"/>
                <a:gd name="T21" fmla="*/ 10 h 21"/>
                <a:gd name="T22" fmla="*/ 1 w 22"/>
                <a:gd name="T23" fmla="*/ 14 h 21"/>
                <a:gd name="T24" fmla="*/ 4 w 22"/>
                <a:gd name="T25" fmla="*/ 18 h 21"/>
                <a:gd name="T26" fmla="*/ 8 w 22"/>
                <a:gd name="T27" fmla="*/ 21 h 21"/>
                <a:gd name="T28" fmla="*/ 12 w 22"/>
                <a:gd name="T29" fmla="*/ 21 h 21"/>
                <a:gd name="T30" fmla="*/ 16 w 22"/>
                <a:gd name="T31" fmla="*/ 21 h 21"/>
                <a:gd name="T32" fmla="*/ 19 w 22"/>
                <a:gd name="T33" fmla="*/ 18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19" y="18"/>
                  </a:moveTo>
                  <a:lnTo>
                    <a:pt x="22" y="14"/>
                  </a:lnTo>
                  <a:lnTo>
                    <a:pt x="22" y="10"/>
                  </a:lnTo>
                  <a:lnTo>
                    <a:pt x="21" y="6"/>
                  </a:lnTo>
                  <a:lnTo>
                    <a:pt x="18" y="3"/>
                  </a:lnTo>
                  <a:lnTo>
                    <a:pt x="14" y="0"/>
                  </a:lnTo>
                  <a:lnTo>
                    <a:pt x="10" y="0"/>
                  </a:lnTo>
                  <a:lnTo>
                    <a:pt x="7" y="1"/>
                  </a:lnTo>
                  <a:lnTo>
                    <a:pt x="3" y="4"/>
                  </a:lnTo>
                  <a:lnTo>
                    <a:pt x="0" y="8"/>
                  </a:lnTo>
                  <a:lnTo>
                    <a:pt x="0" y="10"/>
                  </a:lnTo>
                  <a:lnTo>
                    <a:pt x="1" y="14"/>
                  </a:lnTo>
                  <a:lnTo>
                    <a:pt x="4" y="18"/>
                  </a:lnTo>
                  <a:lnTo>
                    <a:pt x="8" y="21"/>
                  </a:lnTo>
                  <a:lnTo>
                    <a:pt x="12" y="21"/>
                  </a:lnTo>
                  <a:lnTo>
                    <a:pt x="16" y="21"/>
                  </a:lnTo>
                  <a:lnTo>
                    <a:pt x="19" y="18"/>
                  </a:lnTo>
                  <a:close/>
                </a:path>
              </a:pathLst>
            </a:custGeom>
            <a:solidFill>
              <a:srgbClr val="CC998C"/>
            </a:solidFill>
            <a:ln w="9525">
              <a:noFill/>
              <a:round/>
              <a:headEnd/>
              <a:tailEnd/>
            </a:ln>
          </p:spPr>
          <p:txBody>
            <a:bodyPr/>
            <a:lstStyle/>
            <a:p>
              <a:endParaRPr lang="ru-RU"/>
            </a:p>
          </p:txBody>
        </p:sp>
        <p:sp>
          <p:nvSpPr>
            <p:cNvPr id="19496" name="Freeform 29"/>
            <p:cNvSpPr>
              <a:spLocks/>
            </p:cNvSpPr>
            <p:nvPr/>
          </p:nvSpPr>
          <p:spPr bwMode="auto">
            <a:xfrm>
              <a:off x="4328" y="2285"/>
              <a:ext cx="21" cy="22"/>
            </a:xfrm>
            <a:custGeom>
              <a:avLst/>
              <a:gdLst>
                <a:gd name="T0" fmla="*/ 19 w 21"/>
                <a:gd name="T1" fmla="*/ 18 h 22"/>
                <a:gd name="T2" fmla="*/ 21 w 21"/>
                <a:gd name="T3" fmla="*/ 14 h 22"/>
                <a:gd name="T4" fmla="*/ 21 w 21"/>
                <a:gd name="T5" fmla="*/ 11 h 22"/>
                <a:gd name="T6" fmla="*/ 20 w 21"/>
                <a:gd name="T7" fmla="*/ 7 h 22"/>
                <a:gd name="T8" fmla="*/ 17 w 21"/>
                <a:gd name="T9" fmla="*/ 3 h 22"/>
                <a:gd name="T10" fmla="*/ 13 w 21"/>
                <a:gd name="T11" fmla="*/ 0 h 22"/>
                <a:gd name="T12" fmla="*/ 11 w 21"/>
                <a:gd name="T13" fmla="*/ 0 h 22"/>
                <a:gd name="T14" fmla="*/ 7 w 21"/>
                <a:gd name="T15" fmla="*/ 1 h 22"/>
                <a:gd name="T16" fmla="*/ 3 w 21"/>
                <a:gd name="T17" fmla="*/ 4 h 22"/>
                <a:gd name="T18" fmla="*/ 0 w 21"/>
                <a:gd name="T19" fmla="*/ 8 h 22"/>
                <a:gd name="T20" fmla="*/ 0 w 21"/>
                <a:gd name="T21" fmla="*/ 12 h 22"/>
                <a:gd name="T22" fmla="*/ 0 w 21"/>
                <a:gd name="T23" fmla="*/ 16 h 22"/>
                <a:gd name="T24" fmla="*/ 3 w 21"/>
                <a:gd name="T25" fmla="*/ 20 h 22"/>
                <a:gd name="T26" fmla="*/ 7 w 21"/>
                <a:gd name="T27" fmla="*/ 22 h 22"/>
                <a:gd name="T28" fmla="*/ 11 w 21"/>
                <a:gd name="T29" fmla="*/ 22 h 22"/>
                <a:gd name="T30" fmla="*/ 15 w 21"/>
                <a:gd name="T31" fmla="*/ 21 h 22"/>
                <a:gd name="T32" fmla="*/ 19 w 21"/>
                <a:gd name="T33" fmla="*/ 18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19" y="18"/>
                  </a:moveTo>
                  <a:lnTo>
                    <a:pt x="21" y="14"/>
                  </a:lnTo>
                  <a:lnTo>
                    <a:pt x="21" y="11"/>
                  </a:lnTo>
                  <a:lnTo>
                    <a:pt x="20" y="7"/>
                  </a:lnTo>
                  <a:lnTo>
                    <a:pt x="17" y="3"/>
                  </a:lnTo>
                  <a:lnTo>
                    <a:pt x="13" y="0"/>
                  </a:lnTo>
                  <a:lnTo>
                    <a:pt x="11" y="0"/>
                  </a:lnTo>
                  <a:lnTo>
                    <a:pt x="7" y="1"/>
                  </a:lnTo>
                  <a:lnTo>
                    <a:pt x="3" y="4"/>
                  </a:lnTo>
                  <a:lnTo>
                    <a:pt x="0" y="8"/>
                  </a:lnTo>
                  <a:lnTo>
                    <a:pt x="0" y="12"/>
                  </a:lnTo>
                  <a:lnTo>
                    <a:pt x="0" y="16"/>
                  </a:lnTo>
                  <a:lnTo>
                    <a:pt x="3" y="20"/>
                  </a:lnTo>
                  <a:lnTo>
                    <a:pt x="7" y="22"/>
                  </a:lnTo>
                  <a:lnTo>
                    <a:pt x="11" y="22"/>
                  </a:lnTo>
                  <a:lnTo>
                    <a:pt x="15" y="21"/>
                  </a:lnTo>
                  <a:lnTo>
                    <a:pt x="19" y="18"/>
                  </a:lnTo>
                  <a:close/>
                </a:path>
              </a:pathLst>
            </a:custGeom>
            <a:solidFill>
              <a:srgbClr val="CC998C"/>
            </a:solidFill>
            <a:ln w="9525">
              <a:noFill/>
              <a:round/>
              <a:headEnd/>
              <a:tailEnd/>
            </a:ln>
          </p:spPr>
          <p:txBody>
            <a:bodyPr/>
            <a:lstStyle/>
            <a:p>
              <a:endParaRPr lang="ru-RU"/>
            </a:p>
          </p:txBody>
        </p:sp>
        <p:sp>
          <p:nvSpPr>
            <p:cNvPr id="19497" name="Freeform 30"/>
            <p:cNvSpPr>
              <a:spLocks/>
            </p:cNvSpPr>
            <p:nvPr/>
          </p:nvSpPr>
          <p:spPr bwMode="auto">
            <a:xfrm>
              <a:off x="4288" y="2244"/>
              <a:ext cx="218" cy="233"/>
            </a:xfrm>
            <a:custGeom>
              <a:avLst/>
              <a:gdLst>
                <a:gd name="T0" fmla="*/ 56 w 218"/>
                <a:gd name="T1" fmla="*/ 1 h 233"/>
                <a:gd name="T2" fmla="*/ 62 w 218"/>
                <a:gd name="T3" fmla="*/ 2 h 233"/>
                <a:gd name="T4" fmla="*/ 69 w 218"/>
                <a:gd name="T5" fmla="*/ 4 h 233"/>
                <a:gd name="T6" fmla="*/ 77 w 218"/>
                <a:gd name="T7" fmla="*/ 7 h 233"/>
                <a:gd name="T8" fmla="*/ 83 w 218"/>
                <a:gd name="T9" fmla="*/ 11 h 233"/>
                <a:gd name="T10" fmla="*/ 91 w 218"/>
                <a:gd name="T11" fmla="*/ 17 h 233"/>
                <a:gd name="T12" fmla="*/ 99 w 218"/>
                <a:gd name="T13" fmla="*/ 24 h 233"/>
                <a:gd name="T14" fmla="*/ 107 w 218"/>
                <a:gd name="T15" fmla="*/ 32 h 233"/>
                <a:gd name="T16" fmla="*/ 114 w 218"/>
                <a:gd name="T17" fmla="*/ 42 h 233"/>
                <a:gd name="T18" fmla="*/ 122 w 218"/>
                <a:gd name="T19" fmla="*/ 53 h 233"/>
                <a:gd name="T20" fmla="*/ 130 w 218"/>
                <a:gd name="T21" fmla="*/ 63 h 233"/>
                <a:gd name="T22" fmla="*/ 138 w 218"/>
                <a:gd name="T23" fmla="*/ 72 h 233"/>
                <a:gd name="T24" fmla="*/ 144 w 218"/>
                <a:gd name="T25" fmla="*/ 80 h 233"/>
                <a:gd name="T26" fmla="*/ 151 w 218"/>
                <a:gd name="T27" fmla="*/ 87 h 233"/>
                <a:gd name="T28" fmla="*/ 156 w 218"/>
                <a:gd name="T29" fmla="*/ 93 h 233"/>
                <a:gd name="T30" fmla="*/ 160 w 218"/>
                <a:gd name="T31" fmla="*/ 98 h 233"/>
                <a:gd name="T32" fmla="*/ 162 w 218"/>
                <a:gd name="T33" fmla="*/ 101 h 233"/>
                <a:gd name="T34" fmla="*/ 169 w 218"/>
                <a:gd name="T35" fmla="*/ 109 h 233"/>
                <a:gd name="T36" fmla="*/ 179 w 218"/>
                <a:gd name="T37" fmla="*/ 119 h 233"/>
                <a:gd name="T38" fmla="*/ 188 w 218"/>
                <a:gd name="T39" fmla="*/ 131 h 233"/>
                <a:gd name="T40" fmla="*/ 195 w 218"/>
                <a:gd name="T41" fmla="*/ 141 h 233"/>
                <a:gd name="T42" fmla="*/ 199 w 218"/>
                <a:gd name="T43" fmla="*/ 147 h 233"/>
                <a:gd name="T44" fmla="*/ 204 w 218"/>
                <a:gd name="T45" fmla="*/ 153 h 233"/>
                <a:gd name="T46" fmla="*/ 210 w 218"/>
                <a:gd name="T47" fmla="*/ 157 h 233"/>
                <a:gd name="T48" fmla="*/ 215 w 218"/>
                <a:gd name="T49" fmla="*/ 159 h 233"/>
                <a:gd name="T50" fmla="*/ 218 w 218"/>
                <a:gd name="T51" fmla="*/ 166 h 233"/>
                <a:gd name="T52" fmla="*/ 213 w 218"/>
                <a:gd name="T53" fmla="*/ 176 h 233"/>
                <a:gd name="T54" fmla="*/ 204 w 218"/>
                <a:gd name="T55" fmla="*/ 190 h 233"/>
                <a:gd name="T56" fmla="*/ 195 w 218"/>
                <a:gd name="T57" fmla="*/ 202 h 233"/>
                <a:gd name="T58" fmla="*/ 187 w 218"/>
                <a:gd name="T59" fmla="*/ 210 h 233"/>
                <a:gd name="T60" fmla="*/ 180 w 218"/>
                <a:gd name="T61" fmla="*/ 217 h 233"/>
                <a:gd name="T62" fmla="*/ 174 w 218"/>
                <a:gd name="T63" fmla="*/ 224 h 233"/>
                <a:gd name="T64" fmla="*/ 162 w 218"/>
                <a:gd name="T65" fmla="*/ 233 h 233"/>
                <a:gd name="T66" fmla="*/ 148 w 218"/>
                <a:gd name="T67" fmla="*/ 221 h 233"/>
                <a:gd name="T68" fmla="*/ 134 w 218"/>
                <a:gd name="T69" fmla="*/ 211 h 233"/>
                <a:gd name="T70" fmla="*/ 122 w 218"/>
                <a:gd name="T71" fmla="*/ 201 h 233"/>
                <a:gd name="T72" fmla="*/ 110 w 218"/>
                <a:gd name="T73" fmla="*/ 190 h 233"/>
                <a:gd name="T74" fmla="*/ 101 w 218"/>
                <a:gd name="T75" fmla="*/ 181 h 233"/>
                <a:gd name="T76" fmla="*/ 94 w 218"/>
                <a:gd name="T77" fmla="*/ 173 h 233"/>
                <a:gd name="T78" fmla="*/ 87 w 218"/>
                <a:gd name="T79" fmla="*/ 167 h 233"/>
                <a:gd name="T80" fmla="*/ 82 w 218"/>
                <a:gd name="T81" fmla="*/ 160 h 233"/>
                <a:gd name="T82" fmla="*/ 75 w 218"/>
                <a:gd name="T83" fmla="*/ 154 h 233"/>
                <a:gd name="T84" fmla="*/ 64 w 218"/>
                <a:gd name="T85" fmla="*/ 144 h 233"/>
                <a:gd name="T86" fmla="*/ 50 w 218"/>
                <a:gd name="T87" fmla="*/ 131 h 233"/>
                <a:gd name="T88" fmla="*/ 34 w 218"/>
                <a:gd name="T89" fmla="*/ 115 h 233"/>
                <a:gd name="T90" fmla="*/ 20 w 218"/>
                <a:gd name="T91" fmla="*/ 97 h 233"/>
                <a:gd name="T92" fmla="*/ 8 w 218"/>
                <a:gd name="T93" fmla="*/ 79 h 233"/>
                <a:gd name="T94" fmla="*/ 2 w 218"/>
                <a:gd name="T95" fmla="*/ 58 h 233"/>
                <a:gd name="T96" fmla="*/ 0 w 218"/>
                <a:gd name="T97" fmla="*/ 37 h 233"/>
                <a:gd name="T98" fmla="*/ 3 w 218"/>
                <a:gd name="T99" fmla="*/ 26 h 233"/>
                <a:gd name="T100" fmla="*/ 7 w 218"/>
                <a:gd name="T101" fmla="*/ 18 h 233"/>
                <a:gd name="T102" fmla="*/ 12 w 218"/>
                <a:gd name="T103" fmla="*/ 10 h 233"/>
                <a:gd name="T104" fmla="*/ 18 w 218"/>
                <a:gd name="T105" fmla="*/ 5 h 233"/>
                <a:gd name="T106" fmla="*/ 26 w 218"/>
                <a:gd name="T107" fmla="*/ 2 h 233"/>
                <a:gd name="T108" fmla="*/ 35 w 218"/>
                <a:gd name="T109" fmla="*/ 1 h 233"/>
                <a:gd name="T110" fmla="*/ 44 w 218"/>
                <a:gd name="T111" fmla="*/ 0 h 233"/>
                <a:gd name="T112" fmla="*/ 56 w 218"/>
                <a:gd name="T113" fmla="*/ 1 h 2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8"/>
                <a:gd name="T172" fmla="*/ 0 h 233"/>
                <a:gd name="T173" fmla="*/ 218 w 218"/>
                <a:gd name="T174" fmla="*/ 233 h 23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8" h="233">
                  <a:moveTo>
                    <a:pt x="56" y="1"/>
                  </a:moveTo>
                  <a:lnTo>
                    <a:pt x="62" y="2"/>
                  </a:lnTo>
                  <a:lnTo>
                    <a:pt x="69" y="4"/>
                  </a:lnTo>
                  <a:lnTo>
                    <a:pt x="77" y="7"/>
                  </a:lnTo>
                  <a:lnTo>
                    <a:pt x="83" y="11"/>
                  </a:lnTo>
                  <a:lnTo>
                    <a:pt x="91" y="17"/>
                  </a:lnTo>
                  <a:lnTo>
                    <a:pt x="99" y="24"/>
                  </a:lnTo>
                  <a:lnTo>
                    <a:pt x="107" y="32"/>
                  </a:lnTo>
                  <a:lnTo>
                    <a:pt x="114" y="42"/>
                  </a:lnTo>
                  <a:lnTo>
                    <a:pt x="122" y="53"/>
                  </a:lnTo>
                  <a:lnTo>
                    <a:pt x="130" y="63"/>
                  </a:lnTo>
                  <a:lnTo>
                    <a:pt x="138" y="72"/>
                  </a:lnTo>
                  <a:lnTo>
                    <a:pt x="144" y="80"/>
                  </a:lnTo>
                  <a:lnTo>
                    <a:pt x="151" y="87"/>
                  </a:lnTo>
                  <a:lnTo>
                    <a:pt x="156" y="93"/>
                  </a:lnTo>
                  <a:lnTo>
                    <a:pt x="160" y="98"/>
                  </a:lnTo>
                  <a:lnTo>
                    <a:pt x="162" y="101"/>
                  </a:lnTo>
                  <a:lnTo>
                    <a:pt x="169" y="109"/>
                  </a:lnTo>
                  <a:lnTo>
                    <a:pt x="179" y="119"/>
                  </a:lnTo>
                  <a:lnTo>
                    <a:pt x="188" y="131"/>
                  </a:lnTo>
                  <a:lnTo>
                    <a:pt x="195" y="141"/>
                  </a:lnTo>
                  <a:lnTo>
                    <a:pt x="199" y="147"/>
                  </a:lnTo>
                  <a:lnTo>
                    <a:pt x="204" y="153"/>
                  </a:lnTo>
                  <a:lnTo>
                    <a:pt x="210" y="157"/>
                  </a:lnTo>
                  <a:lnTo>
                    <a:pt x="215" y="159"/>
                  </a:lnTo>
                  <a:lnTo>
                    <a:pt x="218" y="166"/>
                  </a:lnTo>
                  <a:lnTo>
                    <a:pt x="213" y="176"/>
                  </a:lnTo>
                  <a:lnTo>
                    <a:pt x="204" y="190"/>
                  </a:lnTo>
                  <a:lnTo>
                    <a:pt x="195" y="202"/>
                  </a:lnTo>
                  <a:lnTo>
                    <a:pt x="187" y="210"/>
                  </a:lnTo>
                  <a:lnTo>
                    <a:pt x="180" y="217"/>
                  </a:lnTo>
                  <a:lnTo>
                    <a:pt x="174" y="224"/>
                  </a:lnTo>
                  <a:lnTo>
                    <a:pt x="162" y="233"/>
                  </a:lnTo>
                  <a:lnTo>
                    <a:pt x="148" y="221"/>
                  </a:lnTo>
                  <a:lnTo>
                    <a:pt x="134" y="211"/>
                  </a:lnTo>
                  <a:lnTo>
                    <a:pt x="122" y="201"/>
                  </a:lnTo>
                  <a:lnTo>
                    <a:pt x="110" y="190"/>
                  </a:lnTo>
                  <a:lnTo>
                    <a:pt x="101" y="181"/>
                  </a:lnTo>
                  <a:lnTo>
                    <a:pt x="94" y="173"/>
                  </a:lnTo>
                  <a:lnTo>
                    <a:pt x="87" y="167"/>
                  </a:lnTo>
                  <a:lnTo>
                    <a:pt x="82" y="160"/>
                  </a:lnTo>
                  <a:lnTo>
                    <a:pt x="75" y="154"/>
                  </a:lnTo>
                  <a:lnTo>
                    <a:pt x="64" y="144"/>
                  </a:lnTo>
                  <a:lnTo>
                    <a:pt x="50" y="131"/>
                  </a:lnTo>
                  <a:lnTo>
                    <a:pt x="34" y="115"/>
                  </a:lnTo>
                  <a:lnTo>
                    <a:pt x="20" y="97"/>
                  </a:lnTo>
                  <a:lnTo>
                    <a:pt x="8" y="79"/>
                  </a:lnTo>
                  <a:lnTo>
                    <a:pt x="2" y="58"/>
                  </a:lnTo>
                  <a:lnTo>
                    <a:pt x="0" y="37"/>
                  </a:lnTo>
                  <a:lnTo>
                    <a:pt x="3" y="26"/>
                  </a:lnTo>
                  <a:lnTo>
                    <a:pt x="7" y="18"/>
                  </a:lnTo>
                  <a:lnTo>
                    <a:pt x="12" y="10"/>
                  </a:lnTo>
                  <a:lnTo>
                    <a:pt x="18" y="5"/>
                  </a:lnTo>
                  <a:lnTo>
                    <a:pt x="26" y="2"/>
                  </a:lnTo>
                  <a:lnTo>
                    <a:pt x="35" y="1"/>
                  </a:lnTo>
                  <a:lnTo>
                    <a:pt x="44" y="0"/>
                  </a:lnTo>
                  <a:lnTo>
                    <a:pt x="56" y="1"/>
                  </a:lnTo>
                  <a:close/>
                </a:path>
              </a:pathLst>
            </a:custGeom>
            <a:solidFill>
              <a:srgbClr val="3893D1"/>
            </a:solidFill>
            <a:ln w="9525">
              <a:noFill/>
              <a:round/>
              <a:headEnd/>
              <a:tailEnd/>
            </a:ln>
          </p:spPr>
          <p:txBody>
            <a:bodyPr/>
            <a:lstStyle/>
            <a:p>
              <a:endParaRPr lang="ru-RU"/>
            </a:p>
          </p:txBody>
        </p:sp>
        <p:sp>
          <p:nvSpPr>
            <p:cNvPr id="19498" name="Freeform 31"/>
            <p:cNvSpPr>
              <a:spLocks/>
            </p:cNvSpPr>
            <p:nvPr/>
          </p:nvSpPr>
          <p:spPr bwMode="auto">
            <a:xfrm>
              <a:off x="4306" y="1977"/>
              <a:ext cx="142" cy="278"/>
            </a:xfrm>
            <a:custGeom>
              <a:avLst/>
              <a:gdLst>
                <a:gd name="T0" fmla="*/ 43 w 142"/>
                <a:gd name="T1" fmla="*/ 5 h 278"/>
                <a:gd name="T2" fmla="*/ 70 w 142"/>
                <a:gd name="T3" fmla="*/ 0 h 278"/>
                <a:gd name="T4" fmla="*/ 95 w 142"/>
                <a:gd name="T5" fmla="*/ 9 h 278"/>
                <a:gd name="T6" fmla="*/ 117 w 142"/>
                <a:gd name="T7" fmla="*/ 28 h 278"/>
                <a:gd name="T8" fmla="*/ 130 w 142"/>
                <a:gd name="T9" fmla="*/ 52 h 278"/>
                <a:gd name="T10" fmla="*/ 135 w 142"/>
                <a:gd name="T11" fmla="*/ 67 h 278"/>
                <a:gd name="T12" fmla="*/ 136 w 142"/>
                <a:gd name="T13" fmla="*/ 76 h 278"/>
                <a:gd name="T14" fmla="*/ 140 w 142"/>
                <a:gd name="T15" fmla="*/ 87 h 278"/>
                <a:gd name="T16" fmla="*/ 142 w 142"/>
                <a:gd name="T17" fmla="*/ 96 h 278"/>
                <a:gd name="T18" fmla="*/ 140 w 142"/>
                <a:gd name="T19" fmla="*/ 105 h 278"/>
                <a:gd name="T20" fmla="*/ 138 w 142"/>
                <a:gd name="T21" fmla="*/ 110 h 278"/>
                <a:gd name="T22" fmla="*/ 138 w 142"/>
                <a:gd name="T23" fmla="*/ 114 h 278"/>
                <a:gd name="T24" fmla="*/ 139 w 142"/>
                <a:gd name="T25" fmla="*/ 120 h 278"/>
                <a:gd name="T26" fmla="*/ 142 w 142"/>
                <a:gd name="T27" fmla="*/ 133 h 278"/>
                <a:gd name="T28" fmla="*/ 136 w 142"/>
                <a:gd name="T29" fmla="*/ 151 h 278"/>
                <a:gd name="T30" fmla="*/ 130 w 142"/>
                <a:gd name="T31" fmla="*/ 171 h 278"/>
                <a:gd name="T32" fmla="*/ 126 w 142"/>
                <a:gd name="T33" fmla="*/ 181 h 278"/>
                <a:gd name="T34" fmla="*/ 122 w 142"/>
                <a:gd name="T35" fmla="*/ 189 h 278"/>
                <a:gd name="T36" fmla="*/ 120 w 142"/>
                <a:gd name="T37" fmla="*/ 197 h 278"/>
                <a:gd name="T38" fmla="*/ 107 w 142"/>
                <a:gd name="T39" fmla="*/ 208 h 278"/>
                <a:gd name="T40" fmla="*/ 91 w 142"/>
                <a:gd name="T41" fmla="*/ 217 h 278"/>
                <a:gd name="T42" fmla="*/ 85 w 142"/>
                <a:gd name="T43" fmla="*/ 236 h 278"/>
                <a:gd name="T44" fmla="*/ 76 w 142"/>
                <a:gd name="T45" fmla="*/ 255 h 278"/>
                <a:gd name="T46" fmla="*/ 63 w 142"/>
                <a:gd name="T47" fmla="*/ 271 h 278"/>
                <a:gd name="T48" fmla="*/ 48 w 142"/>
                <a:gd name="T49" fmla="*/ 277 h 278"/>
                <a:gd name="T50" fmla="*/ 35 w 142"/>
                <a:gd name="T51" fmla="*/ 277 h 278"/>
                <a:gd name="T52" fmla="*/ 24 w 142"/>
                <a:gd name="T53" fmla="*/ 271 h 278"/>
                <a:gd name="T54" fmla="*/ 16 w 142"/>
                <a:gd name="T55" fmla="*/ 259 h 278"/>
                <a:gd name="T56" fmla="*/ 16 w 142"/>
                <a:gd name="T57" fmla="*/ 234 h 278"/>
                <a:gd name="T58" fmla="*/ 22 w 142"/>
                <a:gd name="T59" fmla="*/ 199 h 278"/>
                <a:gd name="T60" fmla="*/ 17 w 142"/>
                <a:gd name="T61" fmla="*/ 164 h 278"/>
                <a:gd name="T62" fmla="*/ 4 w 142"/>
                <a:gd name="T63" fmla="*/ 125 h 278"/>
                <a:gd name="T64" fmla="*/ 0 w 142"/>
                <a:gd name="T65" fmla="*/ 77 h 278"/>
                <a:gd name="T66" fmla="*/ 13 w 142"/>
                <a:gd name="T67" fmla="*/ 28 h 2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2"/>
                <a:gd name="T103" fmla="*/ 0 h 278"/>
                <a:gd name="T104" fmla="*/ 142 w 142"/>
                <a:gd name="T105" fmla="*/ 278 h 2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2" h="278">
                  <a:moveTo>
                    <a:pt x="29" y="11"/>
                  </a:moveTo>
                  <a:lnTo>
                    <a:pt x="43" y="5"/>
                  </a:lnTo>
                  <a:lnTo>
                    <a:pt x="56" y="1"/>
                  </a:lnTo>
                  <a:lnTo>
                    <a:pt x="70" y="0"/>
                  </a:lnTo>
                  <a:lnTo>
                    <a:pt x="83" y="2"/>
                  </a:lnTo>
                  <a:lnTo>
                    <a:pt x="95" y="9"/>
                  </a:lnTo>
                  <a:lnTo>
                    <a:pt x="107" y="17"/>
                  </a:lnTo>
                  <a:lnTo>
                    <a:pt x="117" y="28"/>
                  </a:lnTo>
                  <a:lnTo>
                    <a:pt x="126" y="42"/>
                  </a:lnTo>
                  <a:lnTo>
                    <a:pt x="130" y="52"/>
                  </a:lnTo>
                  <a:lnTo>
                    <a:pt x="134" y="61"/>
                  </a:lnTo>
                  <a:lnTo>
                    <a:pt x="135" y="67"/>
                  </a:lnTo>
                  <a:lnTo>
                    <a:pt x="136" y="72"/>
                  </a:lnTo>
                  <a:lnTo>
                    <a:pt x="136" y="76"/>
                  </a:lnTo>
                  <a:lnTo>
                    <a:pt x="138" y="81"/>
                  </a:lnTo>
                  <a:lnTo>
                    <a:pt x="140" y="87"/>
                  </a:lnTo>
                  <a:lnTo>
                    <a:pt x="142" y="90"/>
                  </a:lnTo>
                  <a:lnTo>
                    <a:pt x="142" y="96"/>
                  </a:lnTo>
                  <a:lnTo>
                    <a:pt x="142" y="99"/>
                  </a:lnTo>
                  <a:lnTo>
                    <a:pt x="140" y="105"/>
                  </a:lnTo>
                  <a:lnTo>
                    <a:pt x="139" y="109"/>
                  </a:lnTo>
                  <a:lnTo>
                    <a:pt x="138" y="110"/>
                  </a:lnTo>
                  <a:lnTo>
                    <a:pt x="138" y="112"/>
                  </a:lnTo>
                  <a:lnTo>
                    <a:pt x="138" y="114"/>
                  </a:lnTo>
                  <a:lnTo>
                    <a:pt x="138" y="116"/>
                  </a:lnTo>
                  <a:lnTo>
                    <a:pt x="139" y="120"/>
                  </a:lnTo>
                  <a:lnTo>
                    <a:pt x="142" y="125"/>
                  </a:lnTo>
                  <a:lnTo>
                    <a:pt x="142" y="133"/>
                  </a:lnTo>
                  <a:lnTo>
                    <a:pt x="140" y="142"/>
                  </a:lnTo>
                  <a:lnTo>
                    <a:pt x="136" y="151"/>
                  </a:lnTo>
                  <a:lnTo>
                    <a:pt x="134" y="162"/>
                  </a:lnTo>
                  <a:lnTo>
                    <a:pt x="130" y="171"/>
                  </a:lnTo>
                  <a:lnTo>
                    <a:pt x="127" y="177"/>
                  </a:lnTo>
                  <a:lnTo>
                    <a:pt x="126" y="181"/>
                  </a:lnTo>
                  <a:lnTo>
                    <a:pt x="124" y="185"/>
                  </a:lnTo>
                  <a:lnTo>
                    <a:pt x="122" y="189"/>
                  </a:lnTo>
                  <a:lnTo>
                    <a:pt x="122" y="193"/>
                  </a:lnTo>
                  <a:lnTo>
                    <a:pt x="120" y="197"/>
                  </a:lnTo>
                  <a:lnTo>
                    <a:pt x="116" y="203"/>
                  </a:lnTo>
                  <a:lnTo>
                    <a:pt x="107" y="208"/>
                  </a:lnTo>
                  <a:lnTo>
                    <a:pt x="94" y="210"/>
                  </a:lnTo>
                  <a:lnTo>
                    <a:pt x="91" y="217"/>
                  </a:lnTo>
                  <a:lnTo>
                    <a:pt x="89" y="227"/>
                  </a:lnTo>
                  <a:lnTo>
                    <a:pt x="85" y="236"/>
                  </a:lnTo>
                  <a:lnTo>
                    <a:pt x="81" y="246"/>
                  </a:lnTo>
                  <a:lnTo>
                    <a:pt x="76" y="255"/>
                  </a:lnTo>
                  <a:lnTo>
                    <a:pt x="69" y="263"/>
                  </a:lnTo>
                  <a:lnTo>
                    <a:pt x="63" y="271"/>
                  </a:lnTo>
                  <a:lnTo>
                    <a:pt x="54" y="276"/>
                  </a:lnTo>
                  <a:lnTo>
                    <a:pt x="48" y="277"/>
                  </a:lnTo>
                  <a:lnTo>
                    <a:pt x="42" y="278"/>
                  </a:lnTo>
                  <a:lnTo>
                    <a:pt x="35" y="277"/>
                  </a:lnTo>
                  <a:lnTo>
                    <a:pt x="30" y="274"/>
                  </a:lnTo>
                  <a:lnTo>
                    <a:pt x="24" y="271"/>
                  </a:lnTo>
                  <a:lnTo>
                    <a:pt x="20" y="265"/>
                  </a:lnTo>
                  <a:lnTo>
                    <a:pt x="16" y="259"/>
                  </a:lnTo>
                  <a:lnTo>
                    <a:pt x="15" y="251"/>
                  </a:lnTo>
                  <a:lnTo>
                    <a:pt x="16" y="234"/>
                  </a:lnTo>
                  <a:lnTo>
                    <a:pt x="19" y="216"/>
                  </a:lnTo>
                  <a:lnTo>
                    <a:pt x="22" y="199"/>
                  </a:lnTo>
                  <a:lnTo>
                    <a:pt x="22" y="184"/>
                  </a:lnTo>
                  <a:lnTo>
                    <a:pt x="17" y="164"/>
                  </a:lnTo>
                  <a:lnTo>
                    <a:pt x="11" y="145"/>
                  </a:lnTo>
                  <a:lnTo>
                    <a:pt x="4" y="125"/>
                  </a:lnTo>
                  <a:lnTo>
                    <a:pt x="0" y="102"/>
                  </a:lnTo>
                  <a:lnTo>
                    <a:pt x="0" y="77"/>
                  </a:lnTo>
                  <a:lnTo>
                    <a:pt x="4" y="52"/>
                  </a:lnTo>
                  <a:lnTo>
                    <a:pt x="13" y="28"/>
                  </a:lnTo>
                  <a:lnTo>
                    <a:pt x="29" y="11"/>
                  </a:lnTo>
                  <a:close/>
                </a:path>
              </a:pathLst>
            </a:custGeom>
            <a:solidFill>
              <a:srgbClr val="CC998C"/>
            </a:solidFill>
            <a:ln w="9525">
              <a:noFill/>
              <a:round/>
              <a:headEnd/>
              <a:tailEnd/>
            </a:ln>
          </p:spPr>
          <p:txBody>
            <a:bodyPr/>
            <a:lstStyle/>
            <a:p>
              <a:endParaRPr lang="ru-RU"/>
            </a:p>
          </p:txBody>
        </p:sp>
        <p:sp>
          <p:nvSpPr>
            <p:cNvPr id="19499" name="Freeform 32"/>
            <p:cNvSpPr>
              <a:spLocks/>
            </p:cNvSpPr>
            <p:nvPr/>
          </p:nvSpPr>
          <p:spPr bwMode="auto">
            <a:xfrm>
              <a:off x="4350" y="2006"/>
              <a:ext cx="23" cy="23"/>
            </a:xfrm>
            <a:custGeom>
              <a:avLst/>
              <a:gdLst>
                <a:gd name="T0" fmla="*/ 11 w 23"/>
                <a:gd name="T1" fmla="*/ 23 h 23"/>
                <a:gd name="T2" fmla="*/ 16 w 23"/>
                <a:gd name="T3" fmla="*/ 21 h 23"/>
                <a:gd name="T4" fmla="*/ 19 w 23"/>
                <a:gd name="T5" fmla="*/ 19 h 23"/>
                <a:gd name="T6" fmla="*/ 21 w 23"/>
                <a:gd name="T7" fmla="*/ 16 h 23"/>
                <a:gd name="T8" fmla="*/ 23 w 23"/>
                <a:gd name="T9" fmla="*/ 12 h 23"/>
                <a:gd name="T10" fmla="*/ 21 w 23"/>
                <a:gd name="T11" fmla="*/ 7 h 23"/>
                <a:gd name="T12" fmla="*/ 19 w 23"/>
                <a:gd name="T13" fmla="*/ 4 h 23"/>
                <a:gd name="T14" fmla="*/ 16 w 23"/>
                <a:gd name="T15" fmla="*/ 2 h 23"/>
                <a:gd name="T16" fmla="*/ 11 w 23"/>
                <a:gd name="T17" fmla="*/ 0 h 23"/>
                <a:gd name="T18" fmla="*/ 7 w 23"/>
                <a:gd name="T19" fmla="*/ 2 h 23"/>
                <a:gd name="T20" fmla="*/ 4 w 23"/>
                <a:gd name="T21" fmla="*/ 4 h 23"/>
                <a:gd name="T22" fmla="*/ 2 w 23"/>
                <a:gd name="T23" fmla="*/ 7 h 23"/>
                <a:gd name="T24" fmla="*/ 0 w 23"/>
                <a:gd name="T25" fmla="*/ 12 h 23"/>
                <a:gd name="T26" fmla="*/ 2 w 23"/>
                <a:gd name="T27" fmla="*/ 16 h 23"/>
                <a:gd name="T28" fmla="*/ 4 w 23"/>
                <a:gd name="T29" fmla="*/ 19 h 23"/>
                <a:gd name="T30" fmla="*/ 7 w 23"/>
                <a:gd name="T31" fmla="*/ 21 h 23"/>
                <a:gd name="T32" fmla="*/ 11 w 23"/>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1" y="23"/>
                  </a:moveTo>
                  <a:lnTo>
                    <a:pt x="16" y="21"/>
                  </a:lnTo>
                  <a:lnTo>
                    <a:pt x="19" y="19"/>
                  </a:lnTo>
                  <a:lnTo>
                    <a:pt x="21" y="16"/>
                  </a:lnTo>
                  <a:lnTo>
                    <a:pt x="23" y="12"/>
                  </a:lnTo>
                  <a:lnTo>
                    <a:pt x="21" y="7"/>
                  </a:lnTo>
                  <a:lnTo>
                    <a:pt x="19" y="4"/>
                  </a:lnTo>
                  <a:lnTo>
                    <a:pt x="16" y="2"/>
                  </a:lnTo>
                  <a:lnTo>
                    <a:pt x="11" y="0"/>
                  </a:lnTo>
                  <a:lnTo>
                    <a:pt x="7" y="2"/>
                  </a:lnTo>
                  <a:lnTo>
                    <a:pt x="4" y="4"/>
                  </a:lnTo>
                  <a:lnTo>
                    <a:pt x="2" y="7"/>
                  </a:lnTo>
                  <a:lnTo>
                    <a:pt x="0" y="12"/>
                  </a:lnTo>
                  <a:lnTo>
                    <a:pt x="2" y="16"/>
                  </a:lnTo>
                  <a:lnTo>
                    <a:pt x="4" y="19"/>
                  </a:lnTo>
                  <a:lnTo>
                    <a:pt x="7" y="21"/>
                  </a:lnTo>
                  <a:lnTo>
                    <a:pt x="11" y="23"/>
                  </a:lnTo>
                  <a:close/>
                </a:path>
              </a:pathLst>
            </a:custGeom>
            <a:solidFill>
              <a:srgbClr val="CC998C"/>
            </a:solidFill>
            <a:ln w="9525">
              <a:noFill/>
              <a:round/>
              <a:headEnd/>
              <a:tailEnd/>
            </a:ln>
          </p:spPr>
          <p:txBody>
            <a:bodyPr/>
            <a:lstStyle/>
            <a:p>
              <a:endParaRPr lang="ru-RU"/>
            </a:p>
          </p:txBody>
        </p:sp>
        <p:sp>
          <p:nvSpPr>
            <p:cNvPr id="19500" name="Freeform 33"/>
            <p:cNvSpPr>
              <a:spLocks/>
            </p:cNvSpPr>
            <p:nvPr/>
          </p:nvSpPr>
          <p:spPr bwMode="auto">
            <a:xfrm>
              <a:off x="4341" y="2214"/>
              <a:ext cx="22" cy="22"/>
            </a:xfrm>
            <a:custGeom>
              <a:avLst/>
              <a:gdLst>
                <a:gd name="T0" fmla="*/ 12 w 22"/>
                <a:gd name="T1" fmla="*/ 22 h 22"/>
                <a:gd name="T2" fmla="*/ 16 w 22"/>
                <a:gd name="T3" fmla="*/ 21 h 22"/>
                <a:gd name="T4" fmla="*/ 20 w 22"/>
                <a:gd name="T5" fmla="*/ 18 h 22"/>
                <a:gd name="T6" fmla="*/ 21 w 22"/>
                <a:gd name="T7" fmla="*/ 15 h 22"/>
                <a:gd name="T8" fmla="*/ 22 w 22"/>
                <a:gd name="T9" fmla="*/ 10 h 22"/>
                <a:gd name="T10" fmla="*/ 21 w 22"/>
                <a:gd name="T11" fmla="*/ 6 h 22"/>
                <a:gd name="T12" fmla="*/ 20 w 22"/>
                <a:gd name="T13" fmla="*/ 2 h 22"/>
                <a:gd name="T14" fmla="*/ 16 w 22"/>
                <a:gd name="T15" fmla="*/ 1 h 22"/>
                <a:gd name="T16" fmla="*/ 12 w 22"/>
                <a:gd name="T17" fmla="*/ 0 h 22"/>
                <a:gd name="T18" fmla="*/ 7 w 22"/>
                <a:gd name="T19" fmla="*/ 1 h 22"/>
                <a:gd name="T20" fmla="*/ 4 w 22"/>
                <a:gd name="T21" fmla="*/ 2 h 22"/>
                <a:gd name="T22" fmla="*/ 2 w 22"/>
                <a:gd name="T23" fmla="*/ 6 h 22"/>
                <a:gd name="T24" fmla="*/ 0 w 22"/>
                <a:gd name="T25" fmla="*/ 10 h 22"/>
                <a:gd name="T26" fmla="*/ 2 w 22"/>
                <a:gd name="T27" fmla="*/ 15 h 22"/>
                <a:gd name="T28" fmla="*/ 4 w 22"/>
                <a:gd name="T29" fmla="*/ 18 h 22"/>
                <a:gd name="T30" fmla="*/ 7 w 22"/>
                <a:gd name="T31" fmla="*/ 21 h 22"/>
                <a:gd name="T32" fmla="*/ 12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2" y="22"/>
                  </a:moveTo>
                  <a:lnTo>
                    <a:pt x="16" y="21"/>
                  </a:lnTo>
                  <a:lnTo>
                    <a:pt x="20" y="18"/>
                  </a:lnTo>
                  <a:lnTo>
                    <a:pt x="21" y="15"/>
                  </a:lnTo>
                  <a:lnTo>
                    <a:pt x="22" y="10"/>
                  </a:lnTo>
                  <a:lnTo>
                    <a:pt x="21" y="6"/>
                  </a:lnTo>
                  <a:lnTo>
                    <a:pt x="20" y="2"/>
                  </a:lnTo>
                  <a:lnTo>
                    <a:pt x="16" y="1"/>
                  </a:lnTo>
                  <a:lnTo>
                    <a:pt x="12" y="0"/>
                  </a:lnTo>
                  <a:lnTo>
                    <a:pt x="7" y="1"/>
                  </a:lnTo>
                  <a:lnTo>
                    <a:pt x="4" y="2"/>
                  </a:lnTo>
                  <a:lnTo>
                    <a:pt x="2" y="6"/>
                  </a:lnTo>
                  <a:lnTo>
                    <a:pt x="0" y="10"/>
                  </a:lnTo>
                  <a:lnTo>
                    <a:pt x="2" y="15"/>
                  </a:lnTo>
                  <a:lnTo>
                    <a:pt x="4" y="18"/>
                  </a:lnTo>
                  <a:lnTo>
                    <a:pt x="7" y="21"/>
                  </a:lnTo>
                  <a:lnTo>
                    <a:pt x="12" y="22"/>
                  </a:lnTo>
                  <a:close/>
                </a:path>
              </a:pathLst>
            </a:custGeom>
            <a:solidFill>
              <a:srgbClr val="CC998C"/>
            </a:solidFill>
            <a:ln w="9525">
              <a:noFill/>
              <a:round/>
              <a:headEnd/>
              <a:tailEnd/>
            </a:ln>
          </p:spPr>
          <p:txBody>
            <a:bodyPr/>
            <a:lstStyle/>
            <a:p>
              <a:endParaRPr lang="ru-RU"/>
            </a:p>
          </p:txBody>
        </p:sp>
        <p:sp>
          <p:nvSpPr>
            <p:cNvPr id="19501" name="Freeform 34"/>
            <p:cNvSpPr>
              <a:spLocks/>
            </p:cNvSpPr>
            <p:nvPr/>
          </p:nvSpPr>
          <p:spPr bwMode="auto">
            <a:xfrm>
              <a:off x="4375" y="2179"/>
              <a:ext cx="25" cy="9"/>
            </a:xfrm>
            <a:custGeom>
              <a:avLst/>
              <a:gdLst>
                <a:gd name="T0" fmla="*/ 25 w 25"/>
                <a:gd name="T1" fmla="*/ 8 h 9"/>
                <a:gd name="T2" fmla="*/ 20 w 25"/>
                <a:gd name="T3" fmla="*/ 6 h 9"/>
                <a:gd name="T4" fmla="*/ 12 w 25"/>
                <a:gd name="T5" fmla="*/ 5 h 9"/>
                <a:gd name="T6" fmla="*/ 7 w 25"/>
                <a:gd name="T7" fmla="*/ 2 h 9"/>
                <a:gd name="T8" fmla="*/ 3 w 25"/>
                <a:gd name="T9" fmla="*/ 1 h 9"/>
                <a:gd name="T10" fmla="*/ 1 w 25"/>
                <a:gd name="T11" fmla="*/ 0 h 9"/>
                <a:gd name="T12" fmla="*/ 0 w 25"/>
                <a:gd name="T13" fmla="*/ 0 h 9"/>
                <a:gd name="T14" fmla="*/ 0 w 25"/>
                <a:gd name="T15" fmla="*/ 0 h 9"/>
                <a:gd name="T16" fmla="*/ 1 w 25"/>
                <a:gd name="T17" fmla="*/ 1 h 9"/>
                <a:gd name="T18" fmla="*/ 5 w 25"/>
                <a:gd name="T19" fmla="*/ 2 h 9"/>
                <a:gd name="T20" fmla="*/ 10 w 25"/>
                <a:gd name="T21" fmla="*/ 5 h 9"/>
                <a:gd name="T22" fmla="*/ 18 w 25"/>
                <a:gd name="T23" fmla="*/ 8 h 9"/>
                <a:gd name="T24" fmla="*/ 23 w 25"/>
                <a:gd name="T25" fmla="*/ 9 h 9"/>
                <a:gd name="T26" fmla="*/ 25 w 25"/>
                <a:gd name="T27" fmla="*/ 9 h 9"/>
                <a:gd name="T28" fmla="*/ 25 w 25"/>
                <a:gd name="T29" fmla="*/ 8 h 9"/>
                <a:gd name="T30" fmla="*/ 25 w 25"/>
                <a:gd name="T31" fmla="*/ 8 h 9"/>
                <a:gd name="T32" fmla="*/ 25 w 25"/>
                <a:gd name="T33" fmla="*/ 8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9"/>
                <a:gd name="T53" fmla="*/ 25 w 25"/>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9">
                  <a:moveTo>
                    <a:pt x="25" y="8"/>
                  </a:moveTo>
                  <a:lnTo>
                    <a:pt x="20" y="6"/>
                  </a:lnTo>
                  <a:lnTo>
                    <a:pt x="12" y="5"/>
                  </a:lnTo>
                  <a:lnTo>
                    <a:pt x="7" y="2"/>
                  </a:lnTo>
                  <a:lnTo>
                    <a:pt x="3" y="1"/>
                  </a:lnTo>
                  <a:lnTo>
                    <a:pt x="1" y="0"/>
                  </a:lnTo>
                  <a:lnTo>
                    <a:pt x="0" y="0"/>
                  </a:lnTo>
                  <a:lnTo>
                    <a:pt x="1" y="1"/>
                  </a:lnTo>
                  <a:lnTo>
                    <a:pt x="5" y="2"/>
                  </a:lnTo>
                  <a:lnTo>
                    <a:pt x="10" y="5"/>
                  </a:lnTo>
                  <a:lnTo>
                    <a:pt x="18" y="8"/>
                  </a:lnTo>
                  <a:lnTo>
                    <a:pt x="23" y="9"/>
                  </a:lnTo>
                  <a:lnTo>
                    <a:pt x="25" y="9"/>
                  </a:lnTo>
                  <a:lnTo>
                    <a:pt x="25" y="8"/>
                  </a:lnTo>
                  <a:close/>
                </a:path>
              </a:pathLst>
            </a:custGeom>
            <a:solidFill>
              <a:srgbClr val="000000"/>
            </a:solidFill>
            <a:ln w="9525">
              <a:noFill/>
              <a:round/>
              <a:headEnd/>
              <a:tailEnd/>
            </a:ln>
          </p:spPr>
          <p:txBody>
            <a:bodyPr/>
            <a:lstStyle/>
            <a:p>
              <a:endParaRPr lang="ru-RU"/>
            </a:p>
          </p:txBody>
        </p:sp>
        <p:sp>
          <p:nvSpPr>
            <p:cNvPr id="19502" name="Freeform 35"/>
            <p:cNvSpPr>
              <a:spLocks/>
            </p:cNvSpPr>
            <p:nvPr/>
          </p:nvSpPr>
          <p:spPr bwMode="auto">
            <a:xfrm>
              <a:off x="4411" y="2114"/>
              <a:ext cx="21" cy="7"/>
            </a:xfrm>
            <a:custGeom>
              <a:avLst/>
              <a:gdLst>
                <a:gd name="T0" fmla="*/ 0 w 21"/>
                <a:gd name="T1" fmla="*/ 4 h 7"/>
                <a:gd name="T2" fmla="*/ 2 w 21"/>
                <a:gd name="T3" fmla="*/ 4 h 7"/>
                <a:gd name="T4" fmla="*/ 4 w 21"/>
                <a:gd name="T5" fmla="*/ 4 h 7"/>
                <a:gd name="T6" fmla="*/ 6 w 21"/>
                <a:gd name="T7" fmla="*/ 4 h 7"/>
                <a:gd name="T8" fmla="*/ 8 w 21"/>
                <a:gd name="T9" fmla="*/ 5 h 7"/>
                <a:gd name="T10" fmla="*/ 11 w 21"/>
                <a:gd name="T11" fmla="*/ 5 h 7"/>
                <a:gd name="T12" fmla="*/ 13 w 21"/>
                <a:gd name="T13" fmla="*/ 5 h 7"/>
                <a:gd name="T14" fmla="*/ 16 w 21"/>
                <a:gd name="T15" fmla="*/ 4 h 7"/>
                <a:gd name="T16" fmla="*/ 17 w 21"/>
                <a:gd name="T17" fmla="*/ 3 h 7"/>
                <a:gd name="T18" fmla="*/ 19 w 21"/>
                <a:gd name="T19" fmla="*/ 1 h 7"/>
                <a:gd name="T20" fmla="*/ 20 w 21"/>
                <a:gd name="T21" fmla="*/ 0 h 7"/>
                <a:gd name="T22" fmla="*/ 21 w 21"/>
                <a:gd name="T23" fmla="*/ 0 h 7"/>
                <a:gd name="T24" fmla="*/ 20 w 21"/>
                <a:gd name="T25" fmla="*/ 3 h 7"/>
                <a:gd name="T26" fmla="*/ 20 w 21"/>
                <a:gd name="T27" fmla="*/ 4 h 7"/>
                <a:gd name="T28" fmla="*/ 19 w 21"/>
                <a:gd name="T29" fmla="*/ 5 h 7"/>
                <a:gd name="T30" fmla="*/ 16 w 21"/>
                <a:gd name="T31" fmla="*/ 7 h 7"/>
                <a:gd name="T32" fmla="*/ 15 w 21"/>
                <a:gd name="T33" fmla="*/ 7 h 7"/>
                <a:gd name="T34" fmla="*/ 12 w 21"/>
                <a:gd name="T35" fmla="*/ 7 h 7"/>
                <a:gd name="T36" fmla="*/ 9 w 21"/>
                <a:gd name="T37" fmla="*/ 5 h 7"/>
                <a:gd name="T38" fmla="*/ 7 w 21"/>
                <a:gd name="T39" fmla="*/ 5 h 7"/>
                <a:gd name="T40" fmla="*/ 6 w 21"/>
                <a:gd name="T41" fmla="*/ 5 h 7"/>
                <a:gd name="T42" fmla="*/ 4 w 21"/>
                <a:gd name="T43" fmla="*/ 5 h 7"/>
                <a:gd name="T44" fmla="*/ 4 w 21"/>
                <a:gd name="T45" fmla="*/ 5 h 7"/>
                <a:gd name="T46" fmla="*/ 3 w 21"/>
                <a:gd name="T47" fmla="*/ 5 h 7"/>
                <a:gd name="T48" fmla="*/ 3 w 21"/>
                <a:gd name="T49" fmla="*/ 7 h 7"/>
                <a:gd name="T50" fmla="*/ 2 w 21"/>
                <a:gd name="T51" fmla="*/ 7 h 7"/>
                <a:gd name="T52" fmla="*/ 2 w 21"/>
                <a:gd name="T53" fmla="*/ 5 h 7"/>
                <a:gd name="T54" fmla="*/ 0 w 21"/>
                <a:gd name="T55" fmla="*/ 5 h 7"/>
                <a:gd name="T56" fmla="*/ 0 w 21"/>
                <a:gd name="T57" fmla="*/ 4 h 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
                <a:gd name="T88" fmla="*/ 0 h 7"/>
                <a:gd name="T89" fmla="*/ 21 w 21"/>
                <a:gd name="T90" fmla="*/ 7 h 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 h="7">
                  <a:moveTo>
                    <a:pt x="0" y="4"/>
                  </a:moveTo>
                  <a:lnTo>
                    <a:pt x="2" y="4"/>
                  </a:lnTo>
                  <a:lnTo>
                    <a:pt x="4" y="4"/>
                  </a:lnTo>
                  <a:lnTo>
                    <a:pt x="6" y="4"/>
                  </a:lnTo>
                  <a:lnTo>
                    <a:pt x="8" y="5"/>
                  </a:lnTo>
                  <a:lnTo>
                    <a:pt x="11" y="5"/>
                  </a:lnTo>
                  <a:lnTo>
                    <a:pt x="13" y="5"/>
                  </a:lnTo>
                  <a:lnTo>
                    <a:pt x="16" y="4"/>
                  </a:lnTo>
                  <a:lnTo>
                    <a:pt x="17" y="3"/>
                  </a:lnTo>
                  <a:lnTo>
                    <a:pt x="19" y="1"/>
                  </a:lnTo>
                  <a:lnTo>
                    <a:pt x="20" y="0"/>
                  </a:lnTo>
                  <a:lnTo>
                    <a:pt x="21" y="0"/>
                  </a:lnTo>
                  <a:lnTo>
                    <a:pt x="20" y="3"/>
                  </a:lnTo>
                  <a:lnTo>
                    <a:pt x="20" y="4"/>
                  </a:lnTo>
                  <a:lnTo>
                    <a:pt x="19" y="5"/>
                  </a:lnTo>
                  <a:lnTo>
                    <a:pt x="16" y="7"/>
                  </a:lnTo>
                  <a:lnTo>
                    <a:pt x="15" y="7"/>
                  </a:lnTo>
                  <a:lnTo>
                    <a:pt x="12" y="7"/>
                  </a:lnTo>
                  <a:lnTo>
                    <a:pt x="9" y="5"/>
                  </a:lnTo>
                  <a:lnTo>
                    <a:pt x="7" y="5"/>
                  </a:lnTo>
                  <a:lnTo>
                    <a:pt x="6" y="5"/>
                  </a:lnTo>
                  <a:lnTo>
                    <a:pt x="4" y="5"/>
                  </a:lnTo>
                  <a:lnTo>
                    <a:pt x="3" y="5"/>
                  </a:lnTo>
                  <a:lnTo>
                    <a:pt x="3" y="7"/>
                  </a:lnTo>
                  <a:lnTo>
                    <a:pt x="2" y="7"/>
                  </a:lnTo>
                  <a:lnTo>
                    <a:pt x="2" y="5"/>
                  </a:lnTo>
                  <a:lnTo>
                    <a:pt x="0" y="5"/>
                  </a:lnTo>
                  <a:lnTo>
                    <a:pt x="0" y="4"/>
                  </a:lnTo>
                  <a:close/>
                </a:path>
              </a:pathLst>
            </a:custGeom>
            <a:solidFill>
              <a:srgbClr val="000000"/>
            </a:solidFill>
            <a:ln w="9525">
              <a:noFill/>
              <a:round/>
              <a:headEnd/>
              <a:tailEnd/>
            </a:ln>
          </p:spPr>
          <p:txBody>
            <a:bodyPr/>
            <a:lstStyle/>
            <a:p>
              <a:endParaRPr lang="ru-RU"/>
            </a:p>
          </p:txBody>
        </p:sp>
        <p:sp>
          <p:nvSpPr>
            <p:cNvPr id="19503" name="Freeform 36"/>
            <p:cNvSpPr>
              <a:spLocks/>
            </p:cNvSpPr>
            <p:nvPr/>
          </p:nvSpPr>
          <p:spPr bwMode="auto">
            <a:xfrm>
              <a:off x="4376" y="2086"/>
              <a:ext cx="33" cy="9"/>
            </a:xfrm>
            <a:custGeom>
              <a:avLst/>
              <a:gdLst>
                <a:gd name="T0" fmla="*/ 30 w 33"/>
                <a:gd name="T1" fmla="*/ 3 h 9"/>
                <a:gd name="T2" fmla="*/ 28 w 33"/>
                <a:gd name="T3" fmla="*/ 2 h 9"/>
                <a:gd name="T4" fmla="*/ 24 w 33"/>
                <a:gd name="T5" fmla="*/ 0 h 9"/>
                <a:gd name="T6" fmla="*/ 19 w 33"/>
                <a:gd name="T7" fmla="*/ 0 h 9"/>
                <a:gd name="T8" fmla="*/ 13 w 33"/>
                <a:gd name="T9" fmla="*/ 1 h 9"/>
                <a:gd name="T10" fmla="*/ 9 w 33"/>
                <a:gd name="T11" fmla="*/ 2 h 9"/>
                <a:gd name="T12" fmla="*/ 7 w 33"/>
                <a:gd name="T13" fmla="*/ 2 h 9"/>
                <a:gd name="T14" fmla="*/ 3 w 33"/>
                <a:gd name="T15" fmla="*/ 3 h 9"/>
                <a:gd name="T16" fmla="*/ 2 w 33"/>
                <a:gd name="T17" fmla="*/ 3 h 9"/>
                <a:gd name="T18" fmla="*/ 2 w 33"/>
                <a:gd name="T19" fmla="*/ 3 h 9"/>
                <a:gd name="T20" fmla="*/ 0 w 33"/>
                <a:gd name="T21" fmla="*/ 3 h 9"/>
                <a:gd name="T22" fmla="*/ 0 w 33"/>
                <a:gd name="T23" fmla="*/ 5 h 9"/>
                <a:gd name="T24" fmla="*/ 2 w 33"/>
                <a:gd name="T25" fmla="*/ 5 h 9"/>
                <a:gd name="T26" fmla="*/ 6 w 33"/>
                <a:gd name="T27" fmla="*/ 5 h 9"/>
                <a:gd name="T28" fmla="*/ 9 w 33"/>
                <a:gd name="T29" fmla="*/ 5 h 9"/>
                <a:gd name="T30" fmla="*/ 12 w 33"/>
                <a:gd name="T31" fmla="*/ 6 h 9"/>
                <a:gd name="T32" fmla="*/ 15 w 33"/>
                <a:gd name="T33" fmla="*/ 7 h 9"/>
                <a:gd name="T34" fmla="*/ 16 w 33"/>
                <a:gd name="T35" fmla="*/ 9 h 9"/>
                <a:gd name="T36" fmla="*/ 19 w 33"/>
                <a:gd name="T37" fmla="*/ 9 h 9"/>
                <a:gd name="T38" fmla="*/ 20 w 33"/>
                <a:gd name="T39" fmla="*/ 9 h 9"/>
                <a:gd name="T40" fmla="*/ 22 w 33"/>
                <a:gd name="T41" fmla="*/ 7 h 9"/>
                <a:gd name="T42" fmla="*/ 25 w 33"/>
                <a:gd name="T43" fmla="*/ 6 h 9"/>
                <a:gd name="T44" fmla="*/ 26 w 33"/>
                <a:gd name="T45" fmla="*/ 6 h 9"/>
                <a:gd name="T46" fmla="*/ 29 w 33"/>
                <a:gd name="T47" fmla="*/ 6 h 9"/>
                <a:gd name="T48" fmla="*/ 31 w 33"/>
                <a:gd name="T49" fmla="*/ 7 h 9"/>
                <a:gd name="T50" fmla="*/ 33 w 33"/>
                <a:gd name="T51" fmla="*/ 7 h 9"/>
                <a:gd name="T52" fmla="*/ 33 w 33"/>
                <a:gd name="T53" fmla="*/ 7 h 9"/>
                <a:gd name="T54" fmla="*/ 33 w 33"/>
                <a:gd name="T55" fmla="*/ 6 h 9"/>
                <a:gd name="T56" fmla="*/ 30 w 33"/>
                <a:gd name="T57" fmla="*/ 3 h 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9"/>
                <a:gd name="T89" fmla="*/ 33 w 33"/>
                <a:gd name="T90" fmla="*/ 9 h 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9">
                  <a:moveTo>
                    <a:pt x="30" y="3"/>
                  </a:moveTo>
                  <a:lnTo>
                    <a:pt x="28" y="2"/>
                  </a:lnTo>
                  <a:lnTo>
                    <a:pt x="24" y="0"/>
                  </a:lnTo>
                  <a:lnTo>
                    <a:pt x="19" y="0"/>
                  </a:lnTo>
                  <a:lnTo>
                    <a:pt x="13" y="1"/>
                  </a:lnTo>
                  <a:lnTo>
                    <a:pt x="9" y="2"/>
                  </a:lnTo>
                  <a:lnTo>
                    <a:pt x="7" y="2"/>
                  </a:lnTo>
                  <a:lnTo>
                    <a:pt x="3" y="3"/>
                  </a:lnTo>
                  <a:lnTo>
                    <a:pt x="2" y="3"/>
                  </a:lnTo>
                  <a:lnTo>
                    <a:pt x="0" y="3"/>
                  </a:lnTo>
                  <a:lnTo>
                    <a:pt x="0" y="5"/>
                  </a:lnTo>
                  <a:lnTo>
                    <a:pt x="2" y="5"/>
                  </a:lnTo>
                  <a:lnTo>
                    <a:pt x="6" y="5"/>
                  </a:lnTo>
                  <a:lnTo>
                    <a:pt x="9" y="5"/>
                  </a:lnTo>
                  <a:lnTo>
                    <a:pt x="12" y="6"/>
                  </a:lnTo>
                  <a:lnTo>
                    <a:pt x="15" y="7"/>
                  </a:lnTo>
                  <a:lnTo>
                    <a:pt x="16" y="9"/>
                  </a:lnTo>
                  <a:lnTo>
                    <a:pt x="19" y="9"/>
                  </a:lnTo>
                  <a:lnTo>
                    <a:pt x="20" y="9"/>
                  </a:lnTo>
                  <a:lnTo>
                    <a:pt x="22" y="7"/>
                  </a:lnTo>
                  <a:lnTo>
                    <a:pt x="25" y="6"/>
                  </a:lnTo>
                  <a:lnTo>
                    <a:pt x="26" y="6"/>
                  </a:lnTo>
                  <a:lnTo>
                    <a:pt x="29" y="6"/>
                  </a:lnTo>
                  <a:lnTo>
                    <a:pt x="31" y="7"/>
                  </a:lnTo>
                  <a:lnTo>
                    <a:pt x="33" y="7"/>
                  </a:lnTo>
                  <a:lnTo>
                    <a:pt x="33" y="6"/>
                  </a:lnTo>
                  <a:lnTo>
                    <a:pt x="30" y="3"/>
                  </a:lnTo>
                  <a:close/>
                </a:path>
              </a:pathLst>
            </a:custGeom>
            <a:solidFill>
              <a:srgbClr val="000000"/>
            </a:solidFill>
            <a:ln w="9525">
              <a:noFill/>
              <a:round/>
              <a:headEnd/>
              <a:tailEnd/>
            </a:ln>
          </p:spPr>
          <p:txBody>
            <a:bodyPr/>
            <a:lstStyle/>
            <a:p>
              <a:endParaRPr lang="ru-RU"/>
            </a:p>
          </p:txBody>
        </p:sp>
        <p:sp>
          <p:nvSpPr>
            <p:cNvPr id="19504" name="Freeform 37"/>
            <p:cNvSpPr>
              <a:spLocks/>
            </p:cNvSpPr>
            <p:nvPr/>
          </p:nvSpPr>
          <p:spPr bwMode="auto">
            <a:xfrm>
              <a:off x="4427" y="2086"/>
              <a:ext cx="18" cy="9"/>
            </a:xfrm>
            <a:custGeom>
              <a:avLst/>
              <a:gdLst>
                <a:gd name="T0" fmla="*/ 13 w 18"/>
                <a:gd name="T1" fmla="*/ 1 h 9"/>
                <a:gd name="T2" fmla="*/ 14 w 18"/>
                <a:gd name="T3" fmla="*/ 1 h 9"/>
                <a:gd name="T4" fmla="*/ 17 w 18"/>
                <a:gd name="T5" fmla="*/ 1 h 9"/>
                <a:gd name="T6" fmla="*/ 18 w 18"/>
                <a:gd name="T7" fmla="*/ 1 h 9"/>
                <a:gd name="T8" fmla="*/ 18 w 18"/>
                <a:gd name="T9" fmla="*/ 1 h 9"/>
                <a:gd name="T10" fmla="*/ 17 w 18"/>
                <a:gd name="T11" fmla="*/ 2 h 9"/>
                <a:gd name="T12" fmla="*/ 17 w 18"/>
                <a:gd name="T13" fmla="*/ 3 h 9"/>
                <a:gd name="T14" fmla="*/ 17 w 18"/>
                <a:gd name="T15" fmla="*/ 5 h 9"/>
                <a:gd name="T16" fmla="*/ 17 w 18"/>
                <a:gd name="T17" fmla="*/ 6 h 9"/>
                <a:gd name="T18" fmla="*/ 15 w 18"/>
                <a:gd name="T19" fmla="*/ 6 h 9"/>
                <a:gd name="T20" fmla="*/ 14 w 18"/>
                <a:gd name="T21" fmla="*/ 6 h 9"/>
                <a:gd name="T22" fmla="*/ 13 w 18"/>
                <a:gd name="T23" fmla="*/ 6 h 9"/>
                <a:gd name="T24" fmla="*/ 12 w 18"/>
                <a:gd name="T25" fmla="*/ 6 h 9"/>
                <a:gd name="T26" fmla="*/ 9 w 18"/>
                <a:gd name="T27" fmla="*/ 7 h 9"/>
                <a:gd name="T28" fmla="*/ 8 w 18"/>
                <a:gd name="T29" fmla="*/ 7 h 9"/>
                <a:gd name="T30" fmla="*/ 5 w 18"/>
                <a:gd name="T31" fmla="*/ 9 h 9"/>
                <a:gd name="T32" fmla="*/ 4 w 18"/>
                <a:gd name="T33" fmla="*/ 9 h 9"/>
                <a:gd name="T34" fmla="*/ 1 w 18"/>
                <a:gd name="T35" fmla="*/ 7 h 9"/>
                <a:gd name="T36" fmla="*/ 0 w 18"/>
                <a:gd name="T37" fmla="*/ 6 h 9"/>
                <a:gd name="T38" fmla="*/ 0 w 18"/>
                <a:gd name="T39" fmla="*/ 3 h 9"/>
                <a:gd name="T40" fmla="*/ 3 w 18"/>
                <a:gd name="T41" fmla="*/ 2 h 9"/>
                <a:gd name="T42" fmla="*/ 5 w 18"/>
                <a:gd name="T43" fmla="*/ 1 h 9"/>
                <a:gd name="T44" fmla="*/ 8 w 18"/>
                <a:gd name="T45" fmla="*/ 0 h 9"/>
                <a:gd name="T46" fmla="*/ 10 w 18"/>
                <a:gd name="T47" fmla="*/ 0 h 9"/>
                <a:gd name="T48" fmla="*/ 13 w 18"/>
                <a:gd name="T49" fmla="*/ 1 h 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9"/>
                <a:gd name="T77" fmla="*/ 18 w 18"/>
                <a:gd name="T78" fmla="*/ 9 h 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9">
                  <a:moveTo>
                    <a:pt x="13" y="1"/>
                  </a:moveTo>
                  <a:lnTo>
                    <a:pt x="14" y="1"/>
                  </a:lnTo>
                  <a:lnTo>
                    <a:pt x="17" y="1"/>
                  </a:lnTo>
                  <a:lnTo>
                    <a:pt x="18" y="1"/>
                  </a:lnTo>
                  <a:lnTo>
                    <a:pt x="17" y="2"/>
                  </a:lnTo>
                  <a:lnTo>
                    <a:pt x="17" y="3"/>
                  </a:lnTo>
                  <a:lnTo>
                    <a:pt x="17" y="5"/>
                  </a:lnTo>
                  <a:lnTo>
                    <a:pt x="17" y="6"/>
                  </a:lnTo>
                  <a:lnTo>
                    <a:pt x="15" y="6"/>
                  </a:lnTo>
                  <a:lnTo>
                    <a:pt x="14" y="6"/>
                  </a:lnTo>
                  <a:lnTo>
                    <a:pt x="13" y="6"/>
                  </a:lnTo>
                  <a:lnTo>
                    <a:pt x="12" y="6"/>
                  </a:lnTo>
                  <a:lnTo>
                    <a:pt x="9" y="7"/>
                  </a:lnTo>
                  <a:lnTo>
                    <a:pt x="8" y="7"/>
                  </a:lnTo>
                  <a:lnTo>
                    <a:pt x="5" y="9"/>
                  </a:lnTo>
                  <a:lnTo>
                    <a:pt x="4" y="9"/>
                  </a:lnTo>
                  <a:lnTo>
                    <a:pt x="1" y="7"/>
                  </a:lnTo>
                  <a:lnTo>
                    <a:pt x="0" y="6"/>
                  </a:lnTo>
                  <a:lnTo>
                    <a:pt x="0" y="3"/>
                  </a:lnTo>
                  <a:lnTo>
                    <a:pt x="3" y="2"/>
                  </a:lnTo>
                  <a:lnTo>
                    <a:pt x="5" y="1"/>
                  </a:lnTo>
                  <a:lnTo>
                    <a:pt x="8" y="0"/>
                  </a:lnTo>
                  <a:lnTo>
                    <a:pt x="10" y="0"/>
                  </a:lnTo>
                  <a:lnTo>
                    <a:pt x="13" y="1"/>
                  </a:lnTo>
                  <a:close/>
                </a:path>
              </a:pathLst>
            </a:custGeom>
            <a:solidFill>
              <a:srgbClr val="000000"/>
            </a:solidFill>
            <a:ln w="9525">
              <a:noFill/>
              <a:round/>
              <a:headEnd/>
              <a:tailEnd/>
            </a:ln>
          </p:spPr>
          <p:txBody>
            <a:bodyPr/>
            <a:lstStyle/>
            <a:p>
              <a:endParaRPr lang="ru-RU"/>
            </a:p>
          </p:txBody>
        </p:sp>
        <p:sp>
          <p:nvSpPr>
            <p:cNvPr id="19505" name="Freeform 38"/>
            <p:cNvSpPr>
              <a:spLocks/>
            </p:cNvSpPr>
            <p:nvPr/>
          </p:nvSpPr>
          <p:spPr bwMode="auto">
            <a:xfrm>
              <a:off x="4431" y="2067"/>
              <a:ext cx="18" cy="8"/>
            </a:xfrm>
            <a:custGeom>
              <a:avLst/>
              <a:gdLst>
                <a:gd name="T0" fmla="*/ 1 w 18"/>
                <a:gd name="T1" fmla="*/ 7 h 8"/>
                <a:gd name="T2" fmla="*/ 4 w 18"/>
                <a:gd name="T3" fmla="*/ 3 h 8"/>
                <a:gd name="T4" fmla="*/ 9 w 18"/>
                <a:gd name="T5" fmla="*/ 2 h 8"/>
                <a:gd name="T6" fmla="*/ 13 w 18"/>
                <a:gd name="T7" fmla="*/ 0 h 8"/>
                <a:gd name="T8" fmla="*/ 17 w 18"/>
                <a:gd name="T9" fmla="*/ 0 h 8"/>
                <a:gd name="T10" fmla="*/ 18 w 18"/>
                <a:gd name="T11" fmla="*/ 3 h 8"/>
                <a:gd name="T12" fmla="*/ 18 w 18"/>
                <a:gd name="T13" fmla="*/ 4 h 8"/>
                <a:gd name="T14" fmla="*/ 18 w 18"/>
                <a:gd name="T15" fmla="*/ 7 h 8"/>
                <a:gd name="T16" fmla="*/ 17 w 18"/>
                <a:gd name="T17" fmla="*/ 8 h 8"/>
                <a:gd name="T18" fmla="*/ 15 w 18"/>
                <a:gd name="T19" fmla="*/ 7 h 8"/>
                <a:gd name="T20" fmla="*/ 13 w 18"/>
                <a:gd name="T21" fmla="*/ 4 h 8"/>
                <a:gd name="T22" fmla="*/ 9 w 18"/>
                <a:gd name="T23" fmla="*/ 4 h 8"/>
                <a:gd name="T24" fmla="*/ 6 w 18"/>
                <a:gd name="T25" fmla="*/ 4 h 8"/>
                <a:gd name="T26" fmla="*/ 5 w 18"/>
                <a:gd name="T27" fmla="*/ 6 h 8"/>
                <a:gd name="T28" fmla="*/ 4 w 18"/>
                <a:gd name="T29" fmla="*/ 6 h 8"/>
                <a:gd name="T30" fmla="*/ 2 w 18"/>
                <a:gd name="T31" fmla="*/ 7 h 8"/>
                <a:gd name="T32" fmla="*/ 1 w 18"/>
                <a:gd name="T33" fmla="*/ 8 h 8"/>
                <a:gd name="T34" fmla="*/ 1 w 18"/>
                <a:gd name="T35" fmla="*/ 8 h 8"/>
                <a:gd name="T36" fmla="*/ 0 w 18"/>
                <a:gd name="T37" fmla="*/ 8 h 8"/>
                <a:gd name="T38" fmla="*/ 0 w 18"/>
                <a:gd name="T39" fmla="*/ 8 h 8"/>
                <a:gd name="T40" fmla="*/ 1 w 18"/>
                <a:gd name="T41" fmla="*/ 7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
                <a:gd name="T64" fmla="*/ 0 h 8"/>
                <a:gd name="T65" fmla="*/ 18 w 18"/>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 h="8">
                  <a:moveTo>
                    <a:pt x="1" y="7"/>
                  </a:moveTo>
                  <a:lnTo>
                    <a:pt x="4" y="3"/>
                  </a:lnTo>
                  <a:lnTo>
                    <a:pt x="9" y="2"/>
                  </a:lnTo>
                  <a:lnTo>
                    <a:pt x="13" y="0"/>
                  </a:lnTo>
                  <a:lnTo>
                    <a:pt x="17" y="0"/>
                  </a:lnTo>
                  <a:lnTo>
                    <a:pt x="18" y="3"/>
                  </a:lnTo>
                  <a:lnTo>
                    <a:pt x="18" y="4"/>
                  </a:lnTo>
                  <a:lnTo>
                    <a:pt x="18" y="7"/>
                  </a:lnTo>
                  <a:lnTo>
                    <a:pt x="17" y="8"/>
                  </a:lnTo>
                  <a:lnTo>
                    <a:pt x="15" y="7"/>
                  </a:lnTo>
                  <a:lnTo>
                    <a:pt x="13" y="4"/>
                  </a:lnTo>
                  <a:lnTo>
                    <a:pt x="9" y="4"/>
                  </a:lnTo>
                  <a:lnTo>
                    <a:pt x="6" y="4"/>
                  </a:lnTo>
                  <a:lnTo>
                    <a:pt x="5" y="6"/>
                  </a:lnTo>
                  <a:lnTo>
                    <a:pt x="4" y="6"/>
                  </a:lnTo>
                  <a:lnTo>
                    <a:pt x="2" y="7"/>
                  </a:lnTo>
                  <a:lnTo>
                    <a:pt x="1" y="8"/>
                  </a:lnTo>
                  <a:lnTo>
                    <a:pt x="0" y="8"/>
                  </a:lnTo>
                  <a:lnTo>
                    <a:pt x="1" y="7"/>
                  </a:lnTo>
                  <a:close/>
                </a:path>
              </a:pathLst>
            </a:custGeom>
            <a:solidFill>
              <a:srgbClr val="000000"/>
            </a:solidFill>
            <a:ln w="9525">
              <a:noFill/>
              <a:round/>
              <a:headEnd/>
              <a:tailEnd/>
            </a:ln>
          </p:spPr>
          <p:txBody>
            <a:bodyPr/>
            <a:lstStyle/>
            <a:p>
              <a:endParaRPr lang="ru-RU"/>
            </a:p>
          </p:txBody>
        </p:sp>
        <p:sp>
          <p:nvSpPr>
            <p:cNvPr id="19506" name="Freeform 39"/>
            <p:cNvSpPr>
              <a:spLocks/>
            </p:cNvSpPr>
            <p:nvPr/>
          </p:nvSpPr>
          <p:spPr bwMode="auto">
            <a:xfrm>
              <a:off x="4373" y="2066"/>
              <a:ext cx="36" cy="13"/>
            </a:xfrm>
            <a:custGeom>
              <a:avLst/>
              <a:gdLst>
                <a:gd name="T0" fmla="*/ 5 w 36"/>
                <a:gd name="T1" fmla="*/ 9 h 13"/>
                <a:gd name="T2" fmla="*/ 1 w 36"/>
                <a:gd name="T3" fmla="*/ 12 h 13"/>
                <a:gd name="T4" fmla="*/ 0 w 36"/>
                <a:gd name="T5" fmla="*/ 13 h 13"/>
                <a:gd name="T6" fmla="*/ 0 w 36"/>
                <a:gd name="T7" fmla="*/ 13 h 13"/>
                <a:gd name="T8" fmla="*/ 1 w 36"/>
                <a:gd name="T9" fmla="*/ 10 h 13"/>
                <a:gd name="T10" fmla="*/ 3 w 36"/>
                <a:gd name="T11" fmla="*/ 9 h 13"/>
                <a:gd name="T12" fmla="*/ 6 w 36"/>
                <a:gd name="T13" fmla="*/ 5 h 13"/>
                <a:gd name="T14" fmla="*/ 10 w 36"/>
                <a:gd name="T15" fmla="*/ 3 h 13"/>
                <a:gd name="T16" fmla="*/ 12 w 36"/>
                <a:gd name="T17" fmla="*/ 1 h 13"/>
                <a:gd name="T18" fmla="*/ 16 w 36"/>
                <a:gd name="T19" fmla="*/ 0 h 13"/>
                <a:gd name="T20" fmla="*/ 23 w 36"/>
                <a:gd name="T21" fmla="*/ 0 h 13"/>
                <a:gd name="T22" fmla="*/ 29 w 36"/>
                <a:gd name="T23" fmla="*/ 0 h 13"/>
                <a:gd name="T24" fmla="*/ 33 w 36"/>
                <a:gd name="T25" fmla="*/ 3 h 13"/>
                <a:gd name="T26" fmla="*/ 34 w 36"/>
                <a:gd name="T27" fmla="*/ 4 h 13"/>
                <a:gd name="T28" fmla="*/ 36 w 36"/>
                <a:gd name="T29" fmla="*/ 5 h 13"/>
                <a:gd name="T30" fmla="*/ 36 w 36"/>
                <a:gd name="T31" fmla="*/ 7 h 13"/>
                <a:gd name="T32" fmla="*/ 36 w 36"/>
                <a:gd name="T33" fmla="*/ 7 h 13"/>
                <a:gd name="T34" fmla="*/ 34 w 36"/>
                <a:gd name="T35" fmla="*/ 7 h 13"/>
                <a:gd name="T36" fmla="*/ 34 w 36"/>
                <a:gd name="T37" fmla="*/ 7 h 13"/>
                <a:gd name="T38" fmla="*/ 33 w 36"/>
                <a:gd name="T39" fmla="*/ 7 h 13"/>
                <a:gd name="T40" fmla="*/ 32 w 36"/>
                <a:gd name="T41" fmla="*/ 5 h 13"/>
                <a:gd name="T42" fmla="*/ 27 w 36"/>
                <a:gd name="T43" fmla="*/ 4 h 13"/>
                <a:gd name="T44" fmla="*/ 20 w 36"/>
                <a:gd name="T45" fmla="*/ 4 h 13"/>
                <a:gd name="T46" fmla="*/ 12 w 36"/>
                <a:gd name="T47" fmla="*/ 5 h 13"/>
                <a:gd name="T48" fmla="*/ 5 w 36"/>
                <a:gd name="T49" fmla="*/ 9 h 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
                <a:gd name="T76" fmla="*/ 0 h 13"/>
                <a:gd name="T77" fmla="*/ 36 w 36"/>
                <a:gd name="T78" fmla="*/ 13 h 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 h="13">
                  <a:moveTo>
                    <a:pt x="5" y="9"/>
                  </a:moveTo>
                  <a:lnTo>
                    <a:pt x="1" y="12"/>
                  </a:lnTo>
                  <a:lnTo>
                    <a:pt x="0" y="13"/>
                  </a:lnTo>
                  <a:lnTo>
                    <a:pt x="1" y="10"/>
                  </a:lnTo>
                  <a:lnTo>
                    <a:pt x="3" y="9"/>
                  </a:lnTo>
                  <a:lnTo>
                    <a:pt x="6" y="5"/>
                  </a:lnTo>
                  <a:lnTo>
                    <a:pt x="10" y="3"/>
                  </a:lnTo>
                  <a:lnTo>
                    <a:pt x="12" y="1"/>
                  </a:lnTo>
                  <a:lnTo>
                    <a:pt x="16" y="0"/>
                  </a:lnTo>
                  <a:lnTo>
                    <a:pt x="23" y="0"/>
                  </a:lnTo>
                  <a:lnTo>
                    <a:pt x="29" y="0"/>
                  </a:lnTo>
                  <a:lnTo>
                    <a:pt x="33" y="3"/>
                  </a:lnTo>
                  <a:lnTo>
                    <a:pt x="34" y="4"/>
                  </a:lnTo>
                  <a:lnTo>
                    <a:pt x="36" y="5"/>
                  </a:lnTo>
                  <a:lnTo>
                    <a:pt x="36" y="7"/>
                  </a:lnTo>
                  <a:lnTo>
                    <a:pt x="34" y="7"/>
                  </a:lnTo>
                  <a:lnTo>
                    <a:pt x="33" y="7"/>
                  </a:lnTo>
                  <a:lnTo>
                    <a:pt x="32" y="5"/>
                  </a:lnTo>
                  <a:lnTo>
                    <a:pt x="27" y="4"/>
                  </a:lnTo>
                  <a:lnTo>
                    <a:pt x="20" y="4"/>
                  </a:lnTo>
                  <a:lnTo>
                    <a:pt x="12" y="5"/>
                  </a:lnTo>
                  <a:lnTo>
                    <a:pt x="5" y="9"/>
                  </a:lnTo>
                  <a:close/>
                </a:path>
              </a:pathLst>
            </a:custGeom>
            <a:solidFill>
              <a:srgbClr val="000000"/>
            </a:solidFill>
            <a:ln w="9525">
              <a:noFill/>
              <a:round/>
              <a:headEnd/>
              <a:tailEnd/>
            </a:ln>
          </p:spPr>
          <p:txBody>
            <a:bodyPr/>
            <a:lstStyle/>
            <a:p>
              <a:endParaRPr lang="ru-RU"/>
            </a:p>
          </p:txBody>
        </p:sp>
        <p:sp>
          <p:nvSpPr>
            <p:cNvPr id="19507" name="Freeform 40"/>
            <p:cNvSpPr>
              <a:spLocks/>
            </p:cNvSpPr>
            <p:nvPr/>
          </p:nvSpPr>
          <p:spPr bwMode="auto">
            <a:xfrm>
              <a:off x="4350" y="2006"/>
              <a:ext cx="23" cy="23"/>
            </a:xfrm>
            <a:custGeom>
              <a:avLst/>
              <a:gdLst>
                <a:gd name="T0" fmla="*/ 10 w 23"/>
                <a:gd name="T1" fmla="*/ 23 h 23"/>
                <a:gd name="T2" fmla="*/ 15 w 23"/>
                <a:gd name="T3" fmla="*/ 21 h 23"/>
                <a:gd name="T4" fmla="*/ 19 w 23"/>
                <a:gd name="T5" fmla="*/ 20 h 23"/>
                <a:gd name="T6" fmla="*/ 21 w 23"/>
                <a:gd name="T7" fmla="*/ 16 h 23"/>
                <a:gd name="T8" fmla="*/ 23 w 23"/>
                <a:gd name="T9" fmla="*/ 12 h 23"/>
                <a:gd name="T10" fmla="*/ 21 w 23"/>
                <a:gd name="T11" fmla="*/ 8 h 23"/>
                <a:gd name="T12" fmla="*/ 20 w 23"/>
                <a:gd name="T13" fmla="*/ 4 h 23"/>
                <a:gd name="T14" fmla="*/ 16 w 23"/>
                <a:gd name="T15" fmla="*/ 2 h 23"/>
                <a:gd name="T16" fmla="*/ 12 w 23"/>
                <a:gd name="T17" fmla="*/ 0 h 23"/>
                <a:gd name="T18" fmla="*/ 7 w 23"/>
                <a:gd name="T19" fmla="*/ 2 h 23"/>
                <a:gd name="T20" fmla="*/ 4 w 23"/>
                <a:gd name="T21" fmla="*/ 3 h 23"/>
                <a:gd name="T22" fmla="*/ 2 w 23"/>
                <a:gd name="T23" fmla="*/ 7 h 23"/>
                <a:gd name="T24" fmla="*/ 0 w 23"/>
                <a:gd name="T25" fmla="*/ 11 h 23"/>
                <a:gd name="T26" fmla="*/ 0 w 23"/>
                <a:gd name="T27" fmla="*/ 15 h 23"/>
                <a:gd name="T28" fmla="*/ 3 w 23"/>
                <a:gd name="T29" fmla="*/ 19 h 23"/>
                <a:gd name="T30" fmla="*/ 6 w 23"/>
                <a:gd name="T31" fmla="*/ 21 h 23"/>
                <a:gd name="T32" fmla="*/ 10 w 23"/>
                <a:gd name="T33" fmla="*/ 23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
                <a:gd name="T52" fmla="*/ 0 h 23"/>
                <a:gd name="T53" fmla="*/ 23 w 23"/>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 h="23">
                  <a:moveTo>
                    <a:pt x="10" y="23"/>
                  </a:moveTo>
                  <a:lnTo>
                    <a:pt x="15" y="21"/>
                  </a:lnTo>
                  <a:lnTo>
                    <a:pt x="19" y="20"/>
                  </a:lnTo>
                  <a:lnTo>
                    <a:pt x="21" y="16"/>
                  </a:lnTo>
                  <a:lnTo>
                    <a:pt x="23" y="12"/>
                  </a:lnTo>
                  <a:lnTo>
                    <a:pt x="21" y="8"/>
                  </a:lnTo>
                  <a:lnTo>
                    <a:pt x="20" y="4"/>
                  </a:lnTo>
                  <a:lnTo>
                    <a:pt x="16" y="2"/>
                  </a:lnTo>
                  <a:lnTo>
                    <a:pt x="12" y="0"/>
                  </a:lnTo>
                  <a:lnTo>
                    <a:pt x="7" y="2"/>
                  </a:lnTo>
                  <a:lnTo>
                    <a:pt x="4" y="3"/>
                  </a:lnTo>
                  <a:lnTo>
                    <a:pt x="2" y="7"/>
                  </a:lnTo>
                  <a:lnTo>
                    <a:pt x="0" y="11"/>
                  </a:lnTo>
                  <a:lnTo>
                    <a:pt x="0" y="15"/>
                  </a:lnTo>
                  <a:lnTo>
                    <a:pt x="3" y="19"/>
                  </a:lnTo>
                  <a:lnTo>
                    <a:pt x="6" y="21"/>
                  </a:lnTo>
                  <a:lnTo>
                    <a:pt x="10" y="23"/>
                  </a:lnTo>
                  <a:close/>
                </a:path>
              </a:pathLst>
            </a:custGeom>
            <a:solidFill>
              <a:srgbClr val="C13300"/>
            </a:solidFill>
            <a:ln w="9525">
              <a:noFill/>
              <a:round/>
              <a:headEnd/>
              <a:tailEnd/>
            </a:ln>
          </p:spPr>
          <p:txBody>
            <a:bodyPr/>
            <a:lstStyle/>
            <a:p>
              <a:endParaRPr lang="ru-RU"/>
            </a:p>
          </p:txBody>
        </p:sp>
        <p:sp>
          <p:nvSpPr>
            <p:cNvPr id="19508" name="Freeform 41"/>
            <p:cNvSpPr>
              <a:spLocks/>
            </p:cNvSpPr>
            <p:nvPr/>
          </p:nvSpPr>
          <p:spPr bwMode="auto">
            <a:xfrm>
              <a:off x="4282" y="1968"/>
              <a:ext cx="182" cy="193"/>
            </a:xfrm>
            <a:custGeom>
              <a:avLst/>
              <a:gdLst>
                <a:gd name="T0" fmla="*/ 170 w 182"/>
                <a:gd name="T1" fmla="*/ 97 h 193"/>
                <a:gd name="T2" fmla="*/ 179 w 182"/>
                <a:gd name="T3" fmla="*/ 84 h 193"/>
                <a:gd name="T4" fmla="*/ 182 w 182"/>
                <a:gd name="T5" fmla="*/ 73 h 193"/>
                <a:gd name="T6" fmla="*/ 180 w 182"/>
                <a:gd name="T7" fmla="*/ 58 h 193"/>
                <a:gd name="T8" fmla="*/ 172 w 182"/>
                <a:gd name="T9" fmla="*/ 44 h 193"/>
                <a:gd name="T10" fmla="*/ 168 w 182"/>
                <a:gd name="T11" fmla="*/ 32 h 193"/>
                <a:gd name="T12" fmla="*/ 164 w 182"/>
                <a:gd name="T13" fmla="*/ 24 h 193"/>
                <a:gd name="T14" fmla="*/ 153 w 182"/>
                <a:gd name="T15" fmla="*/ 18 h 193"/>
                <a:gd name="T16" fmla="*/ 136 w 182"/>
                <a:gd name="T17" fmla="*/ 10 h 193"/>
                <a:gd name="T18" fmla="*/ 122 w 182"/>
                <a:gd name="T19" fmla="*/ 5 h 193"/>
                <a:gd name="T20" fmla="*/ 114 w 182"/>
                <a:gd name="T21" fmla="*/ 1 h 193"/>
                <a:gd name="T22" fmla="*/ 103 w 182"/>
                <a:gd name="T23" fmla="*/ 0 h 193"/>
                <a:gd name="T24" fmla="*/ 89 w 182"/>
                <a:gd name="T25" fmla="*/ 1 h 193"/>
                <a:gd name="T26" fmla="*/ 76 w 182"/>
                <a:gd name="T27" fmla="*/ 2 h 193"/>
                <a:gd name="T28" fmla="*/ 66 w 182"/>
                <a:gd name="T29" fmla="*/ 5 h 193"/>
                <a:gd name="T30" fmla="*/ 53 w 182"/>
                <a:gd name="T31" fmla="*/ 6 h 193"/>
                <a:gd name="T32" fmla="*/ 40 w 182"/>
                <a:gd name="T33" fmla="*/ 10 h 193"/>
                <a:gd name="T34" fmla="*/ 28 w 182"/>
                <a:gd name="T35" fmla="*/ 22 h 193"/>
                <a:gd name="T36" fmla="*/ 21 w 182"/>
                <a:gd name="T37" fmla="*/ 44 h 193"/>
                <a:gd name="T38" fmla="*/ 11 w 182"/>
                <a:gd name="T39" fmla="*/ 62 h 193"/>
                <a:gd name="T40" fmla="*/ 2 w 182"/>
                <a:gd name="T41" fmla="*/ 79 h 193"/>
                <a:gd name="T42" fmla="*/ 0 w 182"/>
                <a:gd name="T43" fmla="*/ 101 h 193"/>
                <a:gd name="T44" fmla="*/ 6 w 182"/>
                <a:gd name="T45" fmla="*/ 114 h 193"/>
                <a:gd name="T46" fmla="*/ 13 w 182"/>
                <a:gd name="T47" fmla="*/ 125 h 193"/>
                <a:gd name="T48" fmla="*/ 18 w 182"/>
                <a:gd name="T49" fmla="*/ 145 h 193"/>
                <a:gd name="T50" fmla="*/ 23 w 182"/>
                <a:gd name="T51" fmla="*/ 160 h 193"/>
                <a:gd name="T52" fmla="*/ 31 w 182"/>
                <a:gd name="T53" fmla="*/ 169 h 193"/>
                <a:gd name="T54" fmla="*/ 36 w 182"/>
                <a:gd name="T55" fmla="*/ 182 h 193"/>
                <a:gd name="T56" fmla="*/ 39 w 182"/>
                <a:gd name="T57" fmla="*/ 191 h 193"/>
                <a:gd name="T58" fmla="*/ 43 w 182"/>
                <a:gd name="T59" fmla="*/ 191 h 193"/>
                <a:gd name="T60" fmla="*/ 46 w 182"/>
                <a:gd name="T61" fmla="*/ 176 h 193"/>
                <a:gd name="T62" fmla="*/ 45 w 182"/>
                <a:gd name="T63" fmla="*/ 166 h 193"/>
                <a:gd name="T64" fmla="*/ 40 w 182"/>
                <a:gd name="T65" fmla="*/ 159 h 193"/>
                <a:gd name="T66" fmla="*/ 34 w 182"/>
                <a:gd name="T67" fmla="*/ 141 h 193"/>
                <a:gd name="T68" fmla="*/ 35 w 182"/>
                <a:gd name="T69" fmla="*/ 121 h 193"/>
                <a:gd name="T70" fmla="*/ 45 w 182"/>
                <a:gd name="T71" fmla="*/ 116 h 193"/>
                <a:gd name="T72" fmla="*/ 49 w 182"/>
                <a:gd name="T73" fmla="*/ 121 h 193"/>
                <a:gd name="T74" fmla="*/ 53 w 182"/>
                <a:gd name="T75" fmla="*/ 121 h 193"/>
                <a:gd name="T76" fmla="*/ 58 w 182"/>
                <a:gd name="T77" fmla="*/ 108 h 193"/>
                <a:gd name="T78" fmla="*/ 72 w 182"/>
                <a:gd name="T79" fmla="*/ 94 h 193"/>
                <a:gd name="T80" fmla="*/ 87 w 182"/>
                <a:gd name="T81" fmla="*/ 86 h 193"/>
                <a:gd name="T82" fmla="*/ 98 w 182"/>
                <a:gd name="T83" fmla="*/ 83 h 193"/>
                <a:gd name="T84" fmla="*/ 110 w 182"/>
                <a:gd name="T85" fmla="*/ 80 h 193"/>
                <a:gd name="T86" fmla="*/ 119 w 182"/>
                <a:gd name="T87" fmla="*/ 77 h 193"/>
                <a:gd name="T88" fmla="*/ 125 w 182"/>
                <a:gd name="T89" fmla="*/ 73 h 193"/>
                <a:gd name="T90" fmla="*/ 125 w 182"/>
                <a:gd name="T91" fmla="*/ 76 h 193"/>
                <a:gd name="T92" fmla="*/ 118 w 182"/>
                <a:gd name="T93" fmla="*/ 81 h 193"/>
                <a:gd name="T94" fmla="*/ 109 w 182"/>
                <a:gd name="T95" fmla="*/ 86 h 193"/>
                <a:gd name="T96" fmla="*/ 101 w 182"/>
                <a:gd name="T97" fmla="*/ 89 h 193"/>
                <a:gd name="T98" fmla="*/ 102 w 182"/>
                <a:gd name="T99" fmla="*/ 90 h 193"/>
                <a:gd name="T100" fmla="*/ 111 w 182"/>
                <a:gd name="T101" fmla="*/ 93 h 193"/>
                <a:gd name="T102" fmla="*/ 131 w 182"/>
                <a:gd name="T103" fmla="*/ 97 h 193"/>
                <a:gd name="T104" fmla="*/ 148 w 182"/>
                <a:gd name="T105" fmla="*/ 93 h 193"/>
                <a:gd name="T106" fmla="*/ 163 w 182"/>
                <a:gd name="T107" fmla="*/ 88 h 193"/>
                <a:gd name="T108" fmla="*/ 167 w 182"/>
                <a:gd name="T109" fmla="*/ 89 h 193"/>
                <a:gd name="T110" fmla="*/ 164 w 182"/>
                <a:gd name="T111" fmla="*/ 98 h 193"/>
                <a:gd name="T112" fmla="*/ 162 w 182"/>
                <a:gd name="T113" fmla="*/ 102 h 193"/>
                <a:gd name="T114" fmla="*/ 163 w 182"/>
                <a:gd name="T115" fmla="*/ 103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2"/>
                <a:gd name="T175" fmla="*/ 0 h 193"/>
                <a:gd name="T176" fmla="*/ 182 w 182"/>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2" h="193">
                  <a:moveTo>
                    <a:pt x="166" y="101"/>
                  </a:moveTo>
                  <a:lnTo>
                    <a:pt x="170" y="97"/>
                  </a:lnTo>
                  <a:lnTo>
                    <a:pt x="175" y="90"/>
                  </a:lnTo>
                  <a:lnTo>
                    <a:pt x="179" y="84"/>
                  </a:lnTo>
                  <a:lnTo>
                    <a:pt x="181" y="79"/>
                  </a:lnTo>
                  <a:lnTo>
                    <a:pt x="182" y="73"/>
                  </a:lnTo>
                  <a:lnTo>
                    <a:pt x="182" y="66"/>
                  </a:lnTo>
                  <a:lnTo>
                    <a:pt x="180" y="58"/>
                  </a:lnTo>
                  <a:lnTo>
                    <a:pt x="176" y="50"/>
                  </a:lnTo>
                  <a:lnTo>
                    <a:pt x="172" y="44"/>
                  </a:lnTo>
                  <a:lnTo>
                    <a:pt x="170" y="37"/>
                  </a:lnTo>
                  <a:lnTo>
                    <a:pt x="168" y="32"/>
                  </a:lnTo>
                  <a:lnTo>
                    <a:pt x="167" y="27"/>
                  </a:lnTo>
                  <a:lnTo>
                    <a:pt x="164" y="24"/>
                  </a:lnTo>
                  <a:lnTo>
                    <a:pt x="159" y="22"/>
                  </a:lnTo>
                  <a:lnTo>
                    <a:pt x="153" y="18"/>
                  </a:lnTo>
                  <a:lnTo>
                    <a:pt x="145" y="14"/>
                  </a:lnTo>
                  <a:lnTo>
                    <a:pt x="136" y="10"/>
                  </a:lnTo>
                  <a:lnTo>
                    <a:pt x="128" y="7"/>
                  </a:lnTo>
                  <a:lnTo>
                    <a:pt x="122" y="5"/>
                  </a:lnTo>
                  <a:lnTo>
                    <a:pt x="118" y="2"/>
                  </a:lnTo>
                  <a:lnTo>
                    <a:pt x="114" y="1"/>
                  </a:lnTo>
                  <a:lnTo>
                    <a:pt x="109" y="1"/>
                  </a:lnTo>
                  <a:lnTo>
                    <a:pt x="103" y="0"/>
                  </a:lnTo>
                  <a:lnTo>
                    <a:pt x="97" y="1"/>
                  </a:lnTo>
                  <a:lnTo>
                    <a:pt x="89" y="1"/>
                  </a:lnTo>
                  <a:lnTo>
                    <a:pt x="83" y="2"/>
                  </a:lnTo>
                  <a:lnTo>
                    <a:pt x="76" y="2"/>
                  </a:lnTo>
                  <a:lnTo>
                    <a:pt x="71" y="3"/>
                  </a:lnTo>
                  <a:lnTo>
                    <a:pt x="66" y="5"/>
                  </a:lnTo>
                  <a:lnTo>
                    <a:pt x="59" y="5"/>
                  </a:lnTo>
                  <a:lnTo>
                    <a:pt x="53" y="6"/>
                  </a:lnTo>
                  <a:lnTo>
                    <a:pt x="46" y="7"/>
                  </a:lnTo>
                  <a:lnTo>
                    <a:pt x="40" y="10"/>
                  </a:lnTo>
                  <a:lnTo>
                    <a:pt x="35" y="15"/>
                  </a:lnTo>
                  <a:lnTo>
                    <a:pt x="28" y="22"/>
                  </a:lnTo>
                  <a:lnTo>
                    <a:pt x="24" y="31"/>
                  </a:lnTo>
                  <a:lnTo>
                    <a:pt x="21" y="44"/>
                  </a:lnTo>
                  <a:lnTo>
                    <a:pt x="15" y="54"/>
                  </a:lnTo>
                  <a:lnTo>
                    <a:pt x="11" y="62"/>
                  </a:lnTo>
                  <a:lnTo>
                    <a:pt x="6" y="70"/>
                  </a:lnTo>
                  <a:lnTo>
                    <a:pt x="2" y="79"/>
                  </a:lnTo>
                  <a:lnTo>
                    <a:pt x="0" y="90"/>
                  </a:lnTo>
                  <a:lnTo>
                    <a:pt x="0" y="101"/>
                  </a:lnTo>
                  <a:lnTo>
                    <a:pt x="2" y="108"/>
                  </a:lnTo>
                  <a:lnTo>
                    <a:pt x="6" y="114"/>
                  </a:lnTo>
                  <a:lnTo>
                    <a:pt x="10" y="119"/>
                  </a:lnTo>
                  <a:lnTo>
                    <a:pt x="13" y="125"/>
                  </a:lnTo>
                  <a:lnTo>
                    <a:pt x="15" y="134"/>
                  </a:lnTo>
                  <a:lnTo>
                    <a:pt x="18" y="145"/>
                  </a:lnTo>
                  <a:lnTo>
                    <a:pt x="21" y="154"/>
                  </a:lnTo>
                  <a:lnTo>
                    <a:pt x="23" y="160"/>
                  </a:lnTo>
                  <a:lnTo>
                    <a:pt x="27" y="166"/>
                  </a:lnTo>
                  <a:lnTo>
                    <a:pt x="31" y="169"/>
                  </a:lnTo>
                  <a:lnTo>
                    <a:pt x="35" y="176"/>
                  </a:lnTo>
                  <a:lnTo>
                    <a:pt x="36" y="182"/>
                  </a:lnTo>
                  <a:lnTo>
                    <a:pt x="37" y="188"/>
                  </a:lnTo>
                  <a:lnTo>
                    <a:pt x="39" y="191"/>
                  </a:lnTo>
                  <a:lnTo>
                    <a:pt x="40" y="193"/>
                  </a:lnTo>
                  <a:lnTo>
                    <a:pt x="43" y="191"/>
                  </a:lnTo>
                  <a:lnTo>
                    <a:pt x="45" y="185"/>
                  </a:lnTo>
                  <a:lnTo>
                    <a:pt x="46" y="176"/>
                  </a:lnTo>
                  <a:lnTo>
                    <a:pt x="46" y="169"/>
                  </a:lnTo>
                  <a:lnTo>
                    <a:pt x="45" y="166"/>
                  </a:lnTo>
                  <a:lnTo>
                    <a:pt x="43" y="163"/>
                  </a:lnTo>
                  <a:lnTo>
                    <a:pt x="40" y="159"/>
                  </a:lnTo>
                  <a:lnTo>
                    <a:pt x="36" y="151"/>
                  </a:lnTo>
                  <a:lnTo>
                    <a:pt x="34" y="141"/>
                  </a:lnTo>
                  <a:lnTo>
                    <a:pt x="32" y="129"/>
                  </a:lnTo>
                  <a:lnTo>
                    <a:pt x="35" y="121"/>
                  </a:lnTo>
                  <a:lnTo>
                    <a:pt x="40" y="118"/>
                  </a:lnTo>
                  <a:lnTo>
                    <a:pt x="45" y="116"/>
                  </a:lnTo>
                  <a:lnTo>
                    <a:pt x="48" y="119"/>
                  </a:lnTo>
                  <a:lnTo>
                    <a:pt x="49" y="121"/>
                  </a:lnTo>
                  <a:lnTo>
                    <a:pt x="52" y="123"/>
                  </a:lnTo>
                  <a:lnTo>
                    <a:pt x="53" y="121"/>
                  </a:lnTo>
                  <a:lnTo>
                    <a:pt x="54" y="116"/>
                  </a:lnTo>
                  <a:lnTo>
                    <a:pt x="58" y="108"/>
                  </a:lnTo>
                  <a:lnTo>
                    <a:pt x="65" y="101"/>
                  </a:lnTo>
                  <a:lnTo>
                    <a:pt x="72" y="94"/>
                  </a:lnTo>
                  <a:lnTo>
                    <a:pt x="80" y="89"/>
                  </a:lnTo>
                  <a:lnTo>
                    <a:pt x="87" y="86"/>
                  </a:lnTo>
                  <a:lnTo>
                    <a:pt x="93" y="84"/>
                  </a:lnTo>
                  <a:lnTo>
                    <a:pt x="98" y="83"/>
                  </a:lnTo>
                  <a:lnTo>
                    <a:pt x="105" y="81"/>
                  </a:lnTo>
                  <a:lnTo>
                    <a:pt x="110" y="80"/>
                  </a:lnTo>
                  <a:lnTo>
                    <a:pt x="114" y="79"/>
                  </a:lnTo>
                  <a:lnTo>
                    <a:pt x="119" y="77"/>
                  </a:lnTo>
                  <a:lnTo>
                    <a:pt x="123" y="75"/>
                  </a:lnTo>
                  <a:lnTo>
                    <a:pt x="125" y="73"/>
                  </a:lnTo>
                  <a:lnTo>
                    <a:pt x="127" y="73"/>
                  </a:lnTo>
                  <a:lnTo>
                    <a:pt x="125" y="76"/>
                  </a:lnTo>
                  <a:lnTo>
                    <a:pt x="123" y="77"/>
                  </a:lnTo>
                  <a:lnTo>
                    <a:pt x="118" y="81"/>
                  </a:lnTo>
                  <a:lnTo>
                    <a:pt x="114" y="84"/>
                  </a:lnTo>
                  <a:lnTo>
                    <a:pt x="109" y="86"/>
                  </a:lnTo>
                  <a:lnTo>
                    <a:pt x="105" y="88"/>
                  </a:lnTo>
                  <a:lnTo>
                    <a:pt x="101" y="89"/>
                  </a:lnTo>
                  <a:lnTo>
                    <a:pt x="102" y="90"/>
                  </a:lnTo>
                  <a:lnTo>
                    <a:pt x="105" y="92"/>
                  </a:lnTo>
                  <a:lnTo>
                    <a:pt x="111" y="93"/>
                  </a:lnTo>
                  <a:lnTo>
                    <a:pt x="120" y="96"/>
                  </a:lnTo>
                  <a:lnTo>
                    <a:pt x="131" y="97"/>
                  </a:lnTo>
                  <a:lnTo>
                    <a:pt x="140" y="96"/>
                  </a:lnTo>
                  <a:lnTo>
                    <a:pt x="148" y="93"/>
                  </a:lnTo>
                  <a:lnTo>
                    <a:pt x="155" y="90"/>
                  </a:lnTo>
                  <a:lnTo>
                    <a:pt x="163" y="88"/>
                  </a:lnTo>
                  <a:lnTo>
                    <a:pt x="168" y="84"/>
                  </a:lnTo>
                  <a:lnTo>
                    <a:pt x="167" y="89"/>
                  </a:lnTo>
                  <a:lnTo>
                    <a:pt x="166" y="94"/>
                  </a:lnTo>
                  <a:lnTo>
                    <a:pt x="164" y="98"/>
                  </a:lnTo>
                  <a:lnTo>
                    <a:pt x="163" y="101"/>
                  </a:lnTo>
                  <a:lnTo>
                    <a:pt x="162" y="102"/>
                  </a:lnTo>
                  <a:lnTo>
                    <a:pt x="162" y="103"/>
                  </a:lnTo>
                  <a:lnTo>
                    <a:pt x="163" y="103"/>
                  </a:lnTo>
                  <a:lnTo>
                    <a:pt x="166" y="101"/>
                  </a:lnTo>
                  <a:close/>
                </a:path>
              </a:pathLst>
            </a:custGeom>
            <a:solidFill>
              <a:srgbClr val="C13300"/>
            </a:solidFill>
            <a:ln w="9525">
              <a:noFill/>
              <a:round/>
              <a:headEnd/>
              <a:tailEnd/>
            </a:ln>
          </p:spPr>
          <p:txBody>
            <a:bodyPr/>
            <a:lstStyle/>
            <a:p>
              <a:endParaRPr lang="ru-RU"/>
            </a:p>
          </p:txBody>
        </p:sp>
        <p:sp>
          <p:nvSpPr>
            <p:cNvPr id="19509" name="Freeform 42"/>
            <p:cNvSpPr>
              <a:spLocks/>
            </p:cNvSpPr>
            <p:nvPr/>
          </p:nvSpPr>
          <p:spPr bwMode="auto">
            <a:xfrm>
              <a:off x="4212" y="2660"/>
              <a:ext cx="202" cy="829"/>
            </a:xfrm>
            <a:custGeom>
              <a:avLst/>
              <a:gdLst>
                <a:gd name="T0" fmla="*/ 28 w 202"/>
                <a:gd name="T1" fmla="*/ 9 h 829"/>
                <a:gd name="T2" fmla="*/ 8 w 202"/>
                <a:gd name="T3" fmla="*/ 36 h 829"/>
                <a:gd name="T4" fmla="*/ 0 w 202"/>
                <a:gd name="T5" fmla="*/ 76 h 829"/>
                <a:gd name="T6" fmla="*/ 1 w 202"/>
                <a:gd name="T7" fmla="*/ 118 h 829"/>
                <a:gd name="T8" fmla="*/ 15 w 202"/>
                <a:gd name="T9" fmla="*/ 171 h 829"/>
                <a:gd name="T10" fmla="*/ 49 w 202"/>
                <a:gd name="T11" fmla="*/ 256 h 829"/>
                <a:gd name="T12" fmla="*/ 89 w 202"/>
                <a:gd name="T13" fmla="*/ 343 h 829"/>
                <a:gd name="T14" fmla="*/ 119 w 202"/>
                <a:gd name="T15" fmla="*/ 409 h 829"/>
                <a:gd name="T16" fmla="*/ 124 w 202"/>
                <a:gd name="T17" fmla="*/ 431 h 829"/>
                <a:gd name="T18" fmla="*/ 114 w 202"/>
                <a:gd name="T19" fmla="*/ 455 h 829"/>
                <a:gd name="T20" fmla="*/ 101 w 202"/>
                <a:gd name="T21" fmla="*/ 491 h 829"/>
                <a:gd name="T22" fmla="*/ 89 w 202"/>
                <a:gd name="T23" fmla="*/ 531 h 829"/>
                <a:gd name="T24" fmla="*/ 85 w 202"/>
                <a:gd name="T25" fmla="*/ 565 h 829"/>
                <a:gd name="T26" fmla="*/ 87 w 202"/>
                <a:gd name="T27" fmla="*/ 592 h 829"/>
                <a:gd name="T28" fmla="*/ 93 w 202"/>
                <a:gd name="T29" fmla="*/ 636 h 829"/>
                <a:gd name="T30" fmla="*/ 104 w 202"/>
                <a:gd name="T31" fmla="*/ 720 h 829"/>
                <a:gd name="T32" fmla="*/ 100 w 202"/>
                <a:gd name="T33" fmla="*/ 766 h 829"/>
                <a:gd name="T34" fmla="*/ 101 w 202"/>
                <a:gd name="T35" fmla="*/ 803 h 829"/>
                <a:gd name="T36" fmla="*/ 110 w 202"/>
                <a:gd name="T37" fmla="*/ 820 h 829"/>
                <a:gd name="T38" fmla="*/ 129 w 202"/>
                <a:gd name="T39" fmla="*/ 828 h 829"/>
                <a:gd name="T40" fmla="*/ 140 w 202"/>
                <a:gd name="T41" fmla="*/ 824 h 829"/>
                <a:gd name="T42" fmla="*/ 142 w 202"/>
                <a:gd name="T43" fmla="*/ 796 h 829"/>
                <a:gd name="T44" fmla="*/ 144 w 202"/>
                <a:gd name="T45" fmla="*/ 743 h 829"/>
                <a:gd name="T46" fmla="*/ 151 w 202"/>
                <a:gd name="T47" fmla="*/ 652 h 829"/>
                <a:gd name="T48" fmla="*/ 166 w 202"/>
                <a:gd name="T49" fmla="*/ 561 h 829"/>
                <a:gd name="T50" fmla="*/ 177 w 202"/>
                <a:gd name="T51" fmla="*/ 492 h 829"/>
                <a:gd name="T52" fmla="*/ 190 w 202"/>
                <a:gd name="T53" fmla="*/ 459 h 829"/>
                <a:gd name="T54" fmla="*/ 202 w 202"/>
                <a:gd name="T55" fmla="*/ 429 h 829"/>
                <a:gd name="T56" fmla="*/ 199 w 202"/>
                <a:gd name="T57" fmla="*/ 402 h 829"/>
                <a:gd name="T58" fmla="*/ 193 w 202"/>
                <a:gd name="T59" fmla="*/ 371 h 829"/>
                <a:gd name="T60" fmla="*/ 188 w 202"/>
                <a:gd name="T61" fmla="*/ 321 h 829"/>
                <a:gd name="T62" fmla="*/ 179 w 202"/>
                <a:gd name="T63" fmla="*/ 223 h 829"/>
                <a:gd name="T64" fmla="*/ 155 w 202"/>
                <a:gd name="T65" fmla="*/ 116 h 829"/>
                <a:gd name="T66" fmla="*/ 122 w 202"/>
                <a:gd name="T67" fmla="*/ 40 h 829"/>
                <a:gd name="T68" fmla="*/ 88 w 202"/>
                <a:gd name="T69" fmla="*/ 6 h 829"/>
                <a:gd name="T70" fmla="*/ 58 w 202"/>
                <a:gd name="T71" fmla="*/ 0 h 8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2"/>
                <a:gd name="T109" fmla="*/ 0 h 829"/>
                <a:gd name="T110" fmla="*/ 202 w 202"/>
                <a:gd name="T111" fmla="*/ 829 h 8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2" h="829">
                  <a:moveTo>
                    <a:pt x="45" y="1"/>
                  </a:moveTo>
                  <a:lnTo>
                    <a:pt x="28" y="9"/>
                  </a:lnTo>
                  <a:lnTo>
                    <a:pt x="17" y="21"/>
                  </a:lnTo>
                  <a:lnTo>
                    <a:pt x="8" y="36"/>
                  </a:lnTo>
                  <a:lnTo>
                    <a:pt x="2" y="56"/>
                  </a:lnTo>
                  <a:lnTo>
                    <a:pt x="0" y="76"/>
                  </a:lnTo>
                  <a:lnTo>
                    <a:pt x="0" y="97"/>
                  </a:lnTo>
                  <a:lnTo>
                    <a:pt x="1" y="118"/>
                  </a:lnTo>
                  <a:lnTo>
                    <a:pt x="5" y="137"/>
                  </a:lnTo>
                  <a:lnTo>
                    <a:pt x="15" y="171"/>
                  </a:lnTo>
                  <a:lnTo>
                    <a:pt x="30" y="211"/>
                  </a:lnTo>
                  <a:lnTo>
                    <a:pt x="49" y="256"/>
                  </a:lnTo>
                  <a:lnTo>
                    <a:pt x="70" y="301"/>
                  </a:lnTo>
                  <a:lnTo>
                    <a:pt x="89" y="343"/>
                  </a:lnTo>
                  <a:lnTo>
                    <a:pt x="107" y="381"/>
                  </a:lnTo>
                  <a:lnTo>
                    <a:pt x="119" y="409"/>
                  </a:lnTo>
                  <a:lnTo>
                    <a:pt x="126" y="426"/>
                  </a:lnTo>
                  <a:lnTo>
                    <a:pt x="124" y="431"/>
                  </a:lnTo>
                  <a:lnTo>
                    <a:pt x="120" y="441"/>
                  </a:lnTo>
                  <a:lnTo>
                    <a:pt x="114" y="455"/>
                  </a:lnTo>
                  <a:lnTo>
                    <a:pt x="107" y="472"/>
                  </a:lnTo>
                  <a:lnTo>
                    <a:pt x="101" y="491"/>
                  </a:lnTo>
                  <a:lnTo>
                    <a:pt x="94" y="510"/>
                  </a:lnTo>
                  <a:lnTo>
                    <a:pt x="89" y="531"/>
                  </a:lnTo>
                  <a:lnTo>
                    <a:pt x="87" y="552"/>
                  </a:lnTo>
                  <a:lnTo>
                    <a:pt x="85" y="565"/>
                  </a:lnTo>
                  <a:lnTo>
                    <a:pt x="85" y="578"/>
                  </a:lnTo>
                  <a:lnTo>
                    <a:pt x="87" y="592"/>
                  </a:lnTo>
                  <a:lnTo>
                    <a:pt x="89" y="608"/>
                  </a:lnTo>
                  <a:lnTo>
                    <a:pt x="93" y="636"/>
                  </a:lnTo>
                  <a:lnTo>
                    <a:pt x="100" y="679"/>
                  </a:lnTo>
                  <a:lnTo>
                    <a:pt x="104" y="720"/>
                  </a:lnTo>
                  <a:lnTo>
                    <a:pt x="104" y="745"/>
                  </a:lnTo>
                  <a:lnTo>
                    <a:pt x="100" y="766"/>
                  </a:lnTo>
                  <a:lnTo>
                    <a:pt x="100" y="787"/>
                  </a:lnTo>
                  <a:lnTo>
                    <a:pt x="101" y="803"/>
                  </a:lnTo>
                  <a:lnTo>
                    <a:pt x="104" y="814"/>
                  </a:lnTo>
                  <a:lnTo>
                    <a:pt x="110" y="820"/>
                  </a:lnTo>
                  <a:lnTo>
                    <a:pt x="119" y="825"/>
                  </a:lnTo>
                  <a:lnTo>
                    <a:pt x="129" y="828"/>
                  </a:lnTo>
                  <a:lnTo>
                    <a:pt x="136" y="829"/>
                  </a:lnTo>
                  <a:lnTo>
                    <a:pt x="140" y="824"/>
                  </a:lnTo>
                  <a:lnTo>
                    <a:pt x="142" y="811"/>
                  </a:lnTo>
                  <a:lnTo>
                    <a:pt x="142" y="796"/>
                  </a:lnTo>
                  <a:lnTo>
                    <a:pt x="142" y="779"/>
                  </a:lnTo>
                  <a:lnTo>
                    <a:pt x="144" y="743"/>
                  </a:lnTo>
                  <a:lnTo>
                    <a:pt x="146" y="698"/>
                  </a:lnTo>
                  <a:lnTo>
                    <a:pt x="151" y="652"/>
                  </a:lnTo>
                  <a:lnTo>
                    <a:pt x="158" y="605"/>
                  </a:lnTo>
                  <a:lnTo>
                    <a:pt x="166" y="561"/>
                  </a:lnTo>
                  <a:lnTo>
                    <a:pt x="172" y="522"/>
                  </a:lnTo>
                  <a:lnTo>
                    <a:pt x="177" y="492"/>
                  </a:lnTo>
                  <a:lnTo>
                    <a:pt x="181" y="473"/>
                  </a:lnTo>
                  <a:lnTo>
                    <a:pt x="190" y="459"/>
                  </a:lnTo>
                  <a:lnTo>
                    <a:pt x="198" y="443"/>
                  </a:lnTo>
                  <a:lnTo>
                    <a:pt x="202" y="429"/>
                  </a:lnTo>
                  <a:lnTo>
                    <a:pt x="202" y="415"/>
                  </a:lnTo>
                  <a:lnTo>
                    <a:pt x="199" y="402"/>
                  </a:lnTo>
                  <a:lnTo>
                    <a:pt x="197" y="387"/>
                  </a:lnTo>
                  <a:lnTo>
                    <a:pt x="193" y="371"/>
                  </a:lnTo>
                  <a:lnTo>
                    <a:pt x="190" y="352"/>
                  </a:lnTo>
                  <a:lnTo>
                    <a:pt x="188" y="321"/>
                  </a:lnTo>
                  <a:lnTo>
                    <a:pt x="184" y="275"/>
                  </a:lnTo>
                  <a:lnTo>
                    <a:pt x="179" y="223"/>
                  </a:lnTo>
                  <a:lnTo>
                    <a:pt x="171" y="176"/>
                  </a:lnTo>
                  <a:lnTo>
                    <a:pt x="155" y="116"/>
                  </a:lnTo>
                  <a:lnTo>
                    <a:pt x="138" y="72"/>
                  </a:lnTo>
                  <a:lnTo>
                    <a:pt x="122" y="40"/>
                  </a:lnTo>
                  <a:lnTo>
                    <a:pt x="105" y="19"/>
                  </a:lnTo>
                  <a:lnTo>
                    <a:pt x="88" y="6"/>
                  </a:lnTo>
                  <a:lnTo>
                    <a:pt x="72" y="1"/>
                  </a:lnTo>
                  <a:lnTo>
                    <a:pt x="58" y="0"/>
                  </a:lnTo>
                  <a:lnTo>
                    <a:pt x="45" y="1"/>
                  </a:lnTo>
                  <a:close/>
                </a:path>
              </a:pathLst>
            </a:custGeom>
            <a:solidFill>
              <a:srgbClr val="CC998C"/>
            </a:solidFill>
            <a:ln w="9525">
              <a:noFill/>
              <a:round/>
              <a:headEnd/>
              <a:tailEnd/>
            </a:ln>
          </p:spPr>
          <p:txBody>
            <a:bodyPr/>
            <a:lstStyle/>
            <a:p>
              <a:endParaRPr lang="ru-RU"/>
            </a:p>
          </p:txBody>
        </p:sp>
        <p:sp>
          <p:nvSpPr>
            <p:cNvPr id="19510" name="Freeform 43"/>
            <p:cNvSpPr>
              <a:spLocks/>
            </p:cNvSpPr>
            <p:nvPr/>
          </p:nvSpPr>
          <p:spPr bwMode="auto">
            <a:xfrm>
              <a:off x="4259" y="2722"/>
              <a:ext cx="20" cy="21"/>
            </a:xfrm>
            <a:custGeom>
              <a:avLst/>
              <a:gdLst>
                <a:gd name="T0" fmla="*/ 12 w 20"/>
                <a:gd name="T1" fmla="*/ 21 h 21"/>
                <a:gd name="T2" fmla="*/ 16 w 20"/>
                <a:gd name="T3" fmla="*/ 19 h 21"/>
                <a:gd name="T4" fmla="*/ 19 w 20"/>
                <a:gd name="T5" fmla="*/ 17 h 21"/>
                <a:gd name="T6" fmla="*/ 20 w 20"/>
                <a:gd name="T7" fmla="*/ 13 h 21"/>
                <a:gd name="T8" fmla="*/ 20 w 20"/>
                <a:gd name="T9" fmla="*/ 8 h 21"/>
                <a:gd name="T10" fmla="*/ 19 w 20"/>
                <a:gd name="T11" fmla="*/ 4 h 21"/>
                <a:gd name="T12" fmla="*/ 16 w 20"/>
                <a:gd name="T13" fmla="*/ 1 h 21"/>
                <a:gd name="T14" fmla="*/ 12 w 20"/>
                <a:gd name="T15" fmla="*/ 0 h 21"/>
                <a:gd name="T16" fmla="*/ 7 w 20"/>
                <a:gd name="T17" fmla="*/ 0 h 21"/>
                <a:gd name="T18" fmla="*/ 3 w 20"/>
                <a:gd name="T19" fmla="*/ 1 h 21"/>
                <a:gd name="T20" fmla="*/ 1 w 20"/>
                <a:gd name="T21" fmla="*/ 5 h 21"/>
                <a:gd name="T22" fmla="*/ 0 w 20"/>
                <a:gd name="T23" fmla="*/ 9 h 21"/>
                <a:gd name="T24" fmla="*/ 0 w 20"/>
                <a:gd name="T25" fmla="*/ 13 h 21"/>
                <a:gd name="T26" fmla="*/ 1 w 20"/>
                <a:gd name="T27" fmla="*/ 17 h 21"/>
                <a:gd name="T28" fmla="*/ 5 w 20"/>
                <a:gd name="T29" fmla="*/ 19 h 21"/>
                <a:gd name="T30" fmla="*/ 7 w 20"/>
                <a:gd name="T31" fmla="*/ 21 h 21"/>
                <a:gd name="T32" fmla="*/ 12 w 20"/>
                <a:gd name="T33" fmla="*/ 2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1"/>
                <a:gd name="T53" fmla="*/ 20 w 2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1">
                  <a:moveTo>
                    <a:pt x="12" y="21"/>
                  </a:moveTo>
                  <a:lnTo>
                    <a:pt x="16" y="19"/>
                  </a:lnTo>
                  <a:lnTo>
                    <a:pt x="19" y="17"/>
                  </a:lnTo>
                  <a:lnTo>
                    <a:pt x="20" y="13"/>
                  </a:lnTo>
                  <a:lnTo>
                    <a:pt x="20" y="8"/>
                  </a:lnTo>
                  <a:lnTo>
                    <a:pt x="19" y="4"/>
                  </a:lnTo>
                  <a:lnTo>
                    <a:pt x="16" y="1"/>
                  </a:lnTo>
                  <a:lnTo>
                    <a:pt x="12" y="0"/>
                  </a:lnTo>
                  <a:lnTo>
                    <a:pt x="7" y="0"/>
                  </a:lnTo>
                  <a:lnTo>
                    <a:pt x="3" y="1"/>
                  </a:lnTo>
                  <a:lnTo>
                    <a:pt x="1" y="5"/>
                  </a:lnTo>
                  <a:lnTo>
                    <a:pt x="0" y="9"/>
                  </a:lnTo>
                  <a:lnTo>
                    <a:pt x="0" y="13"/>
                  </a:lnTo>
                  <a:lnTo>
                    <a:pt x="1" y="17"/>
                  </a:lnTo>
                  <a:lnTo>
                    <a:pt x="5" y="19"/>
                  </a:lnTo>
                  <a:lnTo>
                    <a:pt x="7" y="21"/>
                  </a:lnTo>
                  <a:lnTo>
                    <a:pt x="12" y="21"/>
                  </a:lnTo>
                  <a:close/>
                </a:path>
              </a:pathLst>
            </a:custGeom>
            <a:solidFill>
              <a:srgbClr val="CC998C"/>
            </a:solidFill>
            <a:ln w="9525">
              <a:noFill/>
              <a:round/>
              <a:headEnd/>
              <a:tailEnd/>
            </a:ln>
          </p:spPr>
          <p:txBody>
            <a:bodyPr/>
            <a:lstStyle/>
            <a:p>
              <a:endParaRPr lang="ru-RU"/>
            </a:p>
          </p:txBody>
        </p:sp>
        <p:sp>
          <p:nvSpPr>
            <p:cNvPr id="19511" name="Freeform 44"/>
            <p:cNvSpPr>
              <a:spLocks/>
            </p:cNvSpPr>
            <p:nvPr/>
          </p:nvSpPr>
          <p:spPr bwMode="auto">
            <a:xfrm>
              <a:off x="4322" y="3445"/>
              <a:ext cx="22" cy="22"/>
            </a:xfrm>
            <a:custGeom>
              <a:avLst/>
              <a:gdLst>
                <a:gd name="T0" fmla="*/ 13 w 22"/>
                <a:gd name="T1" fmla="*/ 22 h 22"/>
                <a:gd name="T2" fmla="*/ 17 w 22"/>
                <a:gd name="T3" fmla="*/ 21 h 22"/>
                <a:gd name="T4" fmla="*/ 21 w 22"/>
                <a:gd name="T5" fmla="*/ 17 h 22"/>
                <a:gd name="T6" fmla="*/ 22 w 22"/>
                <a:gd name="T7" fmla="*/ 13 h 22"/>
                <a:gd name="T8" fmla="*/ 22 w 22"/>
                <a:gd name="T9" fmla="*/ 9 h 22"/>
                <a:gd name="T10" fmla="*/ 21 w 22"/>
                <a:gd name="T11" fmla="*/ 5 h 22"/>
                <a:gd name="T12" fmla="*/ 17 w 22"/>
                <a:gd name="T13" fmla="*/ 2 h 22"/>
                <a:gd name="T14" fmla="*/ 13 w 22"/>
                <a:gd name="T15" fmla="*/ 0 h 22"/>
                <a:gd name="T16" fmla="*/ 9 w 22"/>
                <a:gd name="T17" fmla="*/ 0 h 22"/>
                <a:gd name="T18" fmla="*/ 5 w 22"/>
                <a:gd name="T19" fmla="*/ 2 h 22"/>
                <a:gd name="T20" fmla="*/ 1 w 22"/>
                <a:gd name="T21" fmla="*/ 5 h 22"/>
                <a:gd name="T22" fmla="*/ 0 w 22"/>
                <a:gd name="T23" fmla="*/ 9 h 22"/>
                <a:gd name="T24" fmla="*/ 0 w 22"/>
                <a:gd name="T25" fmla="*/ 13 h 22"/>
                <a:gd name="T26" fmla="*/ 1 w 22"/>
                <a:gd name="T27" fmla="*/ 17 h 22"/>
                <a:gd name="T28" fmla="*/ 5 w 22"/>
                <a:gd name="T29" fmla="*/ 21 h 22"/>
                <a:gd name="T30" fmla="*/ 9 w 22"/>
                <a:gd name="T31" fmla="*/ 22 h 22"/>
                <a:gd name="T32" fmla="*/ 13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3" y="22"/>
                  </a:moveTo>
                  <a:lnTo>
                    <a:pt x="17" y="21"/>
                  </a:lnTo>
                  <a:lnTo>
                    <a:pt x="21" y="17"/>
                  </a:lnTo>
                  <a:lnTo>
                    <a:pt x="22" y="13"/>
                  </a:lnTo>
                  <a:lnTo>
                    <a:pt x="22" y="9"/>
                  </a:lnTo>
                  <a:lnTo>
                    <a:pt x="21" y="5"/>
                  </a:lnTo>
                  <a:lnTo>
                    <a:pt x="17" y="2"/>
                  </a:lnTo>
                  <a:lnTo>
                    <a:pt x="13" y="0"/>
                  </a:lnTo>
                  <a:lnTo>
                    <a:pt x="9" y="0"/>
                  </a:lnTo>
                  <a:lnTo>
                    <a:pt x="5" y="2"/>
                  </a:lnTo>
                  <a:lnTo>
                    <a:pt x="1" y="5"/>
                  </a:lnTo>
                  <a:lnTo>
                    <a:pt x="0" y="9"/>
                  </a:lnTo>
                  <a:lnTo>
                    <a:pt x="0" y="13"/>
                  </a:lnTo>
                  <a:lnTo>
                    <a:pt x="1" y="17"/>
                  </a:lnTo>
                  <a:lnTo>
                    <a:pt x="5" y="21"/>
                  </a:lnTo>
                  <a:lnTo>
                    <a:pt x="9" y="22"/>
                  </a:lnTo>
                  <a:lnTo>
                    <a:pt x="13" y="22"/>
                  </a:lnTo>
                  <a:close/>
                </a:path>
              </a:pathLst>
            </a:custGeom>
            <a:solidFill>
              <a:srgbClr val="CC998C"/>
            </a:solidFill>
            <a:ln w="9525">
              <a:noFill/>
              <a:round/>
              <a:headEnd/>
              <a:tailEnd/>
            </a:ln>
          </p:spPr>
          <p:txBody>
            <a:bodyPr/>
            <a:lstStyle/>
            <a:p>
              <a:endParaRPr lang="ru-RU"/>
            </a:p>
          </p:txBody>
        </p:sp>
        <p:sp>
          <p:nvSpPr>
            <p:cNvPr id="19512" name="Freeform 45"/>
            <p:cNvSpPr>
              <a:spLocks/>
            </p:cNvSpPr>
            <p:nvPr/>
          </p:nvSpPr>
          <p:spPr bwMode="auto">
            <a:xfrm>
              <a:off x="4301" y="3438"/>
              <a:ext cx="174" cy="76"/>
            </a:xfrm>
            <a:custGeom>
              <a:avLst/>
              <a:gdLst>
                <a:gd name="T0" fmla="*/ 24 w 174"/>
                <a:gd name="T1" fmla="*/ 0 h 76"/>
                <a:gd name="T2" fmla="*/ 15 w 174"/>
                <a:gd name="T3" fmla="*/ 7 h 76"/>
                <a:gd name="T4" fmla="*/ 7 w 174"/>
                <a:gd name="T5" fmla="*/ 23 h 76"/>
                <a:gd name="T6" fmla="*/ 2 w 174"/>
                <a:gd name="T7" fmla="*/ 41 h 76"/>
                <a:gd name="T8" fmla="*/ 0 w 174"/>
                <a:gd name="T9" fmla="*/ 54 h 76"/>
                <a:gd name="T10" fmla="*/ 2 w 174"/>
                <a:gd name="T11" fmla="*/ 58 h 76"/>
                <a:gd name="T12" fmla="*/ 3 w 174"/>
                <a:gd name="T13" fmla="*/ 63 h 76"/>
                <a:gd name="T14" fmla="*/ 5 w 174"/>
                <a:gd name="T15" fmla="*/ 66 h 76"/>
                <a:gd name="T16" fmla="*/ 9 w 174"/>
                <a:gd name="T17" fmla="*/ 70 h 76"/>
                <a:gd name="T18" fmla="*/ 15 w 174"/>
                <a:gd name="T19" fmla="*/ 72 h 76"/>
                <a:gd name="T20" fmla="*/ 21 w 174"/>
                <a:gd name="T21" fmla="*/ 73 h 76"/>
                <a:gd name="T22" fmla="*/ 29 w 174"/>
                <a:gd name="T23" fmla="*/ 75 h 76"/>
                <a:gd name="T24" fmla="*/ 39 w 174"/>
                <a:gd name="T25" fmla="*/ 73 h 76"/>
                <a:gd name="T26" fmla="*/ 52 w 174"/>
                <a:gd name="T27" fmla="*/ 72 h 76"/>
                <a:gd name="T28" fmla="*/ 66 w 174"/>
                <a:gd name="T29" fmla="*/ 72 h 76"/>
                <a:gd name="T30" fmla="*/ 81 w 174"/>
                <a:gd name="T31" fmla="*/ 72 h 76"/>
                <a:gd name="T32" fmla="*/ 95 w 174"/>
                <a:gd name="T33" fmla="*/ 73 h 76"/>
                <a:gd name="T34" fmla="*/ 109 w 174"/>
                <a:gd name="T35" fmla="*/ 75 h 76"/>
                <a:gd name="T36" fmla="*/ 122 w 174"/>
                <a:gd name="T37" fmla="*/ 76 h 76"/>
                <a:gd name="T38" fmla="*/ 134 w 174"/>
                <a:gd name="T39" fmla="*/ 76 h 76"/>
                <a:gd name="T40" fmla="*/ 143 w 174"/>
                <a:gd name="T41" fmla="*/ 76 h 76"/>
                <a:gd name="T42" fmla="*/ 154 w 174"/>
                <a:gd name="T43" fmla="*/ 73 h 76"/>
                <a:gd name="T44" fmla="*/ 165 w 174"/>
                <a:gd name="T45" fmla="*/ 70 h 76"/>
                <a:gd name="T46" fmla="*/ 173 w 174"/>
                <a:gd name="T47" fmla="*/ 66 h 76"/>
                <a:gd name="T48" fmla="*/ 174 w 174"/>
                <a:gd name="T49" fmla="*/ 62 h 76"/>
                <a:gd name="T50" fmla="*/ 170 w 174"/>
                <a:gd name="T51" fmla="*/ 58 h 76"/>
                <a:gd name="T52" fmla="*/ 162 w 174"/>
                <a:gd name="T53" fmla="*/ 55 h 76"/>
                <a:gd name="T54" fmla="*/ 152 w 174"/>
                <a:gd name="T55" fmla="*/ 54 h 76"/>
                <a:gd name="T56" fmla="*/ 143 w 174"/>
                <a:gd name="T57" fmla="*/ 53 h 76"/>
                <a:gd name="T58" fmla="*/ 138 w 174"/>
                <a:gd name="T59" fmla="*/ 51 h 76"/>
                <a:gd name="T60" fmla="*/ 131 w 174"/>
                <a:gd name="T61" fmla="*/ 49 h 76"/>
                <a:gd name="T62" fmla="*/ 122 w 174"/>
                <a:gd name="T63" fmla="*/ 45 h 76"/>
                <a:gd name="T64" fmla="*/ 113 w 174"/>
                <a:gd name="T65" fmla="*/ 40 h 76"/>
                <a:gd name="T66" fmla="*/ 104 w 174"/>
                <a:gd name="T67" fmla="*/ 35 h 76"/>
                <a:gd name="T68" fmla="*/ 95 w 174"/>
                <a:gd name="T69" fmla="*/ 31 h 76"/>
                <a:gd name="T70" fmla="*/ 87 w 174"/>
                <a:gd name="T71" fmla="*/ 27 h 76"/>
                <a:gd name="T72" fmla="*/ 82 w 174"/>
                <a:gd name="T73" fmla="*/ 24 h 76"/>
                <a:gd name="T74" fmla="*/ 77 w 174"/>
                <a:gd name="T75" fmla="*/ 22 h 76"/>
                <a:gd name="T76" fmla="*/ 70 w 174"/>
                <a:gd name="T77" fmla="*/ 16 h 76"/>
                <a:gd name="T78" fmla="*/ 62 w 174"/>
                <a:gd name="T79" fmla="*/ 12 h 76"/>
                <a:gd name="T80" fmla="*/ 55 w 174"/>
                <a:gd name="T81" fmla="*/ 7 h 76"/>
                <a:gd name="T82" fmla="*/ 47 w 174"/>
                <a:gd name="T83" fmla="*/ 3 h 76"/>
                <a:gd name="T84" fmla="*/ 39 w 174"/>
                <a:gd name="T85" fmla="*/ 1 h 76"/>
                <a:gd name="T86" fmla="*/ 31 w 174"/>
                <a:gd name="T87" fmla="*/ 0 h 76"/>
                <a:gd name="T88" fmla="*/ 24 w 174"/>
                <a:gd name="T89" fmla="*/ 0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4"/>
                <a:gd name="T136" fmla="*/ 0 h 76"/>
                <a:gd name="T137" fmla="*/ 174 w 174"/>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4" h="76">
                  <a:moveTo>
                    <a:pt x="24" y="0"/>
                  </a:moveTo>
                  <a:lnTo>
                    <a:pt x="15" y="7"/>
                  </a:lnTo>
                  <a:lnTo>
                    <a:pt x="7" y="23"/>
                  </a:lnTo>
                  <a:lnTo>
                    <a:pt x="2" y="41"/>
                  </a:lnTo>
                  <a:lnTo>
                    <a:pt x="0" y="54"/>
                  </a:lnTo>
                  <a:lnTo>
                    <a:pt x="2" y="58"/>
                  </a:lnTo>
                  <a:lnTo>
                    <a:pt x="3" y="63"/>
                  </a:lnTo>
                  <a:lnTo>
                    <a:pt x="5" y="66"/>
                  </a:lnTo>
                  <a:lnTo>
                    <a:pt x="9" y="70"/>
                  </a:lnTo>
                  <a:lnTo>
                    <a:pt x="15" y="72"/>
                  </a:lnTo>
                  <a:lnTo>
                    <a:pt x="21" y="73"/>
                  </a:lnTo>
                  <a:lnTo>
                    <a:pt x="29" y="75"/>
                  </a:lnTo>
                  <a:lnTo>
                    <a:pt x="39" y="73"/>
                  </a:lnTo>
                  <a:lnTo>
                    <a:pt x="52" y="72"/>
                  </a:lnTo>
                  <a:lnTo>
                    <a:pt x="66" y="72"/>
                  </a:lnTo>
                  <a:lnTo>
                    <a:pt x="81" y="72"/>
                  </a:lnTo>
                  <a:lnTo>
                    <a:pt x="95" y="73"/>
                  </a:lnTo>
                  <a:lnTo>
                    <a:pt x="109" y="75"/>
                  </a:lnTo>
                  <a:lnTo>
                    <a:pt x="122" y="76"/>
                  </a:lnTo>
                  <a:lnTo>
                    <a:pt x="134" y="76"/>
                  </a:lnTo>
                  <a:lnTo>
                    <a:pt x="143" y="76"/>
                  </a:lnTo>
                  <a:lnTo>
                    <a:pt x="154" y="73"/>
                  </a:lnTo>
                  <a:lnTo>
                    <a:pt x="165" y="70"/>
                  </a:lnTo>
                  <a:lnTo>
                    <a:pt x="173" y="66"/>
                  </a:lnTo>
                  <a:lnTo>
                    <a:pt x="174" y="62"/>
                  </a:lnTo>
                  <a:lnTo>
                    <a:pt x="170" y="58"/>
                  </a:lnTo>
                  <a:lnTo>
                    <a:pt x="162" y="55"/>
                  </a:lnTo>
                  <a:lnTo>
                    <a:pt x="152" y="54"/>
                  </a:lnTo>
                  <a:lnTo>
                    <a:pt x="143" y="53"/>
                  </a:lnTo>
                  <a:lnTo>
                    <a:pt x="138" y="51"/>
                  </a:lnTo>
                  <a:lnTo>
                    <a:pt x="131" y="49"/>
                  </a:lnTo>
                  <a:lnTo>
                    <a:pt x="122" y="45"/>
                  </a:lnTo>
                  <a:lnTo>
                    <a:pt x="113" y="40"/>
                  </a:lnTo>
                  <a:lnTo>
                    <a:pt x="104" y="35"/>
                  </a:lnTo>
                  <a:lnTo>
                    <a:pt x="95" y="31"/>
                  </a:lnTo>
                  <a:lnTo>
                    <a:pt x="87" y="27"/>
                  </a:lnTo>
                  <a:lnTo>
                    <a:pt x="82" y="24"/>
                  </a:lnTo>
                  <a:lnTo>
                    <a:pt x="77" y="22"/>
                  </a:lnTo>
                  <a:lnTo>
                    <a:pt x="70" y="16"/>
                  </a:lnTo>
                  <a:lnTo>
                    <a:pt x="62" y="12"/>
                  </a:lnTo>
                  <a:lnTo>
                    <a:pt x="55" y="7"/>
                  </a:lnTo>
                  <a:lnTo>
                    <a:pt x="47" y="3"/>
                  </a:lnTo>
                  <a:lnTo>
                    <a:pt x="39" y="1"/>
                  </a:lnTo>
                  <a:lnTo>
                    <a:pt x="31" y="0"/>
                  </a:lnTo>
                  <a:lnTo>
                    <a:pt x="24" y="0"/>
                  </a:lnTo>
                  <a:close/>
                </a:path>
              </a:pathLst>
            </a:custGeom>
            <a:solidFill>
              <a:srgbClr val="CC998C"/>
            </a:solidFill>
            <a:ln w="9525">
              <a:noFill/>
              <a:round/>
              <a:headEnd/>
              <a:tailEnd/>
            </a:ln>
          </p:spPr>
          <p:txBody>
            <a:bodyPr/>
            <a:lstStyle/>
            <a:p>
              <a:endParaRPr lang="ru-RU"/>
            </a:p>
          </p:txBody>
        </p:sp>
        <p:sp>
          <p:nvSpPr>
            <p:cNvPr id="19513" name="Freeform 46"/>
            <p:cNvSpPr>
              <a:spLocks/>
            </p:cNvSpPr>
            <p:nvPr/>
          </p:nvSpPr>
          <p:spPr bwMode="auto">
            <a:xfrm>
              <a:off x="4322" y="3445"/>
              <a:ext cx="22" cy="22"/>
            </a:xfrm>
            <a:custGeom>
              <a:avLst/>
              <a:gdLst>
                <a:gd name="T0" fmla="*/ 12 w 22"/>
                <a:gd name="T1" fmla="*/ 22 h 22"/>
                <a:gd name="T2" fmla="*/ 16 w 22"/>
                <a:gd name="T3" fmla="*/ 21 h 22"/>
                <a:gd name="T4" fmla="*/ 19 w 22"/>
                <a:gd name="T5" fmla="*/ 18 h 22"/>
                <a:gd name="T6" fmla="*/ 21 w 22"/>
                <a:gd name="T7" fmla="*/ 15 h 22"/>
                <a:gd name="T8" fmla="*/ 22 w 22"/>
                <a:gd name="T9" fmla="*/ 11 h 22"/>
                <a:gd name="T10" fmla="*/ 21 w 22"/>
                <a:gd name="T11" fmla="*/ 7 h 22"/>
                <a:gd name="T12" fmla="*/ 18 w 22"/>
                <a:gd name="T13" fmla="*/ 3 h 22"/>
                <a:gd name="T14" fmla="*/ 14 w 22"/>
                <a:gd name="T15" fmla="*/ 2 h 22"/>
                <a:gd name="T16" fmla="*/ 10 w 22"/>
                <a:gd name="T17" fmla="*/ 0 h 22"/>
                <a:gd name="T18" fmla="*/ 6 w 22"/>
                <a:gd name="T19" fmla="*/ 2 h 22"/>
                <a:gd name="T20" fmla="*/ 3 w 22"/>
                <a:gd name="T21" fmla="*/ 4 h 22"/>
                <a:gd name="T22" fmla="*/ 1 w 22"/>
                <a:gd name="T23" fmla="*/ 8 h 22"/>
                <a:gd name="T24" fmla="*/ 0 w 22"/>
                <a:gd name="T25" fmla="*/ 13 h 22"/>
                <a:gd name="T26" fmla="*/ 1 w 22"/>
                <a:gd name="T27" fmla="*/ 17 h 22"/>
                <a:gd name="T28" fmla="*/ 4 w 22"/>
                <a:gd name="T29" fmla="*/ 20 h 22"/>
                <a:gd name="T30" fmla="*/ 8 w 22"/>
                <a:gd name="T31" fmla="*/ 22 h 22"/>
                <a:gd name="T32" fmla="*/ 12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2" y="22"/>
                  </a:moveTo>
                  <a:lnTo>
                    <a:pt x="16" y="21"/>
                  </a:lnTo>
                  <a:lnTo>
                    <a:pt x="19" y="18"/>
                  </a:lnTo>
                  <a:lnTo>
                    <a:pt x="21" y="15"/>
                  </a:lnTo>
                  <a:lnTo>
                    <a:pt x="22" y="11"/>
                  </a:lnTo>
                  <a:lnTo>
                    <a:pt x="21" y="7"/>
                  </a:lnTo>
                  <a:lnTo>
                    <a:pt x="18" y="3"/>
                  </a:lnTo>
                  <a:lnTo>
                    <a:pt x="14" y="2"/>
                  </a:lnTo>
                  <a:lnTo>
                    <a:pt x="10" y="0"/>
                  </a:lnTo>
                  <a:lnTo>
                    <a:pt x="6" y="2"/>
                  </a:lnTo>
                  <a:lnTo>
                    <a:pt x="3" y="4"/>
                  </a:lnTo>
                  <a:lnTo>
                    <a:pt x="1" y="8"/>
                  </a:lnTo>
                  <a:lnTo>
                    <a:pt x="0" y="13"/>
                  </a:lnTo>
                  <a:lnTo>
                    <a:pt x="1" y="17"/>
                  </a:lnTo>
                  <a:lnTo>
                    <a:pt x="4" y="20"/>
                  </a:lnTo>
                  <a:lnTo>
                    <a:pt x="8" y="22"/>
                  </a:lnTo>
                  <a:lnTo>
                    <a:pt x="12" y="22"/>
                  </a:lnTo>
                  <a:close/>
                </a:path>
              </a:pathLst>
            </a:custGeom>
            <a:solidFill>
              <a:srgbClr val="CC998C"/>
            </a:solidFill>
            <a:ln w="9525">
              <a:noFill/>
              <a:round/>
              <a:headEnd/>
              <a:tailEnd/>
            </a:ln>
          </p:spPr>
          <p:txBody>
            <a:bodyPr/>
            <a:lstStyle/>
            <a:p>
              <a:endParaRPr lang="ru-RU"/>
            </a:p>
          </p:txBody>
        </p:sp>
        <p:sp>
          <p:nvSpPr>
            <p:cNvPr id="19514" name="Freeform 47"/>
            <p:cNvSpPr>
              <a:spLocks/>
            </p:cNvSpPr>
            <p:nvPr/>
          </p:nvSpPr>
          <p:spPr bwMode="auto">
            <a:xfrm>
              <a:off x="4295" y="3456"/>
              <a:ext cx="184" cy="63"/>
            </a:xfrm>
            <a:custGeom>
              <a:avLst/>
              <a:gdLst>
                <a:gd name="T0" fmla="*/ 83 w 184"/>
                <a:gd name="T1" fmla="*/ 0 h 63"/>
                <a:gd name="T2" fmla="*/ 89 w 184"/>
                <a:gd name="T3" fmla="*/ 4 h 63"/>
                <a:gd name="T4" fmla="*/ 97 w 184"/>
                <a:gd name="T5" fmla="*/ 7 h 63"/>
                <a:gd name="T6" fmla="*/ 106 w 184"/>
                <a:gd name="T7" fmla="*/ 11 h 63"/>
                <a:gd name="T8" fmla="*/ 114 w 184"/>
                <a:gd name="T9" fmla="*/ 15 h 63"/>
                <a:gd name="T10" fmla="*/ 123 w 184"/>
                <a:gd name="T11" fmla="*/ 20 h 63"/>
                <a:gd name="T12" fmla="*/ 131 w 184"/>
                <a:gd name="T13" fmla="*/ 23 h 63"/>
                <a:gd name="T14" fmla="*/ 138 w 184"/>
                <a:gd name="T15" fmla="*/ 26 h 63"/>
                <a:gd name="T16" fmla="*/ 145 w 184"/>
                <a:gd name="T17" fmla="*/ 28 h 63"/>
                <a:gd name="T18" fmla="*/ 151 w 184"/>
                <a:gd name="T19" fmla="*/ 29 h 63"/>
                <a:gd name="T20" fmla="*/ 158 w 184"/>
                <a:gd name="T21" fmla="*/ 31 h 63"/>
                <a:gd name="T22" fmla="*/ 164 w 184"/>
                <a:gd name="T23" fmla="*/ 32 h 63"/>
                <a:gd name="T24" fmla="*/ 171 w 184"/>
                <a:gd name="T25" fmla="*/ 35 h 63"/>
                <a:gd name="T26" fmla="*/ 176 w 184"/>
                <a:gd name="T27" fmla="*/ 37 h 63"/>
                <a:gd name="T28" fmla="*/ 180 w 184"/>
                <a:gd name="T29" fmla="*/ 40 h 63"/>
                <a:gd name="T30" fmla="*/ 182 w 184"/>
                <a:gd name="T31" fmla="*/ 44 h 63"/>
                <a:gd name="T32" fmla="*/ 184 w 184"/>
                <a:gd name="T33" fmla="*/ 49 h 63"/>
                <a:gd name="T34" fmla="*/ 182 w 184"/>
                <a:gd name="T35" fmla="*/ 54 h 63"/>
                <a:gd name="T36" fmla="*/ 180 w 184"/>
                <a:gd name="T37" fmla="*/ 57 h 63"/>
                <a:gd name="T38" fmla="*/ 176 w 184"/>
                <a:gd name="T39" fmla="*/ 59 h 63"/>
                <a:gd name="T40" fmla="*/ 171 w 184"/>
                <a:gd name="T41" fmla="*/ 62 h 63"/>
                <a:gd name="T42" fmla="*/ 164 w 184"/>
                <a:gd name="T43" fmla="*/ 62 h 63"/>
                <a:gd name="T44" fmla="*/ 157 w 184"/>
                <a:gd name="T45" fmla="*/ 63 h 63"/>
                <a:gd name="T46" fmla="*/ 150 w 184"/>
                <a:gd name="T47" fmla="*/ 63 h 63"/>
                <a:gd name="T48" fmla="*/ 142 w 184"/>
                <a:gd name="T49" fmla="*/ 63 h 63"/>
                <a:gd name="T50" fmla="*/ 135 w 184"/>
                <a:gd name="T51" fmla="*/ 63 h 63"/>
                <a:gd name="T52" fmla="*/ 124 w 184"/>
                <a:gd name="T53" fmla="*/ 62 h 63"/>
                <a:gd name="T54" fmla="*/ 114 w 184"/>
                <a:gd name="T55" fmla="*/ 62 h 63"/>
                <a:gd name="T56" fmla="*/ 102 w 184"/>
                <a:gd name="T57" fmla="*/ 61 h 63"/>
                <a:gd name="T58" fmla="*/ 90 w 184"/>
                <a:gd name="T59" fmla="*/ 59 h 63"/>
                <a:gd name="T60" fmla="*/ 78 w 184"/>
                <a:gd name="T61" fmla="*/ 59 h 63"/>
                <a:gd name="T62" fmla="*/ 67 w 184"/>
                <a:gd name="T63" fmla="*/ 58 h 63"/>
                <a:gd name="T64" fmla="*/ 57 w 184"/>
                <a:gd name="T65" fmla="*/ 58 h 63"/>
                <a:gd name="T66" fmla="*/ 48 w 184"/>
                <a:gd name="T67" fmla="*/ 58 h 63"/>
                <a:gd name="T68" fmla="*/ 40 w 184"/>
                <a:gd name="T69" fmla="*/ 58 h 63"/>
                <a:gd name="T70" fmla="*/ 31 w 184"/>
                <a:gd name="T71" fmla="*/ 58 h 63"/>
                <a:gd name="T72" fmla="*/ 24 w 184"/>
                <a:gd name="T73" fmla="*/ 58 h 63"/>
                <a:gd name="T74" fmla="*/ 17 w 184"/>
                <a:gd name="T75" fmla="*/ 57 h 63"/>
                <a:gd name="T76" fmla="*/ 11 w 184"/>
                <a:gd name="T77" fmla="*/ 55 h 63"/>
                <a:gd name="T78" fmla="*/ 6 w 184"/>
                <a:gd name="T79" fmla="*/ 53 h 63"/>
                <a:gd name="T80" fmla="*/ 2 w 184"/>
                <a:gd name="T81" fmla="*/ 50 h 63"/>
                <a:gd name="T82" fmla="*/ 0 w 184"/>
                <a:gd name="T83" fmla="*/ 40 h 63"/>
                <a:gd name="T84" fmla="*/ 1 w 184"/>
                <a:gd name="T85" fmla="*/ 24 h 63"/>
                <a:gd name="T86" fmla="*/ 4 w 184"/>
                <a:gd name="T87" fmla="*/ 11 h 63"/>
                <a:gd name="T88" fmla="*/ 6 w 184"/>
                <a:gd name="T89" fmla="*/ 4 h 63"/>
                <a:gd name="T90" fmla="*/ 15 w 184"/>
                <a:gd name="T91" fmla="*/ 6 h 63"/>
                <a:gd name="T92" fmla="*/ 24 w 184"/>
                <a:gd name="T93" fmla="*/ 9 h 63"/>
                <a:gd name="T94" fmla="*/ 32 w 184"/>
                <a:gd name="T95" fmla="*/ 13 h 63"/>
                <a:gd name="T96" fmla="*/ 41 w 184"/>
                <a:gd name="T97" fmla="*/ 15 h 63"/>
                <a:gd name="T98" fmla="*/ 49 w 184"/>
                <a:gd name="T99" fmla="*/ 18 h 63"/>
                <a:gd name="T100" fmla="*/ 58 w 184"/>
                <a:gd name="T101" fmla="*/ 19 h 63"/>
                <a:gd name="T102" fmla="*/ 66 w 184"/>
                <a:gd name="T103" fmla="*/ 22 h 63"/>
                <a:gd name="T104" fmla="*/ 72 w 184"/>
                <a:gd name="T105" fmla="*/ 23 h 63"/>
                <a:gd name="T106" fmla="*/ 76 w 184"/>
                <a:gd name="T107" fmla="*/ 14 h 63"/>
                <a:gd name="T108" fmla="*/ 79 w 184"/>
                <a:gd name="T109" fmla="*/ 6 h 63"/>
                <a:gd name="T110" fmla="*/ 81 w 184"/>
                <a:gd name="T111" fmla="*/ 1 h 63"/>
                <a:gd name="T112" fmla="*/ 83 w 184"/>
                <a:gd name="T113" fmla="*/ 0 h 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4"/>
                <a:gd name="T172" fmla="*/ 0 h 63"/>
                <a:gd name="T173" fmla="*/ 184 w 184"/>
                <a:gd name="T174" fmla="*/ 63 h 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4" h="63">
                  <a:moveTo>
                    <a:pt x="83" y="0"/>
                  </a:moveTo>
                  <a:lnTo>
                    <a:pt x="89" y="4"/>
                  </a:lnTo>
                  <a:lnTo>
                    <a:pt x="97" y="7"/>
                  </a:lnTo>
                  <a:lnTo>
                    <a:pt x="106" y="11"/>
                  </a:lnTo>
                  <a:lnTo>
                    <a:pt x="114" y="15"/>
                  </a:lnTo>
                  <a:lnTo>
                    <a:pt x="123" y="20"/>
                  </a:lnTo>
                  <a:lnTo>
                    <a:pt x="131" y="23"/>
                  </a:lnTo>
                  <a:lnTo>
                    <a:pt x="138" y="26"/>
                  </a:lnTo>
                  <a:lnTo>
                    <a:pt x="145" y="28"/>
                  </a:lnTo>
                  <a:lnTo>
                    <a:pt x="151" y="29"/>
                  </a:lnTo>
                  <a:lnTo>
                    <a:pt x="158" y="31"/>
                  </a:lnTo>
                  <a:lnTo>
                    <a:pt x="164" y="32"/>
                  </a:lnTo>
                  <a:lnTo>
                    <a:pt x="171" y="35"/>
                  </a:lnTo>
                  <a:lnTo>
                    <a:pt x="176" y="37"/>
                  </a:lnTo>
                  <a:lnTo>
                    <a:pt x="180" y="40"/>
                  </a:lnTo>
                  <a:lnTo>
                    <a:pt x="182" y="44"/>
                  </a:lnTo>
                  <a:lnTo>
                    <a:pt x="184" y="49"/>
                  </a:lnTo>
                  <a:lnTo>
                    <a:pt x="182" y="54"/>
                  </a:lnTo>
                  <a:lnTo>
                    <a:pt x="180" y="57"/>
                  </a:lnTo>
                  <a:lnTo>
                    <a:pt x="176" y="59"/>
                  </a:lnTo>
                  <a:lnTo>
                    <a:pt x="171" y="62"/>
                  </a:lnTo>
                  <a:lnTo>
                    <a:pt x="164" y="62"/>
                  </a:lnTo>
                  <a:lnTo>
                    <a:pt x="157" y="63"/>
                  </a:lnTo>
                  <a:lnTo>
                    <a:pt x="150" y="63"/>
                  </a:lnTo>
                  <a:lnTo>
                    <a:pt x="142" y="63"/>
                  </a:lnTo>
                  <a:lnTo>
                    <a:pt x="135" y="63"/>
                  </a:lnTo>
                  <a:lnTo>
                    <a:pt x="124" y="62"/>
                  </a:lnTo>
                  <a:lnTo>
                    <a:pt x="114" y="62"/>
                  </a:lnTo>
                  <a:lnTo>
                    <a:pt x="102" y="61"/>
                  </a:lnTo>
                  <a:lnTo>
                    <a:pt x="90" y="59"/>
                  </a:lnTo>
                  <a:lnTo>
                    <a:pt x="78" y="59"/>
                  </a:lnTo>
                  <a:lnTo>
                    <a:pt x="67" y="58"/>
                  </a:lnTo>
                  <a:lnTo>
                    <a:pt x="57" y="58"/>
                  </a:lnTo>
                  <a:lnTo>
                    <a:pt x="48" y="58"/>
                  </a:lnTo>
                  <a:lnTo>
                    <a:pt x="40" y="58"/>
                  </a:lnTo>
                  <a:lnTo>
                    <a:pt x="31" y="58"/>
                  </a:lnTo>
                  <a:lnTo>
                    <a:pt x="24" y="58"/>
                  </a:lnTo>
                  <a:lnTo>
                    <a:pt x="17" y="57"/>
                  </a:lnTo>
                  <a:lnTo>
                    <a:pt x="11" y="55"/>
                  </a:lnTo>
                  <a:lnTo>
                    <a:pt x="6" y="53"/>
                  </a:lnTo>
                  <a:lnTo>
                    <a:pt x="2" y="50"/>
                  </a:lnTo>
                  <a:lnTo>
                    <a:pt x="0" y="40"/>
                  </a:lnTo>
                  <a:lnTo>
                    <a:pt x="1" y="24"/>
                  </a:lnTo>
                  <a:lnTo>
                    <a:pt x="4" y="11"/>
                  </a:lnTo>
                  <a:lnTo>
                    <a:pt x="6" y="4"/>
                  </a:lnTo>
                  <a:lnTo>
                    <a:pt x="15" y="6"/>
                  </a:lnTo>
                  <a:lnTo>
                    <a:pt x="24" y="9"/>
                  </a:lnTo>
                  <a:lnTo>
                    <a:pt x="32" y="13"/>
                  </a:lnTo>
                  <a:lnTo>
                    <a:pt x="41" y="15"/>
                  </a:lnTo>
                  <a:lnTo>
                    <a:pt x="49" y="18"/>
                  </a:lnTo>
                  <a:lnTo>
                    <a:pt x="58" y="19"/>
                  </a:lnTo>
                  <a:lnTo>
                    <a:pt x="66" y="22"/>
                  </a:lnTo>
                  <a:lnTo>
                    <a:pt x="72" y="23"/>
                  </a:lnTo>
                  <a:lnTo>
                    <a:pt x="76" y="14"/>
                  </a:lnTo>
                  <a:lnTo>
                    <a:pt x="79" y="6"/>
                  </a:lnTo>
                  <a:lnTo>
                    <a:pt x="81" y="1"/>
                  </a:lnTo>
                  <a:lnTo>
                    <a:pt x="83" y="0"/>
                  </a:lnTo>
                  <a:close/>
                </a:path>
              </a:pathLst>
            </a:custGeom>
            <a:solidFill>
              <a:srgbClr val="760000"/>
            </a:solidFill>
            <a:ln w="9525">
              <a:noFill/>
              <a:round/>
              <a:headEnd/>
              <a:tailEnd/>
            </a:ln>
          </p:spPr>
          <p:txBody>
            <a:bodyPr/>
            <a:lstStyle/>
            <a:p>
              <a:endParaRPr lang="ru-RU"/>
            </a:p>
          </p:txBody>
        </p:sp>
        <p:sp>
          <p:nvSpPr>
            <p:cNvPr id="19515" name="Freeform 48"/>
            <p:cNvSpPr>
              <a:spLocks/>
            </p:cNvSpPr>
            <p:nvPr/>
          </p:nvSpPr>
          <p:spPr bwMode="auto">
            <a:xfrm>
              <a:off x="4297" y="3506"/>
              <a:ext cx="177" cy="20"/>
            </a:xfrm>
            <a:custGeom>
              <a:avLst/>
              <a:gdLst>
                <a:gd name="T0" fmla="*/ 175 w 177"/>
                <a:gd name="T1" fmla="*/ 9 h 20"/>
                <a:gd name="T2" fmla="*/ 169 w 177"/>
                <a:gd name="T3" fmla="*/ 12 h 20"/>
                <a:gd name="T4" fmla="*/ 160 w 177"/>
                <a:gd name="T5" fmla="*/ 13 h 20"/>
                <a:gd name="T6" fmla="*/ 151 w 177"/>
                <a:gd name="T7" fmla="*/ 13 h 20"/>
                <a:gd name="T8" fmla="*/ 140 w 177"/>
                <a:gd name="T9" fmla="*/ 13 h 20"/>
                <a:gd name="T10" fmla="*/ 133 w 177"/>
                <a:gd name="T11" fmla="*/ 13 h 20"/>
                <a:gd name="T12" fmla="*/ 122 w 177"/>
                <a:gd name="T13" fmla="*/ 12 h 20"/>
                <a:gd name="T14" fmla="*/ 112 w 177"/>
                <a:gd name="T15" fmla="*/ 12 h 20"/>
                <a:gd name="T16" fmla="*/ 100 w 177"/>
                <a:gd name="T17" fmla="*/ 11 h 20"/>
                <a:gd name="T18" fmla="*/ 88 w 177"/>
                <a:gd name="T19" fmla="*/ 9 h 20"/>
                <a:gd name="T20" fmla="*/ 76 w 177"/>
                <a:gd name="T21" fmla="*/ 9 h 20"/>
                <a:gd name="T22" fmla="*/ 65 w 177"/>
                <a:gd name="T23" fmla="*/ 8 h 20"/>
                <a:gd name="T24" fmla="*/ 55 w 177"/>
                <a:gd name="T25" fmla="*/ 8 h 20"/>
                <a:gd name="T26" fmla="*/ 46 w 177"/>
                <a:gd name="T27" fmla="*/ 8 h 20"/>
                <a:gd name="T28" fmla="*/ 38 w 177"/>
                <a:gd name="T29" fmla="*/ 8 h 20"/>
                <a:gd name="T30" fmla="*/ 29 w 177"/>
                <a:gd name="T31" fmla="*/ 8 h 20"/>
                <a:gd name="T32" fmla="*/ 22 w 177"/>
                <a:gd name="T33" fmla="*/ 8 h 20"/>
                <a:gd name="T34" fmla="*/ 15 w 177"/>
                <a:gd name="T35" fmla="*/ 7 h 20"/>
                <a:gd name="T36" fmla="*/ 9 w 177"/>
                <a:gd name="T37" fmla="*/ 5 h 20"/>
                <a:gd name="T38" fmla="*/ 4 w 177"/>
                <a:gd name="T39" fmla="*/ 3 h 20"/>
                <a:gd name="T40" fmla="*/ 0 w 177"/>
                <a:gd name="T41" fmla="*/ 0 h 20"/>
                <a:gd name="T42" fmla="*/ 0 w 177"/>
                <a:gd name="T43" fmla="*/ 5 h 20"/>
                <a:gd name="T44" fmla="*/ 2 w 177"/>
                <a:gd name="T45" fmla="*/ 11 h 20"/>
                <a:gd name="T46" fmla="*/ 2 w 177"/>
                <a:gd name="T47" fmla="*/ 14 h 20"/>
                <a:gd name="T48" fmla="*/ 2 w 177"/>
                <a:gd name="T49" fmla="*/ 16 h 20"/>
                <a:gd name="T50" fmla="*/ 3 w 177"/>
                <a:gd name="T51" fmla="*/ 17 h 20"/>
                <a:gd name="T52" fmla="*/ 8 w 177"/>
                <a:gd name="T53" fmla="*/ 17 h 20"/>
                <a:gd name="T54" fmla="*/ 15 w 177"/>
                <a:gd name="T55" fmla="*/ 18 h 20"/>
                <a:gd name="T56" fmla="*/ 22 w 177"/>
                <a:gd name="T57" fmla="*/ 18 h 20"/>
                <a:gd name="T58" fmla="*/ 30 w 177"/>
                <a:gd name="T59" fmla="*/ 20 h 20"/>
                <a:gd name="T60" fmla="*/ 38 w 177"/>
                <a:gd name="T61" fmla="*/ 20 h 20"/>
                <a:gd name="T62" fmla="*/ 47 w 177"/>
                <a:gd name="T63" fmla="*/ 20 h 20"/>
                <a:gd name="T64" fmla="*/ 53 w 177"/>
                <a:gd name="T65" fmla="*/ 20 h 20"/>
                <a:gd name="T66" fmla="*/ 55 w 177"/>
                <a:gd name="T67" fmla="*/ 16 h 20"/>
                <a:gd name="T68" fmla="*/ 55 w 177"/>
                <a:gd name="T69" fmla="*/ 13 h 20"/>
                <a:gd name="T70" fmla="*/ 56 w 177"/>
                <a:gd name="T71" fmla="*/ 12 h 20"/>
                <a:gd name="T72" fmla="*/ 56 w 177"/>
                <a:gd name="T73" fmla="*/ 12 h 20"/>
                <a:gd name="T74" fmla="*/ 63 w 177"/>
                <a:gd name="T75" fmla="*/ 13 h 20"/>
                <a:gd name="T76" fmla="*/ 72 w 177"/>
                <a:gd name="T77" fmla="*/ 13 h 20"/>
                <a:gd name="T78" fmla="*/ 83 w 177"/>
                <a:gd name="T79" fmla="*/ 14 h 20"/>
                <a:gd name="T80" fmla="*/ 95 w 177"/>
                <a:gd name="T81" fmla="*/ 16 h 20"/>
                <a:gd name="T82" fmla="*/ 108 w 177"/>
                <a:gd name="T83" fmla="*/ 16 h 20"/>
                <a:gd name="T84" fmla="*/ 120 w 177"/>
                <a:gd name="T85" fmla="*/ 17 h 20"/>
                <a:gd name="T86" fmla="*/ 131 w 177"/>
                <a:gd name="T87" fmla="*/ 17 h 20"/>
                <a:gd name="T88" fmla="*/ 140 w 177"/>
                <a:gd name="T89" fmla="*/ 17 h 20"/>
                <a:gd name="T90" fmla="*/ 153 w 177"/>
                <a:gd name="T91" fmla="*/ 17 h 20"/>
                <a:gd name="T92" fmla="*/ 162 w 177"/>
                <a:gd name="T93" fmla="*/ 17 h 20"/>
                <a:gd name="T94" fmla="*/ 169 w 177"/>
                <a:gd name="T95" fmla="*/ 16 h 20"/>
                <a:gd name="T96" fmla="*/ 174 w 177"/>
                <a:gd name="T97" fmla="*/ 14 h 20"/>
                <a:gd name="T98" fmla="*/ 175 w 177"/>
                <a:gd name="T99" fmla="*/ 14 h 20"/>
                <a:gd name="T100" fmla="*/ 177 w 177"/>
                <a:gd name="T101" fmla="*/ 13 h 20"/>
                <a:gd name="T102" fmla="*/ 177 w 177"/>
                <a:gd name="T103" fmla="*/ 11 h 20"/>
                <a:gd name="T104" fmla="*/ 175 w 177"/>
                <a:gd name="T105" fmla="*/ 9 h 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7"/>
                <a:gd name="T160" fmla="*/ 0 h 20"/>
                <a:gd name="T161" fmla="*/ 177 w 177"/>
                <a:gd name="T162" fmla="*/ 20 h 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7" h="20">
                  <a:moveTo>
                    <a:pt x="175" y="9"/>
                  </a:moveTo>
                  <a:lnTo>
                    <a:pt x="169" y="12"/>
                  </a:lnTo>
                  <a:lnTo>
                    <a:pt x="160" y="13"/>
                  </a:lnTo>
                  <a:lnTo>
                    <a:pt x="151" y="13"/>
                  </a:lnTo>
                  <a:lnTo>
                    <a:pt x="140" y="13"/>
                  </a:lnTo>
                  <a:lnTo>
                    <a:pt x="133" y="13"/>
                  </a:lnTo>
                  <a:lnTo>
                    <a:pt x="122" y="12"/>
                  </a:lnTo>
                  <a:lnTo>
                    <a:pt x="112" y="12"/>
                  </a:lnTo>
                  <a:lnTo>
                    <a:pt x="100" y="11"/>
                  </a:lnTo>
                  <a:lnTo>
                    <a:pt x="88" y="9"/>
                  </a:lnTo>
                  <a:lnTo>
                    <a:pt x="76" y="9"/>
                  </a:lnTo>
                  <a:lnTo>
                    <a:pt x="65" y="8"/>
                  </a:lnTo>
                  <a:lnTo>
                    <a:pt x="55" y="8"/>
                  </a:lnTo>
                  <a:lnTo>
                    <a:pt x="46" y="8"/>
                  </a:lnTo>
                  <a:lnTo>
                    <a:pt x="38" y="8"/>
                  </a:lnTo>
                  <a:lnTo>
                    <a:pt x="29" y="8"/>
                  </a:lnTo>
                  <a:lnTo>
                    <a:pt x="22" y="8"/>
                  </a:lnTo>
                  <a:lnTo>
                    <a:pt x="15" y="7"/>
                  </a:lnTo>
                  <a:lnTo>
                    <a:pt x="9" y="5"/>
                  </a:lnTo>
                  <a:lnTo>
                    <a:pt x="4" y="3"/>
                  </a:lnTo>
                  <a:lnTo>
                    <a:pt x="0" y="0"/>
                  </a:lnTo>
                  <a:lnTo>
                    <a:pt x="0" y="5"/>
                  </a:lnTo>
                  <a:lnTo>
                    <a:pt x="2" y="11"/>
                  </a:lnTo>
                  <a:lnTo>
                    <a:pt x="2" y="14"/>
                  </a:lnTo>
                  <a:lnTo>
                    <a:pt x="2" y="16"/>
                  </a:lnTo>
                  <a:lnTo>
                    <a:pt x="3" y="17"/>
                  </a:lnTo>
                  <a:lnTo>
                    <a:pt x="8" y="17"/>
                  </a:lnTo>
                  <a:lnTo>
                    <a:pt x="15" y="18"/>
                  </a:lnTo>
                  <a:lnTo>
                    <a:pt x="22" y="18"/>
                  </a:lnTo>
                  <a:lnTo>
                    <a:pt x="30" y="20"/>
                  </a:lnTo>
                  <a:lnTo>
                    <a:pt x="38" y="20"/>
                  </a:lnTo>
                  <a:lnTo>
                    <a:pt x="47" y="20"/>
                  </a:lnTo>
                  <a:lnTo>
                    <a:pt x="53" y="20"/>
                  </a:lnTo>
                  <a:lnTo>
                    <a:pt x="55" y="16"/>
                  </a:lnTo>
                  <a:lnTo>
                    <a:pt x="55" y="13"/>
                  </a:lnTo>
                  <a:lnTo>
                    <a:pt x="56" y="12"/>
                  </a:lnTo>
                  <a:lnTo>
                    <a:pt x="63" y="13"/>
                  </a:lnTo>
                  <a:lnTo>
                    <a:pt x="72" y="13"/>
                  </a:lnTo>
                  <a:lnTo>
                    <a:pt x="83" y="14"/>
                  </a:lnTo>
                  <a:lnTo>
                    <a:pt x="95" y="16"/>
                  </a:lnTo>
                  <a:lnTo>
                    <a:pt x="108" y="16"/>
                  </a:lnTo>
                  <a:lnTo>
                    <a:pt x="120" y="17"/>
                  </a:lnTo>
                  <a:lnTo>
                    <a:pt x="131" y="17"/>
                  </a:lnTo>
                  <a:lnTo>
                    <a:pt x="140" y="17"/>
                  </a:lnTo>
                  <a:lnTo>
                    <a:pt x="153" y="17"/>
                  </a:lnTo>
                  <a:lnTo>
                    <a:pt x="162" y="17"/>
                  </a:lnTo>
                  <a:lnTo>
                    <a:pt x="169" y="16"/>
                  </a:lnTo>
                  <a:lnTo>
                    <a:pt x="174" y="14"/>
                  </a:lnTo>
                  <a:lnTo>
                    <a:pt x="175" y="14"/>
                  </a:lnTo>
                  <a:lnTo>
                    <a:pt x="177" y="13"/>
                  </a:lnTo>
                  <a:lnTo>
                    <a:pt x="177" y="11"/>
                  </a:lnTo>
                  <a:lnTo>
                    <a:pt x="175" y="9"/>
                  </a:lnTo>
                  <a:close/>
                </a:path>
              </a:pathLst>
            </a:custGeom>
            <a:solidFill>
              <a:srgbClr val="000000"/>
            </a:solidFill>
            <a:ln w="9525">
              <a:noFill/>
              <a:round/>
              <a:headEnd/>
              <a:tailEnd/>
            </a:ln>
          </p:spPr>
          <p:txBody>
            <a:bodyPr/>
            <a:lstStyle/>
            <a:p>
              <a:endParaRPr lang="ru-RU"/>
            </a:p>
          </p:txBody>
        </p:sp>
        <p:sp>
          <p:nvSpPr>
            <p:cNvPr id="19516" name="Freeform 49"/>
            <p:cNvSpPr>
              <a:spLocks/>
            </p:cNvSpPr>
            <p:nvPr/>
          </p:nvSpPr>
          <p:spPr bwMode="auto">
            <a:xfrm>
              <a:off x="4202" y="2655"/>
              <a:ext cx="216" cy="821"/>
            </a:xfrm>
            <a:custGeom>
              <a:avLst/>
              <a:gdLst>
                <a:gd name="T0" fmla="*/ 177 w 216"/>
                <a:gd name="T1" fmla="*/ 805 h 821"/>
                <a:gd name="T2" fmla="*/ 169 w 216"/>
                <a:gd name="T3" fmla="*/ 811 h 821"/>
                <a:gd name="T4" fmla="*/ 159 w 216"/>
                <a:gd name="T5" fmla="*/ 816 h 821"/>
                <a:gd name="T6" fmla="*/ 146 w 216"/>
                <a:gd name="T7" fmla="*/ 821 h 821"/>
                <a:gd name="T8" fmla="*/ 130 w 216"/>
                <a:gd name="T9" fmla="*/ 820 h 821"/>
                <a:gd name="T10" fmla="*/ 108 w 216"/>
                <a:gd name="T11" fmla="*/ 816 h 821"/>
                <a:gd name="T12" fmla="*/ 85 w 216"/>
                <a:gd name="T13" fmla="*/ 810 h 821"/>
                <a:gd name="T14" fmla="*/ 68 w 216"/>
                <a:gd name="T15" fmla="*/ 805 h 821"/>
                <a:gd name="T16" fmla="*/ 68 w 216"/>
                <a:gd name="T17" fmla="*/ 731 h 821"/>
                <a:gd name="T18" fmla="*/ 86 w 216"/>
                <a:gd name="T19" fmla="*/ 561 h 821"/>
                <a:gd name="T20" fmla="*/ 98 w 216"/>
                <a:gd name="T21" fmla="*/ 497 h 821"/>
                <a:gd name="T22" fmla="*/ 103 w 216"/>
                <a:gd name="T23" fmla="*/ 473 h 821"/>
                <a:gd name="T24" fmla="*/ 106 w 216"/>
                <a:gd name="T25" fmla="*/ 462 h 821"/>
                <a:gd name="T26" fmla="*/ 111 w 216"/>
                <a:gd name="T27" fmla="*/ 457 h 821"/>
                <a:gd name="T28" fmla="*/ 116 w 216"/>
                <a:gd name="T29" fmla="*/ 455 h 821"/>
                <a:gd name="T30" fmla="*/ 117 w 216"/>
                <a:gd name="T31" fmla="*/ 447 h 821"/>
                <a:gd name="T32" fmla="*/ 114 w 216"/>
                <a:gd name="T33" fmla="*/ 440 h 821"/>
                <a:gd name="T34" fmla="*/ 106 w 216"/>
                <a:gd name="T35" fmla="*/ 430 h 821"/>
                <a:gd name="T36" fmla="*/ 99 w 216"/>
                <a:gd name="T37" fmla="*/ 409 h 821"/>
                <a:gd name="T38" fmla="*/ 84 w 216"/>
                <a:gd name="T39" fmla="*/ 361 h 821"/>
                <a:gd name="T40" fmla="*/ 62 w 216"/>
                <a:gd name="T41" fmla="*/ 295 h 821"/>
                <a:gd name="T42" fmla="*/ 40 w 216"/>
                <a:gd name="T43" fmla="*/ 234 h 821"/>
                <a:gd name="T44" fmla="*/ 14 w 216"/>
                <a:gd name="T45" fmla="*/ 166 h 821"/>
                <a:gd name="T46" fmla="*/ 0 w 216"/>
                <a:gd name="T47" fmla="*/ 88 h 821"/>
                <a:gd name="T48" fmla="*/ 9 w 216"/>
                <a:gd name="T49" fmla="*/ 32 h 821"/>
                <a:gd name="T50" fmla="*/ 38 w 216"/>
                <a:gd name="T51" fmla="*/ 3 h 821"/>
                <a:gd name="T52" fmla="*/ 82 w 216"/>
                <a:gd name="T53" fmla="*/ 2 h 821"/>
                <a:gd name="T54" fmla="*/ 117 w 216"/>
                <a:gd name="T55" fmla="*/ 19 h 821"/>
                <a:gd name="T56" fmla="*/ 137 w 216"/>
                <a:gd name="T57" fmla="*/ 44 h 821"/>
                <a:gd name="T58" fmla="*/ 147 w 216"/>
                <a:gd name="T59" fmla="*/ 66 h 821"/>
                <a:gd name="T60" fmla="*/ 154 w 216"/>
                <a:gd name="T61" fmla="*/ 77 h 821"/>
                <a:gd name="T62" fmla="*/ 160 w 216"/>
                <a:gd name="T63" fmla="*/ 85 h 821"/>
                <a:gd name="T64" fmla="*/ 160 w 216"/>
                <a:gd name="T65" fmla="*/ 96 h 821"/>
                <a:gd name="T66" fmla="*/ 164 w 216"/>
                <a:gd name="T67" fmla="*/ 111 h 821"/>
                <a:gd name="T68" fmla="*/ 176 w 216"/>
                <a:gd name="T69" fmla="*/ 145 h 821"/>
                <a:gd name="T70" fmla="*/ 190 w 216"/>
                <a:gd name="T71" fmla="*/ 211 h 821"/>
                <a:gd name="T72" fmla="*/ 199 w 216"/>
                <a:gd name="T73" fmla="*/ 278 h 821"/>
                <a:gd name="T74" fmla="*/ 205 w 216"/>
                <a:gd name="T75" fmla="*/ 331 h 821"/>
                <a:gd name="T76" fmla="*/ 208 w 216"/>
                <a:gd name="T77" fmla="*/ 366 h 821"/>
                <a:gd name="T78" fmla="*/ 212 w 216"/>
                <a:gd name="T79" fmla="*/ 394 h 821"/>
                <a:gd name="T80" fmla="*/ 215 w 216"/>
                <a:gd name="T81" fmla="*/ 411 h 821"/>
                <a:gd name="T82" fmla="*/ 216 w 216"/>
                <a:gd name="T83" fmla="*/ 431 h 821"/>
                <a:gd name="T84" fmla="*/ 205 w 216"/>
                <a:gd name="T85" fmla="*/ 495 h 821"/>
                <a:gd name="T86" fmla="*/ 182 w 216"/>
                <a:gd name="T87" fmla="*/ 710 h 8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6"/>
                <a:gd name="T133" fmla="*/ 0 h 821"/>
                <a:gd name="T134" fmla="*/ 216 w 216"/>
                <a:gd name="T135" fmla="*/ 821 h 8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6" h="821">
                  <a:moveTo>
                    <a:pt x="180" y="802"/>
                  </a:moveTo>
                  <a:lnTo>
                    <a:pt x="177" y="805"/>
                  </a:lnTo>
                  <a:lnTo>
                    <a:pt x="173" y="807"/>
                  </a:lnTo>
                  <a:lnTo>
                    <a:pt x="169" y="811"/>
                  </a:lnTo>
                  <a:lnTo>
                    <a:pt x="164" y="814"/>
                  </a:lnTo>
                  <a:lnTo>
                    <a:pt x="159" y="816"/>
                  </a:lnTo>
                  <a:lnTo>
                    <a:pt x="152" y="819"/>
                  </a:lnTo>
                  <a:lnTo>
                    <a:pt x="146" y="821"/>
                  </a:lnTo>
                  <a:lnTo>
                    <a:pt x="139" y="821"/>
                  </a:lnTo>
                  <a:lnTo>
                    <a:pt x="130" y="820"/>
                  </a:lnTo>
                  <a:lnTo>
                    <a:pt x="120" y="819"/>
                  </a:lnTo>
                  <a:lnTo>
                    <a:pt x="108" y="816"/>
                  </a:lnTo>
                  <a:lnTo>
                    <a:pt x="97" y="814"/>
                  </a:lnTo>
                  <a:lnTo>
                    <a:pt x="85" y="810"/>
                  </a:lnTo>
                  <a:lnTo>
                    <a:pt x="76" y="807"/>
                  </a:lnTo>
                  <a:lnTo>
                    <a:pt x="68" y="805"/>
                  </a:lnTo>
                  <a:lnTo>
                    <a:pt x="63" y="803"/>
                  </a:lnTo>
                  <a:lnTo>
                    <a:pt x="68" y="731"/>
                  </a:lnTo>
                  <a:lnTo>
                    <a:pt x="76" y="641"/>
                  </a:lnTo>
                  <a:lnTo>
                    <a:pt x="86" y="561"/>
                  </a:lnTo>
                  <a:lnTo>
                    <a:pt x="93" y="515"/>
                  </a:lnTo>
                  <a:lnTo>
                    <a:pt x="98" y="497"/>
                  </a:lnTo>
                  <a:lnTo>
                    <a:pt x="101" y="483"/>
                  </a:lnTo>
                  <a:lnTo>
                    <a:pt x="103" y="473"/>
                  </a:lnTo>
                  <a:lnTo>
                    <a:pt x="104" y="466"/>
                  </a:lnTo>
                  <a:lnTo>
                    <a:pt x="106" y="462"/>
                  </a:lnTo>
                  <a:lnTo>
                    <a:pt x="107" y="458"/>
                  </a:lnTo>
                  <a:lnTo>
                    <a:pt x="111" y="457"/>
                  </a:lnTo>
                  <a:lnTo>
                    <a:pt x="114" y="456"/>
                  </a:lnTo>
                  <a:lnTo>
                    <a:pt x="116" y="455"/>
                  </a:lnTo>
                  <a:lnTo>
                    <a:pt x="117" y="451"/>
                  </a:lnTo>
                  <a:lnTo>
                    <a:pt x="117" y="447"/>
                  </a:lnTo>
                  <a:lnTo>
                    <a:pt x="116" y="443"/>
                  </a:lnTo>
                  <a:lnTo>
                    <a:pt x="114" y="440"/>
                  </a:lnTo>
                  <a:lnTo>
                    <a:pt x="110" y="435"/>
                  </a:lnTo>
                  <a:lnTo>
                    <a:pt x="106" y="430"/>
                  </a:lnTo>
                  <a:lnTo>
                    <a:pt x="103" y="421"/>
                  </a:lnTo>
                  <a:lnTo>
                    <a:pt x="99" y="409"/>
                  </a:lnTo>
                  <a:lnTo>
                    <a:pt x="93" y="388"/>
                  </a:lnTo>
                  <a:lnTo>
                    <a:pt x="84" y="361"/>
                  </a:lnTo>
                  <a:lnTo>
                    <a:pt x="73" y="329"/>
                  </a:lnTo>
                  <a:lnTo>
                    <a:pt x="62" y="295"/>
                  </a:lnTo>
                  <a:lnTo>
                    <a:pt x="50" y="263"/>
                  </a:lnTo>
                  <a:lnTo>
                    <a:pt x="40" y="234"/>
                  </a:lnTo>
                  <a:lnTo>
                    <a:pt x="31" y="212"/>
                  </a:lnTo>
                  <a:lnTo>
                    <a:pt x="14" y="166"/>
                  </a:lnTo>
                  <a:lnTo>
                    <a:pt x="3" y="124"/>
                  </a:lnTo>
                  <a:lnTo>
                    <a:pt x="0" y="88"/>
                  </a:lnTo>
                  <a:lnTo>
                    <a:pt x="2" y="57"/>
                  </a:lnTo>
                  <a:lnTo>
                    <a:pt x="9" y="32"/>
                  </a:lnTo>
                  <a:lnTo>
                    <a:pt x="22" y="14"/>
                  </a:lnTo>
                  <a:lnTo>
                    <a:pt x="38" y="3"/>
                  </a:lnTo>
                  <a:lnTo>
                    <a:pt x="59" y="0"/>
                  </a:lnTo>
                  <a:lnTo>
                    <a:pt x="82" y="2"/>
                  </a:lnTo>
                  <a:lnTo>
                    <a:pt x="102" y="9"/>
                  </a:lnTo>
                  <a:lnTo>
                    <a:pt x="117" y="19"/>
                  </a:lnTo>
                  <a:lnTo>
                    <a:pt x="128" y="31"/>
                  </a:lnTo>
                  <a:lnTo>
                    <a:pt x="137" y="44"/>
                  </a:lnTo>
                  <a:lnTo>
                    <a:pt x="143" y="55"/>
                  </a:lnTo>
                  <a:lnTo>
                    <a:pt x="147" y="66"/>
                  </a:lnTo>
                  <a:lnTo>
                    <a:pt x="150" y="73"/>
                  </a:lnTo>
                  <a:lnTo>
                    <a:pt x="154" y="77"/>
                  </a:lnTo>
                  <a:lnTo>
                    <a:pt x="158" y="81"/>
                  </a:lnTo>
                  <a:lnTo>
                    <a:pt x="160" y="85"/>
                  </a:lnTo>
                  <a:lnTo>
                    <a:pt x="160" y="89"/>
                  </a:lnTo>
                  <a:lnTo>
                    <a:pt x="160" y="96"/>
                  </a:lnTo>
                  <a:lnTo>
                    <a:pt x="161" y="103"/>
                  </a:lnTo>
                  <a:lnTo>
                    <a:pt x="164" y="111"/>
                  </a:lnTo>
                  <a:lnTo>
                    <a:pt x="167" y="118"/>
                  </a:lnTo>
                  <a:lnTo>
                    <a:pt x="176" y="145"/>
                  </a:lnTo>
                  <a:lnTo>
                    <a:pt x="183" y="176"/>
                  </a:lnTo>
                  <a:lnTo>
                    <a:pt x="190" y="211"/>
                  </a:lnTo>
                  <a:lnTo>
                    <a:pt x="195" y="246"/>
                  </a:lnTo>
                  <a:lnTo>
                    <a:pt x="199" y="278"/>
                  </a:lnTo>
                  <a:lnTo>
                    <a:pt x="203" y="308"/>
                  </a:lnTo>
                  <a:lnTo>
                    <a:pt x="205" y="331"/>
                  </a:lnTo>
                  <a:lnTo>
                    <a:pt x="207" y="347"/>
                  </a:lnTo>
                  <a:lnTo>
                    <a:pt x="208" y="366"/>
                  </a:lnTo>
                  <a:lnTo>
                    <a:pt x="211" y="382"/>
                  </a:lnTo>
                  <a:lnTo>
                    <a:pt x="212" y="394"/>
                  </a:lnTo>
                  <a:lnTo>
                    <a:pt x="213" y="403"/>
                  </a:lnTo>
                  <a:lnTo>
                    <a:pt x="215" y="411"/>
                  </a:lnTo>
                  <a:lnTo>
                    <a:pt x="216" y="421"/>
                  </a:lnTo>
                  <a:lnTo>
                    <a:pt x="216" y="431"/>
                  </a:lnTo>
                  <a:lnTo>
                    <a:pt x="213" y="444"/>
                  </a:lnTo>
                  <a:lnTo>
                    <a:pt x="205" y="495"/>
                  </a:lnTo>
                  <a:lnTo>
                    <a:pt x="194" y="596"/>
                  </a:lnTo>
                  <a:lnTo>
                    <a:pt x="182" y="710"/>
                  </a:lnTo>
                  <a:lnTo>
                    <a:pt x="180" y="802"/>
                  </a:lnTo>
                  <a:close/>
                </a:path>
              </a:pathLst>
            </a:custGeom>
            <a:solidFill>
              <a:srgbClr val="004CB2"/>
            </a:solidFill>
            <a:ln w="9525">
              <a:noFill/>
              <a:round/>
              <a:headEnd/>
              <a:tailEnd/>
            </a:ln>
          </p:spPr>
          <p:txBody>
            <a:bodyPr/>
            <a:lstStyle/>
            <a:p>
              <a:endParaRPr lang="ru-RU"/>
            </a:p>
          </p:txBody>
        </p:sp>
        <p:sp>
          <p:nvSpPr>
            <p:cNvPr id="19517" name="Freeform 50"/>
            <p:cNvSpPr>
              <a:spLocks/>
            </p:cNvSpPr>
            <p:nvPr/>
          </p:nvSpPr>
          <p:spPr bwMode="auto">
            <a:xfrm>
              <a:off x="3922" y="2664"/>
              <a:ext cx="419" cy="755"/>
            </a:xfrm>
            <a:custGeom>
              <a:avLst/>
              <a:gdLst>
                <a:gd name="T0" fmla="*/ 357 w 419"/>
                <a:gd name="T1" fmla="*/ 0 h 755"/>
                <a:gd name="T2" fmla="*/ 325 w 419"/>
                <a:gd name="T3" fmla="*/ 13 h 755"/>
                <a:gd name="T4" fmla="*/ 296 w 419"/>
                <a:gd name="T5" fmla="*/ 42 h 755"/>
                <a:gd name="T6" fmla="*/ 276 w 419"/>
                <a:gd name="T7" fmla="*/ 79 h 755"/>
                <a:gd name="T8" fmla="*/ 260 w 419"/>
                <a:gd name="T9" fmla="*/ 131 h 755"/>
                <a:gd name="T10" fmla="*/ 245 w 419"/>
                <a:gd name="T11" fmla="*/ 221 h 755"/>
                <a:gd name="T12" fmla="*/ 233 w 419"/>
                <a:gd name="T13" fmla="*/ 317 h 755"/>
                <a:gd name="T14" fmla="*/ 224 w 419"/>
                <a:gd name="T15" fmla="*/ 389 h 755"/>
                <a:gd name="T16" fmla="*/ 217 w 419"/>
                <a:gd name="T17" fmla="*/ 411 h 755"/>
                <a:gd name="T18" fmla="*/ 197 w 419"/>
                <a:gd name="T19" fmla="*/ 425 h 755"/>
                <a:gd name="T20" fmla="*/ 166 w 419"/>
                <a:gd name="T21" fmla="*/ 448 h 755"/>
                <a:gd name="T22" fmla="*/ 134 w 419"/>
                <a:gd name="T23" fmla="*/ 477 h 755"/>
                <a:gd name="T24" fmla="*/ 114 w 419"/>
                <a:gd name="T25" fmla="*/ 503 h 755"/>
                <a:gd name="T26" fmla="*/ 99 w 419"/>
                <a:gd name="T27" fmla="*/ 527 h 755"/>
                <a:gd name="T28" fmla="*/ 90 w 419"/>
                <a:gd name="T29" fmla="*/ 552 h 755"/>
                <a:gd name="T30" fmla="*/ 76 w 419"/>
                <a:gd name="T31" fmla="*/ 587 h 755"/>
                <a:gd name="T32" fmla="*/ 57 w 419"/>
                <a:gd name="T33" fmla="*/ 627 h 755"/>
                <a:gd name="T34" fmla="*/ 41 w 419"/>
                <a:gd name="T35" fmla="*/ 659 h 755"/>
                <a:gd name="T36" fmla="*/ 22 w 419"/>
                <a:gd name="T37" fmla="*/ 683 h 755"/>
                <a:gd name="T38" fmla="*/ 2 w 419"/>
                <a:gd name="T39" fmla="*/ 715 h 755"/>
                <a:gd name="T40" fmla="*/ 2 w 419"/>
                <a:gd name="T41" fmla="*/ 733 h 755"/>
                <a:gd name="T42" fmla="*/ 14 w 419"/>
                <a:gd name="T43" fmla="*/ 751 h 755"/>
                <a:gd name="T44" fmla="*/ 26 w 419"/>
                <a:gd name="T45" fmla="*/ 753 h 755"/>
                <a:gd name="T46" fmla="*/ 42 w 419"/>
                <a:gd name="T47" fmla="*/ 731 h 755"/>
                <a:gd name="T48" fmla="*/ 71 w 419"/>
                <a:gd name="T49" fmla="*/ 685 h 755"/>
                <a:gd name="T50" fmla="*/ 125 w 419"/>
                <a:gd name="T51" fmla="*/ 613 h 755"/>
                <a:gd name="T52" fmla="*/ 185 w 419"/>
                <a:gd name="T53" fmla="*/ 541 h 755"/>
                <a:gd name="T54" fmla="*/ 232 w 419"/>
                <a:gd name="T55" fmla="*/ 490 h 755"/>
                <a:gd name="T56" fmla="*/ 252 w 419"/>
                <a:gd name="T57" fmla="*/ 472 h 755"/>
                <a:gd name="T58" fmla="*/ 267 w 419"/>
                <a:gd name="T59" fmla="*/ 464 h 755"/>
                <a:gd name="T60" fmla="*/ 280 w 419"/>
                <a:gd name="T61" fmla="*/ 453 h 755"/>
                <a:gd name="T62" fmla="*/ 290 w 419"/>
                <a:gd name="T63" fmla="*/ 443 h 755"/>
                <a:gd name="T64" fmla="*/ 296 w 419"/>
                <a:gd name="T65" fmla="*/ 424 h 755"/>
                <a:gd name="T66" fmla="*/ 307 w 419"/>
                <a:gd name="T67" fmla="*/ 394 h 755"/>
                <a:gd name="T68" fmla="*/ 321 w 419"/>
                <a:gd name="T69" fmla="*/ 365 h 755"/>
                <a:gd name="T70" fmla="*/ 339 w 419"/>
                <a:gd name="T71" fmla="*/ 329 h 755"/>
                <a:gd name="T72" fmla="*/ 362 w 419"/>
                <a:gd name="T73" fmla="*/ 284 h 755"/>
                <a:gd name="T74" fmla="*/ 383 w 419"/>
                <a:gd name="T75" fmla="*/ 237 h 755"/>
                <a:gd name="T76" fmla="*/ 409 w 419"/>
                <a:gd name="T77" fmla="*/ 158 h 755"/>
                <a:gd name="T78" fmla="*/ 419 w 419"/>
                <a:gd name="T79" fmla="*/ 75 h 755"/>
                <a:gd name="T80" fmla="*/ 408 w 419"/>
                <a:gd name="T81" fmla="*/ 28 h 755"/>
                <a:gd name="T82" fmla="*/ 386 w 419"/>
                <a:gd name="T83" fmla="*/ 7 h 7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9"/>
                <a:gd name="T127" fmla="*/ 0 h 755"/>
                <a:gd name="T128" fmla="*/ 419 w 419"/>
                <a:gd name="T129" fmla="*/ 755 h 7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9" h="755">
                  <a:moveTo>
                    <a:pt x="374" y="2"/>
                  </a:moveTo>
                  <a:lnTo>
                    <a:pt x="357" y="0"/>
                  </a:lnTo>
                  <a:lnTo>
                    <a:pt x="340" y="4"/>
                  </a:lnTo>
                  <a:lnTo>
                    <a:pt x="325" y="13"/>
                  </a:lnTo>
                  <a:lnTo>
                    <a:pt x="311" y="26"/>
                  </a:lnTo>
                  <a:lnTo>
                    <a:pt x="296" y="42"/>
                  </a:lnTo>
                  <a:lnTo>
                    <a:pt x="286" y="61"/>
                  </a:lnTo>
                  <a:lnTo>
                    <a:pt x="276" y="79"/>
                  </a:lnTo>
                  <a:lnTo>
                    <a:pt x="269" y="97"/>
                  </a:lnTo>
                  <a:lnTo>
                    <a:pt x="260" y="131"/>
                  </a:lnTo>
                  <a:lnTo>
                    <a:pt x="251" y="173"/>
                  </a:lnTo>
                  <a:lnTo>
                    <a:pt x="245" y="221"/>
                  </a:lnTo>
                  <a:lnTo>
                    <a:pt x="238" y="271"/>
                  </a:lnTo>
                  <a:lnTo>
                    <a:pt x="233" y="317"/>
                  </a:lnTo>
                  <a:lnTo>
                    <a:pt x="228" y="357"/>
                  </a:lnTo>
                  <a:lnTo>
                    <a:pt x="224" y="389"/>
                  </a:lnTo>
                  <a:lnTo>
                    <a:pt x="221" y="407"/>
                  </a:lnTo>
                  <a:lnTo>
                    <a:pt x="217" y="411"/>
                  </a:lnTo>
                  <a:lnTo>
                    <a:pt x="208" y="416"/>
                  </a:lnTo>
                  <a:lnTo>
                    <a:pt x="197" y="425"/>
                  </a:lnTo>
                  <a:lnTo>
                    <a:pt x="181" y="435"/>
                  </a:lnTo>
                  <a:lnTo>
                    <a:pt x="166" y="448"/>
                  </a:lnTo>
                  <a:lnTo>
                    <a:pt x="149" y="461"/>
                  </a:lnTo>
                  <a:lnTo>
                    <a:pt x="134" y="477"/>
                  </a:lnTo>
                  <a:lnTo>
                    <a:pt x="121" y="492"/>
                  </a:lnTo>
                  <a:lnTo>
                    <a:pt x="114" y="503"/>
                  </a:lnTo>
                  <a:lnTo>
                    <a:pt x="107" y="514"/>
                  </a:lnTo>
                  <a:lnTo>
                    <a:pt x="99" y="527"/>
                  </a:lnTo>
                  <a:lnTo>
                    <a:pt x="94" y="541"/>
                  </a:lnTo>
                  <a:lnTo>
                    <a:pt x="90" y="552"/>
                  </a:lnTo>
                  <a:lnTo>
                    <a:pt x="84" y="567"/>
                  </a:lnTo>
                  <a:lnTo>
                    <a:pt x="76" y="587"/>
                  </a:lnTo>
                  <a:lnTo>
                    <a:pt x="67" y="608"/>
                  </a:lnTo>
                  <a:lnTo>
                    <a:pt x="57" y="627"/>
                  </a:lnTo>
                  <a:lnTo>
                    <a:pt x="49" y="645"/>
                  </a:lnTo>
                  <a:lnTo>
                    <a:pt x="41" y="659"/>
                  </a:lnTo>
                  <a:lnTo>
                    <a:pt x="36" y="667"/>
                  </a:lnTo>
                  <a:lnTo>
                    <a:pt x="22" y="683"/>
                  </a:lnTo>
                  <a:lnTo>
                    <a:pt x="10" y="700"/>
                  </a:lnTo>
                  <a:lnTo>
                    <a:pt x="2" y="715"/>
                  </a:lnTo>
                  <a:lnTo>
                    <a:pt x="0" y="726"/>
                  </a:lnTo>
                  <a:lnTo>
                    <a:pt x="2" y="733"/>
                  </a:lnTo>
                  <a:lnTo>
                    <a:pt x="7" y="744"/>
                  </a:lnTo>
                  <a:lnTo>
                    <a:pt x="14" y="751"/>
                  </a:lnTo>
                  <a:lnTo>
                    <a:pt x="19" y="755"/>
                  </a:lnTo>
                  <a:lnTo>
                    <a:pt x="26" y="753"/>
                  </a:lnTo>
                  <a:lnTo>
                    <a:pt x="33" y="744"/>
                  </a:lnTo>
                  <a:lnTo>
                    <a:pt x="42" y="731"/>
                  </a:lnTo>
                  <a:lnTo>
                    <a:pt x="52" y="716"/>
                  </a:lnTo>
                  <a:lnTo>
                    <a:pt x="71" y="685"/>
                  </a:lnTo>
                  <a:lnTo>
                    <a:pt x="97" y="650"/>
                  </a:lnTo>
                  <a:lnTo>
                    <a:pt x="125" y="613"/>
                  </a:lnTo>
                  <a:lnTo>
                    <a:pt x="155" y="576"/>
                  </a:lnTo>
                  <a:lnTo>
                    <a:pt x="185" y="541"/>
                  </a:lnTo>
                  <a:lnTo>
                    <a:pt x="211" y="512"/>
                  </a:lnTo>
                  <a:lnTo>
                    <a:pt x="232" y="490"/>
                  </a:lnTo>
                  <a:lnTo>
                    <a:pt x="245" y="475"/>
                  </a:lnTo>
                  <a:lnTo>
                    <a:pt x="252" y="472"/>
                  </a:lnTo>
                  <a:lnTo>
                    <a:pt x="259" y="468"/>
                  </a:lnTo>
                  <a:lnTo>
                    <a:pt x="267" y="464"/>
                  </a:lnTo>
                  <a:lnTo>
                    <a:pt x="273" y="459"/>
                  </a:lnTo>
                  <a:lnTo>
                    <a:pt x="280" y="453"/>
                  </a:lnTo>
                  <a:lnTo>
                    <a:pt x="285" y="448"/>
                  </a:lnTo>
                  <a:lnTo>
                    <a:pt x="290" y="443"/>
                  </a:lnTo>
                  <a:lnTo>
                    <a:pt x="292" y="437"/>
                  </a:lnTo>
                  <a:lnTo>
                    <a:pt x="296" y="424"/>
                  </a:lnTo>
                  <a:lnTo>
                    <a:pt x="302" y="409"/>
                  </a:lnTo>
                  <a:lnTo>
                    <a:pt x="307" y="394"/>
                  </a:lnTo>
                  <a:lnTo>
                    <a:pt x="314" y="377"/>
                  </a:lnTo>
                  <a:lnTo>
                    <a:pt x="321" y="365"/>
                  </a:lnTo>
                  <a:lnTo>
                    <a:pt x="329" y="350"/>
                  </a:lnTo>
                  <a:lnTo>
                    <a:pt x="339" y="329"/>
                  </a:lnTo>
                  <a:lnTo>
                    <a:pt x="351" y="307"/>
                  </a:lnTo>
                  <a:lnTo>
                    <a:pt x="362" y="284"/>
                  </a:lnTo>
                  <a:lnTo>
                    <a:pt x="373" y="260"/>
                  </a:lnTo>
                  <a:lnTo>
                    <a:pt x="383" y="237"/>
                  </a:lnTo>
                  <a:lnTo>
                    <a:pt x="391" y="216"/>
                  </a:lnTo>
                  <a:lnTo>
                    <a:pt x="409" y="158"/>
                  </a:lnTo>
                  <a:lnTo>
                    <a:pt x="417" y="111"/>
                  </a:lnTo>
                  <a:lnTo>
                    <a:pt x="419" y="75"/>
                  </a:lnTo>
                  <a:lnTo>
                    <a:pt x="416" y="48"/>
                  </a:lnTo>
                  <a:lnTo>
                    <a:pt x="408" y="28"/>
                  </a:lnTo>
                  <a:lnTo>
                    <a:pt x="397" y="15"/>
                  </a:lnTo>
                  <a:lnTo>
                    <a:pt x="386" y="7"/>
                  </a:lnTo>
                  <a:lnTo>
                    <a:pt x="374" y="2"/>
                  </a:lnTo>
                  <a:close/>
                </a:path>
              </a:pathLst>
            </a:custGeom>
            <a:solidFill>
              <a:srgbClr val="CC998C"/>
            </a:solidFill>
            <a:ln w="9525">
              <a:noFill/>
              <a:round/>
              <a:headEnd/>
              <a:tailEnd/>
            </a:ln>
          </p:spPr>
          <p:txBody>
            <a:bodyPr/>
            <a:lstStyle/>
            <a:p>
              <a:endParaRPr lang="ru-RU"/>
            </a:p>
          </p:txBody>
        </p:sp>
        <p:sp>
          <p:nvSpPr>
            <p:cNvPr id="19518" name="Freeform 51"/>
            <p:cNvSpPr>
              <a:spLocks/>
            </p:cNvSpPr>
            <p:nvPr/>
          </p:nvSpPr>
          <p:spPr bwMode="auto">
            <a:xfrm>
              <a:off x="4257" y="2722"/>
              <a:ext cx="22" cy="22"/>
            </a:xfrm>
            <a:custGeom>
              <a:avLst/>
              <a:gdLst>
                <a:gd name="T0" fmla="*/ 8 w 22"/>
                <a:gd name="T1" fmla="*/ 21 h 22"/>
                <a:gd name="T2" fmla="*/ 12 w 22"/>
                <a:gd name="T3" fmla="*/ 22 h 22"/>
                <a:gd name="T4" fmla="*/ 16 w 22"/>
                <a:gd name="T5" fmla="*/ 21 h 22"/>
                <a:gd name="T6" fmla="*/ 20 w 22"/>
                <a:gd name="T7" fmla="*/ 18 h 22"/>
                <a:gd name="T8" fmla="*/ 22 w 22"/>
                <a:gd name="T9" fmla="*/ 14 h 22"/>
                <a:gd name="T10" fmla="*/ 22 w 22"/>
                <a:gd name="T11" fmla="*/ 10 h 22"/>
                <a:gd name="T12" fmla="*/ 21 w 22"/>
                <a:gd name="T13" fmla="*/ 6 h 22"/>
                <a:gd name="T14" fmla="*/ 20 w 22"/>
                <a:gd name="T15" fmla="*/ 3 h 22"/>
                <a:gd name="T16" fmla="*/ 16 w 22"/>
                <a:gd name="T17" fmla="*/ 0 h 22"/>
                <a:gd name="T18" fmla="*/ 11 w 22"/>
                <a:gd name="T19" fmla="*/ 0 h 22"/>
                <a:gd name="T20" fmla="*/ 7 w 22"/>
                <a:gd name="T21" fmla="*/ 1 h 22"/>
                <a:gd name="T22" fmla="*/ 3 w 22"/>
                <a:gd name="T23" fmla="*/ 4 h 22"/>
                <a:gd name="T24" fmla="*/ 2 w 22"/>
                <a:gd name="T25" fmla="*/ 8 h 22"/>
                <a:gd name="T26" fmla="*/ 0 w 22"/>
                <a:gd name="T27" fmla="*/ 12 h 22"/>
                <a:gd name="T28" fmla="*/ 2 w 22"/>
                <a:gd name="T29" fmla="*/ 16 h 22"/>
                <a:gd name="T30" fmla="*/ 4 w 22"/>
                <a:gd name="T31" fmla="*/ 19 h 22"/>
                <a:gd name="T32" fmla="*/ 8 w 22"/>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8" y="21"/>
                  </a:moveTo>
                  <a:lnTo>
                    <a:pt x="12" y="22"/>
                  </a:lnTo>
                  <a:lnTo>
                    <a:pt x="16" y="21"/>
                  </a:lnTo>
                  <a:lnTo>
                    <a:pt x="20" y="18"/>
                  </a:lnTo>
                  <a:lnTo>
                    <a:pt x="22" y="14"/>
                  </a:lnTo>
                  <a:lnTo>
                    <a:pt x="22" y="10"/>
                  </a:lnTo>
                  <a:lnTo>
                    <a:pt x="21" y="6"/>
                  </a:lnTo>
                  <a:lnTo>
                    <a:pt x="20" y="3"/>
                  </a:lnTo>
                  <a:lnTo>
                    <a:pt x="16" y="0"/>
                  </a:lnTo>
                  <a:lnTo>
                    <a:pt x="11" y="0"/>
                  </a:lnTo>
                  <a:lnTo>
                    <a:pt x="7" y="1"/>
                  </a:lnTo>
                  <a:lnTo>
                    <a:pt x="3" y="4"/>
                  </a:lnTo>
                  <a:lnTo>
                    <a:pt x="2" y="8"/>
                  </a:lnTo>
                  <a:lnTo>
                    <a:pt x="0" y="12"/>
                  </a:lnTo>
                  <a:lnTo>
                    <a:pt x="2" y="16"/>
                  </a:lnTo>
                  <a:lnTo>
                    <a:pt x="4" y="19"/>
                  </a:lnTo>
                  <a:lnTo>
                    <a:pt x="8" y="21"/>
                  </a:lnTo>
                  <a:close/>
                </a:path>
              </a:pathLst>
            </a:custGeom>
            <a:solidFill>
              <a:srgbClr val="CC998C"/>
            </a:solidFill>
            <a:ln w="9525">
              <a:noFill/>
              <a:round/>
              <a:headEnd/>
              <a:tailEnd/>
            </a:ln>
          </p:spPr>
          <p:txBody>
            <a:bodyPr/>
            <a:lstStyle/>
            <a:p>
              <a:endParaRPr lang="ru-RU"/>
            </a:p>
          </p:txBody>
        </p:sp>
        <p:sp>
          <p:nvSpPr>
            <p:cNvPr id="19519" name="Freeform 52"/>
            <p:cNvSpPr>
              <a:spLocks/>
            </p:cNvSpPr>
            <p:nvPr/>
          </p:nvSpPr>
          <p:spPr bwMode="auto">
            <a:xfrm>
              <a:off x="3935" y="3373"/>
              <a:ext cx="22" cy="22"/>
            </a:xfrm>
            <a:custGeom>
              <a:avLst/>
              <a:gdLst>
                <a:gd name="T0" fmla="*/ 7 w 22"/>
                <a:gd name="T1" fmla="*/ 20 h 22"/>
                <a:gd name="T2" fmla="*/ 11 w 22"/>
                <a:gd name="T3" fmla="*/ 22 h 22"/>
                <a:gd name="T4" fmla="*/ 15 w 22"/>
                <a:gd name="T5" fmla="*/ 20 h 22"/>
                <a:gd name="T6" fmla="*/ 19 w 22"/>
                <a:gd name="T7" fmla="*/ 18 h 22"/>
                <a:gd name="T8" fmla="*/ 22 w 22"/>
                <a:gd name="T9" fmla="*/ 14 h 22"/>
                <a:gd name="T10" fmla="*/ 22 w 22"/>
                <a:gd name="T11" fmla="*/ 10 h 22"/>
                <a:gd name="T12" fmla="*/ 20 w 22"/>
                <a:gd name="T13" fmla="*/ 6 h 22"/>
                <a:gd name="T14" fmla="*/ 18 w 22"/>
                <a:gd name="T15" fmla="*/ 2 h 22"/>
                <a:gd name="T16" fmla="*/ 14 w 22"/>
                <a:gd name="T17" fmla="*/ 1 h 22"/>
                <a:gd name="T18" fmla="*/ 10 w 22"/>
                <a:gd name="T19" fmla="*/ 0 h 22"/>
                <a:gd name="T20" fmla="*/ 6 w 22"/>
                <a:gd name="T21" fmla="*/ 1 h 22"/>
                <a:gd name="T22" fmla="*/ 2 w 22"/>
                <a:gd name="T23" fmla="*/ 4 h 22"/>
                <a:gd name="T24" fmla="*/ 1 w 22"/>
                <a:gd name="T25" fmla="*/ 7 h 22"/>
                <a:gd name="T26" fmla="*/ 0 w 22"/>
                <a:gd name="T27" fmla="*/ 11 h 22"/>
                <a:gd name="T28" fmla="*/ 1 w 22"/>
                <a:gd name="T29" fmla="*/ 15 h 22"/>
                <a:gd name="T30" fmla="*/ 4 w 22"/>
                <a:gd name="T31" fmla="*/ 19 h 22"/>
                <a:gd name="T32" fmla="*/ 7 w 22"/>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7" y="20"/>
                  </a:moveTo>
                  <a:lnTo>
                    <a:pt x="11" y="22"/>
                  </a:lnTo>
                  <a:lnTo>
                    <a:pt x="15" y="20"/>
                  </a:lnTo>
                  <a:lnTo>
                    <a:pt x="19" y="18"/>
                  </a:lnTo>
                  <a:lnTo>
                    <a:pt x="22" y="14"/>
                  </a:lnTo>
                  <a:lnTo>
                    <a:pt x="22" y="10"/>
                  </a:lnTo>
                  <a:lnTo>
                    <a:pt x="20" y="6"/>
                  </a:lnTo>
                  <a:lnTo>
                    <a:pt x="18" y="2"/>
                  </a:lnTo>
                  <a:lnTo>
                    <a:pt x="14" y="1"/>
                  </a:lnTo>
                  <a:lnTo>
                    <a:pt x="10" y="0"/>
                  </a:lnTo>
                  <a:lnTo>
                    <a:pt x="6" y="1"/>
                  </a:lnTo>
                  <a:lnTo>
                    <a:pt x="2" y="4"/>
                  </a:lnTo>
                  <a:lnTo>
                    <a:pt x="1" y="7"/>
                  </a:lnTo>
                  <a:lnTo>
                    <a:pt x="0" y="11"/>
                  </a:lnTo>
                  <a:lnTo>
                    <a:pt x="1" y="15"/>
                  </a:lnTo>
                  <a:lnTo>
                    <a:pt x="4" y="19"/>
                  </a:lnTo>
                  <a:lnTo>
                    <a:pt x="7" y="20"/>
                  </a:lnTo>
                  <a:close/>
                </a:path>
              </a:pathLst>
            </a:custGeom>
            <a:solidFill>
              <a:srgbClr val="CC998C"/>
            </a:solidFill>
            <a:ln w="9525">
              <a:noFill/>
              <a:round/>
              <a:headEnd/>
              <a:tailEnd/>
            </a:ln>
          </p:spPr>
          <p:txBody>
            <a:bodyPr/>
            <a:lstStyle/>
            <a:p>
              <a:endParaRPr lang="ru-RU"/>
            </a:p>
          </p:txBody>
        </p:sp>
        <p:sp>
          <p:nvSpPr>
            <p:cNvPr id="19520" name="Freeform 53"/>
            <p:cNvSpPr>
              <a:spLocks/>
            </p:cNvSpPr>
            <p:nvPr/>
          </p:nvSpPr>
          <p:spPr bwMode="auto">
            <a:xfrm>
              <a:off x="3898" y="3362"/>
              <a:ext cx="147" cy="135"/>
            </a:xfrm>
            <a:custGeom>
              <a:avLst/>
              <a:gdLst>
                <a:gd name="T0" fmla="*/ 50 w 147"/>
                <a:gd name="T1" fmla="*/ 0 h 135"/>
                <a:gd name="T2" fmla="*/ 44 w 147"/>
                <a:gd name="T3" fmla="*/ 0 h 135"/>
                <a:gd name="T4" fmla="*/ 38 w 147"/>
                <a:gd name="T5" fmla="*/ 3 h 135"/>
                <a:gd name="T6" fmla="*/ 30 w 147"/>
                <a:gd name="T7" fmla="*/ 8 h 135"/>
                <a:gd name="T8" fmla="*/ 24 w 147"/>
                <a:gd name="T9" fmla="*/ 13 h 135"/>
                <a:gd name="T10" fmla="*/ 16 w 147"/>
                <a:gd name="T11" fmla="*/ 18 h 135"/>
                <a:gd name="T12" fmla="*/ 11 w 147"/>
                <a:gd name="T13" fmla="*/ 25 h 135"/>
                <a:gd name="T14" fmla="*/ 6 w 147"/>
                <a:gd name="T15" fmla="*/ 30 h 135"/>
                <a:gd name="T16" fmla="*/ 3 w 147"/>
                <a:gd name="T17" fmla="*/ 35 h 135"/>
                <a:gd name="T18" fmla="*/ 0 w 147"/>
                <a:gd name="T19" fmla="*/ 44 h 135"/>
                <a:gd name="T20" fmla="*/ 3 w 147"/>
                <a:gd name="T21" fmla="*/ 53 h 135"/>
                <a:gd name="T22" fmla="*/ 9 w 147"/>
                <a:gd name="T23" fmla="*/ 63 h 135"/>
                <a:gd name="T24" fmla="*/ 25 w 147"/>
                <a:gd name="T25" fmla="*/ 72 h 135"/>
                <a:gd name="T26" fmla="*/ 37 w 147"/>
                <a:gd name="T27" fmla="*/ 77 h 135"/>
                <a:gd name="T28" fmla="*/ 50 w 147"/>
                <a:gd name="T29" fmla="*/ 85 h 135"/>
                <a:gd name="T30" fmla="*/ 61 w 147"/>
                <a:gd name="T31" fmla="*/ 92 h 135"/>
                <a:gd name="T32" fmla="*/ 73 w 147"/>
                <a:gd name="T33" fmla="*/ 101 h 135"/>
                <a:gd name="T34" fmla="*/ 85 w 147"/>
                <a:gd name="T35" fmla="*/ 111 h 135"/>
                <a:gd name="T36" fmla="*/ 95 w 147"/>
                <a:gd name="T37" fmla="*/ 118 h 135"/>
                <a:gd name="T38" fmla="*/ 105 w 147"/>
                <a:gd name="T39" fmla="*/ 125 h 135"/>
                <a:gd name="T40" fmla="*/ 113 w 147"/>
                <a:gd name="T41" fmla="*/ 129 h 135"/>
                <a:gd name="T42" fmla="*/ 123 w 147"/>
                <a:gd name="T43" fmla="*/ 133 h 135"/>
                <a:gd name="T44" fmla="*/ 134 w 147"/>
                <a:gd name="T45" fmla="*/ 135 h 135"/>
                <a:gd name="T46" fmla="*/ 143 w 147"/>
                <a:gd name="T47" fmla="*/ 135 h 135"/>
                <a:gd name="T48" fmla="*/ 147 w 147"/>
                <a:gd name="T49" fmla="*/ 133 h 135"/>
                <a:gd name="T50" fmla="*/ 145 w 147"/>
                <a:gd name="T51" fmla="*/ 127 h 135"/>
                <a:gd name="T52" fmla="*/ 139 w 147"/>
                <a:gd name="T53" fmla="*/ 121 h 135"/>
                <a:gd name="T54" fmla="*/ 131 w 147"/>
                <a:gd name="T55" fmla="*/ 114 h 135"/>
                <a:gd name="T56" fmla="*/ 125 w 147"/>
                <a:gd name="T57" fmla="*/ 109 h 135"/>
                <a:gd name="T58" fmla="*/ 117 w 147"/>
                <a:gd name="T59" fmla="*/ 100 h 135"/>
                <a:gd name="T60" fmla="*/ 105 w 147"/>
                <a:gd name="T61" fmla="*/ 82 h 135"/>
                <a:gd name="T62" fmla="*/ 95 w 147"/>
                <a:gd name="T63" fmla="*/ 65 h 135"/>
                <a:gd name="T64" fmla="*/ 87 w 147"/>
                <a:gd name="T65" fmla="*/ 52 h 135"/>
                <a:gd name="T66" fmla="*/ 81 w 147"/>
                <a:gd name="T67" fmla="*/ 41 h 135"/>
                <a:gd name="T68" fmla="*/ 73 w 147"/>
                <a:gd name="T69" fmla="*/ 24 h 135"/>
                <a:gd name="T70" fmla="*/ 63 w 147"/>
                <a:gd name="T71" fmla="*/ 9 h 135"/>
                <a:gd name="T72" fmla="*/ 50 w 147"/>
                <a:gd name="T73" fmla="*/ 0 h 13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7"/>
                <a:gd name="T112" fmla="*/ 0 h 135"/>
                <a:gd name="T113" fmla="*/ 147 w 147"/>
                <a:gd name="T114" fmla="*/ 135 h 13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7" h="135">
                  <a:moveTo>
                    <a:pt x="50" y="0"/>
                  </a:moveTo>
                  <a:lnTo>
                    <a:pt x="44" y="0"/>
                  </a:lnTo>
                  <a:lnTo>
                    <a:pt x="38" y="3"/>
                  </a:lnTo>
                  <a:lnTo>
                    <a:pt x="30" y="8"/>
                  </a:lnTo>
                  <a:lnTo>
                    <a:pt x="24" y="13"/>
                  </a:lnTo>
                  <a:lnTo>
                    <a:pt x="16" y="18"/>
                  </a:lnTo>
                  <a:lnTo>
                    <a:pt x="11" y="25"/>
                  </a:lnTo>
                  <a:lnTo>
                    <a:pt x="6" y="30"/>
                  </a:lnTo>
                  <a:lnTo>
                    <a:pt x="3" y="35"/>
                  </a:lnTo>
                  <a:lnTo>
                    <a:pt x="0" y="44"/>
                  </a:lnTo>
                  <a:lnTo>
                    <a:pt x="3" y="53"/>
                  </a:lnTo>
                  <a:lnTo>
                    <a:pt x="9" y="63"/>
                  </a:lnTo>
                  <a:lnTo>
                    <a:pt x="25" y="72"/>
                  </a:lnTo>
                  <a:lnTo>
                    <a:pt x="37" y="77"/>
                  </a:lnTo>
                  <a:lnTo>
                    <a:pt x="50" y="85"/>
                  </a:lnTo>
                  <a:lnTo>
                    <a:pt x="61" y="92"/>
                  </a:lnTo>
                  <a:lnTo>
                    <a:pt x="73" y="101"/>
                  </a:lnTo>
                  <a:lnTo>
                    <a:pt x="85" y="111"/>
                  </a:lnTo>
                  <a:lnTo>
                    <a:pt x="95" y="118"/>
                  </a:lnTo>
                  <a:lnTo>
                    <a:pt x="105" y="125"/>
                  </a:lnTo>
                  <a:lnTo>
                    <a:pt x="113" y="129"/>
                  </a:lnTo>
                  <a:lnTo>
                    <a:pt x="123" y="133"/>
                  </a:lnTo>
                  <a:lnTo>
                    <a:pt x="134" y="135"/>
                  </a:lnTo>
                  <a:lnTo>
                    <a:pt x="143" y="135"/>
                  </a:lnTo>
                  <a:lnTo>
                    <a:pt x="147" y="133"/>
                  </a:lnTo>
                  <a:lnTo>
                    <a:pt x="145" y="127"/>
                  </a:lnTo>
                  <a:lnTo>
                    <a:pt x="139" y="121"/>
                  </a:lnTo>
                  <a:lnTo>
                    <a:pt x="131" y="114"/>
                  </a:lnTo>
                  <a:lnTo>
                    <a:pt x="125" y="109"/>
                  </a:lnTo>
                  <a:lnTo>
                    <a:pt x="117" y="100"/>
                  </a:lnTo>
                  <a:lnTo>
                    <a:pt x="105" y="82"/>
                  </a:lnTo>
                  <a:lnTo>
                    <a:pt x="95" y="65"/>
                  </a:lnTo>
                  <a:lnTo>
                    <a:pt x="87" y="52"/>
                  </a:lnTo>
                  <a:lnTo>
                    <a:pt x="81" y="41"/>
                  </a:lnTo>
                  <a:lnTo>
                    <a:pt x="73" y="24"/>
                  </a:lnTo>
                  <a:lnTo>
                    <a:pt x="63" y="9"/>
                  </a:lnTo>
                  <a:lnTo>
                    <a:pt x="50" y="0"/>
                  </a:lnTo>
                  <a:close/>
                </a:path>
              </a:pathLst>
            </a:custGeom>
            <a:solidFill>
              <a:srgbClr val="CC998C"/>
            </a:solidFill>
            <a:ln w="9525">
              <a:noFill/>
              <a:round/>
              <a:headEnd/>
              <a:tailEnd/>
            </a:ln>
          </p:spPr>
          <p:txBody>
            <a:bodyPr/>
            <a:lstStyle/>
            <a:p>
              <a:endParaRPr lang="ru-RU"/>
            </a:p>
          </p:txBody>
        </p:sp>
        <p:sp>
          <p:nvSpPr>
            <p:cNvPr id="19521" name="Freeform 54"/>
            <p:cNvSpPr>
              <a:spLocks/>
            </p:cNvSpPr>
            <p:nvPr/>
          </p:nvSpPr>
          <p:spPr bwMode="auto">
            <a:xfrm>
              <a:off x="3935" y="3373"/>
              <a:ext cx="22" cy="22"/>
            </a:xfrm>
            <a:custGeom>
              <a:avLst/>
              <a:gdLst>
                <a:gd name="T0" fmla="*/ 6 w 22"/>
                <a:gd name="T1" fmla="*/ 20 h 22"/>
                <a:gd name="T2" fmla="*/ 10 w 22"/>
                <a:gd name="T3" fmla="*/ 22 h 22"/>
                <a:gd name="T4" fmla="*/ 14 w 22"/>
                <a:gd name="T5" fmla="*/ 20 h 22"/>
                <a:gd name="T6" fmla="*/ 18 w 22"/>
                <a:gd name="T7" fmla="*/ 19 h 22"/>
                <a:gd name="T8" fmla="*/ 20 w 22"/>
                <a:gd name="T9" fmla="*/ 15 h 22"/>
                <a:gd name="T10" fmla="*/ 22 w 22"/>
                <a:gd name="T11" fmla="*/ 11 h 22"/>
                <a:gd name="T12" fmla="*/ 20 w 22"/>
                <a:gd name="T13" fmla="*/ 7 h 22"/>
                <a:gd name="T14" fmla="*/ 19 w 22"/>
                <a:gd name="T15" fmla="*/ 4 h 22"/>
                <a:gd name="T16" fmla="*/ 15 w 22"/>
                <a:gd name="T17" fmla="*/ 1 h 22"/>
                <a:gd name="T18" fmla="*/ 11 w 22"/>
                <a:gd name="T19" fmla="*/ 0 h 22"/>
                <a:gd name="T20" fmla="*/ 7 w 22"/>
                <a:gd name="T21" fmla="*/ 1 h 22"/>
                <a:gd name="T22" fmla="*/ 4 w 22"/>
                <a:gd name="T23" fmla="*/ 2 h 22"/>
                <a:gd name="T24" fmla="*/ 1 w 22"/>
                <a:gd name="T25" fmla="*/ 6 h 22"/>
                <a:gd name="T26" fmla="*/ 0 w 22"/>
                <a:gd name="T27" fmla="*/ 10 h 22"/>
                <a:gd name="T28" fmla="*/ 1 w 22"/>
                <a:gd name="T29" fmla="*/ 14 h 22"/>
                <a:gd name="T30" fmla="*/ 2 w 22"/>
                <a:gd name="T31" fmla="*/ 18 h 22"/>
                <a:gd name="T32" fmla="*/ 6 w 22"/>
                <a:gd name="T33" fmla="*/ 20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6" y="20"/>
                  </a:moveTo>
                  <a:lnTo>
                    <a:pt x="10" y="22"/>
                  </a:lnTo>
                  <a:lnTo>
                    <a:pt x="14" y="20"/>
                  </a:lnTo>
                  <a:lnTo>
                    <a:pt x="18" y="19"/>
                  </a:lnTo>
                  <a:lnTo>
                    <a:pt x="20" y="15"/>
                  </a:lnTo>
                  <a:lnTo>
                    <a:pt x="22" y="11"/>
                  </a:lnTo>
                  <a:lnTo>
                    <a:pt x="20" y="7"/>
                  </a:lnTo>
                  <a:lnTo>
                    <a:pt x="19" y="4"/>
                  </a:lnTo>
                  <a:lnTo>
                    <a:pt x="15" y="1"/>
                  </a:lnTo>
                  <a:lnTo>
                    <a:pt x="11" y="0"/>
                  </a:lnTo>
                  <a:lnTo>
                    <a:pt x="7" y="1"/>
                  </a:lnTo>
                  <a:lnTo>
                    <a:pt x="4" y="2"/>
                  </a:lnTo>
                  <a:lnTo>
                    <a:pt x="1" y="6"/>
                  </a:lnTo>
                  <a:lnTo>
                    <a:pt x="0" y="10"/>
                  </a:lnTo>
                  <a:lnTo>
                    <a:pt x="1" y="14"/>
                  </a:lnTo>
                  <a:lnTo>
                    <a:pt x="2" y="18"/>
                  </a:lnTo>
                  <a:lnTo>
                    <a:pt x="6" y="20"/>
                  </a:lnTo>
                  <a:close/>
                </a:path>
              </a:pathLst>
            </a:custGeom>
            <a:solidFill>
              <a:srgbClr val="CC998C"/>
            </a:solidFill>
            <a:ln w="9525">
              <a:noFill/>
              <a:round/>
              <a:headEnd/>
              <a:tailEnd/>
            </a:ln>
          </p:spPr>
          <p:txBody>
            <a:bodyPr/>
            <a:lstStyle/>
            <a:p>
              <a:endParaRPr lang="ru-RU"/>
            </a:p>
          </p:txBody>
        </p:sp>
        <p:sp>
          <p:nvSpPr>
            <p:cNvPr id="19522" name="Freeform 55"/>
            <p:cNvSpPr>
              <a:spLocks/>
            </p:cNvSpPr>
            <p:nvPr/>
          </p:nvSpPr>
          <p:spPr bwMode="auto">
            <a:xfrm>
              <a:off x="3893" y="3374"/>
              <a:ext cx="161" cy="131"/>
            </a:xfrm>
            <a:custGeom>
              <a:avLst/>
              <a:gdLst>
                <a:gd name="T0" fmla="*/ 95 w 161"/>
                <a:gd name="T1" fmla="*/ 32 h 131"/>
                <a:gd name="T2" fmla="*/ 99 w 161"/>
                <a:gd name="T3" fmla="*/ 39 h 131"/>
                <a:gd name="T4" fmla="*/ 104 w 161"/>
                <a:gd name="T5" fmla="*/ 47 h 131"/>
                <a:gd name="T6" fmla="*/ 109 w 161"/>
                <a:gd name="T7" fmla="*/ 54 h 131"/>
                <a:gd name="T8" fmla="*/ 115 w 161"/>
                <a:gd name="T9" fmla="*/ 62 h 131"/>
                <a:gd name="T10" fmla="*/ 121 w 161"/>
                <a:gd name="T11" fmla="*/ 70 h 131"/>
                <a:gd name="T12" fmla="*/ 126 w 161"/>
                <a:gd name="T13" fmla="*/ 78 h 131"/>
                <a:gd name="T14" fmla="*/ 131 w 161"/>
                <a:gd name="T15" fmla="*/ 83 h 131"/>
                <a:gd name="T16" fmla="*/ 136 w 161"/>
                <a:gd name="T17" fmla="*/ 88 h 131"/>
                <a:gd name="T18" fmla="*/ 145 w 161"/>
                <a:gd name="T19" fmla="*/ 97 h 131"/>
                <a:gd name="T20" fmla="*/ 156 w 161"/>
                <a:gd name="T21" fmla="*/ 106 h 131"/>
                <a:gd name="T22" fmla="*/ 161 w 161"/>
                <a:gd name="T23" fmla="*/ 117 h 131"/>
                <a:gd name="T24" fmla="*/ 161 w 161"/>
                <a:gd name="T25" fmla="*/ 126 h 131"/>
                <a:gd name="T26" fmla="*/ 158 w 161"/>
                <a:gd name="T27" fmla="*/ 130 h 131"/>
                <a:gd name="T28" fmla="*/ 153 w 161"/>
                <a:gd name="T29" fmla="*/ 131 h 131"/>
                <a:gd name="T30" fmla="*/ 148 w 161"/>
                <a:gd name="T31" fmla="*/ 131 h 131"/>
                <a:gd name="T32" fmla="*/ 143 w 161"/>
                <a:gd name="T33" fmla="*/ 130 h 131"/>
                <a:gd name="T34" fmla="*/ 136 w 161"/>
                <a:gd name="T35" fmla="*/ 127 h 131"/>
                <a:gd name="T36" fmla="*/ 130 w 161"/>
                <a:gd name="T37" fmla="*/ 124 h 131"/>
                <a:gd name="T38" fmla="*/ 123 w 161"/>
                <a:gd name="T39" fmla="*/ 122 h 131"/>
                <a:gd name="T40" fmla="*/ 117 w 161"/>
                <a:gd name="T41" fmla="*/ 118 h 131"/>
                <a:gd name="T42" fmla="*/ 110 w 161"/>
                <a:gd name="T43" fmla="*/ 114 h 131"/>
                <a:gd name="T44" fmla="*/ 103 w 161"/>
                <a:gd name="T45" fmla="*/ 109 h 131"/>
                <a:gd name="T46" fmla="*/ 93 w 161"/>
                <a:gd name="T47" fmla="*/ 102 h 131"/>
                <a:gd name="T48" fmla="*/ 83 w 161"/>
                <a:gd name="T49" fmla="*/ 96 h 131"/>
                <a:gd name="T50" fmla="*/ 73 w 161"/>
                <a:gd name="T51" fmla="*/ 89 h 131"/>
                <a:gd name="T52" fmla="*/ 64 w 161"/>
                <a:gd name="T53" fmla="*/ 83 h 131"/>
                <a:gd name="T54" fmla="*/ 53 w 161"/>
                <a:gd name="T55" fmla="*/ 78 h 131"/>
                <a:gd name="T56" fmla="*/ 46 w 161"/>
                <a:gd name="T57" fmla="*/ 73 h 131"/>
                <a:gd name="T58" fmla="*/ 38 w 161"/>
                <a:gd name="T59" fmla="*/ 69 h 131"/>
                <a:gd name="T60" fmla="*/ 30 w 161"/>
                <a:gd name="T61" fmla="*/ 64 h 131"/>
                <a:gd name="T62" fmla="*/ 22 w 161"/>
                <a:gd name="T63" fmla="*/ 60 h 131"/>
                <a:gd name="T64" fmla="*/ 16 w 161"/>
                <a:gd name="T65" fmla="*/ 56 h 131"/>
                <a:gd name="T66" fmla="*/ 11 w 161"/>
                <a:gd name="T67" fmla="*/ 52 h 131"/>
                <a:gd name="T68" fmla="*/ 5 w 161"/>
                <a:gd name="T69" fmla="*/ 48 h 131"/>
                <a:gd name="T70" fmla="*/ 1 w 161"/>
                <a:gd name="T71" fmla="*/ 43 h 131"/>
                <a:gd name="T72" fmla="*/ 0 w 161"/>
                <a:gd name="T73" fmla="*/ 39 h 131"/>
                <a:gd name="T74" fmla="*/ 3 w 161"/>
                <a:gd name="T75" fmla="*/ 27 h 131"/>
                <a:gd name="T76" fmla="*/ 12 w 161"/>
                <a:gd name="T77" fmla="*/ 16 h 131"/>
                <a:gd name="T78" fmla="*/ 21 w 161"/>
                <a:gd name="T79" fmla="*/ 5 h 131"/>
                <a:gd name="T80" fmla="*/ 27 w 161"/>
                <a:gd name="T81" fmla="*/ 0 h 131"/>
                <a:gd name="T82" fmla="*/ 34 w 161"/>
                <a:gd name="T83" fmla="*/ 6 h 131"/>
                <a:gd name="T84" fmla="*/ 39 w 161"/>
                <a:gd name="T85" fmla="*/ 14 h 131"/>
                <a:gd name="T86" fmla="*/ 46 w 161"/>
                <a:gd name="T87" fmla="*/ 21 h 131"/>
                <a:gd name="T88" fmla="*/ 52 w 161"/>
                <a:gd name="T89" fmla="*/ 27 h 131"/>
                <a:gd name="T90" fmla="*/ 58 w 161"/>
                <a:gd name="T91" fmla="*/ 32 h 131"/>
                <a:gd name="T92" fmla="*/ 64 w 161"/>
                <a:gd name="T93" fmla="*/ 39 h 131"/>
                <a:gd name="T94" fmla="*/ 70 w 161"/>
                <a:gd name="T95" fmla="*/ 44 h 131"/>
                <a:gd name="T96" fmla="*/ 75 w 161"/>
                <a:gd name="T97" fmla="*/ 48 h 131"/>
                <a:gd name="T98" fmla="*/ 83 w 161"/>
                <a:gd name="T99" fmla="*/ 41 h 131"/>
                <a:gd name="T100" fmla="*/ 90 w 161"/>
                <a:gd name="T101" fmla="*/ 36 h 131"/>
                <a:gd name="T102" fmla="*/ 93 w 161"/>
                <a:gd name="T103" fmla="*/ 34 h 131"/>
                <a:gd name="T104" fmla="*/ 95 w 161"/>
                <a:gd name="T105" fmla="*/ 32 h 1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131"/>
                <a:gd name="T161" fmla="*/ 161 w 161"/>
                <a:gd name="T162" fmla="*/ 131 h 1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131">
                  <a:moveTo>
                    <a:pt x="95" y="32"/>
                  </a:moveTo>
                  <a:lnTo>
                    <a:pt x="99" y="39"/>
                  </a:lnTo>
                  <a:lnTo>
                    <a:pt x="104" y="47"/>
                  </a:lnTo>
                  <a:lnTo>
                    <a:pt x="109" y="54"/>
                  </a:lnTo>
                  <a:lnTo>
                    <a:pt x="115" y="62"/>
                  </a:lnTo>
                  <a:lnTo>
                    <a:pt x="121" y="70"/>
                  </a:lnTo>
                  <a:lnTo>
                    <a:pt x="126" y="78"/>
                  </a:lnTo>
                  <a:lnTo>
                    <a:pt x="131" y="83"/>
                  </a:lnTo>
                  <a:lnTo>
                    <a:pt x="136" y="88"/>
                  </a:lnTo>
                  <a:lnTo>
                    <a:pt x="145" y="97"/>
                  </a:lnTo>
                  <a:lnTo>
                    <a:pt x="156" y="106"/>
                  </a:lnTo>
                  <a:lnTo>
                    <a:pt x="161" y="117"/>
                  </a:lnTo>
                  <a:lnTo>
                    <a:pt x="161" y="126"/>
                  </a:lnTo>
                  <a:lnTo>
                    <a:pt x="158" y="130"/>
                  </a:lnTo>
                  <a:lnTo>
                    <a:pt x="153" y="131"/>
                  </a:lnTo>
                  <a:lnTo>
                    <a:pt x="148" y="131"/>
                  </a:lnTo>
                  <a:lnTo>
                    <a:pt x="143" y="130"/>
                  </a:lnTo>
                  <a:lnTo>
                    <a:pt x="136" y="127"/>
                  </a:lnTo>
                  <a:lnTo>
                    <a:pt x="130" y="124"/>
                  </a:lnTo>
                  <a:lnTo>
                    <a:pt x="123" y="122"/>
                  </a:lnTo>
                  <a:lnTo>
                    <a:pt x="117" y="118"/>
                  </a:lnTo>
                  <a:lnTo>
                    <a:pt x="110" y="114"/>
                  </a:lnTo>
                  <a:lnTo>
                    <a:pt x="103" y="109"/>
                  </a:lnTo>
                  <a:lnTo>
                    <a:pt x="93" y="102"/>
                  </a:lnTo>
                  <a:lnTo>
                    <a:pt x="83" y="96"/>
                  </a:lnTo>
                  <a:lnTo>
                    <a:pt x="73" y="89"/>
                  </a:lnTo>
                  <a:lnTo>
                    <a:pt x="64" y="83"/>
                  </a:lnTo>
                  <a:lnTo>
                    <a:pt x="53" y="78"/>
                  </a:lnTo>
                  <a:lnTo>
                    <a:pt x="46" y="73"/>
                  </a:lnTo>
                  <a:lnTo>
                    <a:pt x="38" y="69"/>
                  </a:lnTo>
                  <a:lnTo>
                    <a:pt x="30" y="64"/>
                  </a:lnTo>
                  <a:lnTo>
                    <a:pt x="22" y="60"/>
                  </a:lnTo>
                  <a:lnTo>
                    <a:pt x="16" y="56"/>
                  </a:lnTo>
                  <a:lnTo>
                    <a:pt x="11" y="52"/>
                  </a:lnTo>
                  <a:lnTo>
                    <a:pt x="5" y="48"/>
                  </a:lnTo>
                  <a:lnTo>
                    <a:pt x="1" y="43"/>
                  </a:lnTo>
                  <a:lnTo>
                    <a:pt x="0" y="39"/>
                  </a:lnTo>
                  <a:lnTo>
                    <a:pt x="3" y="27"/>
                  </a:lnTo>
                  <a:lnTo>
                    <a:pt x="12" y="16"/>
                  </a:lnTo>
                  <a:lnTo>
                    <a:pt x="21" y="5"/>
                  </a:lnTo>
                  <a:lnTo>
                    <a:pt x="27" y="0"/>
                  </a:lnTo>
                  <a:lnTo>
                    <a:pt x="34" y="6"/>
                  </a:lnTo>
                  <a:lnTo>
                    <a:pt x="39" y="14"/>
                  </a:lnTo>
                  <a:lnTo>
                    <a:pt x="46" y="21"/>
                  </a:lnTo>
                  <a:lnTo>
                    <a:pt x="52" y="27"/>
                  </a:lnTo>
                  <a:lnTo>
                    <a:pt x="58" y="32"/>
                  </a:lnTo>
                  <a:lnTo>
                    <a:pt x="64" y="39"/>
                  </a:lnTo>
                  <a:lnTo>
                    <a:pt x="70" y="44"/>
                  </a:lnTo>
                  <a:lnTo>
                    <a:pt x="75" y="48"/>
                  </a:lnTo>
                  <a:lnTo>
                    <a:pt x="83" y="41"/>
                  </a:lnTo>
                  <a:lnTo>
                    <a:pt x="90" y="36"/>
                  </a:lnTo>
                  <a:lnTo>
                    <a:pt x="93" y="34"/>
                  </a:lnTo>
                  <a:lnTo>
                    <a:pt x="95" y="32"/>
                  </a:lnTo>
                  <a:close/>
                </a:path>
              </a:pathLst>
            </a:custGeom>
            <a:solidFill>
              <a:srgbClr val="760000"/>
            </a:solidFill>
            <a:ln w="9525">
              <a:noFill/>
              <a:round/>
              <a:headEnd/>
              <a:tailEnd/>
            </a:ln>
          </p:spPr>
          <p:txBody>
            <a:bodyPr/>
            <a:lstStyle/>
            <a:p>
              <a:endParaRPr lang="ru-RU"/>
            </a:p>
          </p:txBody>
        </p:sp>
        <p:sp>
          <p:nvSpPr>
            <p:cNvPr id="19523" name="Freeform 56"/>
            <p:cNvSpPr>
              <a:spLocks/>
            </p:cNvSpPr>
            <p:nvPr/>
          </p:nvSpPr>
          <p:spPr bwMode="auto">
            <a:xfrm>
              <a:off x="3888" y="3413"/>
              <a:ext cx="155" cy="97"/>
            </a:xfrm>
            <a:custGeom>
              <a:avLst/>
              <a:gdLst>
                <a:gd name="T0" fmla="*/ 155 w 155"/>
                <a:gd name="T1" fmla="*/ 92 h 97"/>
                <a:gd name="T2" fmla="*/ 148 w 155"/>
                <a:gd name="T3" fmla="*/ 91 h 97"/>
                <a:gd name="T4" fmla="*/ 140 w 155"/>
                <a:gd name="T5" fmla="*/ 88 h 97"/>
                <a:gd name="T6" fmla="*/ 131 w 155"/>
                <a:gd name="T7" fmla="*/ 84 h 97"/>
                <a:gd name="T8" fmla="*/ 122 w 155"/>
                <a:gd name="T9" fmla="*/ 79 h 97"/>
                <a:gd name="T10" fmla="*/ 115 w 155"/>
                <a:gd name="T11" fmla="*/ 75 h 97"/>
                <a:gd name="T12" fmla="*/ 108 w 155"/>
                <a:gd name="T13" fmla="*/ 70 h 97"/>
                <a:gd name="T14" fmla="*/ 98 w 155"/>
                <a:gd name="T15" fmla="*/ 63 h 97"/>
                <a:gd name="T16" fmla="*/ 88 w 155"/>
                <a:gd name="T17" fmla="*/ 57 h 97"/>
                <a:gd name="T18" fmla="*/ 78 w 155"/>
                <a:gd name="T19" fmla="*/ 50 h 97"/>
                <a:gd name="T20" fmla="*/ 69 w 155"/>
                <a:gd name="T21" fmla="*/ 44 h 97"/>
                <a:gd name="T22" fmla="*/ 58 w 155"/>
                <a:gd name="T23" fmla="*/ 39 h 97"/>
                <a:gd name="T24" fmla="*/ 51 w 155"/>
                <a:gd name="T25" fmla="*/ 34 h 97"/>
                <a:gd name="T26" fmla="*/ 43 w 155"/>
                <a:gd name="T27" fmla="*/ 30 h 97"/>
                <a:gd name="T28" fmla="*/ 35 w 155"/>
                <a:gd name="T29" fmla="*/ 25 h 97"/>
                <a:gd name="T30" fmla="*/ 27 w 155"/>
                <a:gd name="T31" fmla="*/ 21 h 97"/>
                <a:gd name="T32" fmla="*/ 21 w 155"/>
                <a:gd name="T33" fmla="*/ 17 h 97"/>
                <a:gd name="T34" fmla="*/ 16 w 155"/>
                <a:gd name="T35" fmla="*/ 13 h 97"/>
                <a:gd name="T36" fmla="*/ 10 w 155"/>
                <a:gd name="T37" fmla="*/ 9 h 97"/>
                <a:gd name="T38" fmla="*/ 6 w 155"/>
                <a:gd name="T39" fmla="*/ 4 h 97"/>
                <a:gd name="T40" fmla="*/ 5 w 155"/>
                <a:gd name="T41" fmla="*/ 0 h 97"/>
                <a:gd name="T42" fmla="*/ 4 w 155"/>
                <a:gd name="T43" fmla="*/ 5 h 97"/>
                <a:gd name="T44" fmla="*/ 1 w 155"/>
                <a:gd name="T45" fmla="*/ 9 h 97"/>
                <a:gd name="T46" fmla="*/ 0 w 155"/>
                <a:gd name="T47" fmla="*/ 13 h 97"/>
                <a:gd name="T48" fmla="*/ 0 w 155"/>
                <a:gd name="T49" fmla="*/ 14 h 97"/>
                <a:gd name="T50" fmla="*/ 1 w 155"/>
                <a:gd name="T51" fmla="*/ 15 h 97"/>
                <a:gd name="T52" fmla="*/ 4 w 155"/>
                <a:gd name="T53" fmla="*/ 18 h 97"/>
                <a:gd name="T54" fmla="*/ 9 w 155"/>
                <a:gd name="T55" fmla="*/ 22 h 97"/>
                <a:gd name="T56" fmla="*/ 16 w 155"/>
                <a:gd name="T57" fmla="*/ 26 h 97"/>
                <a:gd name="T58" fmla="*/ 22 w 155"/>
                <a:gd name="T59" fmla="*/ 30 h 97"/>
                <a:gd name="T60" fmla="*/ 30 w 155"/>
                <a:gd name="T61" fmla="*/ 35 h 97"/>
                <a:gd name="T62" fmla="*/ 36 w 155"/>
                <a:gd name="T63" fmla="*/ 39 h 97"/>
                <a:gd name="T64" fmla="*/ 43 w 155"/>
                <a:gd name="T65" fmla="*/ 43 h 97"/>
                <a:gd name="T66" fmla="*/ 45 w 155"/>
                <a:gd name="T67" fmla="*/ 40 h 97"/>
                <a:gd name="T68" fmla="*/ 48 w 155"/>
                <a:gd name="T69" fmla="*/ 37 h 97"/>
                <a:gd name="T70" fmla="*/ 49 w 155"/>
                <a:gd name="T71" fmla="*/ 36 h 97"/>
                <a:gd name="T72" fmla="*/ 49 w 155"/>
                <a:gd name="T73" fmla="*/ 36 h 97"/>
                <a:gd name="T74" fmla="*/ 54 w 155"/>
                <a:gd name="T75" fmla="*/ 40 h 97"/>
                <a:gd name="T76" fmla="*/ 62 w 155"/>
                <a:gd name="T77" fmla="*/ 47 h 97"/>
                <a:gd name="T78" fmla="*/ 71 w 155"/>
                <a:gd name="T79" fmla="*/ 53 h 97"/>
                <a:gd name="T80" fmla="*/ 82 w 155"/>
                <a:gd name="T81" fmla="*/ 60 h 97"/>
                <a:gd name="T82" fmla="*/ 92 w 155"/>
                <a:gd name="T83" fmla="*/ 66 h 97"/>
                <a:gd name="T84" fmla="*/ 102 w 155"/>
                <a:gd name="T85" fmla="*/ 72 h 97"/>
                <a:gd name="T86" fmla="*/ 113 w 155"/>
                <a:gd name="T87" fmla="*/ 78 h 97"/>
                <a:gd name="T88" fmla="*/ 120 w 155"/>
                <a:gd name="T89" fmla="*/ 83 h 97"/>
                <a:gd name="T90" fmla="*/ 140 w 155"/>
                <a:gd name="T91" fmla="*/ 93 h 97"/>
                <a:gd name="T92" fmla="*/ 150 w 155"/>
                <a:gd name="T93" fmla="*/ 97 h 97"/>
                <a:gd name="T94" fmla="*/ 154 w 155"/>
                <a:gd name="T95" fmla="*/ 96 h 97"/>
                <a:gd name="T96" fmla="*/ 155 w 155"/>
                <a:gd name="T97" fmla="*/ 92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5"/>
                <a:gd name="T148" fmla="*/ 0 h 97"/>
                <a:gd name="T149" fmla="*/ 155 w 155"/>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5" h="97">
                  <a:moveTo>
                    <a:pt x="155" y="92"/>
                  </a:moveTo>
                  <a:lnTo>
                    <a:pt x="148" y="91"/>
                  </a:lnTo>
                  <a:lnTo>
                    <a:pt x="140" y="88"/>
                  </a:lnTo>
                  <a:lnTo>
                    <a:pt x="131" y="84"/>
                  </a:lnTo>
                  <a:lnTo>
                    <a:pt x="122" y="79"/>
                  </a:lnTo>
                  <a:lnTo>
                    <a:pt x="115" y="75"/>
                  </a:lnTo>
                  <a:lnTo>
                    <a:pt x="108" y="70"/>
                  </a:lnTo>
                  <a:lnTo>
                    <a:pt x="98" y="63"/>
                  </a:lnTo>
                  <a:lnTo>
                    <a:pt x="88" y="57"/>
                  </a:lnTo>
                  <a:lnTo>
                    <a:pt x="78" y="50"/>
                  </a:lnTo>
                  <a:lnTo>
                    <a:pt x="69" y="44"/>
                  </a:lnTo>
                  <a:lnTo>
                    <a:pt x="58" y="39"/>
                  </a:lnTo>
                  <a:lnTo>
                    <a:pt x="51" y="34"/>
                  </a:lnTo>
                  <a:lnTo>
                    <a:pt x="43" y="30"/>
                  </a:lnTo>
                  <a:lnTo>
                    <a:pt x="35" y="25"/>
                  </a:lnTo>
                  <a:lnTo>
                    <a:pt x="27" y="21"/>
                  </a:lnTo>
                  <a:lnTo>
                    <a:pt x="21" y="17"/>
                  </a:lnTo>
                  <a:lnTo>
                    <a:pt x="16" y="13"/>
                  </a:lnTo>
                  <a:lnTo>
                    <a:pt x="10" y="9"/>
                  </a:lnTo>
                  <a:lnTo>
                    <a:pt x="6" y="4"/>
                  </a:lnTo>
                  <a:lnTo>
                    <a:pt x="5" y="0"/>
                  </a:lnTo>
                  <a:lnTo>
                    <a:pt x="4" y="5"/>
                  </a:lnTo>
                  <a:lnTo>
                    <a:pt x="1" y="9"/>
                  </a:lnTo>
                  <a:lnTo>
                    <a:pt x="0" y="13"/>
                  </a:lnTo>
                  <a:lnTo>
                    <a:pt x="0" y="14"/>
                  </a:lnTo>
                  <a:lnTo>
                    <a:pt x="1" y="15"/>
                  </a:lnTo>
                  <a:lnTo>
                    <a:pt x="4" y="18"/>
                  </a:lnTo>
                  <a:lnTo>
                    <a:pt x="9" y="22"/>
                  </a:lnTo>
                  <a:lnTo>
                    <a:pt x="16" y="26"/>
                  </a:lnTo>
                  <a:lnTo>
                    <a:pt x="22" y="30"/>
                  </a:lnTo>
                  <a:lnTo>
                    <a:pt x="30" y="35"/>
                  </a:lnTo>
                  <a:lnTo>
                    <a:pt x="36" y="39"/>
                  </a:lnTo>
                  <a:lnTo>
                    <a:pt x="43" y="43"/>
                  </a:lnTo>
                  <a:lnTo>
                    <a:pt x="45" y="40"/>
                  </a:lnTo>
                  <a:lnTo>
                    <a:pt x="48" y="37"/>
                  </a:lnTo>
                  <a:lnTo>
                    <a:pt x="49" y="36"/>
                  </a:lnTo>
                  <a:lnTo>
                    <a:pt x="54" y="40"/>
                  </a:lnTo>
                  <a:lnTo>
                    <a:pt x="62" y="47"/>
                  </a:lnTo>
                  <a:lnTo>
                    <a:pt x="71" y="53"/>
                  </a:lnTo>
                  <a:lnTo>
                    <a:pt x="82" y="60"/>
                  </a:lnTo>
                  <a:lnTo>
                    <a:pt x="92" y="66"/>
                  </a:lnTo>
                  <a:lnTo>
                    <a:pt x="102" y="72"/>
                  </a:lnTo>
                  <a:lnTo>
                    <a:pt x="113" y="78"/>
                  </a:lnTo>
                  <a:lnTo>
                    <a:pt x="120" y="83"/>
                  </a:lnTo>
                  <a:lnTo>
                    <a:pt x="140" y="93"/>
                  </a:lnTo>
                  <a:lnTo>
                    <a:pt x="150" y="97"/>
                  </a:lnTo>
                  <a:lnTo>
                    <a:pt x="154" y="96"/>
                  </a:lnTo>
                  <a:lnTo>
                    <a:pt x="155" y="92"/>
                  </a:lnTo>
                  <a:close/>
                </a:path>
              </a:pathLst>
            </a:custGeom>
            <a:solidFill>
              <a:srgbClr val="000000"/>
            </a:solidFill>
            <a:ln w="9525">
              <a:noFill/>
              <a:round/>
              <a:headEnd/>
              <a:tailEnd/>
            </a:ln>
          </p:spPr>
          <p:txBody>
            <a:bodyPr/>
            <a:lstStyle/>
            <a:p>
              <a:endParaRPr lang="ru-RU"/>
            </a:p>
          </p:txBody>
        </p:sp>
        <p:sp>
          <p:nvSpPr>
            <p:cNvPr id="19524" name="Freeform 57"/>
            <p:cNvSpPr>
              <a:spLocks/>
            </p:cNvSpPr>
            <p:nvPr/>
          </p:nvSpPr>
          <p:spPr bwMode="auto">
            <a:xfrm>
              <a:off x="3918" y="2658"/>
              <a:ext cx="431" cy="768"/>
            </a:xfrm>
            <a:custGeom>
              <a:avLst/>
              <a:gdLst>
                <a:gd name="T0" fmla="*/ 76 w 431"/>
                <a:gd name="T1" fmla="*/ 768 h 768"/>
                <a:gd name="T2" fmla="*/ 50 w 431"/>
                <a:gd name="T3" fmla="*/ 759 h 768"/>
                <a:gd name="T4" fmla="*/ 22 w 431"/>
                <a:gd name="T5" fmla="*/ 743 h 768"/>
                <a:gd name="T6" fmla="*/ 2 w 431"/>
                <a:gd name="T7" fmla="*/ 725 h 768"/>
                <a:gd name="T8" fmla="*/ 8 w 431"/>
                <a:gd name="T9" fmla="*/ 704 h 768"/>
                <a:gd name="T10" fmla="*/ 26 w 431"/>
                <a:gd name="T11" fmla="*/ 677 h 768"/>
                <a:gd name="T12" fmla="*/ 44 w 431"/>
                <a:gd name="T13" fmla="*/ 649 h 768"/>
                <a:gd name="T14" fmla="*/ 59 w 431"/>
                <a:gd name="T15" fmla="*/ 620 h 768"/>
                <a:gd name="T16" fmla="*/ 72 w 431"/>
                <a:gd name="T17" fmla="*/ 590 h 768"/>
                <a:gd name="T18" fmla="*/ 89 w 431"/>
                <a:gd name="T19" fmla="*/ 555 h 768"/>
                <a:gd name="T20" fmla="*/ 107 w 431"/>
                <a:gd name="T21" fmla="*/ 519 h 768"/>
                <a:gd name="T22" fmla="*/ 124 w 431"/>
                <a:gd name="T23" fmla="*/ 492 h 768"/>
                <a:gd name="T24" fmla="*/ 137 w 431"/>
                <a:gd name="T25" fmla="*/ 476 h 768"/>
                <a:gd name="T26" fmla="*/ 157 w 431"/>
                <a:gd name="T27" fmla="*/ 459 h 768"/>
                <a:gd name="T28" fmla="*/ 177 w 431"/>
                <a:gd name="T29" fmla="*/ 444 h 768"/>
                <a:gd name="T30" fmla="*/ 193 w 431"/>
                <a:gd name="T31" fmla="*/ 431 h 768"/>
                <a:gd name="T32" fmla="*/ 198 w 431"/>
                <a:gd name="T33" fmla="*/ 422 h 768"/>
                <a:gd name="T34" fmla="*/ 203 w 431"/>
                <a:gd name="T35" fmla="*/ 417 h 768"/>
                <a:gd name="T36" fmla="*/ 210 w 431"/>
                <a:gd name="T37" fmla="*/ 419 h 768"/>
                <a:gd name="T38" fmla="*/ 212 w 431"/>
                <a:gd name="T39" fmla="*/ 414 h 768"/>
                <a:gd name="T40" fmla="*/ 212 w 431"/>
                <a:gd name="T41" fmla="*/ 402 h 768"/>
                <a:gd name="T42" fmla="*/ 215 w 431"/>
                <a:gd name="T43" fmla="*/ 393 h 768"/>
                <a:gd name="T44" fmla="*/ 221 w 431"/>
                <a:gd name="T45" fmla="*/ 380 h 768"/>
                <a:gd name="T46" fmla="*/ 225 w 431"/>
                <a:gd name="T47" fmla="*/ 352 h 768"/>
                <a:gd name="T48" fmla="*/ 229 w 431"/>
                <a:gd name="T49" fmla="*/ 296 h 768"/>
                <a:gd name="T50" fmla="*/ 250 w 431"/>
                <a:gd name="T51" fmla="*/ 153 h 768"/>
                <a:gd name="T52" fmla="*/ 268 w 431"/>
                <a:gd name="T53" fmla="*/ 93 h 768"/>
                <a:gd name="T54" fmla="*/ 287 w 431"/>
                <a:gd name="T55" fmla="*/ 56 h 768"/>
                <a:gd name="T56" fmla="*/ 315 w 431"/>
                <a:gd name="T57" fmla="*/ 19 h 768"/>
                <a:gd name="T58" fmla="*/ 352 w 431"/>
                <a:gd name="T59" fmla="*/ 0 h 768"/>
                <a:gd name="T60" fmla="*/ 392 w 431"/>
                <a:gd name="T61" fmla="*/ 10 h 768"/>
                <a:gd name="T62" fmla="*/ 418 w 431"/>
                <a:gd name="T63" fmla="*/ 33 h 768"/>
                <a:gd name="T64" fmla="*/ 429 w 431"/>
                <a:gd name="T65" fmla="*/ 60 h 768"/>
                <a:gd name="T66" fmla="*/ 431 w 431"/>
                <a:gd name="T67" fmla="*/ 87 h 768"/>
                <a:gd name="T68" fmla="*/ 429 w 431"/>
                <a:gd name="T69" fmla="*/ 115 h 768"/>
                <a:gd name="T70" fmla="*/ 422 w 431"/>
                <a:gd name="T71" fmla="*/ 159 h 768"/>
                <a:gd name="T72" fmla="*/ 407 w 431"/>
                <a:gd name="T73" fmla="*/ 222 h 768"/>
                <a:gd name="T74" fmla="*/ 375 w 431"/>
                <a:gd name="T75" fmla="*/ 308 h 768"/>
                <a:gd name="T76" fmla="*/ 347 w 431"/>
                <a:gd name="T77" fmla="*/ 369 h 768"/>
                <a:gd name="T78" fmla="*/ 334 w 431"/>
                <a:gd name="T79" fmla="*/ 400 h 768"/>
                <a:gd name="T80" fmla="*/ 318 w 431"/>
                <a:gd name="T81" fmla="*/ 435 h 768"/>
                <a:gd name="T82" fmla="*/ 306 w 431"/>
                <a:gd name="T83" fmla="*/ 462 h 768"/>
                <a:gd name="T84" fmla="*/ 291 w 431"/>
                <a:gd name="T85" fmla="*/ 480 h 768"/>
                <a:gd name="T86" fmla="*/ 243 w 431"/>
                <a:gd name="T87" fmla="*/ 540 h 768"/>
                <a:gd name="T88" fmla="*/ 181 w 431"/>
                <a:gd name="T89" fmla="*/ 616 h 768"/>
                <a:gd name="T90" fmla="*/ 136 w 431"/>
                <a:gd name="T91" fmla="*/ 676 h 768"/>
                <a:gd name="T92" fmla="*/ 125 w 431"/>
                <a:gd name="T93" fmla="*/ 695 h 768"/>
                <a:gd name="T94" fmla="*/ 115 w 431"/>
                <a:gd name="T95" fmla="*/ 717 h 768"/>
                <a:gd name="T96" fmla="*/ 101 w 431"/>
                <a:gd name="T97" fmla="*/ 742 h 768"/>
                <a:gd name="T98" fmla="*/ 89 w 431"/>
                <a:gd name="T99" fmla="*/ 761 h 76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1"/>
                <a:gd name="T151" fmla="*/ 0 h 768"/>
                <a:gd name="T152" fmla="*/ 431 w 431"/>
                <a:gd name="T153" fmla="*/ 768 h 76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1" h="768">
                  <a:moveTo>
                    <a:pt x="84" y="768"/>
                  </a:moveTo>
                  <a:lnTo>
                    <a:pt x="76" y="768"/>
                  </a:lnTo>
                  <a:lnTo>
                    <a:pt x="65" y="764"/>
                  </a:lnTo>
                  <a:lnTo>
                    <a:pt x="50" y="759"/>
                  </a:lnTo>
                  <a:lnTo>
                    <a:pt x="36" y="751"/>
                  </a:lnTo>
                  <a:lnTo>
                    <a:pt x="22" y="743"/>
                  </a:lnTo>
                  <a:lnTo>
                    <a:pt x="10" y="734"/>
                  </a:lnTo>
                  <a:lnTo>
                    <a:pt x="2" y="725"/>
                  </a:lnTo>
                  <a:lnTo>
                    <a:pt x="0" y="716"/>
                  </a:lnTo>
                  <a:lnTo>
                    <a:pt x="8" y="704"/>
                  </a:lnTo>
                  <a:lnTo>
                    <a:pt x="17" y="691"/>
                  </a:lnTo>
                  <a:lnTo>
                    <a:pt x="26" y="677"/>
                  </a:lnTo>
                  <a:lnTo>
                    <a:pt x="35" y="663"/>
                  </a:lnTo>
                  <a:lnTo>
                    <a:pt x="44" y="649"/>
                  </a:lnTo>
                  <a:lnTo>
                    <a:pt x="53" y="634"/>
                  </a:lnTo>
                  <a:lnTo>
                    <a:pt x="59" y="620"/>
                  </a:lnTo>
                  <a:lnTo>
                    <a:pt x="66" y="606"/>
                  </a:lnTo>
                  <a:lnTo>
                    <a:pt x="72" y="590"/>
                  </a:lnTo>
                  <a:lnTo>
                    <a:pt x="80" y="573"/>
                  </a:lnTo>
                  <a:lnTo>
                    <a:pt x="89" y="555"/>
                  </a:lnTo>
                  <a:lnTo>
                    <a:pt x="98" y="537"/>
                  </a:lnTo>
                  <a:lnTo>
                    <a:pt x="107" y="519"/>
                  </a:lnTo>
                  <a:lnTo>
                    <a:pt x="116" y="503"/>
                  </a:lnTo>
                  <a:lnTo>
                    <a:pt x="124" y="492"/>
                  </a:lnTo>
                  <a:lnTo>
                    <a:pt x="131" y="483"/>
                  </a:lnTo>
                  <a:lnTo>
                    <a:pt x="137" y="476"/>
                  </a:lnTo>
                  <a:lnTo>
                    <a:pt x="146" y="468"/>
                  </a:lnTo>
                  <a:lnTo>
                    <a:pt x="157" y="459"/>
                  </a:lnTo>
                  <a:lnTo>
                    <a:pt x="167" y="452"/>
                  </a:lnTo>
                  <a:lnTo>
                    <a:pt x="177" y="444"/>
                  </a:lnTo>
                  <a:lnTo>
                    <a:pt x="186" y="436"/>
                  </a:lnTo>
                  <a:lnTo>
                    <a:pt x="193" y="431"/>
                  </a:lnTo>
                  <a:lnTo>
                    <a:pt x="195" y="427"/>
                  </a:lnTo>
                  <a:lnTo>
                    <a:pt x="198" y="422"/>
                  </a:lnTo>
                  <a:lnTo>
                    <a:pt x="201" y="418"/>
                  </a:lnTo>
                  <a:lnTo>
                    <a:pt x="203" y="417"/>
                  </a:lnTo>
                  <a:lnTo>
                    <a:pt x="207" y="418"/>
                  </a:lnTo>
                  <a:lnTo>
                    <a:pt x="210" y="419"/>
                  </a:lnTo>
                  <a:lnTo>
                    <a:pt x="212" y="418"/>
                  </a:lnTo>
                  <a:lnTo>
                    <a:pt x="212" y="414"/>
                  </a:lnTo>
                  <a:lnTo>
                    <a:pt x="212" y="408"/>
                  </a:lnTo>
                  <a:lnTo>
                    <a:pt x="212" y="402"/>
                  </a:lnTo>
                  <a:lnTo>
                    <a:pt x="214" y="397"/>
                  </a:lnTo>
                  <a:lnTo>
                    <a:pt x="215" y="393"/>
                  </a:lnTo>
                  <a:lnTo>
                    <a:pt x="217" y="388"/>
                  </a:lnTo>
                  <a:lnTo>
                    <a:pt x="221" y="380"/>
                  </a:lnTo>
                  <a:lnTo>
                    <a:pt x="224" y="367"/>
                  </a:lnTo>
                  <a:lnTo>
                    <a:pt x="225" y="352"/>
                  </a:lnTo>
                  <a:lnTo>
                    <a:pt x="225" y="336"/>
                  </a:lnTo>
                  <a:lnTo>
                    <a:pt x="229" y="296"/>
                  </a:lnTo>
                  <a:lnTo>
                    <a:pt x="238" y="225"/>
                  </a:lnTo>
                  <a:lnTo>
                    <a:pt x="250" y="153"/>
                  </a:lnTo>
                  <a:lnTo>
                    <a:pt x="261" y="107"/>
                  </a:lnTo>
                  <a:lnTo>
                    <a:pt x="268" y="93"/>
                  </a:lnTo>
                  <a:lnTo>
                    <a:pt x="277" y="76"/>
                  </a:lnTo>
                  <a:lnTo>
                    <a:pt x="287" y="56"/>
                  </a:lnTo>
                  <a:lnTo>
                    <a:pt x="300" y="37"/>
                  </a:lnTo>
                  <a:lnTo>
                    <a:pt x="315" y="19"/>
                  </a:lnTo>
                  <a:lnTo>
                    <a:pt x="333" y="7"/>
                  </a:lnTo>
                  <a:lnTo>
                    <a:pt x="352" y="0"/>
                  </a:lnTo>
                  <a:lnTo>
                    <a:pt x="373" y="2"/>
                  </a:lnTo>
                  <a:lnTo>
                    <a:pt x="392" y="10"/>
                  </a:lnTo>
                  <a:lnTo>
                    <a:pt x="408" y="20"/>
                  </a:lnTo>
                  <a:lnTo>
                    <a:pt x="418" y="33"/>
                  </a:lnTo>
                  <a:lnTo>
                    <a:pt x="425" y="46"/>
                  </a:lnTo>
                  <a:lnTo>
                    <a:pt x="429" y="60"/>
                  </a:lnTo>
                  <a:lnTo>
                    <a:pt x="430" y="74"/>
                  </a:lnTo>
                  <a:lnTo>
                    <a:pt x="431" y="87"/>
                  </a:lnTo>
                  <a:lnTo>
                    <a:pt x="430" y="100"/>
                  </a:lnTo>
                  <a:lnTo>
                    <a:pt x="429" y="115"/>
                  </a:lnTo>
                  <a:lnTo>
                    <a:pt x="426" y="134"/>
                  </a:lnTo>
                  <a:lnTo>
                    <a:pt x="422" y="159"/>
                  </a:lnTo>
                  <a:lnTo>
                    <a:pt x="417" y="188"/>
                  </a:lnTo>
                  <a:lnTo>
                    <a:pt x="407" y="222"/>
                  </a:lnTo>
                  <a:lnTo>
                    <a:pt x="394" y="262"/>
                  </a:lnTo>
                  <a:lnTo>
                    <a:pt x="375" y="308"/>
                  </a:lnTo>
                  <a:lnTo>
                    <a:pt x="352" y="357"/>
                  </a:lnTo>
                  <a:lnTo>
                    <a:pt x="347" y="369"/>
                  </a:lnTo>
                  <a:lnTo>
                    <a:pt x="341" y="383"/>
                  </a:lnTo>
                  <a:lnTo>
                    <a:pt x="334" y="400"/>
                  </a:lnTo>
                  <a:lnTo>
                    <a:pt x="326" y="418"/>
                  </a:lnTo>
                  <a:lnTo>
                    <a:pt x="318" y="435"/>
                  </a:lnTo>
                  <a:lnTo>
                    <a:pt x="312" y="450"/>
                  </a:lnTo>
                  <a:lnTo>
                    <a:pt x="306" y="462"/>
                  </a:lnTo>
                  <a:lnTo>
                    <a:pt x="302" y="468"/>
                  </a:lnTo>
                  <a:lnTo>
                    <a:pt x="291" y="480"/>
                  </a:lnTo>
                  <a:lnTo>
                    <a:pt x="271" y="506"/>
                  </a:lnTo>
                  <a:lnTo>
                    <a:pt x="243" y="540"/>
                  </a:lnTo>
                  <a:lnTo>
                    <a:pt x="212" y="577"/>
                  </a:lnTo>
                  <a:lnTo>
                    <a:pt x="181" y="616"/>
                  </a:lnTo>
                  <a:lnTo>
                    <a:pt x="155" y="650"/>
                  </a:lnTo>
                  <a:lnTo>
                    <a:pt x="136" y="676"/>
                  </a:lnTo>
                  <a:lnTo>
                    <a:pt x="128" y="689"/>
                  </a:lnTo>
                  <a:lnTo>
                    <a:pt x="125" y="695"/>
                  </a:lnTo>
                  <a:lnTo>
                    <a:pt x="122" y="706"/>
                  </a:lnTo>
                  <a:lnTo>
                    <a:pt x="115" y="717"/>
                  </a:lnTo>
                  <a:lnTo>
                    <a:pt x="109" y="729"/>
                  </a:lnTo>
                  <a:lnTo>
                    <a:pt x="101" y="742"/>
                  </a:lnTo>
                  <a:lnTo>
                    <a:pt x="94" y="752"/>
                  </a:lnTo>
                  <a:lnTo>
                    <a:pt x="89" y="761"/>
                  </a:lnTo>
                  <a:lnTo>
                    <a:pt x="84" y="768"/>
                  </a:lnTo>
                  <a:close/>
                </a:path>
              </a:pathLst>
            </a:custGeom>
            <a:solidFill>
              <a:srgbClr val="004CB2"/>
            </a:solidFill>
            <a:ln w="9525">
              <a:noFill/>
              <a:round/>
              <a:headEnd/>
              <a:tailEnd/>
            </a:ln>
          </p:spPr>
          <p:txBody>
            <a:bodyPr/>
            <a:lstStyle/>
            <a:p>
              <a:endParaRPr lang="ru-RU"/>
            </a:p>
          </p:txBody>
        </p:sp>
        <p:sp>
          <p:nvSpPr>
            <p:cNvPr id="19525" name="Freeform 58"/>
            <p:cNvSpPr>
              <a:spLocks/>
            </p:cNvSpPr>
            <p:nvPr/>
          </p:nvSpPr>
          <p:spPr bwMode="auto">
            <a:xfrm>
              <a:off x="4178" y="2198"/>
              <a:ext cx="263" cy="591"/>
            </a:xfrm>
            <a:custGeom>
              <a:avLst/>
              <a:gdLst>
                <a:gd name="T0" fmla="*/ 167 w 263"/>
                <a:gd name="T1" fmla="*/ 0 h 591"/>
                <a:gd name="T2" fmla="*/ 136 w 263"/>
                <a:gd name="T3" fmla="*/ 16 h 591"/>
                <a:gd name="T4" fmla="*/ 104 w 263"/>
                <a:gd name="T5" fmla="*/ 50 h 591"/>
                <a:gd name="T6" fmla="*/ 79 w 263"/>
                <a:gd name="T7" fmla="*/ 98 h 591"/>
                <a:gd name="T8" fmla="*/ 65 w 263"/>
                <a:gd name="T9" fmla="*/ 183 h 591"/>
                <a:gd name="T10" fmla="*/ 74 w 263"/>
                <a:gd name="T11" fmla="*/ 298 h 591"/>
                <a:gd name="T12" fmla="*/ 69 w 263"/>
                <a:gd name="T13" fmla="*/ 346 h 591"/>
                <a:gd name="T14" fmla="*/ 51 w 263"/>
                <a:gd name="T15" fmla="*/ 383 h 591"/>
                <a:gd name="T16" fmla="*/ 26 w 263"/>
                <a:gd name="T17" fmla="*/ 422 h 591"/>
                <a:gd name="T18" fmla="*/ 8 w 263"/>
                <a:gd name="T19" fmla="*/ 455 h 591"/>
                <a:gd name="T20" fmla="*/ 0 w 263"/>
                <a:gd name="T21" fmla="*/ 492 h 591"/>
                <a:gd name="T22" fmla="*/ 4 w 263"/>
                <a:gd name="T23" fmla="*/ 530 h 591"/>
                <a:gd name="T24" fmla="*/ 21 w 263"/>
                <a:gd name="T25" fmla="*/ 562 h 591"/>
                <a:gd name="T26" fmla="*/ 49 w 263"/>
                <a:gd name="T27" fmla="*/ 582 h 591"/>
                <a:gd name="T28" fmla="*/ 79 w 263"/>
                <a:gd name="T29" fmla="*/ 590 h 591"/>
                <a:gd name="T30" fmla="*/ 104 w 263"/>
                <a:gd name="T31" fmla="*/ 590 h 591"/>
                <a:gd name="T32" fmla="*/ 126 w 263"/>
                <a:gd name="T33" fmla="*/ 586 h 591"/>
                <a:gd name="T34" fmla="*/ 141 w 263"/>
                <a:gd name="T35" fmla="*/ 580 h 591"/>
                <a:gd name="T36" fmla="*/ 148 w 263"/>
                <a:gd name="T37" fmla="*/ 569 h 591"/>
                <a:gd name="T38" fmla="*/ 158 w 263"/>
                <a:gd name="T39" fmla="*/ 547 h 591"/>
                <a:gd name="T40" fmla="*/ 171 w 263"/>
                <a:gd name="T41" fmla="*/ 520 h 591"/>
                <a:gd name="T42" fmla="*/ 182 w 263"/>
                <a:gd name="T43" fmla="*/ 495 h 591"/>
                <a:gd name="T44" fmla="*/ 191 w 263"/>
                <a:gd name="T45" fmla="*/ 471 h 591"/>
                <a:gd name="T46" fmla="*/ 204 w 263"/>
                <a:gd name="T47" fmla="*/ 422 h 591"/>
                <a:gd name="T48" fmla="*/ 209 w 263"/>
                <a:gd name="T49" fmla="*/ 368 h 591"/>
                <a:gd name="T50" fmla="*/ 219 w 263"/>
                <a:gd name="T51" fmla="*/ 306 h 591"/>
                <a:gd name="T52" fmla="*/ 229 w 263"/>
                <a:gd name="T53" fmla="*/ 267 h 591"/>
                <a:gd name="T54" fmla="*/ 231 w 263"/>
                <a:gd name="T55" fmla="*/ 250 h 591"/>
                <a:gd name="T56" fmla="*/ 242 w 263"/>
                <a:gd name="T57" fmla="*/ 239 h 591"/>
                <a:gd name="T58" fmla="*/ 261 w 263"/>
                <a:gd name="T59" fmla="*/ 215 h 591"/>
                <a:gd name="T60" fmla="*/ 259 w 263"/>
                <a:gd name="T61" fmla="*/ 195 h 591"/>
                <a:gd name="T62" fmla="*/ 241 w 263"/>
                <a:gd name="T63" fmla="*/ 162 h 591"/>
                <a:gd name="T64" fmla="*/ 229 w 263"/>
                <a:gd name="T65" fmla="*/ 122 h 591"/>
                <a:gd name="T66" fmla="*/ 223 w 263"/>
                <a:gd name="T67" fmla="*/ 81 h 591"/>
                <a:gd name="T68" fmla="*/ 214 w 263"/>
                <a:gd name="T69" fmla="*/ 38 h 591"/>
                <a:gd name="T70" fmla="*/ 196 w 263"/>
                <a:gd name="T71" fmla="*/ 7 h 5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3"/>
                <a:gd name="T109" fmla="*/ 0 h 591"/>
                <a:gd name="T110" fmla="*/ 263 w 263"/>
                <a:gd name="T111" fmla="*/ 591 h 5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3" h="591">
                  <a:moveTo>
                    <a:pt x="182" y="0"/>
                  </a:moveTo>
                  <a:lnTo>
                    <a:pt x="167" y="0"/>
                  </a:lnTo>
                  <a:lnTo>
                    <a:pt x="152" y="6"/>
                  </a:lnTo>
                  <a:lnTo>
                    <a:pt x="136" y="16"/>
                  </a:lnTo>
                  <a:lnTo>
                    <a:pt x="119" y="30"/>
                  </a:lnTo>
                  <a:lnTo>
                    <a:pt x="104" y="50"/>
                  </a:lnTo>
                  <a:lnTo>
                    <a:pt x="91" y="72"/>
                  </a:lnTo>
                  <a:lnTo>
                    <a:pt x="79" y="98"/>
                  </a:lnTo>
                  <a:lnTo>
                    <a:pt x="70" y="127"/>
                  </a:lnTo>
                  <a:lnTo>
                    <a:pt x="65" y="183"/>
                  </a:lnTo>
                  <a:lnTo>
                    <a:pt x="69" y="244"/>
                  </a:lnTo>
                  <a:lnTo>
                    <a:pt x="74" y="298"/>
                  </a:lnTo>
                  <a:lnTo>
                    <a:pt x="74" y="331"/>
                  </a:lnTo>
                  <a:lnTo>
                    <a:pt x="69" y="346"/>
                  </a:lnTo>
                  <a:lnTo>
                    <a:pt x="61" y="363"/>
                  </a:lnTo>
                  <a:lnTo>
                    <a:pt x="51" y="383"/>
                  </a:lnTo>
                  <a:lnTo>
                    <a:pt x="39" y="402"/>
                  </a:lnTo>
                  <a:lnTo>
                    <a:pt x="26" y="422"/>
                  </a:lnTo>
                  <a:lnTo>
                    <a:pt x="16" y="440"/>
                  </a:lnTo>
                  <a:lnTo>
                    <a:pt x="8" y="455"/>
                  </a:lnTo>
                  <a:lnTo>
                    <a:pt x="3" y="470"/>
                  </a:lnTo>
                  <a:lnTo>
                    <a:pt x="0" y="492"/>
                  </a:lnTo>
                  <a:lnTo>
                    <a:pt x="0" y="512"/>
                  </a:lnTo>
                  <a:lnTo>
                    <a:pt x="4" y="530"/>
                  </a:lnTo>
                  <a:lnTo>
                    <a:pt x="11" y="547"/>
                  </a:lnTo>
                  <a:lnTo>
                    <a:pt x="21" y="562"/>
                  </a:lnTo>
                  <a:lnTo>
                    <a:pt x="34" y="573"/>
                  </a:lnTo>
                  <a:lnTo>
                    <a:pt x="49" y="582"/>
                  </a:lnTo>
                  <a:lnTo>
                    <a:pt x="69" y="589"/>
                  </a:lnTo>
                  <a:lnTo>
                    <a:pt x="79" y="590"/>
                  </a:lnTo>
                  <a:lnTo>
                    <a:pt x="91" y="591"/>
                  </a:lnTo>
                  <a:lnTo>
                    <a:pt x="104" y="590"/>
                  </a:lnTo>
                  <a:lnTo>
                    <a:pt x="115" y="589"/>
                  </a:lnTo>
                  <a:lnTo>
                    <a:pt x="126" y="586"/>
                  </a:lnTo>
                  <a:lnTo>
                    <a:pt x="135" y="584"/>
                  </a:lnTo>
                  <a:lnTo>
                    <a:pt x="141" y="580"/>
                  </a:lnTo>
                  <a:lnTo>
                    <a:pt x="145" y="576"/>
                  </a:lnTo>
                  <a:lnTo>
                    <a:pt x="148" y="569"/>
                  </a:lnTo>
                  <a:lnTo>
                    <a:pt x="153" y="559"/>
                  </a:lnTo>
                  <a:lnTo>
                    <a:pt x="158" y="547"/>
                  </a:lnTo>
                  <a:lnTo>
                    <a:pt x="165" y="533"/>
                  </a:lnTo>
                  <a:lnTo>
                    <a:pt x="171" y="520"/>
                  </a:lnTo>
                  <a:lnTo>
                    <a:pt x="178" y="507"/>
                  </a:lnTo>
                  <a:lnTo>
                    <a:pt x="182" y="495"/>
                  </a:lnTo>
                  <a:lnTo>
                    <a:pt x="185" y="488"/>
                  </a:lnTo>
                  <a:lnTo>
                    <a:pt x="191" y="471"/>
                  </a:lnTo>
                  <a:lnTo>
                    <a:pt x="198" y="448"/>
                  </a:lnTo>
                  <a:lnTo>
                    <a:pt x="204" y="422"/>
                  </a:lnTo>
                  <a:lnTo>
                    <a:pt x="207" y="397"/>
                  </a:lnTo>
                  <a:lnTo>
                    <a:pt x="209" y="368"/>
                  </a:lnTo>
                  <a:lnTo>
                    <a:pt x="214" y="337"/>
                  </a:lnTo>
                  <a:lnTo>
                    <a:pt x="219" y="306"/>
                  </a:lnTo>
                  <a:lnTo>
                    <a:pt x="227" y="278"/>
                  </a:lnTo>
                  <a:lnTo>
                    <a:pt x="229" y="267"/>
                  </a:lnTo>
                  <a:lnTo>
                    <a:pt x="231" y="258"/>
                  </a:lnTo>
                  <a:lnTo>
                    <a:pt x="231" y="250"/>
                  </a:lnTo>
                  <a:lnTo>
                    <a:pt x="232" y="248"/>
                  </a:lnTo>
                  <a:lnTo>
                    <a:pt x="242" y="239"/>
                  </a:lnTo>
                  <a:lnTo>
                    <a:pt x="253" y="227"/>
                  </a:lnTo>
                  <a:lnTo>
                    <a:pt x="261" y="215"/>
                  </a:lnTo>
                  <a:lnTo>
                    <a:pt x="263" y="206"/>
                  </a:lnTo>
                  <a:lnTo>
                    <a:pt x="259" y="195"/>
                  </a:lnTo>
                  <a:lnTo>
                    <a:pt x="252" y="180"/>
                  </a:lnTo>
                  <a:lnTo>
                    <a:pt x="241" y="162"/>
                  </a:lnTo>
                  <a:lnTo>
                    <a:pt x="232" y="138"/>
                  </a:lnTo>
                  <a:lnTo>
                    <a:pt x="229" y="122"/>
                  </a:lnTo>
                  <a:lnTo>
                    <a:pt x="226" y="103"/>
                  </a:lnTo>
                  <a:lnTo>
                    <a:pt x="223" y="81"/>
                  </a:lnTo>
                  <a:lnTo>
                    <a:pt x="219" y="59"/>
                  </a:lnTo>
                  <a:lnTo>
                    <a:pt x="214" y="38"/>
                  </a:lnTo>
                  <a:lnTo>
                    <a:pt x="206" y="21"/>
                  </a:lnTo>
                  <a:lnTo>
                    <a:pt x="196" y="7"/>
                  </a:lnTo>
                  <a:lnTo>
                    <a:pt x="182" y="0"/>
                  </a:lnTo>
                  <a:close/>
                </a:path>
              </a:pathLst>
            </a:custGeom>
            <a:solidFill>
              <a:srgbClr val="CC998C"/>
            </a:solidFill>
            <a:ln w="9525">
              <a:noFill/>
              <a:round/>
              <a:headEnd/>
              <a:tailEnd/>
            </a:ln>
          </p:spPr>
          <p:txBody>
            <a:bodyPr/>
            <a:lstStyle/>
            <a:p>
              <a:endParaRPr lang="ru-RU"/>
            </a:p>
          </p:txBody>
        </p:sp>
        <p:sp>
          <p:nvSpPr>
            <p:cNvPr id="19526" name="Freeform 59"/>
            <p:cNvSpPr>
              <a:spLocks/>
            </p:cNvSpPr>
            <p:nvPr/>
          </p:nvSpPr>
          <p:spPr bwMode="auto">
            <a:xfrm>
              <a:off x="4328" y="2285"/>
              <a:ext cx="21" cy="22"/>
            </a:xfrm>
            <a:custGeom>
              <a:avLst/>
              <a:gdLst>
                <a:gd name="T0" fmla="*/ 8 w 21"/>
                <a:gd name="T1" fmla="*/ 22 h 22"/>
                <a:gd name="T2" fmla="*/ 13 w 21"/>
                <a:gd name="T3" fmla="*/ 22 h 22"/>
                <a:gd name="T4" fmla="*/ 17 w 21"/>
                <a:gd name="T5" fmla="*/ 21 h 22"/>
                <a:gd name="T6" fmla="*/ 20 w 21"/>
                <a:gd name="T7" fmla="*/ 17 h 22"/>
                <a:gd name="T8" fmla="*/ 21 w 21"/>
                <a:gd name="T9" fmla="*/ 13 h 22"/>
                <a:gd name="T10" fmla="*/ 21 w 21"/>
                <a:gd name="T11" fmla="*/ 9 h 22"/>
                <a:gd name="T12" fmla="*/ 20 w 21"/>
                <a:gd name="T13" fmla="*/ 5 h 22"/>
                <a:gd name="T14" fmla="*/ 17 w 21"/>
                <a:gd name="T15" fmla="*/ 1 h 22"/>
                <a:gd name="T16" fmla="*/ 13 w 21"/>
                <a:gd name="T17" fmla="*/ 0 h 22"/>
                <a:gd name="T18" fmla="*/ 8 w 21"/>
                <a:gd name="T19" fmla="*/ 0 h 22"/>
                <a:gd name="T20" fmla="*/ 6 w 21"/>
                <a:gd name="T21" fmla="*/ 1 h 22"/>
                <a:gd name="T22" fmla="*/ 2 w 21"/>
                <a:gd name="T23" fmla="*/ 4 h 22"/>
                <a:gd name="T24" fmla="*/ 0 w 21"/>
                <a:gd name="T25" fmla="*/ 8 h 22"/>
                <a:gd name="T26" fmla="*/ 0 w 21"/>
                <a:gd name="T27" fmla="*/ 13 h 22"/>
                <a:gd name="T28" fmla="*/ 2 w 21"/>
                <a:gd name="T29" fmla="*/ 17 h 22"/>
                <a:gd name="T30" fmla="*/ 4 w 21"/>
                <a:gd name="T31" fmla="*/ 21 h 22"/>
                <a:gd name="T32" fmla="*/ 8 w 21"/>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8" y="22"/>
                  </a:moveTo>
                  <a:lnTo>
                    <a:pt x="13" y="22"/>
                  </a:lnTo>
                  <a:lnTo>
                    <a:pt x="17" y="21"/>
                  </a:lnTo>
                  <a:lnTo>
                    <a:pt x="20" y="17"/>
                  </a:lnTo>
                  <a:lnTo>
                    <a:pt x="21" y="13"/>
                  </a:lnTo>
                  <a:lnTo>
                    <a:pt x="21" y="9"/>
                  </a:lnTo>
                  <a:lnTo>
                    <a:pt x="20" y="5"/>
                  </a:lnTo>
                  <a:lnTo>
                    <a:pt x="17" y="1"/>
                  </a:lnTo>
                  <a:lnTo>
                    <a:pt x="13" y="0"/>
                  </a:lnTo>
                  <a:lnTo>
                    <a:pt x="8" y="0"/>
                  </a:lnTo>
                  <a:lnTo>
                    <a:pt x="6" y="1"/>
                  </a:lnTo>
                  <a:lnTo>
                    <a:pt x="2" y="4"/>
                  </a:lnTo>
                  <a:lnTo>
                    <a:pt x="0" y="8"/>
                  </a:lnTo>
                  <a:lnTo>
                    <a:pt x="0" y="13"/>
                  </a:lnTo>
                  <a:lnTo>
                    <a:pt x="2" y="17"/>
                  </a:lnTo>
                  <a:lnTo>
                    <a:pt x="4" y="21"/>
                  </a:lnTo>
                  <a:lnTo>
                    <a:pt x="8" y="22"/>
                  </a:lnTo>
                  <a:close/>
                </a:path>
              </a:pathLst>
            </a:custGeom>
            <a:solidFill>
              <a:srgbClr val="CC998C"/>
            </a:solidFill>
            <a:ln w="9525">
              <a:noFill/>
              <a:round/>
              <a:headEnd/>
              <a:tailEnd/>
            </a:ln>
          </p:spPr>
          <p:txBody>
            <a:bodyPr/>
            <a:lstStyle/>
            <a:p>
              <a:endParaRPr lang="ru-RU"/>
            </a:p>
          </p:txBody>
        </p:sp>
        <p:sp>
          <p:nvSpPr>
            <p:cNvPr id="19527" name="Freeform 60"/>
            <p:cNvSpPr>
              <a:spLocks/>
            </p:cNvSpPr>
            <p:nvPr/>
          </p:nvSpPr>
          <p:spPr bwMode="auto">
            <a:xfrm>
              <a:off x="4343" y="2214"/>
              <a:ext cx="20" cy="22"/>
            </a:xfrm>
            <a:custGeom>
              <a:avLst/>
              <a:gdLst>
                <a:gd name="T0" fmla="*/ 7 w 20"/>
                <a:gd name="T1" fmla="*/ 22 h 22"/>
                <a:gd name="T2" fmla="*/ 11 w 20"/>
                <a:gd name="T3" fmla="*/ 22 h 22"/>
                <a:gd name="T4" fmla="*/ 15 w 20"/>
                <a:gd name="T5" fmla="*/ 21 h 22"/>
                <a:gd name="T6" fmla="*/ 19 w 20"/>
                <a:gd name="T7" fmla="*/ 17 h 22"/>
                <a:gd name="T8" fmla="*/ 20 w 20"/>
                <a:gd name="T9" fmla="*/ 13 h 22"/>
                <a:gd name="T10" fmla="*/ 20 w 20"/>
                <a:gd name="T11" fmla="*/ 9 h 22"/>
                <a:gd name="T12" fmla="*/ 19 w 20"/>
                <a:gd name="T13" fmla="*/ 5 h 22"/>
                <a:gd name="T14" fmla="*/ 17 w 20"/>
                <a:gd name="T15" fmla="*/ 1 h 22"/>
                <a:gd name="T16" fmla="*/ 13 w 20"/>
                <a:gd name="T17" fmla="*/ 0 h 22"/>
                <a:gd name="T18" fmla="*/ 7 w 20"/>
                <a:gd name="T19" fmla="*/ 0 h 22"/>
                <a:gd name="T20" fmla="*/ 5 w 20"/>
                <a:gd name="T21" fmla="*/ 1 h 22"/>
                <a:gd name="T22" fmla="*/ 1 w 20"/>
                <a:gd name="T23" fmla="*/ 5 h 22"/>
                <a:gd name="T24" fmla="*/ 0 w 20"/>
                <a:gd name="T25" fmla="*/ 9 h 22"/>
                <a:gd name="T26" fmla="*/ 0 w 20"/>
                <a:gd name="T27" fmla="*/ 13 h 22"/>
                <a:gd name="T28" fmla="*/ 1 w 20"/>
                <a:gd name="T29" fmla="*/ 17 h 22"/>
                <a:gd name="T30" fmla="*/ 4 w 20"/>
                <a:gd name="T31" fmla="*/ 21 h 22"/>
                <a:gd name="T32" fmla="*/ 7 w 20"/>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7" y="22"/>
                  </a:moveTo>
                  <a:lnTo>
                    <a:pt x="11" y="22"/>
                  </a:lnTo>
                  <a:lnTo>
                    <a:pt x="15" y="21"/>
                  </a:lnTo>
                  <a:lnTo>
                    <a:pt x="19" y="17"/>
                  </a:lnTo>
                  <a:lnTo>
                    <a:pt x="20" y="13"/>
                  </a:lnTo>
                  <a:lnTo>
                    <a:pt x="20" y="9"/>
                  </a:lnTo>
                  <a:lnTo>
                    <a:pt x="19" y="5"/>
                  </a:lnTo>
                  <a:lnTo>
                    <a:pt x="17" y="1"/>
                  </a:lnTo>
                  <a:lnTo>
                    <a:pt x="13" y="0"/>
                  </a:lnTo>
                  <a:lnTo>
                    <a:pt x="7" y="0"/>
                  </a:lnTo>
                  <a:lnTo>
                    <a:pt x="5" y="1"/>
                  </a:lnTo>
                  <a:lnTo>
                    <a:pt x="1" y="5"/>
                  </a:lnTo>
                  <a:lnTo>
                    <a:pt x="0" y="9"/>
                  </a:lnTo>
                  <a:lnTo>
                    <a:pt x="0" y="13"/>
                  </a:lnTo>
                  <a:lnTo>
                    <a:pt x="1" y="17"/>
                  </a:lnTo>
                  <a:lnTo>
                    <a:pt x="4" y="21"/>
                  </a:lnTo>
                  <a:lnTo>
                    <a:pt x="7" y="22"/>
                  </a:lnTo>
                  <a:close/>
                </a:path>
              </a:pathLst>
            </a:custGeom>
            <a:solidFill>
              <a:srgbClr val="CC998C"/>
            </a:solidFill>
            <a:ln w="9525">
              <a:noFill/>
              <a:round/>
              <a:headEnd/>
              <a:tailEnd/>
            </a:ln>
          </p:spPr>
          <p:txBody>
            <a:bodyPr/>
            <a:lstStyle/>
            <a:p>
              <a:endParaRPr lang="ru-RU"/>
            </a:p>
          </p:txBody>
        </p:sp>
        <p:sp>
          <p:nvSpPr>
            <p:cNvPr id="19528" name="Freeform 61"/>
            <p:cNvSpPr>
              <a:spLocks/>
            </p:cNvSpPr>
            <p:nvPr/>
          </p:nvSpPr>
          <p:spPr bwMode="auto">
            <a:xfrm>
              <a:off x="4259" y="2722"/>
              <a:ext cx="20" cy="22"/>
            </a:xfrm>
            <a:custGeom>
              <a:avLst/>
              <a:gdLst>
                <a:gd name="T0" fmla="*/ 7 w 20"/>
                <a:gd name="T1" fmla="*/ 21 h 22"/>
                <a:gd name="T2" fmla="*/ 11 w 20"/>
                <a:gd name="T3" fmla="*/ 22 h 22"/>
                <a:gd name="T4" fmla="*/ 15 w 20"/>
                <a:gd name="T5" fmla="*/ 21 h 22"/>
                <a:gd name="T6" fmla="*/ 19 w 20"/>
                <a:gd name="T7" fmla="*/ 17 h 22"/>
                <a:gd name="T8" fmla="*/ 20 w 20"/>
                <a:gd name="T9" fmla="*/ 13 h 22"/>
                <a:gd name="T10" fmla="*/ 20 w 20"/>
                <a:gd name="T11" fmla="*/ 9 h 22"/>
                <a:gd name="T12" fmla="*/ 19 w 20"/>
                <a:gd name="T13" fmla="*/ 5 h 22"/>
                <a:gd name="T14" fmla="*/ 16 w 20"/>
                <a:gd name="T15" fmla="*/ 1 h 22"/>
                <a:gd name="T16" fmla="*/ 12 w 20"/>
                <a:gd name="T17" fmla="*/ 0 h 22"/>
                <a:gd name="T18" fmla="*/ 7 w 20"/>
                <a:gd name="T19" fmla="*/ 0 h 22"/>
                <a:gd name="T20" fmla="*/ 5 w 20"/>
                <a:gd name="T21" fmla="*/ 1 h 22"/>
                <a:gd name="T22" fmla="*/ 1 w 20"/>
                <a:gd name="T23" fmla="*/ 4 h 22"/>
                <a:gd name="T24" fmla="*/ 0 w 20"/>
                <a:gd name="T25" fmla="*/ 8 h 22"/>
                <a:gd name="T26" fmla="*/ 0 w 20"/>
                <a:gd name="T27" fmla="*/ 13 h 22"/>
                <a:gd name="T28" fmla="*/ 1 w 20"/>
                <a:gd name="T29" fmla="*/ 16 h 22"/>
                <a:gd name="T30" fmla="*/ 3 w 20"/>
                <a:gd name="T31" fmla="*/ 19 h 22"/>
                <a:gd name="T32" fmla="*/ 7 w 20"/>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2"/>
                <a:gd name="T53" fmla="*/ 20 w 20"/>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2">
                  <a:moveTo>
                    <a:pt x="7" y="21"/>
                  </a:moveTo>
                  <a:lnTo>
                    <a:pt x="11" y="22"/>
                  </a:lnTo>
                  <a:lnTo>
                    <a:pt x="15" y="21"/>
                  </a:lnTo>
                  <a:lnTo>
                    <a:pt x="19" y="17"/>
                  </a:lnTo>
                  <a:lnTo>
                    <a:pt x="20" y="13"/>
                  </a:lnTo>
                  <a:lnTo>
                    <a:pt x="20" y="9"/>
                  </a:lnTo>
                  <a:lnTo>
                    <a:pt x="19" y="5"/>
                  </a:lnTo>
                  <a:lnTo>
                    <a:pt x="16" y="1"/>
                  </a:lnTo>
                  <a:lnTo>
                    <a:pt x="12" y="0"/>
                  </a:lnTo>
                  <a:lnTo>
                    <a:pt x="7" y="0"/>
                  </a:lnTo>
                  <a:lnTo>
                    <a:pt x="5" y="1"/>
                  </a:lnTo>
                  <a:lnTo>
                    <a:pt x="1" y="4"/>
                  </a:lnTo>
                  <a:lnTo>
                    <a:pt x="0" y="8"/>
                  </a:lnTo>
                  <a:lnTo>
                    <a:pt x="0" y="13"/>
                  </a:lnTo>
                  <a:lnTo>
                    <a:pt x="1" y="16"/>
                  </a:lnTo>
                  <a:lnTo>
                    <a:pt x="3" y="19"/>
                  </a:lnTo>
                  <a:lnTo>
                    <a:pt x="7" y="21"/>
                  </a:lnTo>
                  <a:close/>
                </a:path>
              </a:pathLst>
            </a:custGeom>
            <a:solidFill>
              <a:srgbClr val="CC998C"/>
            </a:solidFill>
            <a:ln w="9525">
              <a:noFill/>
              <a:round/>
              <a:headEnd/>
              <a:tailEnd/>
            </a:ln>
          </p:spPr>
          <p:txBody>
            <a:bodyPr/>
            <a:lstStyle/>
            <a:p>
              <a:endParaRPr lang="ru-RU"/>
            </a:p>
          </p:txBody>
        </p:sp>
        <p:sp>
          <p:nvSpPr>
            <p:cNvPr id="19529" name="Freeform 62"/>
            <p:cNvSpPr>
              <a:spLocks/>
            </p:cNvSpPr>
            <p:nvPr/>
          </p:nvSpPr>
          <p:spPr bwMode="auto">
            <a:xfrm>
              <a:off x="4163" y="2550"/>
              <a:ext cx="226" cy="245"/>
            </a:xfrm>
            <a:custGeom>
              <a:avLst/>
              <a:gdLst>
                <a:gd name="T0" fmla="*/ 221 w 226"/>
                <a:gd name="T1" fmla="*/ 80 h 245"/>
                <a:gd name="T2" fmla="*/ 208 w 226"/>
                <a:gd name="T3" fmla="*/ 131 h 245"/>
                <a:gd name="T4" fmla="*/ 200 w 226"/>
                <a:gd name="T5" fmla="*/ 153 h 245"/>
                <a:gd name="T6" fmla="*/ 198 w 226"/>
                <a:gd name="T7" fmla="*/ 166 h 245"/>
                <a:gd name="T8" fmla="*/ 191 w 226"/>
                <a:gd name="T9" fmla="*/ 180 h 245"/>
                <a:gd name="T10" fmla="*/ 173 w 226"/>
                <a:gd name="T11" fmla="*/ 220 h 245"/>
                <a:gd name="T12" fmla="*/ 149 w 226"/>
                <a:gd name="T13" fmla="*/ 237 h 245"/>
                <a:gd name="T14" fmla="*/ 120 w 226"/>
                <a:gd name="T15" fmla="*/ 243 h 245"/>
                <a:gd name="T16" fmla="*/ 86 w 226"/>
                <a:gd name="T17" fmla="*/ 245 h 245"/>
                <a:gd name="T18" fmla="*/ 53 w 226"/>
                <a:gd name="T19" fmla="*/ 237 h 245"/>
                <a:gd name="T20" fmla="*/ 27 w 226"/>
                <a:gd name="T21" fmla="*/ 216 h 245"/>
                <a:gd name="T22" fmla="*/ 11 w 226"/>
                <a:gd name="T23" fmla="*/ 193 h 245"/>
                <a:gd name="T24" fmla="*/ 2 w 226"/>
                <a:gd name="T25" fmla="*/ 173 h 245"/>
                <a:gd name="T26" fmla="*/ 0 w 226"/>
                <a:gd name="T27" fmla="*/ 156 h 245"/>
                <a:gd name="T28" fmla="*/ 1 w 226"/>
                <a:gd name="T29" fmla="*/ 137 h 245"/>
                <a:gd name="T30" fmla="*/ 4 w 226"/>
                <a:gd name="T31" fmla="*/ 121 h 245"/>
                <a:gd name="T32" fmla="*/ 6 w 226"/>
                <a:gd name="T33" fmla="*/ 110 h 245"/>
                <a:gd name="T34" fmla="*/ 16 w 226"/>
                <a:gd name="T35" fmla="*/ 96 h 245"/>
                <a:gd name="T36" fmla="*/ 31 w 226"/>
                <a:gd name="T37" fmla="*/ 75 h 245"/>
                <a:gd name="T38" fmla="*/ 46 w 226"/>
                <a:gd name="T39" fmla="*/ 45 h 245"/>
                <a:gd name="T40" fmla="*/ 51 w 226"/>
                <a:gd name="T41" fmla="*/ 27 h 245"/>
                <a:gd name="T42" fmla="*/ 58 w 226"/>
                <a:gd name="T43" fmla="*/ 15 h 245"/>
                <a:gd name="T44" fmla="*/ 68 w 226"/>
                <a:gd name="T45" fmla="*/ 11 h 245"/>
                <a:gd name="T46" fmla="*/ 73 w 226"/>
                <a:gd name="T47" fmla="*/ 3 h 245"/>
                <a:gd name="T48" fmla="*/ 81 w 226"/>
                <a:gd name="T49" fmla="*/ 0 h 245"/>
                <a:gd name="T50" fmla="*/ 93 w 226"/>
                <a:gd name="T51" fmla="*/ 2 h 245"/>
                <a:gd name="T52" fmla="*/ 105 w 226"/>
                <a:gd name="T53" fmla="*/ 5 h 245"/>
                <a:gd name="T54" fmla="*/ 114 w 226"/>
                <a:gd name="T55" fmla="*/ 10 h 245"/>
                <a:gd name="T56" fmla="*/ 124 w 226"/>
                <a:gd name="T57" fmla="*/ 16 h 245"/>
                <a:gd name="T58" fmla="*/ 137 w 226"/>
                <a:gd name="T59" fmla="*/ 23 h 245"/>
                <a:gd name="T60" fmla="*/ 153 w 226"/>
                <a:gd name="T61" fmla="*/ 31 h 245"/>
                <a:gd name="T62" fmla="*/ 167 w 226"/>
                <a:gd name="T63" fmla="*/ 36 h 245"/>
                <a:gd name="T64" fmla="*/ 177 w 226"/>
                <a:gd name="T65" fmla="*/ 38 h 245"/>
                <a:gd name="T66" fmla="*/ 189 w 226"/>
                <a:gd name="T67" fmla="*/ 41 h 245"/>
                <a:gd name="T68" fmla="*/ 202 w 226"/>
                <a:gd name="T69" fmla="*/ 42 h 245"/>
                <a:gd name="T70" fmla="*/ 213 w 226"/>
                <a:gd name="T71" fmla="*/ 45 h 245"/>
                <a:gd name="T72" fmla="*/ 221 w 226"/>
                <a:gd name="T73" fmla="*/ 48 h 245"/>
                <a:gd name="T74" fmla="*/ 226 w 226"/>
                <a:gd name="T75" fmla="*/ 51 h 245"/>
                <a:gd name="T76" fmla="*/ 225 w 226"/>
                <a:gd name="T77" fmla="*/ 57 h 245"/>
                <a:gd name="T78" fmla="*/ 222 w 226"/>
                <a:gd name="T79" fmla="*/ 64 h 2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6"/>
                <a:gd name="T121" fmla="*/ 0 h 245"/>
                <a:gd name="T122" fmla="*/ 226 w 226"/>
                <a:gd name="T123" fmla="*/ 245 h 2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6" h="245">
                  <a:moveTo>
                    <a:pt x="222" y="66"/>
                  </a:moveTo>
                  <a:lnTo>
                    <a:pt x="221" y="80"/>
                  </a:lnTo>
                  <a:lnTo>
                    <a:pt x="216" y="105"/>
                  </a:lnTo>
                  <a:lnTo>
                    <a:pt x="208" y="131"/>
                  </a:lnTo>
                  <a:lnTo>
                    <a:pt x="202" y="147"/>
                  </a:lnTo>
                  <a:lnTo>
                    <a:pt x="200" y="153"/>
                  </a:lnTo>
                  <a:lnTo>
                    <a:pt x="199" y="159"/>
                  </a:lnTo>
                  <a:lnTo>
                    <a:pt x="198" y="166"/>
                  </a:lnTo>
                  <a:lnTo>
                    <a:pt x="195" y="169"/>
                  </a:lnTo>
                  <a:lnTo>
                    <a:pt x="191" y="180"/>
                  </a:lnTo>
                  <a:lnTo>
                    <a:pt x="184" y="199"/>
                  </a:lnTo>
                  <a:lnTo>
                    <a:pt x="173" y="220"/>
                  </a:lnTo>
                  <a:lnTo>
                    <a:pt x="159" y="233"/>
                  </a:lnTo>
                  <a:lnTo>
                    <a:pt x="149" y="237"/>
                  </a:lnTo>
                  <a:lnTo>
                    <a:pt x="136" y="239"/>
                  </a:lnTo>
                  <a:lnTo>
                    <a:pt x="120" y="243"/>
                  </a:lnTo>
                  <a:lnTo>
                    <a:pt x="103" y="245"/>
                  </a:lnTo>
                  <a:lnTo>
                    <a:pt x="86" y="245"/>
                  </a:lnTo>
                  <a:lnTo>
                    <a:pt x="68" y="243"/>
                  </a:lnTo>
                  <a:lnTo>
                    <a:pt x="53" y="237"/>
                  </a:lnTo>
                  <a:lnTo>
                    <a:pt x="39" y="228"/>
                  </a:lnTo>
                  <a:lnTo>
                    <a:pt x="27" y="216"/>
                  </a:lnTo>
                  <a:lnTo>
                    <a:pt x="18" y="204"/>
                  </a:lnTo>
                  <a:lnTo>
                    <a:pt x="11" y="193"/>
                  </a:lnTo>
                  <a:lnTo>
                    <a:pt x="6" y="182"/>
                  </a:lnTo>
                  <a:lnTo>
                    <a:pt x="2" y="173"/>
                  </a:lnTo>
                  <a:lnTo>
                    <a:pt x="0" y="164"/>
                  </a:lnTo>
                  <a:lnTo>
                    <a:pt x="0" y="156"/>
                  </a:lnTo>
                  <a:lnTo>
                    <a:pt x="0" y="149"/>
                  </a:lnTo>
                  <a:lnTo>
                    <a:pt x="1" y="137"/>
                  </a:lnTo>
                  <a:lnTo>
                    <a:pt x="2" y="128"/>
                  </a:lnTo>
                  <a:lnTo>
                    <a:pt x="4" y="121"/>
                  </a:lnTo>
                  <a:lnTo>
                    <a:pt x="5" y="115"/>
                  </a:lnTo>
                  <a:lnTo>
                    <a:pt x="6" y="110"/>
                  </a:lnTo>
                  <a:lnTo>
                    <a:pt x="10" y="102"/>
                  </a:lnTo>
                  <a:lnTo>
                    <a:pt x="16" y="96"/>
                  </a:lnTo>
                  <a:lnTo>
                    <a:pt x="23" y="86"/>
                  </a:lnTo>
                  <a:lnTo>
                    <a:pt x="31" y="75"/>
                  </a:lnTo>
                  <a:lnTo>
                    <a:pt x="39" y="61"/>
                  </a:lnTo>
                  <a:lnTo>
                    <a:pt x="46" y="45"/>
                  </a:lnTo>
                  <a:lnTo>
                    <a:pt x="50" y="35"/>
                  </a:lnTo>
                  <a:lnTo>
                    <a:pt x="51" y="27"/>
                  </a:lnTo>
                  <a:lnTo>
                    <a:pt x="53" y="20"/>
                  </a:lnTo>
                  <a:lnTo>
                    <a:pt x="58" y="15"/>
                  </a:lnTo>
                  <a:lnTo>
                    <a:pt x="66" y="14"/>
                  </a:lnTo>
                  <a:lnTo>
                    <a:pt x="68" y="11"/>
                  </a:lnTo>
                  <a:lnTo>
                    <a:pt x="71" y="7"/>
                  </a:lnTo>
                  <a:lnTo>
                    <a:pt x="73" y="3"/>
                  </a:lnTo>
                  <a:lnTo>
                    <a:pt x="75" y="0"/>
                  </a:lnTo>
                  <a:lnTo>
                    <a:pt x="81" y="0"/>
                  </a:lnTo>
                  <a:lnTo>
                    <a:pt x="88" y="1"/>
                  </a:lnTo>
                  <a:lnTo>
                    <a:pt x="93" y="2"/>
                  </a:lnTo>
                  <a:lnTo>
                    <a:pt x="99" y="3"/>
                  </a:lnTo>
                  <a:lnTo>
                    <a:pt x="105" y="5"/>
                  </a:lnTo>
                  <a:lnTo>
                    <a:pt x="110" y="7"/>
                  </a:lnTo>
                  <a:lnTo>
                    <a:pt x="114" y="10"/>
                  </a:lnTo>
                  <a:lnTo>
                    <a:pt x="119" y="13"/>
                  </a:lnTo>
                  <a:lnTo>
                    <a:pt x="124" y="16"/>
                  </a:lnTo>
                  <a:lnTo>
                    <a:pt x="130" y="19"/>
                  </a:lnTo>
                  <a:lnTo>
                    <a:pt x="137" y="23"/>
                  </a:lnTo>
                  <a:lnTo>
                    <a:pt x="145" y="27"/>
                  </a:lnTo>
                  <a:lnTo>
                    <a:pt x="153" y="31"/>
                  </a:lnTo>
                  <a:lnTo>
                    <a:pt x="160" y="33"/>
                  </a:lnTo>
                  <a:lnTo>
                    <a:pt x="167" y="36"/>
                  </a:lnTo>
                  <a:lnTo>
                    <a:pt x="172" y="37"/>
                  </a:lnTo>
                  <a:lnTo>
                    <a:pt x="177" y="38"/>
                  </a:lnTo>
                  <a:lnTo>
                    <a:pt x="182" y="40"/>
                  </a:lnTo>
                  <a:lnTo>
                    <a:pt x="189" y="41"/>
                  </a:lnTo>
                  <a:lnTo>
                    <a:pt x="195" y="41"/>
                  </a:lnTo>
                  <a:lnTo>
                    <a:pt x="202" y="42"/>
                  </a:lnTo>
                  <a:lnTo>
                    <a:pt x="208" y="44"/>
                  </a:lnTo>
                  <a:lnTo>
                    <a:pt x="213" y="45"/>
                  </a:lnTo>
                  <a:lnTo>
                    <a:pt x="219" y="46"/>
                  </a:lnTo>
                  <a:lnTo>
                    <a:pt x="221" y="48"/>
                  </a:lnTo>
                  <a:lnTo>
                    <a:pt x="225" y="50"/>
                  </a:lnTo>
                  <a:lnTo>
                    <a:pt x="226" y="51"/>
                  </a:lnTo>
                  <a:lnTo>
                    <a:pt x="226" y="54"/>
                  </a:lnTo>
                  <a:lnTo>
                    <a:pt x="225" y="57"/>
                  </a:lnTo>
                  <a:lnTo>
                    <a:pt x="224" y="61"/>
                  </a:lnTo>
                  <a:lnTo>
                    <a:pt x="222" y="64"/>
                  </a:lnTo>
                  <a:lnTo>
                    <a:pt x="222" y="66"/>
                  </a:lnTo>
                  <a:close/>
                </a:path>
              </a:pathLst>
            </a:custGeom>
            <a:solidFill>
              <a:srgbClr val="004CB2"/>
            </a:solidFill>
            <a:ln w="9525">
              <a:noFill/>
              <a:round/>
              <a:headEnd/>
              <a:tailEnd/>
            </a:ln>
          </p:spPr>
          <p:txBody>
            <a:bodyPr/>
            <a:lstStyle/>
            <a:p>
              <a:endParaRPr lang="ru-RU"/>
            </a:p>
          </p:txBody>
        </p:sp>
        <p:sp>
          <p:nvSpPr>
            <p:cNvPr id="19530" name="Freeform 63"/>
            <p:cNvSpPr>
              <a:spLocks/>
            </p:cNvSpPr>
            <p:nvPr/>
          </p:nvSpPr>
          <p:spPr bwMode="auto">
            <a:xfrm>
              <a:off x="4229" y="2550"/>
              <a:ext cx="40" cy="23"/>
            </a:xfrm>
            <a:custGeom>
              <a:avLst/>
              <a:gdLst>
                <a:gd name="T0" fmla="*/ 0 w 40"/>
                <a:gd name="T1" fmla="*/ 14 h 23"/>
                <a:gd name="T2" fmla="*/ 2 w 40"/>
                <a:gd name="T3" fmla="*/ 11 h 23"/>
                <a:gd name="T4" fmla="*/ 5 w 40"/>
                <a:gd name="T5" fmla="*/ 7 h 23"/>
                <a:gd name="T6" fmla="*/ 7 w 40"/>
                <a:gd name="T7" fmla="*/ 3 h 23"/>
                <a:gd name="T8" fmla="*/ 9 w 40"/>
                <a:gd name="T9" fmla="*/ 0 h 23"/>
                <a:gd name="T10" fmla="*/ 17 w 40"/>
                <a:gd name="T11" fmla="*/ 0 h 23"/>
                <a:gd name="T12" fmla="*/ 24 w 40"/>
                <a:gd name="T13" fmla="*/ 1 h 23"/>
                <a:gd name="T14" fmla="*/ 32 w 40"/>
                <a:gd name="T15" fmla="*/ 3 h 23"/>
                <a:gd name="T16" fmla="*/ 40 w 40"/>
                <a:gd name="T17" fmla="*/ 6 h 23"/>
                <a:gd name="T18" fmla="*/ 37 w 40"/>
                <a:gd name="T19" fmla="*/ 11 h 23"/>
                <a:gd name="T20" fmla="*/ 35 w 40"/>
                <a:gd name="T21" fmla="*/ 16 h 23"/>
                <a:gd name="T22" fmla="*/ 33 w 40"/>
                <a:gd name="T23" fmla="*/ 22 h 23"/>
                <a:gd name="T24" fmla="*/ 32 w 40"/>
                <a:gd name="T25" fmla="*/ 23 h 23"/>
                <a:gd name="T26" fmla="*/ 23 w 40"/>
                <a:gd name="T27" fmla="*/ 19 h 23"/>
                <a:gd name="T28" fmla="*/ 14 w 40"/>
                <a:gd name="T29" fmla="*/ 16 h 23"/>
                <a:gd name="T30" fmla="*/ 6 w 40"/>
                <a:gd name="T31" fmla="*/ 15 h 23"/>
                <a:gd name="T32" fmla="*/ 0 w 40"/>
                <a:gd name="T33" fmla="*/ 14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3"/>
                <a:gd name="T53" fmla="*/ 40 w 40"/>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3">
                  <a:moveTo>
                    <a:pt x="0" y="14"/>
                  </a:moveTo>
                  <a:lnTo>
                    <a:pt x="2" y="11"/>
                  </a:lnTo>
                  <a:lnTo>
                    <a:pt x="5" y="7"/>
                  </a:lnTo>
                  <a:lnTo>
                    <a:pt x="7" y="3"/>
                  </a:lnTo>
                  <a:lnTo>
                    <a:pt x="9" y="0"/>
                  </a:lnTo>
                  <a:lnTo>
                    <a:pt x="17" y="0"/>
                  </a:lnTo>
                  <a:lnTo>
                    <a:pt x="24" y="1"/>
                  </a:lnTo>
                  <a:lnTo>
                    <a:pt x="32" y="3"/>
                  </a:lnTo>
                  <a:lnTo>
                    <a:pt x="40" y="6"/>
                  </a:lnTo>
                  <a:lnTo>
                    <a:pt x="37" y="11"/>
                  </a:lnTo>
                  <a:lnTo>
                    <a:pt x="35" y="16"/>
                  </a:lnTo>
                  <a:lnTo>
                    <a:pt x="33" y="22"/>
                  </a:lnTo>
                  <a:lnTo>
                    <a:pt x="32" y="23"/>
                  </a:lnTo>
                  <a:lnTo>
                    <a:pt x="23" y="19"/>
                  </a:lnTo>
                  <a:lnTo>
                    <a:pt x="14" y="16"/>
                  </a:lnTo>
                  <a:lnTo>
                    <a:pt x="6" y="15"/>
                  </a:lnTo>
                  <a:lnTo>
                    <a:pt x="0" y="14"/>
                  </a:lnTo>
                  <a:close/>
                </a:path>
              </a:pathLst>
            </a:custGeom>
            <a:solidFill>
              <a:srgbClr val="000000"/>
            </a:solidFill>
            <a:ln w="9525">
              <a:noFill/>
              <a:round/>
              <a:headEnd/>
              <a:tailEnd/>
            </a:ln>
          </p:spPr>
          <p:txBody>
            <a:bodyPr/>
            <a:lstStyle/>
            <a:p>
              <a:endParaRPr lang="ru-RU"/>
            </a:p>
          </p:txBody>
        </p:sp>
        <p:sp>
          <p:nvSpPr>
            <p:cNvPr id="19531" name="Freeform 64"/>
            <p:cNvSpPr>
              <a:spLocks/>
            </p:cNvSpPr>
            <p:nvPr/>
          </p:nvSpPr>
          <p:spPr bwMode="auto">
            <a:xfrm>
              <a:off x="4274" y="2563"/>
              <a:ext cx="78" cy="40"/>
            </a:xfrm>
            <a:custGeom>
              <a:avLst/>
              <a:gdLst>
                <a:gd name="T0" fmla="*/ 8 w 78"/>
                <a:gd name="T1" fmla="*/ 0 h 40"/>
                <a:gd name="T2" fmla="*/ 13 w 78"/>
                <a:gd name="T3" fmla="*/ 3 h 40"/>
                <a:gd name="T4" fmla="*/ 19 w 78"/>
                <a:gd name="T5" fmla="*/ 6 h 40"/>
                <a:gd name="T6" fmla="*/ 26 w 78"/>
                <a:gd name="T7" fmla="*/ 10 h 40"/>
                <a:gd name="T8" fmla="*/ 34 w 78"/>
                <a:gd name="T9" fmla="*/ 14 h 40"/>
                <a:gd name="T10" fmla="*/ 42 w 78"/>
                <a:gd name="T11" fmla="*/ 18 h 40"/>
                <a:gd name="T12" fmla="*/ 49 w 78"/>
                <a:gd name="T13" fmla="*/ 20 h 40"/>
                <a:gd name="T14" fmla="*/ 56 w 78"/>
                <a:gd name="T15" fmla="*/ 23 h 40"/>
                <a:gd name="T16" fmla="*/ 61 w 78"/>
                <a:gd name="T17" fmla="*/ 24 h 40"/>
                <a:gd name="T18" fmla="*/ 65 w 78"/>
                <a:gd name="T19" fmla="*/ 25 h 40"/>
                <a:gd name="T20" fmla="*/ 69 w 78"/>
                <a:gd name="T21" fmla="*/ 25 h 40"/>
                <a:gd name="T22" fmla="*/ 73 w 78"/>
                <a:gd name="T23" fmla="*/ 27 h 40"/>
                <a:gd name="T24" fmla="*/ 78 w 78"/>
                <a:gd name="T25" fmla="*/ 28 h 40"/>
                <a:gd name="T26" fmla="*/ 75 w 78"/>
                <a:gd name="T27" fmla="*/ 40 h 40"/>
                <a:gd name="T28" fmla="*/ 65 w 78"/>
                <a:gd name="T29" fmla="*/ 38 h 40"/>
                <a:gd name="T30" fmla="*/ 54 w 78"/>
                <a:gd name="T31" fmla="*/ 36 h 40"/>
                <a:gd name="T32" fmla="*/ 44 w 78"/>
                <a:gd name="T33" fmla="*/ 33 h 40"/>
                <a:gd name="T34" fmla="*/ 34 w 78"/>
                <a:gd name="T35" fmla="*/ 29 h 40"/>
                <a:gd name="T36" fmla="*/ 23 w 78"/>
                <a:gd name="T37" fmla="*/ 25 h 40"/>
                <a:gd name="T38" fmla="*/ 14 w 78"/>
                <a:gd name="T39" fmla="*/ 22 h 40"/>
                <a:gd name="T40" fmla="*/ 7 w 78"/>
                <a:gd name="T41" fmla="*/ 18 h 40"/>
                <a:gd name="T42" fmla="*/ 0 w 78"/>
                <a:gd name="T43" fmla="*/ 15 h 40"/>
                <a:gd name="T44" fmla="*/ 1 w 78"/>
                <a:gd name="T45" fmla="*/ 13 h 40"/>
                <a:gd name="T46" fmla="*/ 3 w 78"/>
                <a:gd name="T47" fmla="*/ 9 h 40"/>
                <a:gd name="T48" fmla="*/ 5 w 78"/>
                <a:gd name="T49" fmla="*/ 3 h 40"/>
                <a:gd name="T50" fmla="*/ 8 w 78"/>
                <a:gd name="T51" fmla="*/ 0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40"/>
                <a:gd name="T80" fmla="*/ 78 w 78"/>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40">
                  <a:moveTo>
                    <a:pt x="8" y="0"/>
                  </a:moveTo>
                  <a:lnTo>
                    <a:pt x="13" y="3"/>
                  </a:lnTo>
                  <a:lnTo>
                    <a:pt x="19" y="6"/>
                  </a:lnTo>
                  <a:lnTo>
                    <a:pt x="26" y="10"/>
                  </a:lnTo>
                  <a:lnTo>
                    <a:pt x="34" y="14"/>
                  </a:lnTo>
                  <a:lnTo>
                    <a:pt x="42" y="18"/>
                  </a:lnTo>
                  <a:lnTo>
                    <a:pt x="49" y="20"/>
                  </a:lnTo>
                  <a:lnTo>
                    <a:pt x="56" y="23"/>
                  </a:lnTo>
                  <a:lnTo>
                    <a:pt x="61" y="24"/>
                  </a:lnTo>
                  <a:lnTo>
                    <a:pt x="65" y="25"/>
                  </a:lnTo>
                  <a:lnTo>
                    <a:pt x="69" y="25"/>
                  </a:lnTo>
                  <a:lnTo>
                    <a:pt x="73" y="27"/>
                  </a:lnTo>
                  <a:lnTo>
                    <a:pt x="78" y="28"/>
                  </a:lnTo>
                  <a:lnTo>
                    <a:pt x="75" y="40"/>
                  </a:lnTo>
                  <a:lnTo>
                    <a:pt x="65" y="38"/>
                  </a:lnTo>
                  <a:lnTo>
                    <a:pt x="54" y="36"/>
                  </a:lnTo>
                  <a:lnTo>
                    <a:pt x="44" y="33"/>
                  </a:lnTo>
                  <a:lnTo>
                    <a:pt x="34" y="29"/>
                  </a:lnTo>
                  <a:lnTo>
                    <a:pt x="23" y="25"/>
                  </a:lnTo>
                  <a:lnTo>
                    <a:pt x="14" y="22"/>
                  </a:lnTo>
                  <a:lnTo>
                    <a:pt x="7" y="18"/>
                  </a:lnTo>
                  <a:lnTo>
                    <a:pt x="0" y="15"/>
                  </a:lnTo>
                  <a:lnTo>
                    <a:pt x="1" y="13"/>
                  </a:lnTo>
                  <a:lnTo>
                    <a:pt x="3" y="9"/>
                  </a:lnTo>
                  <a:lnTo>
                    <a:pt x="5" y="3"/>
                  </a:lnTo>
                  <a:lnTo>
                    <a:pt x="8" y="0"/>
                  </a:lnTo>
                  <a:close/>
                </a:path>
              </a:pathLst>
            </a:custGeom>
            <a:solidFill>
              <a:srgbClr val="000000"/>
            </a:solidFill>
            <a:ln w="9525">
              <a:noFill/>
              <a:round/>
              <a:headEnd/>
              <a:tailEnd/>
            </a:ln>
          </p:spPr>
          <p:txBody>
            <a:bodyPr/>
            <a:lstStyle/>
            <a:p>
              <a:endParaRPr lang="ru-RU"/>
            </a:p>
          </p:txBody>
        </p:sp>
        <p:sp>
          <p:nvSpPr>
            <p:cNvPr id="19532" name="Freeform 65"/>
            <p:cNvSpPr>
              <a:spLocks/>
            </p:cNvSpPr>
            <p:nvPr/>
          </p:nvSpPr>
          <p:spPr bwMode="auto">
            <a:xfrm>
              <a:off x="4361" y="2592"/>
              <a:ext cx="28" cy="24"/>
            </a:xfrm>
            <a:custGeom>
              <a:avLst/>
              <a:gdLst>
                <a:gd name="T0" fmla="*/ 24 w 28"/>
                <a:gd name="T1" fmla="*/ 24 h 24"/>
                <a:gd name="T2" fmla="*/ 24 w 28"/>
                <a:gd name="T3" fmla="*/ 22 h 24"/>
                <a:gd name="T4" fmla="*/ 26 w 28"/>
                <a:gd name="T5" fmla="*/ 19 h 24"/>
                <a:gd name="T6" fmla="*/ 27 w 28"/>
                <a:gd name="T7" fmla="*/ 15 h 24"/>
                <a:gd name="T8" fmla="*/ 28 w 28"/>
                <a:gd name="T9" fmla="*/ 12 h 24"/>
                <a:gd name="T10" fmla="*/ 28 w 28"/>
                <a:gd name="T11" fmla="*/ 9 h 24"/>
                <a:gd name="T12" fmla="*/ 27 w 28"/>
                <a:gd name="T13" fmla="*/ 8 h 24"/>
                <a:gd name="T14" fmla="*/ 23 w 28"/>
                <a:gd name="T15" fmla="*/ 6 h 24"/>
                <a:gd name="T16" fmla="*/ 21 w 28"/>
                <a:gd name="T17" fmla="*/ 4 h 24"/>
                <a:gd name="T18" fmla="*/ 17 w 28"/>
                <a:gd name="T19" fmla="*/ 3 h 24"/>
                <a:gd name="T20" fmla="*/ 12 w 28"/>
                <a:gd name="T21" fmla="*/ 2 h 24"/>
                <a:gd name="T22" fmla="*/ 8 w 28"/>
                <a:gd name="T23" fmla="*/ 2 h 24"/>
                <a:gd name="T24" fmla="*/ 2 w 28"/>
                <a:gd name="T25" fmla="*/ 0 h 24"/>
                <a:gd name="T26" fmla="*/ 1 w 28"/>
                <a:gd name="T27" fmla="*/ 4 h 24"/>
                <a:gd name="T28" fmla="*/ 1 w 28"/>
                <a:gd name="T29" fmla="*/ 7 h 24"/>
                <a:gd name="T30" fmla="*/ 1 w 28"/>
                <a:gd name="T31" fmla="*/ 11 h 24"/>
                <a:gd name="T32" fmla="*/ 0 w 28"/>
                <a:gd name="T33" fmla="*/ 15 h 24"/>
                <a:gd name="T34" fmla="*/ 8 w 28"/>
                <a:gd name="T35" fmla="*/ 16 h 24"/>
                <a:gd name="T36" fmla="*/ 14 w 28"/>
                <a:gd name="T37" fmla="*/ 19 h 24"/>
                <a:gd name="T38" fmla="*/ 21 w 28"/>
                <a:gd name="T39" fmla="*/ 21 h 24"/>
                <a:gd name="T40" fmla="*/ 24 w 28"/>
                <a:gd name="T41" fmla="*/ 24 h 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
                <a:gd name="T64" fmla="*/ 0 h 24"/>
                <a:gd name="T65" fmla="*/ 28 w 28"/>
                <a:gd name="T66" fmla="*/ 24 h 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 h="24">
                  <a:moveTo>
                    <a:pt x="24" y="24"/>
                  </a:moveTo>
                  <a:lnTo>
                    <a:pt x="24" y="22"/>
                  </a:lnTo>
                  <a:lnTo>
                    <a:pt x="26" y="19"/>
                  </a:lnTo>
                  <a:lnTo>
                    <a:pt x="27" y="15"/>
                  </a:lnTo>
                  <a:lnTo>
                    <a:pt x="28" y="12"/>
                  </a:lnTo>
                  <a:lnTo>
                    <a:pt x="28" y="9"/>
                  </a:lnTo>
                  <a:lnTo>
                    <a:pt x="27" y="8"/>
                  </a:lnTo>
                  <a:lnTo>
                    <a:pt x="23" y="6"/>
                  </a:lnTo>
                  <a:lnTo>
                    <a:pt x="21" y="4"/>
                  </a:lnTo>
                  <a:lnTo>
                    <a:pt x="17" y="3"/>
                  </a:lnTo>
                  <a:lnTo>
                    <a:pt x="12" y="2"/>
                  </a:lnTo>
                  <a:lnTo>
                    <a:pt x="8" y="2"/>
                  </a:lnTo>
                  <a:lnTo>
                    <a:pt x="2" y="0"/>
                  </a:lnTo>
                  <a:lnTo>
                    <a:pt x="1" y="4"/>
                  </a:lnTo>
                  <a:lnTo>
                    <a:pt x="1" y="7"/>
                  </a:lnTo>
                  <a:lnTo>
                    <a:pt x="1" y="11"/>
                  </a:lnTo>
                  <a:lnTo>
                    <a:pt x="0" y="15"/>
                  </a:lnTo>
                  <a:lnTo>
                    <a:pt x="8" y="16"/>
                  </a:lnTo>
                  <a:lnTo>
                    <a:pt x="14" y="19"/>
                  </a:lnTo>
                  <a:lnTo>
                    <a:pt x="21" y="21"/>
                  </a:lnTo>
                  <a:lnTo>
                    <a:pt x="24" y="24"/>
                  </a:lnTo>
                  <a:close/>
                </a:path>
              </a:pathLst>
            </a:custGeom>
            <a:solidFill>
              <a:srgbClr val="000000"/>
            </a:solidFill>
            <a:ln w="9525">
              <a:noFill/>
              <a:round/>
              <a:headEnd/>
              <a:tailEnd/>
            </a:ln>
          </p:spPr>
          <p:txBody>
            <a:bodyPr/>
            <a:lstStyle/>
            <a:p>
              <a:endParaRPr lang="ru-RU"/>
            </a:p>
          </p:txBody>
        </p:sp>
        <p:sp>
          <p:nvSpPr>
            <p:cNvPr id="19533" name="Freeform 66"/>
            <p:cNvSpPr>
              <a:spLocks/>
            </p:cNvSpPr>
            <p:nvPr/>
          </p:nvSpPr>
          <p:spPr bwMode="auto">
            <a:xfrm>
              <a:off x="4214" y="2181"/>
              <a:ext cx="236" cy="423"/>
            </a:xfrm>
            <a:custGeom>
              <a:avLst/>
              <a:gdLst>
                <a:gd name="T0" fmla="*/ 175 w 236"/>
                <a:gd name="T1" fmla="*/ 420 h 423"/>
                <a:gd name="T2" fmla="*/ 170 w 236"/>
                <a:gd name="T3" fmla="*/ 417 h 423"/>
                <a:gd name="T4" fmla="*/ 162 w 236"/>
                <a:gd name="T5" fmla="*/ 414 h 423"/>
                <a:gd name="T6" fmla="*/ 151 w 236"/>
                <a:gd name="T7" fmla="*/ 411 h 423"/>
                <a:gd name="T8" fmla="*/ 138 w 236"/>
                <a:gd name="T9" fmla="*/ 410 h 423"/>
                <a:gd name="T10" fmla="*/ 126 w 236"/>
                <a:gd name="T11" fmla="*/ 407 h 423"/>
                <a:gd name="T12" fmla="*/ 116 w 236"/>
                <a:gd name="T13" fmla="*/ 405 h 423"/>
                <a:gd name="T14" fmla="*/ 102 w 236"/>
                <a:gd name="T15" fmla="*/ 400 h 423"/>
                <a:gd name="T16" fmla="*/ 86 w 236"/>
                <a:gd name="T17" fmla="*/ 392 h 423"/>
                <a:gd name="T18" fmla="*/ 73 w 236"/>
                <a:gd name="T19" fmla="*/ 385 h 423"/>
                <a:gd name="T20" fmla="*/ 63 w 236"/>
                <a:gd name="T21" fmla="*/ 379 h 423"/>
                <a:gd name="T22" fmla="*/ 54 w 236"/>
                <a:gd name="T23" fmla="*/ 374 h 423"/>
                <a:gd name="T24" fmla="*/ 42 w 236"/>
                <a:gd name="T25" fmla="*/ 371 h 423"/>
                <a:gd name="T26" fmla="*/ 30 w 236"/>
                <a:gd name="T27" fmla="*/ 369 h 423"/>
                <a:gd name="T28" fmla="*/ 20 w 236"/>
                <a:gd name="T29" fmla="*/ 367 h 423"/>
                <a:gd name="T30" fmla="*/ 12 w 236"/>
                <a:gd name="T31" fmla="*/ 358 h 423"/>
                <a:gd name="T32" fmla="*/ 7 w 236"/>
                <a:gd name="T33" fmla="*/ 350 h 423"/>
                <a:gd name="T34" fmla="*/ 0 w 236"/>
                <a:gd name="T35" fmla="*/ 341 h 423"/>
                <a:gd name="T36" fmla="*/ 3 w 236"/>
                <a:gd name="T37" fmla="*/ 328 h 423"/>
                <a:gd name="T38" fmla="*/ 11 w 236"/>
                <a:gd name="T39" fmla="*/ 304 h 423"/>
                <a:gd name="T40" fmla="*/ 13 w 236"/>
                <a:gd name="T41" fmla="*/ 267 h 423"/>
                <a:gd name="T42" fmla="*/ 13 w 236"/>
                <a:gd name="T43" fmla="*/ 185 h 423"/>
                <a:gd name="T44" fmla="*/ 21 w 236"/>
                <a:gd name="T45" fmla="*/ 151 h 423"/>
                <a:gd name="T46" fmla="*/ 41 w 236"/>
                <a:gd name="T47" fmla="*/ 107 h 423"/>
                <a:gd name="T48" fmla="*/ 48 w 236"/>
                <a:gd name="T49" fmla="*/ 83 h 423"/>
                <a:gd name="T50" fmla="*/ 59 w 236"/>
                <a:gd name="T51" fmla="*/ 63 h 423"/>
                <a:gd name="T52" fmla="*/ 77 w 236"/>
                <a:gd name="T53" fmla="*/ 50 h 423"/>
                <a:gd name="T54" fmla="*/ 87 w 236"/>
                <a:gd name="T55" fmla="*/ 38 h 423"/>
                <a:gd name="T56" fmla="*/ 91 w 236"/>
                <a:gd name="T57" fmla="*/ 29 h 423"/>
                <a:gd name="T58" fmla="*/ 96 w 236"/>
                <a:gd name="T59" fmla="*/ 25 h 423"/>
                <a:gd name="T60" fmla="*/ 99 w 236"/>
                <a:gd name="T61" fmla="*/ 17 h 423"/>
                <a:gd name="T62" fmla="*/ 100 w 236"/>
                <a:gd name="T63" fmla="*/ 3 h 423"/>
                <a:gd name="T64" fmla="*/ 108 w 236"/>
                <a:gd name="T65" fmla="*/ 0 h 423"/>
                <a:gd name="T66" fmla="*/ 120 w 236"/>
                <a:gd name="T67" fmla="*/ 3 h 423"/>
                <a:gd name="T68" fmla="*/ 136 w 236"/>
                <a:gd name="T69" fmla="*/ 8 h 423"/>
                <a:gd name="T70" fmla="*/ 153 w 236"/>
                <a:gd name="T71" fmla="*/ 15 h 423"/>
                <a:gd name="T72" fmla="*/ 166 w 236"/>
                <a:gd name="T73" fmla="*/ 25 h 423"/>
                <a:gd name="T74" fmla="*/ 181 w 236"/>
                <a:gd name="T75" fmla="*/ 38 h 423"/>
                <a:gd name="T76" fmla="*/ 195 w 236"/>
                <a:gd name="T77" fmla="*/ 50 h 423"/>
                <a:gd name="T78" fmla="*/ 203 w 236"/>
                <a:gd name="T79" fmla="*/ 58 h 423"/>
                <a:gd name="T80" fmla="*/ 200 w 236"/>
                <a:gd name="T81" fmla="*/ 65 h 423"/>
                <a:gd name="T82" fmla="*/ 195 w 236"/>
                <a:gd name="T83" fmla="*/ 74 h 423"/>
                <a:gd name="T84" fmla="*/ 200 w 236"/>
                <a:gd name="T85" fmla="*/ 80 h 423"/>
                <a:gd name="T86" fmla="*/ 205 w 236"/>
                <a:gd name="T87" fmla="*/ 90 h 423"/>
                <a:gd name="T88" fmla="*/ 201 w 236"/>
                <a:gd name="T89" fmla="*/ 113 h 423"/>
                <a:gd name="T90" fmla="*/ 213 w 236"/>
                <a:gd name="T91" fmla="*/ 179 h 423"/>
                <a:gd name="T92" fmla="*/ 234 w 236"/>
                <a:gd name="T93" fmla="*/ 225 h 423"/>
                <a:gd name="T94" fmla="*/ 235 w 236"/>
                <a:gd name="T95" fmla="*/ 251 h 423"/>
                <a:gd name="T96" fmla="*/ 222 w 236"/>
                <a:gd name="T97" fmla="*/ 278 h 423"/>
                <a:gd name="T98" fmla="*/ 205 w 236"/>
                <a:gd name="T99" fmla="*/ 318 h 423"/>
                <a:gd name="T100" fmla="*/ 195 w 236"/>
                <a:gd name="T101" fmla="*/ 334 h 423"/>
                <a:gd name="T102" fmla="*/ 192 w 236"/>
                <a:gd name="T103" fmla="*/ 349 h 423"/>
                <a:gd name="T104" fmla="*/ 192 w 236"/>
                <a:gd name="T105" fmla="*/ 372 h 423"/>
                <a:gd name="T106" fmla="*/ 184 w 236"/>
                <a:gd name="T107" fmla="*/ 415 h 4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6"/>
                <a:gd name="T163" fmla="*/ 0 h 423"/>
                <a:gd name="T164" fmla="*/ 236 w 236"/>
                <a:gd name="T165" fmla="*/ 423 h 4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6" h="423">
                  <a:moveTo>
                    <a:pt x="175" y="423"/>
                  </a:moveTo>
                  <a:lnTo>
                    <a:pt x="175" y="420"/>
                  </a:lnTo>
                  <a:lnTo>
                    <a:pt x="174" y="419"/>
                  </a:lnTo>
                  <a:lnTo>
                    <a:pt x="170" y="417"/>
                  </a:lnTo>
                  <a:lnTo>
                    <a:pt x="168" y="415"/>
                  </a:lnTo>
                  <a:lnTo>
                    <a:pt x="162" y="414"/>
                  </a:lnTo>
                  <a:lnTo>
                    <a:pt x="157" y="413"/>
                  </a:lnTo>
                  <a:lnTo>
                    <a:pt x="151" y="411"/>
                  </a:lnTo>
                  <a:lnTo>
                    <a:pt x="144" y="410"/>
                  </a:lnTo>
                  <a:lnTo>
                    <a:pt x="138" y="410"/>
                  </a:lnTo>
                  <a:lnTo>
                    <a:pt x="131" y="409"/>
                  </a:lnTo>
                  <a:lnTo>
                    <a:pt x="126" y="407"/>
                  </a:lnTo>
                  <a:lnTo>
                    <a:pt x="121" y="406"/>
                  </a:lnTo>
                  <a:lnTo>
                    <a:pt x="116" y="405"/>
                  </a:lnTo>
                  <a:lnTo>
                    <a:pt x="109" y="402"/>
                  </a:lnTo>
                  <a:lnTo>
                    <a:pt x="102" y="400"/>
                  </a:lnTo>
                  <a:lnTo>
                    <a:pt x="94" y="396"/>
                  </a:lnTo>
                  <a:lnTo>
                    <a:pt x="86" y="392"/>
                  </a:lnTo>
                  <a:lnTo>
                    <a:pt x="79" y="388"/>
                  </a:lnTo>
                  <a:lnTo>
                    <a:pt x="73" y="385"/>
                  </a:lnTo>
                  <a:lnTo>
                    <a:pt x="68" y="382"/>
                  </a:lnTo>
                  <a:lnTo>
                    <a:pt x="63" y="379"/>
                  </a:lnTo>
                  <a:lnTo>
                    <a:pt x="59" y="376"/>
                  </a:lnTo>
                  <a:lnTo>
                    <a:pt x="54" y="374"/>
                  </a:lnTo>
                  <a:lnTo>
                    <a:pt x="48" y="372"/>
                  </a:lnTo>
                  <a:lnTo>
                    <a:pt x="42" y="371"/>
                  </a:lnTo>
                  <a:lnTo>
                    <a:pt x="37" y="370"/>
                  </a:lnTo>
                  <a:lnTo>
                    <a:pt x="30" y="369"/>
                  </a:lnTo>
                  <a:lnTo>
                    <a:pt x="24" y="369"/>
                  </a:lnTo>
                  <a:lnTo>
                    <a:pt x="20" y="367"/>
                  </a:lnTo>
                  <a:lnTo>
                    <a:pt x="16" y="363"/>
                  </a:lnTo>
                  <a:lnTo>
                    <a:pt x="12" y="358"/>
                  </a:lnTo>
                  <a:lnTo>
                    <a:pt x="10" y="354"/>
                  </a:lnTo>
                  <a:lnTo>
                    <a:pt x="7" y="350"/>
                  </a:lnTo>
                  <a:lnTo>
                    <a:pt x="3" y="345"/>
                  </a:lnTo>
                  <a:lnTo>
                    <a:pt x="0" y="341"/>
                  </a:lnTo>
                  <a:lnTo>
                    <a:pt x="0" y="337"/>
                  </a:lnTo>
                  <a:lnTo>
                    <a:pt x="3" y="328"/>
                  </a:lnTo>
                  <a:lnTo>
                    <a:pt x="7" y="317"/>
                  </a:lnTo>
                  <a:lnTo>
                    <a:pt x="11" y="304"/>
                  </a:lnTo>
                  <a:lnTo>
                    <a:pt x="13" y="292"/>
                  </a:lnTo>
                  <a:lnTo>
                    <a:pt x="13" y="267"/>
                  </a:lnTo>
                  <a:lnTo>
                    <a:pt x="13" y="225"/>
                  </a:lnTo>
                  <a:lnTo>
                    <a:pt x="13" y="185"/>
                  </a:lnTo>
                  <a:lnTo>
                    <a:pt x="15" y="164"/>
                  </a:lnTo>
                  <a:lnTo>
                    <a:pt x="21" y="151"/>
                  </a:lnTo>
                  <a:lnTo>
                    <a:pt x="32" y="129"/>
                  </a:lnTo>
                  <a:lnTo>
                    <a:pt x="41" y="107"/>
                  </a:lnTo>
                  <a:lnTo>
                    <a:pt x="46" y="93"/>
                  </a:lnTo>
                  <a:lnTo>
                    <a:pt x="48" y="83"/>
                  </a:lnTo>
                  <a:lnTo>
                    <a:pt x="52" y="73"/>
                  </a:lnTo>
                  <a:lnTo>
                    <a:pt x="59" y="63"/>
                  </a:lnTo>
                  <a:lnTo>
                    <a:pt x="68" y="55"/>
                  </a:lnTo>
                  <a:lnTo>
                    <a:pt x="77" y="50"/>
                  </a:lnTo>
                  <a:lnTo>
                    <a:pt x="83" y="43"/>
                  </a:lnTo>
                  <a:lnTo>
                    <a:pt x="87" y="38"/>
                  </a:lnTo>
                  <a:lnTo>
                    <a:pt x="90" y="33"/>
                  </a:lnTo>
                  <a:lnTo>
                    <a:pt x="91" y="29"/>
                  </a:lnTo>
                  <a:lnTo>
                    <a:pt x="94" y="26"/>
                  </a:lnTo>
                  <a:lnTo>
                    <a:pt x="96" y="25"/>
                  </a:lnTo>
                  <a:lnTo>
                    <a:pt x="98" y="25"/>
                  </a:lnTo>
                  <a:lnTo>
                    <a:pt x="99" y="17"/>
                  </a:lnTo>
                  <a:lnTo>
                    <a:pt x="99" y="10"/>
                  </a:lnTo>
                  <a:lnTo>
                    <a:pt x="100" y="3"/>
                  </a:lnTo>
                  <a:lnTo>
                    <a:pt x="104" y="0"/>
                  </a:lnTo>
                  <a:lnTo>
                    <a:pt x="108" y="0"/>
                  </a:lnTo>
                  <a:lnTo>
                    <a:pt x="113" y="2"/>
                  </a:lnTo>
                  <a:lnTo>
                    <a:pt x="120" y="3"/>
                  </a:lnTo>
                  <a:lnTo>
                    <a:pt x="129" y="6"/>
                  </a:lnTo>
                  <a:lnTo>
                    <a:pt x="136" y="8"/>
                  </a:lnTo>
                  <a:lnTo>
                    <a:pt x="146" y="11"/>
                  </a:lnTo>
                  <a:lnTo>
                    <a:pt x="153" y="15"/>
                  </a:lnTo>
                  <a:lnTo>
                    <a:pt x="160" y="20"/>
                  </a:lnTo>
                  <a:lnTo>
                    <a:pt x="166" y="25"/>
                  </a:lnTo>
                  <a:lnTo>
                    <a:pt x="174" y="32"/>
                  </a:lnTo>
                  <a:lnTo>
                    <a:pt x="181" y="38"/>
                  </a:lnTo>
                  <a:lnTo>
                    <a:pt x="188" y="45"/>
                  </a:lnTo>
                  <a:lnTo>
                    <a:pt x="195" y="50"/>
                  </a:lnTo>
                  <a:lnTo>
                    <a:pt x="200" y="55"/>
                  </a:lnTo>
                  <a:lnTo>
                    <a:pt x="203" y="58"/>
                  </a:lnTo>
                  <a:lnTo>
                    <a:pt x="204" y="59"/>
                  </a:lnTo>
                  <a:lnTo>
                    <a:pt x="200" y="65"/>
                  </a:lnTo>
                  <a:lnTo>
                    <a:pt x="197" y="70"/>
                  </a:lnTo>
                  <a:lnTo>
                    <a:pt x="195" y="74"/>
                  </a:lnTo>
                  <a:lnTo>
                    <a:pt x="195" y="76"/>
                  </a:lnTo>
                  <a:lnTo>
                    <a:pt x="200" y="80"/>
                  </a:lnTo>
                  <a:lnTo>
                    <a:pt x="204" y="85"/>
                  </a:lnTo>
                  <a:lnTo>
                    <a:pt x="205" y="90"/>
                  </a:lnTo>
                  <a:lnTo>
                    <a:pt x="204" y="94"/>
                  </a:lnTo>
                  <a:lnTo>
                    <a:pt x="201" y="113"/>
                  </a:lnTo>
                  <a:lnTo>
                    <a:pt x="204" y="143"/>
                  </a:lnTo>
                  <a:lnTo>
                    <a:pt x="213" y="179"/>
                  </a:lnTo>
                  <a:lnTo>
                    <a:pt x="230" y="216"/>
                  </a:lnTo>
                  <a:lnTo>
                    <a:pt x="234" y="225"/>
                  </a:lnTo>
                  <a:lnTo>
                    <a:pt x="236" y="236"/>
                  </a:lnTo>
                  <a:lnTo>
                    <a:pt x="235" y="251"/>
                  </a:lnTo>
                  <a:lnTo>
                    <a:pt x="228" y="265"/>
                  </a:lnTo>
                  <a:lnTo>
                    <a:pt x="222" y="278"/>
                  </a:lnTo>
                  <a:lnTo>
                    <a:pt x="214" y="299"/>
                  </a:lnTo>
                  <a:lnTo>
                    <a:pt x="205" y="318"/>
                  </a:lnTo>
                  <a:lnTo>
                    <a:pt x="199" y="330"/>
                  </a:lnTo>
                  <a:lnTo>
                    <a:pt x="195" y="334"/>
                  </a:lnTo>
                  <a:lnTo>
                    <a:pt x="192" y="341"/>
                  </a:lnTo>
                  <a:lnTo>
                    <a:pt x="192" y="349"/>
                  </a:lnTo>
                  <a:lnTo>
                    <a:pt x="192" y="357"/>
                  </a:lnTo>
                  <a:lnTo>
                    <a:pt x="192" y="372"/>
                  </a:lnTo>
                  <a:lnTo>
                    <a:pt x="190" y="396"/>
                  </a:lnTo>
                  <a:lnTo>
                    <a:pt x="184" y="415"/>
                  </a:lnTo>
                  <a:lnTo>
                    <a:pt x="175" y="423"/>
                  </a:lnTo>
                  <a:close/>
                </a:path>
              </a:pathLst>
            </a:custGeom>
            <a:solidFill>
              <a:srgbClr val="3893D1"/>
            </a:solidFill>
            <a:ln w="9525">
              <a:noFill/>
              <a:round/>
              <a:headEnd/>
              <a:tailEnd/>
            </a:ln>
          </p:spPr>
          <p:txBody>
            <a:bodyPr/>
            <a:lstStyle/>
            <a:p>
              <a:endParaRPr lang="ru-RU"/>
            </a:p>
          </p:txBody>
        </p:sp>
        <p:sp>
          <p:nvSpPr>
            <p:cNvPr id="19534" name="Freeform 67"/>
            <p:cNvSpPr>
              <a:spLocks/>
            </p:cNvSpPr>
            <p:nvPr/>
          </p:nvSpPr>
          <p:spPr bwMode="auto">
            <a:xfrm>
              <a:off x="4455" y="2662"/>
              <a:ext cx="92" cy="81"/>
            </a:xfrm>
            <a:custGeom>
              <a:avLst/>
              <a:gdLst>
                <a:gd name="T0" fmla="*/ 6 w 92"/>
                <a:gd name="T1" fmla="*/ 22 h 81"/>
                <a:gd name="T2" fmla="*/ 4 w 92"/>
                <a:gd name="T3" fmla="*/ 21 h 81"/>
                <a:gd name="T4" fmla="*/ 3 w 92"/>
                <a:gd name="T5" fmla="*/ 19 h 81"/>
                <a:gd name="T6" fmla="*/ 2 w 92"/>
                <a:gd name="T7" fmla="*/ 17 h 81"/>
                <a:gd name="T8" fmla="*/ 0 w 92"/>
                <a:gd name="T9" fmla="*/ 15 h 81"/>
                <a:gd name="T10" fmla="*/ 0 w 92"/>
                <a:gd name="T11" fmla="*/ 11 h 81"/>
                <a:gd name="T12" fmla="*/ 2 w 92"/>
                <a:gd name="T13" fmla="*/ 7 h 81"/>
                <a:gd name="T14" fmla="*/ 3 w 92"/>
                <a:gd name="T15" fmla="*/ 3 h 81"/>
                <a:gd name="T16" fmla="*/ 7 w 92"/>
                <a:gd name="T17" fmla="*/ 0 h 81"/>
                <a:gd name="T18" fmla="*/ 9 w 92"/>
                <a:gd name="T19" fmla="*/ 0 h 81"/>
                <a:gd name="T20" fmla="*/ 12 w 92"/>
                <a:gd name="T21" fmla="*/ 0 h 81"/>
                <a:gd name="T22" fmla="*/ 15 w 92"/>
                <a:gd name="T23" fmla="*/ 2 h 81"/>
                <a:gd name="T24" fmla="*/ 17 w 92"/>
                <a:gd name="T25" fmla="*/ 2 h 81"/>
                <a:gd name="T26" fmla="*/ 22 w 92"/>
                <a:gd name="T27" fmla="*/ 3 h 81"/>
                <a:gd name="T28" fmla="*/ 32 w 92"/>
                <a:gd name="T29" fmla="*/ 6 h 81"/>
                <a:gd name="T30" fmla="*/ 41 w 92"/>
                <a:gd name="T31" fmla="*/ 9 h 81"/>
                <a:gd name="T32" fmla="*/ 50 w 92"/>
                <a:gd name="T33" fmla="*/ 13 h 81"/>
                <a:gd name="T34" fmla="*/ 55 w 92"/>
                <a:gd name="T35" fmla="*/ 16 h 81"/>
                <a:gd name="T36" fmla="*/ 61 w 92"/>
                <a:gd name="T37" fmla="*/ 19 h 81"/>
                <a:gd name="T38" fmla="*/ 68 w 92"/>
                <a:gd name="T39" fmla="*/ 21 h 81"/>
                <a:gd name="T40" fmla="*/ 74 w 92"/>
                <a:gd name="T41" fmla="*/ 24 h 81"/>
                <a:gd name="T42" fmla="*/ 81 w 92"/>
                <a:gd name="T43" fmla="*/ 26 h 81"/>
                <a:gd name="T44" fmla="*/ 86 w 92"/>
                <a:gd name="T45" fmla="*/ 28 h 81"/>
                <a:gd name="T46" fmla="*/ 90 w 92"/>
                <a:gd name="T47" fmla="*/ 30 h 81"/>
                <a:gd name="T48" fmla="*/ 91 w 92"/>
                <a:gd name="T49" fmla="*/ 31 h 81"/>
                <a:gd name="T50" fmla="*/ 92 w 92"/>
                <a:gd name="T51" fmla="*/ 35 h 81"/>
                <a:gd name="T52" fmla="*/ 92 w 92"/>
                <a:gd name="T53" fmla="*/ 38 h 81"/>
                <a:gd name="T54" fmla="*/ 92 w 92"/>
                <a:gd name="T55" fmla="*/ 41 h 81"/>
                <a:gd name="T56" fmla="*/ 90 w 92"/>
                <a:gd name="T57" fmla="*/ 44 h 81"/>
                <a:gd name="T58" fmla="*/ 86 w 92"/>
                <a:gd name="T59" fmla="*/ 50 h 81"/>
                <a:gd name="T60" fmla="*/ 81 w 92"/>
                <a:gd name="T61" fmla="*/ 57 h 81"/>
                <a:gd name="T62" fmla="*/ 74 w 92"/>
                <a:gd name="T63" fmla="*/ 65 h 81"/>
                <a:gd name="T64" fmla="*/ 70 w 92"/>
                <a:gd name="T65" fmla="*/ 72 h 81"/>
                <a:gd name="T66" fmla="*/ 66 w 92"/>
                <a:gd name="T67" fmla="*/ 77 h 81"/>
                <a:gd name="T68" fmla="*/ 63 w 92"/>
                <a:gd name="T69" fmla="*/ 79 h 81"/>
                <a:gd name="T70" fmla="*/ 57 w 92"/>
                <a:gd name="T71" fmla="*/ 81 h 81"/>
                <a:gd name="T72" fmla="*/ 52 w 92"/>
                <a:gd name="T73" fmla="*/ 79 h 81"/>
                <a:gd name="T74" fmla="*/ 44 w 92"/>
                <a:gd name="T75" fmla="*/ 74 h 81"/>
                <a:gd name="T76" fmla="*/ 34 w 92"/>
                <a:gd name="T77" fmla="*/ 69 h 81"/>
                <a:gd name="T78" fmla="*/ 25 w 92"/>
                <a:gd name="T79" fmla="*/ 64 h 81"/>
                <a:gd name="T80" fmla="*/ 19 w 92"/>
                <a:gd name="T81" fmla="*/ 61 h 81"/>
                <a:gd name="T82" fmla="*/ 17 w 92"/>
                <a:gd name="T83" fmla="*/ 59 h 81"/>
                <a:gd name="T84" fmla="*/ 20 w 92"/>
                <a:gd name="T85" fmla="*/ 55 h 81"/>
                <a:gd name="T86" fmla="*/ 26 w 92"/>
                <a:gd name="T87" fmla="*/ 52 h 81"/>
                <a:gd name="T88" fmla="*/ 34 w 92"/>
                <a:gd name="T89" fmla="*/ 54 h 81"/>
                <a:gd name="T90" fmla="*/ 22 w 92"/>
                <a:gd name="T91" fmla="*/ 43 h 81"/>
                <a:gd name="T92" fmla="*/ 15 w 92"/>
                <a:gd name="T93" fmla="*/ 35 h 81"/>
                <a:gd name="T94" fmla="*/ 9 w 92"/>
                <a:gd name="T95" fmla="*/ 28 h 81"/>
                <a:gd name="T96" fmla="*/ 6 w 92"/>
                <a:gd name="T97" fmla="*/ 22 h 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
                <a:gd name="T148" fmla="*/ 0 h 81"/>
                <a:gd name="T149" fmla="*/ 92 w 92"/>
                <a:gd name="T150" fmla="*/ 81 h 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 h="81">
                  <a:moveTo>
                    <a:pt x="6" y="22"/>
                  </a:moveTo>
                  <a:lnTo>
                    <a:pt x="4" y="21"/>
                  </a:lnTo>
                  <a:lnTo>
                    <a:pt x="3" y="19"/>
                  </a:lnTo>
                  <a:lnTo>
                    <a:pt x="2" y="17"/>
                  </a:lnTo>
                  <a:lnTo>
                    <a:pt x="0" y="15"/>
                  </a:lnTo>
                  <a:lnTo>
                    <a:pt x="0" y="11"/>
                  </a:lnTo>
                  <a:lnTo>
                    <a:pt x="2" y="7"/>
                  </a:lnTo>
                  <a:lnTo>
                    <a:pt x="3" y="3"/>
                  </a:lnTo>
                  <a:lnTo>
                    <a:pt x="7" y="0"/>
                  </a:lnTo>
                  <a:lnTo>
                    <a:pt x="9" y="0"/>
                  </a:lnTo>
                  <a:lnTo>
                    <a:pt x="12" y="0"/>
                  </a:lnTo>
                  <a:lnTo>
                    <a:pt x="15" y="2"/>
                  </a:lnTo>
                  <a:lnTo>
                    <a:pt x="17" y="2"/>
                  </a:lnTo>
                  <a:lnTo>
                    <a:pt x="22" y="3"/>
                  </a:lnTo>
                  <a:lnTo>
                    <a:pt x="32" y="6"/>
                  </a:lnTo>
                  <a:lnTo>
                    <a:pt x="41" y="9"/>
                  </a:lnTo>
                  <a:lnTo>
                    <a:pt x="50" y="13"/>
                  </a:lnTo>
                  <a:lnTo>
                    <a:pt x="55" y="16"/>
                  </a:lnTo>
                  <a:lnTo>
                    <a:pt x="61" y="19"/>
                  </a:lnTo>
                  <a:lnTo>
                    <a:pt x="68" y="21"/>
                  </a:lnTo>
                  <a:lnTo>
                    <a:pt x="74" y="24"/>
                  </a:lnTo>
                  <a:lnTo>
                    <a:pt x="81" y="26"/>
                  </a:lnTo>
                  <a:lnTo>
                    <a:pt x="86" y="28"/>
                  </a:lnTo>
                  <a:lnTo>
                    <a:pt x="90" y="30"/>
                  </a:lnTo>
                  <a:lnTo>
                    <a:pt x="91" y="31"/>
                  </a:lnTo>
                  <a:lnTo>
                    <a:pt x="92" y="35"/>
                  </a:lnTo>
                  <a:lnTo>
                    <a:pt x="92" y="38"/>
                  </a:lnTo>
                  <a:lnTo>
                    <a:pt x="92" y="41"/>
                  </a:lnTo>
                  <a:lnTo>
                    <a:pt x="90" y="44"/>
                  </a:lnTo>
                  <a:lnTo>
                    <a:pt x="86" y="50"/>
                  </a:lnTo>
                  <a:lnTo>
                    <a:pt x="81" y="57"/>
                  </a:lnTo>
                  <a:lnTo>
                    <a:pt x="74" y="65"/>
                  </a:lnTo>
                  <a:lnTo>
                    <a:pt x="70" y="72"/>
                  </a:lnTo>
                  <a:lnTo>
                    <a:pt x="66" y="77"/>
                  </a:lnTo>
                  <a:lnTo>
                    <a:pt x="63" y="79"/>
                  </a:lnTo>
                  <a:lnTo>
                    <a:pt x="57" y="81"/>
                  </a:lnTo>
                  <a:lnTo>
                    <a:pt x="52" y="79"/>
                  </a:lnTo>
                  <a:lnTo>
                    <a:pt x="44" y="74"/>
                  </a:lnTo>
                  <a:lnTo>
                    <a:pt x="34" y="69"/>
                  </a:lnTo>
                  <a:lnTo>
                    <a:pt x="25" y="64"/>
                  </a:lnTo>
                  <a:lnTo>
                    <a:pt x="19" y="61"/>
                  </a:lnTo>
                  <a:lnTo>
                    <a:pt x="17" y="59"/>
                  </a:lnTo>
                  <a:lnTo>
                    <a:pt x="20" y="55"/>
                  </a:lnTo>
                  <a:lnTo>
                    <a:pt x="26" y="52"/>
                  </a:lnTo>
                  <a:lnTo>
                    <a:pt x="34" y="54"/>
                  </a:lnTo>
                  <a:lnTo>
                    <a:pt x="22" y="43"/>
                  </a:lnTo>
                  <a:lnTo>
                    <a:pt x="15" y="35"/>
                  </a:lnTo>
                  <a:lnTo>
                    <a:pt x="9" y="28"/>
                  </a:lnTo>
                  <a:lnTo>
                    <a:pt x="6" y="22"/>
                  </a:lnTo>
                  <a:close/>
                </a:path>
              </a:pathLst>
            </a:custGeom>
            <a:solidFill>
              <a:srgbClr val="CC998C"/>
            </a:solidFill>
            <a:ln w="9525">
              <a:noFill/>
              <a:round/>
              <a:headEnd/>
              <a:tailEnd/>
            </a:ln>
          </p:spPr>
          <p:txBody>
            <a:bodyPr/>
            <a:lstStyle/>
            <a:p>
              <a:endParaRPr lang="ru-RU"/>
            </a:p>
          </p:txBody>
        </p:sp>
        <p:sp>
          <p:nvSpPr>
            <p:cNvPr id="19535" name="Freeform 68"/>
            <p:cNvSpPr>
              <a:spLocks/>
            </p:cNvSpPr>
            <p:nvPr/>
          </p:nvSpPr>
          <p:spPr bwMode="auto">
            <a:xfrm>
              <a:off x="4455" y="2661"/>
              <a:ext cx="22" cy="22"/>
            </a:xfrm>
            <a:custGeom>
              <a:avLst/>
              <a:gdLst>
                <a:gd name="T0" fmla="*/ 16 w 22"/>
                <a:gd name="T1" fmla="*/ 21 h 22"/>
                <a:gd name="T2" fmla="*/ 20 w 22"/>
                <a:gd name="T3" fmla="*/ 20 h 22"/>
                <a:gd name="T4" fmla="*/ 21 w 22"/>
                <a:gd name="T5" fmla="*/ 16 h 22"/>
                <a:gd name="T6" fmla="*/ 22 w 22"/>
                <a:gd name="T7" fmla="*/ 12 h 22"/>
                <a:gd name="T8" fmla="*/ 21 w 22"/>
                <a:gd name="T9" fmla="*/ 7 h 22"/>
                <a:gd name="T10" fmla="*/ 19 w 22"/>
                <a:gd name="T11" fmla="*/ 3 h 22"/>
                <a:gd name="T12" fmla="*/ 15 w 22"/>
                <a:gd name="T13" fmla="*/ 1 h 22"/>
                <a:gd name="T14" fmla="*/ 11 w 22"/>
                <a:gd name="T15" fmla="*/ 0 h 22"/>
                <a:gd name="T16" fmla="*/ 7 w 22"/>
                <a:gd name="T17" fmla="*/ 1 h 22"/>
                <a:gd name="T18" fmla="*/ 3 w 22"/>
                <a:gd name="T19" fmla="*/ 4 h 22"/>
                <a:gd name="T20" fmla="*/ 2 w 22"/>
                <a:gd name="T21" fmla="*/ 8 h 22"/>
                <a:gd name="T22" fmla="*/ 0 w 22"/>
                <a:gd name="T23" fmla="*/ 12 h 22"/>
                <a:gd name="T24" fmla="*/ 0 w 22"/>
                <a:gd name="T25" fmla="*/ 16 h 22"/>
                <a:gd name="T26" fmla="*/ 3 w 22"/>
                <a:gd name="T27" fmla="*/ 20 h 22"/>
                <a:gd name="T28" fmla="*/ 7 w 22"/>
                <a:gd name="T29" fmla="*/ 21 h 22"/>
                <a:gd name="T30" fmla="*/ 11 w 22"/>
                <a:gd name="T31" fmla="*/ 22 h 22"/>
                <a:gd name="T32" fmla="*/ 16 w 22"/>
                <a:gd name="T33" fmla="*/ 2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6" y="21"/>
                  </a:moveTo>
                  <a:lnTo>
                    <a:pt x="20" y="20"/>
                  </a:lnTo>
                  <a:lnTo>
                    <a:pt x="21" y="16"/>
                  </a:lnTo>
                  <a:lnTo>
                    <a:pt x="22" y="12"/>
                  </a:lnTo>
                  <a:lnTo>
                    <a:pt x="21" y="7"/>
                  </a:lnTo>
                  <a:lnTo>
                    <a:pt x="19" y="3"/>
                  </a:lnTo>
                  <a:lnTo>
                    <a:pt x="15" y="1"/>
                  </a:lnTo>
                  <a:lnTo>
                    <a:pt x="11" y="0"/>
                  </a:lnTo>
                  <a:lnTo>
                    <a:pt x="7" y="1"/>
                  </a:lnTo>
                  <a:lnTo>
                    <a:pt x="3" y="4"/>
                  </a:lnTo>
                  <a:lnTo>
                    <a:pt x="2" y="8"/>
                  </a:lnTo>
                  <a:lnTo>
                    <a:pt x="0" y="12"/>
                  </a:lnTo>
                  <a:lnTo>
                    <a:pt x="0" y="16"/>
                  </a:lnTo>
                  <a:lnTo>
                    <a:pt x="3" y="20"/>
                  </a:lnTo>
                  <a:lnTo>
                    <a:pt x="7" y="21"/>
                  </a:lnTo>
                  <a:lnTo>
                    <a:pt x="11" y="22"/>
                  </a:lnTo>
                  <a:lnTo>
                    <a:pt x="16" y="21"/>
                  </a:lnTo>
                  <a:close/>
                </a:path>
              </a:pathLst>
            </a:custGeom>
            <a:solidFill>
              <a:srgbClr val="CC998C"/>
            </a:solidFill>
            <a:ln w="9525">
              <a:noFill/>
              <a:round/>
              <a:headEnd/>
              <a:tailEnd/>
            </a:ln>
          </p:spPr>
          <p:txBody>
            <a:bodyPr/>
            <a:lstStyle/>
            <a:p>
              <a:endParaRPr lang="ru-RU"/>
            </a:p>
          </p:txBody>
        </p:sp>
        <p:sp>
          <p:nvSpPr>
            <p:cNvPr id="19536" name="Freeform 69"/>
            <p:cNvSpPr>
              <a:spLocks/>
            </p:cNvSpPr>
            <p:nvPr/>
          </p:nvSpPr>
          <p:spPr bwMode="auto">
            <a:xfrm>
              <a:off x="4292" y="2248"/>
              <a:ext cx="185" cy="436"/>
            </a:xfrm>
            <a:custGeom>
              <a:avLst/>
              <a:gdLst>
                <a:gd name="T0" fmla="*/ 52 w 185"/>
                <a:gd name="T1" fmla="*/ 334 h 436"/>
                <a:gd name="T2" fmla="*/ 39 w 185"/>
                <a:gd name="T3" fmla="*/ 316 h 436"/>
                <a:gd name="T4" fmla="*/ 25 w 185"/>
                <a:gd name="T5" fmla="*/ 295 h 436"/>
                <a:gd name="T6" fmla="*/ 14 w 185"/>
                <a:gd name="T7" fmla="*/ 280 h 436"/>
                <a:gd name="T8" fmla="*/ 5 w 185"/>
                <a:gd name="T9" fmla="*/ 270 h 436"/>
                <a:gd name="T10" fmla="*/ 0 w 185"/>
                <a:gd name="T11" fmla="*/ 260 h 436"/>
                <a:gd name="T12" fmla="*/ 0 w 185"/>
                <a:gd name="T13" fmla="*/ 239 h 436"/>
                <a:gd name="T14" fmla="*/ 0 w 185"/>
                <a:gd name="T15" fmla="*/ 191 h 436"/>
                <a:gd name="T16" fmla="*/ 1 w 185"/>
                <a:gd name="T17" fmla="*/ 147 h 436"/>
                <a:gd name="T18" fmla="*/ 11 w 185"/>
                <a:gd name="T19" fmla="*/ 64 h 436"/>
                <a:gd name="T20" fmla="*/ 16 w 185"/>
                <a:gd name="T21" fmla="*/ 23 h 436"/>
                <a:gd name="T22" fmla="*/ 39 w 185"/>
                <a:gd name="T23" fmla="*/ 1 h 436"/>
                <a:gd name="T24" fmla="*/ 69 w 185"/>
                <a:gd name="T25" fmla="*/ 3 h 436"/>
                <a:gd name="T26" fmla="*/ 91 w 185"/>
                <a:gd name="T27" fmla="*/ 27 h 436"/>
                <a:gd name="T28" fmla="*/ 92 w 185"/>
                <a:gd name="T29" fmla="*/ 66 h 436"/>
                <a:gd name="T30" fmla="*/ 83 w 185"/>
                <a:gd name="T31" fmla="*/ 107 h 436"/>
                <a:gd name="T32" fmla="*/ 75 w 185"/>
                <a:gd name="T33" fmla="*/ 163 h 436"/>
                <a:gd name="T34" fmla="*/ 65 w 185"/>
                <a:gd name="T35" fmla="*/ 221 h 436"/>
                <a:gd name="T36" fmla="*/ 61 w 185"/>
                <a:gd name="T37" fmla="*/ 241 h 436"/>
                <a:gd name="T38" fmla="*/ 64 w 185"/>
                <a:gd name="T39" fmla="*/ 250 h 436"/>
                <a:gd name="T40" fmla="*/ 71 w 185"/>
                <a:gd name="T41" fmla="*/ 258 h 436"/>
                <a:gd name="T42" fmla="*/ 91 w 185"/>
                <a:gd name="T43" fmla="*/ 282 h 436"/>
                <a:gd name="T44" fmla="*/ 109 w 185"/>
                <a:gd name="T45" fmla="*/ 312 h 436"/>
                <a:gd name="T46" fmla="*/ 123 w 185"/>
                <a:gd name="T47" fmla="*/ 337 h 436"/>
                <a:gd name="T48" fmla="*/ 141 w 185"/>
                <a:gd name="T49" fmla="*/ 360 h 436"/>
                <a:gd name="T50" fmla="*/ 157 w 185"/>
                <a:gd name="T51" fmla="*/ 383 h 436"/>
                <a:gd name="T52" fmla="*/ 170 w 185"/>
                <a:gd name="T53" fmla="*/ 399 h 436"/>
                <a:gd name="T54" fmla="*/ 180 w 185"/>
                <a:gd name="T55" fmla="*/ 412 h 436"/>
                <a:gd name="T56" fmla="*/ 185 w 185"/>
                <a:gd name="T57" fmla="*/ 418 h 436"/>
                <a:gd name="T58" fmla="*/ 185 w 185"/>
                <a:gd name="T59" fmla="*/ 422 h 436"/>
                <a:gd name="T60" fmla="*/ 184 w 185"/>
                <a:gd name="T61" fmla="*/ 430 h 436"/>
                <a:gd name="T62" fmla="*/ 179 w 185"/>
                <a:gd name="T63" fmla="*/ 435 h 436"/>
                <a:gd name="T64" fmla="*/ 174 w 185"/>
                <a:gd name="T65" fmla="*/ 436 h 436"/>
                <a:gd name="T66" fmla="*/ 170 w 185"/>
                <a:gd name="T67" fmla="*/ 434 h 436"/>
                <a:gd name="T68" fmla="*/ 163 w 185"/>
                <a:gd name="T69" fmla="*/ 430 h 436"/>
                <a:gd name="T70" fmla="*/ 143 w 185"/>
                <a:gd name="T71" fmla="*/ 416 h 436"/>
                <a:gd name="T72" fmla="*/ 112 w 185"/>
                <a:gd name="T73" fmla="*/ 392 h 436"/>
                <a:gd name="T74" fmla="*/ 75 w 185"/>
                <a:gd name="T75" fmla="*/ 360 h 4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436"/>
                <a:gd name="T116" fmla="*/ 185 w 185"/>
                <a:gd name="T117" fmla="*/ 436 h 4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436">
                  <a:moveTo>
                    <a:pt x="57" y="340"/>
                  </a:moveTo>
                  <a:lnTo>
                    <a:pt x="52" y="334"/>
                  </a:lnTo>
                  <a:lnTo>
                    <a:pt x="46" y="325"/>
                  </a:lnTo>
                  <a:lnTo>
                    <a:pt x="39" y="316"/>
                  </a:lnTo>
                  <a:lnTo>
                    <a:pt x="33" y="305"/>
                  </a:lnTo>
                  <a:lnTo>
                    <a:pt x="25" y="295"/>
                  </a:lnTo>
                  <a:lnTo>
                    <a:pt x="18" y="286"/>
                  </a:lnTo>
                  <a:lnTo>
                    <a:pt x="14" y="280"/>
                  </a:lnTo>
                  <a:lnTo>
                    <a:pt x="11" y="276"/>
                  </a:lnTo>
                  <a:lnTo>
                    <a:pt x="5" y="270"/>
                  </a:lnTo>
                  <a:lnTo>
                    <a:pt x="1" y="265"/>
                  </a:lnTo>
                  <a:lnTo>
                    <a:pt x="0" y="260"/>
                  </a:lnTo>
                  <a:lnTo>
                    <a:pt x="0" y="254"/>
                  </a:lnTo>
                  <a:lnTo>
                    <a:pt x="0" y="239"/>
                  </a:lnTo>
                  <a:lnTo>
                    <a:pt x="0" y="216"/>
                  </a:lnTo>
                  <a:lnTo>
                    <a:pt x="0" y="191"/>
                  </a:lnTo>
                  <a:lnTo>
                    <a:pt x="0" y="173"/>
                  </a:lnTo>
                  <a:lnTo>
                    <a:pt x="1" y="147"/>
                  </a:lnTo>
                  <a:lnTo>
                    <a:pt x="7" y="106"/>
                  </a:lnTo>
                  <a:lnTo>
                    <a:pt x="11" y="64"/>
                  </a:lnTo>
                  <a:lnTo>
                    <a:pt x="12" y="42"/>
                  </a:lnTo>
                  <a:lnTo>
                    <a:pt x="16" y="23"/>
                  </a:lnTo>
                  <a:lnTo>
                    <a:pt x="26" y="9"/>
                  </a:lnTo>
                  <a:lnTo>
                    <a:pt x="39" y="1"/>
                  </a:lnTo>
                  <a:lnTo>
                    <a:pt x="55" y="0"/>
                  </a:lnTo>
                  <a:lnTo>
                    <a:pt x="69" y="3"/>
                  </a:lnTo>
                  <a:lnTo>
                    <a:pt x="82" y="13"/>
                  </a:lnTo>
                  <a:lnTo>
                    <a:pt x="91" y="27"/>
                  </a:lnTo>
                  <a:lnTo>
                    <a:pt x="93" y="46"/>
                  </a:lnTo>
                  <a:lnTo>
                    <a:pt x="92" y="66"/>
                  </a:lnTo>
                  <a:lnTo>
                    <a:pt x="87" y="85"/>
                  </a:lnTo>
                  <a:lnTo>
                    <a:pt x="83" y="107"/>
                  </a:lnTo>
                  <a:lnTo>
                    <a:pt x="79" y="132"/>
                  </a:lnTo>
                  <a:lnTo>
                    <a:pt x="75" y="163"/>
                  </a:lnTo>
                  <a:lnTo>
                    <a:pt x="70" y="195"/>
                  </a:lnTo>
                  <a:lnTo>
                    <a:pt x="65" y="221"/>
                  </a:lnTo>
                  <a:lnTo>
                    <a:pt x="62" y="235"/>
                  </a:lnTo>
                  <a:lnTo>
                    <a:pt x="61" y="241"/>
                  </a:lnTo>
                  <a:lnTo>
                    <a:pt x="62" y="246"/>
                  </a:lnTo>
                  <a:lnTo>
                    <a:pt x="64" y="250"/>
                  </a:lnTo>
                  <a:lnTo>
                    <a:pt x="66" y="252"/>
                  </a:lnTo>
                  <a:lnTo>
                    <a:pt x="71" y="258"/>
                  </a:lnTo>
                  <a:lnTo>
                    <a:pt x="81" y="268"/>
                  </a:lnTo>
                  <a:lnTo>
                    <a:pt x="91" y="282"/>
                  </a:lnTo>
                  <a:lnTo>
                    <a:pt x="103" y="302"/>
                  </a:lnTo>
                  <a:lnTo>
                    <a:pt x="109" y="312"/>
                  </a:lnTo>
                  <a:lnTo>
                    <a:pt x="115" y="324"/>
                  </a:lnTo>
                  <a:lnTo>
                    <a:pt x="123" y="337"/>
                  </a:lnTo>
                  <a:lnTo>
                    <a:pt x="132" y="348"/>
                  </a:lnTo>
                  <a:lnTo>
                    <a:pt x="141" y="360"/>
                  </a:lnTo>
                  <a:lnTo>
                    <a:pt x="149" y="372"/>
                  </a:lnTo>
                  <a:lnTo>
                    <a:pt x="157" y="383"/>
                  </a:lnTo>
                  <a:lnTo>
                    <a:pt x="165" y="392"/>
                  </a:lnTo>
                  <a:lnTo>
                    <a:pt x="170" y="399"/>
                  </a:lnTo>
                  <a:lnTo>
                    <a:pt x="175" y="405"/>
                  </a:lnTo>
                  <a:lnTo>
                    <a:pt x="180" y="412"/>
                  </a:lnTo>
                  <a:lnTo>
                    <a:pt x="184" y="416"/>
                  </a:lnTo>
                  <a:lnTo>
                    <a:pt x="185" y="418"/>
                  </a:lnTo>
                  <a:lnTo>
                    <a:pt x="185" y="420"/>
                  </a:lnTo>
                  <a:lnTo>
                    <a:pt x="185" y="422"/>
                  </a:lnTo>
                  <a:lnTo>
                    <a:pt x="185" y="425"/>
                  </a:lnTo>
                  <a:lnTo>
                    <a:pt x="184" y="430"/>
                  </a:lnTo>
                  <a:lnTo>
                    <a:pt x="183" y="433"/>
                  </a:lnTo>
                  <a:lnTo>
                    <a:pt x="179" y="435"/>
                  </a:lnTo>
                  <a:lnTo>
                    <a:pt x="175" y="436"/>
                  </a:lnTo>
                  <a:lnTo>
                    <a:pt x="174" y="436"/>
                  </a:lnTo>
                  <a:lnTo>
                    <a:pt x="171" y="435"/>
                  </a:lnTo>
                  <a:lnTo>
                    <a:pt x="170" y="434"/>
                  </a:lnTo>
                  <a:lnTo>
                    <a:pt x="167" y="433"/>
                  </a:lnTo>
                  <a:lnTo>
                    <a:pt x="163" y="430"/>
                  </a:lnTo>
                  <a:lnTo>
                    <a:pt x="156" y="425"/>
                  </a:lnTo>
                  <a:lnTo>
                    <a:pt x="143" y="416"/>
                  </a:lnTo>
                  <a:lnTo>
                    <a:pt x="128" y="405"/>
                  </a:lnTo>
                  <a:lnTo>
                    <a:pt x="112" y="392"/>
                  </a:lnTo>
                  <a:lnTo>
                    <a:pt x="93" y="377"/>
                  </a:lnTo>
                  <a:lnTo>
                    <a:pt x="75" y="360"/>
                  </a:lnTo>
                  <a:lnTo>
                    <a:pt x="57" y="340"/>
                  </a:lnTo>
                  <a:close/>
                </a:path>
              </a:pathLst>
            </a:custGeom>
            <a:solidFill>
              <a:srgbClr val="CC998C"/>
            </a:solidFill>
            <a:ln w="9525">
              <a:noFill/>
              <a:round/>
              <a:headEnd/>
              <a:tailEnd/>
            </a:ln>
          </p:spPr>
          <p:txBody>
            <a:bodyPr/>
            <a:lstStyle/>
            <a:p>
              <a:endParaRPr lang="ru-RU"/>
            </a:p>
          </p:txBody>
        </p:sp>
        <p:sp>
          <p:nvSpPr>
            <p:cNvPr id="19537" name="Freeform 70"/>
            <p:cNvSpPr>
              <a:spLocks/>
            </p:cNvSpPr>
            <p:nvPr/>
          </p:nvSpPr>
          <p:spPr bwMode="auto">
            <a:xfrm>
              <a:off x="4455" y="2661"/>
              <a:ext cx="22" cy="22"/>
            </a:xfrm>
            <a:custGeom>
              <a:avLst/>
              <a:gdLst>
                <a:gd name="T0" fmla="*/ 11 w 22"/>
                <a:gd name="T1" fmla="*/ 22 h 22"/>
                <a:gd name="T2" fmla="*/ 16 w 22"/>
                <a:gd name="T3" fmla="*/ 21 h 22"/>
                <a:gd name="T4" fmla="*/ 19 w 22"/>
                <a:gd name="T5" fmla="*/ 18 h 22"/>
                <a:gd name="T6" fmla="*/ 21 w 22"/>
                <a:gd name="T7" fmla="*/ 16 h 22"/>
                <a:gd name="T8" fmla="*/ 22 w 22"/>
                <a:gd name="T9" fmla="*/ 12 h 22"/>
                <a:gd name="T10" fmla="*/ 21 w 22"/>
                <a:gd name="T11" fmla="*/ 7 h 22"/>
                <a:gd name="T12" fmla="*/ 20 w 22"/>
                <a:gd name="T13" fmla="*/ 4 h 22"/>
                <a:gd name="T14" fmla="*/ 16 w 22"/>
                <a:gd name="T15" fmla="*/ 1 h 22"/>
                <a:gd name="T16" fmla="*/ 12 w 22"/>
                <a:gd name="T17" fmla="*/ 0 h 22"/>
                <a:gd name="T18" fmla="*/ 7 w 22"/>
                <a:gd name="T19" fmla="*/ 1 h 22"/>
                <a:gd name="T20" fmla="*/ 4 w 22"/>
                <a:gd name="T21" fmla="*/ 3 h 22"/>
                <a:gd name="T22" fmla="*/ 2 w 22"/>
                <a:gd name="T23" fmla="*/ 7 h 22"/>
                <a:gd name="T24" fmla="*/ 0 w 22"/>
                <a:gd name="T25" fmla="*/ 10 h 22"/>
                <a:gd name="T26" fmla="*/ 2 w 22"/>
                <a:gd name="T27" fmla="*/ 16 h 22"/>
                <a:gd name="T28" fmla="*/ 4 w 22"/>
                <a:gd name="T29" fmla="*/ 18 h 22"/>
                <a:gd name="T30" fmla="*/ 7 w 22"/>
                <a:gd name="T31" fmla="*/ 21 h 22"/>
                <a:gd name="T32" fmla="*/ 11 w 22"/>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11" y="22"/>
                  </a:moveTo>
                  <a:lnTo>
                    <a:pt x="16" y="21"/>
                  </a:lnTo>
                  <a:lnTo>
                    <a:pt x="19" y="18"/>
                  </a:lnTo>
                  <a:lnTo>
                    <a:pt x="21" y="16"/>
                  </a:lnTo>
                  <a:lnTo>
                    <a:pt x="22" y="12"/>
                  </a:lnTo>
                  <a:lnTo>
                    <a:pt x="21" y="7"/>
                  </a:lnTo>
                  <a:lnTo>
                    <a:pt x="20" y="4"/>
                  </a:lnTo>
                  <a:lnTo>
                    <a:pt x="16" y="1"/>
                  </a:lnTo>
                  <a:lnTo>
                    <a:pt x="12" y="0"/>
                  </a:lnTo>
                  <a:lnTo>
                    <a:pt x="7" y="1"/>
                  </a:lnTo>
                  <a:lnTo>
                    <a:pt x="4" y="3"/>
                  </a:lnTo>
                  <a:lnTo>
                    <a:pt x="2" y="7"/>
                  </a:lnTo>
                  <a:lnTo>
                    <a:pt x="0" y="10"/>
                  </a:lnTo>
                  <a:lnTo>
                    <a:pt x="2" y="16"/>
                  </a:lnTo>
                  <a:lnTo>
                    <a:pt x="4" y="18"/>
                  </a:lnTo>
                  <a:lnTo>
                    <a:pt x="7" y="21"/>
                  </a:lnTo>
                  <a:lnTo>
                    <a:pt x="11" y="22"/>
                  </a:lnTo>
                  <a:close/>
                </a:path>
              </a:pathLst>
            </a:custGeom>
            <a:solidFill>
              <a:srgbClr val="CC998C"/>
            </a:solidFill>
            <a:ln w="9525">
              <a:noFill/>
              <a:round/>
              <a:headEnd/>
              <a:tailEnd/>
            </a:ln>
          </p:spPr>
          <p:txBody>
            <a:bodyPr/>
            <a:lstStyle/>
            <a:p>
              <a:endParaRPr lang="ru-RU"/>
            </a:p>
          </p:txBody>
        </p:sp>
        <p:sp>
          <p:nvSpPr>
            <p:cNvPr id="19538" name="Freeform 71"/>
            <p:cNvSpPr>
              <a:spLocks/>
            </p:cNvSpPr>
            <p:nvPr/>
          </p:nvSpPr>
          <p:spPr bwMode="auto">
            <a:xfrm>
              <a:off x="4328" y="2285"/>
              <a:ext cx="21" cy="22"/>
            </a:xfrm>
            <a:custGeom>
              <a:avLst/>
              <a:gdLst>
                <a:gd name="T0" fmla="*/ 11 w 21"/>
                <a:gd name="T1" fmla="*/ 22 h 22"/>
                <a:gd name="T2" fmla="*/ 15 w 21"/>
                <a:gd name="T3" fmla="*/ 21 h 22"/>
                <a:gd name="T4" fmla="*/ 19 w 21"/>
                <a:gd name="T5" fmla="*/ 18 h 22"/>
                <a:gd name="T6" fmla="*/ 20 w 21"/>
                <a:gd name="T7" fmla="*/ 16 h 22"/>
                <a:gd name="T8" fmla="*/ 21 w 21"/>
                <a:gd name="T9" fmla="*/ 12 h 22"/>
                <a:gd name="T10" fmla="*/ 21 w 21"/>
                <a:gd name="T11" fmla="*/ 7 h 22"/>
                <a:gd name="T12" fmla="*/ 19 w 21"/>
                <a:gd name="T13" fmla="*/ 4 h 22"/>
                <a:gd name="T14" fmla="*/ 16 w 21"/>
                <a:gd name="T15" fmla="*/ 1 h 22"/>
                <a:gd name="T16" fmla="*/ 11 w 21"/>
                <a:gd name="T17" fmla="*/ 0 h 22"/>
                <a:gd name="T18" fmla="*/ 7 w 21"/>
                <a:gd name="T19" fmla="*/ 1 h 22"/>
                <a:gd name="T20" fmla="*/ 4 w 21"/>
                <a:gd name="T21" fmla="*/ 3 h 22"/>
                <a:gd name="T22" fmla="*/ 2 w 21"/>
                <a:gd name="T23" fmla="*/ 7 h 22"/>
                <a:gd name="T24" fmla="*/ 0 w 21"/>
                <a:gd name="T25" fmla="*/ 11 h 22"/>
                <a:gd name="T26" fmla="*/ 2 w 21"/>
                <a:gd name="T27" fmla="*/ 16 h 22"/>
                <a:gd name="T28" fmla="*/ 3 w 21"/>
                <a:gd name="T29" fmla="*/ 18 h 22"/>
                <a:gd name="T30" fmla="*/ 7 w 21"/>
                <a:gd name="T31" fmla="*/ 21 h 22"/>
                <a:gd name="T32" fmla="*/ 11 w 21"/>
                <a:gd name="T33" fmla="*/ 22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11" y="22"/>
                  </a:moveTo>
                  <a:lnTo>
                    <a:pt x="15" y="21"/>
                  </a:lnTo>
                  <a:lnTo>
                    <a:pt x="19" y="18"/>
                  </a:lnTo>
                  <a:lnTo>
                    <a:pt x="20" y="16"/>
                  </a:lnTo>
                  <a:lnTo>
                    <a:pt x="21" y="12"/>
                  </a:lnTo>
                  <a:lnTo>
                    <a:pt x="21" y="7"/>
                  </a:lnTo>
                  <a:lnTo>
                    <a:pt x="19" y="4"/>
                  </a:lnTo>
                  <a:lnTo>
                    <a:pt x="16" y="1"/>
                  </a:lnTo>
                  <a:lnTo>
                    <a:pt x="11" y="0"/>
                  </a:lnTo>
                  <a:lnTo>
                    <a:pt x="7" y="1"/>
                  </a:lnTo>
                  <a:lnTo>
                    <a:pt x="4" y="3"/>
                  </a:lnTo>
                  <a:lnTo>
                    <a:pt x="2" y="7"/>
                  </a:lnTo>
                  <a:lnTo>
                    <a:pt x="0" y="11"/>
                  </a:lnTo>
                  <a:lnTo>
                    <a:pt x="2" y="16"/>
                  </a:lnTo>
                  <a:lnTo>
                    <a:pt x="3" y="18"/>
                  </a:lnTo>
                  <a:lnTo>
                    <a:pt x="7" y="21"/>
                  </a:lnTo>
                  <a:lnTo>
                    <a:pt x="11" y="22"/>
                  </a:lnTo>
                  <a:close/>
                </a:path>
              </a:pathLst>
            </a:custGeom>
            <a:solidFill>
              <a:srgbClr val="CC998C"/>
            </a:solidFill>
            <a:ln w="9525">
              <a:noFill/>
              <a:round/>
              <a:headEnd/>
              <a:tailEnd/>
            </a:ln>
          </p:spPr>
          <p:txBody>
            <a:bodyPr/>
            <a:lstStyle/>
            <a:p>
              <a:endParaRPr lang="ru-RU"/>
            </a:p>
          </p:txBody>
        </p:sp>
        <p:sp>
          <p:nvSpPr>
            <p:cNvPr id="19539" name="Freeform 72"/>
            <p:cNvSpPr>
              <a:spLocks/>
            </p:cNvSpPr>
            <p:nvPr/>
          </p:nvSpPr>
          <p:spPr bwMode="auto">
            <a:xfrm>
              <a:off x="4287" y="2245"/>
              <a:ext cx="104" cy="209"/>
            </a:xfrm>
            <a:custGeom>
              <a:avLst/>
              <a:gdLst>
                <a:gd name="T0" fmla="*/ 58 w 104"/>
                <a:gd name="T1" fmla="*/ 0 h 209"/>
                <a:gd name="T2" fmla="*/ 66 w 104"/>
                <a:gd name="T3" fmla="*/ 1 h 209"/>
                <a:gd name="T4" fmla="*/ 74 w 104"/>
                <a:gd name="T5" fmla="*/ 4 h 209"/>
                <a:gd name="T6" fmla="*/ 83 w 104"/>
                <a:gd name="T7" fmla="*/ 6 h 209"/>
                <a:gd name="T8" fmla="*/ 91 w 104"/>
                <a:gd name="T9" fmla="*/ 13 h 209"/>
                <a:gd name="T10" fmla="*/ 97 w 104"/>
                <a:gd name="T11" fmla="*/ 21 h 209"/>
                <a:gd name="T12" fmla="*/ 102 w 104"/>
                <a:gd name="T13" fmla="*/ 31 h 209"/>
                <a:gd name="T14" fmla="*/ 104 w 104"/>
                <a:gd name="T15" fmla="*/ 47 h 209"/>
                <a:gd name="T16" fmla="*/ 102 w 104"/>
                <a:gd name="T17" fmla="*/ 65 h 209"/>
                <a:gd name="T18" fmla="*/ 95 w 104"/>
                <a:gd name="T19" fmla="*/ 108 h 209"/>
                <a:gd name="T20" fmla="*/ 89 w 104"/>
                <a:gd name="T21" fmla="*/ 146 h 209"/>
                <a:gd name="T22" fmla="*/ 86 w 104"/>
                <a:gd name="T23" fmla="*/ 180 h 209"/>
                <a:gd name="T24" fmla="*/ 84 w 104"/>
                <a:gd name="T25" fmla="*/ 202 h 209"/>
                <a:gd name="T26" fmla="*/ 75 w 104"/>
                <a:gd name="T27" fmla="*/ 205 h 209"/>
                <a:gd name="T28" fmla="*/ 63 w 104"/>
                <a:gd name="T29" fmla="*/ 206 h 209"/>
                <a:gd name="T30" fmla="*/ 52 w 104"/>
                <a:gd name="T31" fmla="*/ 207 h 209"/>
                <a:gd name="T32" fmla="*/ 40 w 104"/>
                <a:gd name="T33" fmla="*/ 209 h 209"/>
                <a:gd name="T34" fmla="*/ 27 w 104"/>
                <a:gd name="T35" fmla="*/ 207 h 209"/>
                <a:gd name="T36" fmla="*/ 17 w 104"/>
                <a:gd name="T37" fmla="*/ 207 h 209"/>
                <a:gd name="T38" fmla="*/ 8 w 104"/>
                <a:gd name="T39" fmla="*/ 206 h 209"/>
                <a:gd name="T40" fmla="*/ 0 w 104"/>
                <a:gd name="T41" fmla="*/ 203 h 209"/>
                <a:gd name="T42" fmla="*/ 3 w 104"/>
                <a:gd name="T43" fmla="*/ 154 h 209"/>
                <a:gd name="T44" fmla="*/ 5 w 104"/>
                <a:gd name="T45" fmla="*/ 104 h 209"/>
                <a:gd name="T46" fmla="*/ 8 w 104"/>
                <a:gd name="T47" fmla="*/ 62 h 209"/>
                <a:gd name="T48" fmla="*/ 12 w 104"/>
                <a:gd name="T49" fmla="*/ 38 h 209"/>
                <a:gd name="T50" fmla="*/ 13 w 104"/>
                <a:gd name="T51" fmla="*/ 31 h 209"/>
                <a:gd name="T52" fmla="*/ 16 w 104"/>
                <a:gd name="T53" fmla="*/ 23 h 209"/>
                <a:gd name="T54" fmla="*/ 18 w 104"/>
                <a:gd name="T55" fmla="*/ 17 h 209"/>
                <a:gd name="T56" fmla="*/ 22 w 104"/>
                <a:gd name="T57" fmla="*/ 10 h 209"/>
                <a:gd name="T58" fmla="*/ 27 w 104"/>
                <a:gd name="T59" fmla="*/ 5 h 209"/>
                <a:gd name="T60" fmla="*/ 35 w 104"/>
                <a:gd name="T61" fmla="*/ 1 h 209"/>
                <a:gd name="T62" fmla="*/ 45 w 104"/>
                <a:gd name="T63" fmla="*/ 0 h 209"/>
                <a:gd name="T64" fmla="*/ 58 w 104"/>
                <a:gd name="T65" fmla="*/ 0 h 2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209"/>
                <a:gd name="T101" fmla="*/ 104 w 104"/>
                <a:gd name="T102" fmla="*/ 209 h 2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209">
                  <a:moveTo>
                    <a:pt x="58" y="0"/>
                  </a:moveTo>
                  <a:lnTo>
                    <a:pt x="66" y="1"/>
                  </a:lnTo>
                  <a:lnTo>
                    <a:pt x="74" y="4"/>
                  </a:lnTo>
                  <a:lnTo>
                    <a:pt x="83" y="6"/>
                  </a:lnTo>
                  <a:lnTo>
                    <a:pt x="91" y="13"/>
                  </a:lnTo>
                  <a:lnTo>
                    <a:pt x="97" y="21"/>
                  </a:lnTo>
                  <a:lnTo>
                    <a:pt x="102" y="31"/>
                  </a:lnTo>
                  <a:lnTo>
                    <a:pt x="104" y="47"/>
                  </a:lnTo>
                  <a:lnTo>
                    <a:pt x="102" y="65"/>
                  </a:lnTo>
                  <a:lnTo>
                    <a:pt x="95" y="108"/>
                  </a:lnTo>
                  <a:lnTo>
                    <a:pt x="89" y="146"/>
                  </a:lnTo>
                  <a:lnTo>
                    <a:pt x="86" y="180"/>
                  </a:lnTo>
                  <a:lnTo>
                    <a:pt x="84" y="202"/>
                  </a:lnTo>
                  <a:lnTo>
                    <a:pt x="75" y="205"/>
                  </a:lnTo>
                  <a:lnTo>
                    <a:pt x="63" y="206"/>
                  </a:lnTo>
                  <a:lnTo>
                    <a:pt x="52" y="207"/>
                  </a:lnTo>
                  <a:lnTo>
                    <a:pt x="40" y="209"/>
                  </a:lnTo>
                  <a:lnTo>
                    <a:pt x="27" y="207"/>
                  </a:lnTo>
                  <a:lnTo>
                    <a:pt x="17" y="207"/>
                  </a:lnTo>
                  <a:lnTo>
                    <a:pt x="8" y="206"/>
                  </a:lnTo>
                  <a:lnTo>
                    <a:pt x="0" y="203"/>
                  </a:lnTo>
                  <a:lnTo>
                    <a:pt x="3" y="154"/>
                  </a:lnTo>
                  <a:lnTo>
                    <a:pt x="5" y="104"/>
                  </a:lnTo>
                  <a:lnTo>
                    <a:pt x="8" y="62"/>
                  </a:lnTo>
                  <a:lnTo>
                    <a:pt x="12" y="38"/>
                  </a:lnTo>
                  <a:lnTo>
                    <a:pt x="13" y="31"/>
                  </a:lnTo>
                  <a:lnTo>
                    <a:pt x="16" y="23"/>
                  </a:lnTo>
                  <a:lnTo>
                    <a:pt x="18" y="17"/>
                  </a:lnTo>
                  <a:lnTo>
                    <a:pt x="22" y="10"/>
                  </a:lnTo>
                  <a:lnTo>
                    <a:pt x="27" y="5"/>
                  </a:lnTo>
                  <a:lnTo>
                    <a:pt x="35" y="1"/>
                  </a:lnTo>
                  <a:lnTo>
                    <a:pt x="45" y="0"/>
                  </a:lnTo>
                  <a:lnTo>
                    <a:pt x="58" y="0"/>
                  </a:lnTo>
                  <a:close/>
                </a:path>
              </a:pathLst>
            </a:custGeom>
            <a:solidFill>
              <a:srgbClr val="3893D1"/>
            </a:solidFill>
            <a:ln w="9525">
              <a:noFill/>
              <a:round/>
              <a:headEnd/>
              <a:tailEnd/>
            </a:ln>
          </p:spPr>
          <p:txBody>
            <a:bodyPr/>
            <a:lstStyle/>
            <a:p>
              <a:endParaRPr lang="ru-RU"/>
            </a:p>
          </p:txBody>
        </p:sp>
        <p:sp>
          <p:nvSpPr>
            <p:cNvPr id="19540" name="Freeform 73"/>
            <p:cNvSpPr>
              <a:spLocks/>
            </p:cNvSpPr>
            <p:nvPr/>
          </p:nvSpPr>
          <p:spPr bwMode="auto">
            <a:xfrm>
              <a:off x="4312" y="2316"/>
              <a:ext cx="55" cy="56"/>
            </a:xfrm>
            <a:custGeom>
              <a:avLst/>
              <a:gdLst>
                <a:gd name="T0" fmla="*/ 24 w 55"/>
                <a:gd name="T1" fmla="*/ 48 h 56"/>
                <a:gd name="T2" fmla="*/ 19 w 55"/>
                <a:gd name="T3" fmla="*/ 47 h 56"/>
                <a:gd name="T4" fmla="*/ 15 w 55"/>
                <a:gd name="T5" fmla="*/ 44 h 56"/>
                <a:gd name="T6" fmla="*/ 13 w 55"/>
                <a:gd name="T7" fmla="*/ 42 h 56"/>
                <a:gd name="T8" fmla="*/ 10 w 55"/>
                <a:gd name="T9" fmla="*/ 38 h 56"/>
                <a:gd name="T10" fmla="*/ 14 w 55"/>
                <a:gd name="T11" fmla="*/ 30 h 56"/>
                <a:gd name="T12" fmla="*/ 31 w 55"/>
                <a:gd name="T13" fmla="*/ 31 h 56"/>
                <a:gd name="T14" fmla="*/ 40 w 55"/>
                <a:gd name="T15" fmla="*/ 21 h 56"/>
                <a:gd name="T16" fmla="*/ 46 w 55"/>
                <a:gd name="T17" fmla="*/ 20 h 56"/>
                <a:gd name="T18" fmla="*/ 48 w 55"/>
                <a:gd name="T19" fmla="*/ 22 h 56"/>
                <a:gd name="T20" fmla="*/ 48 w 55"/>
                <a:gd name="T21" fmla="*/ 25 h 56"/>
                <a:gd name="T22" fmla="*/ 48 w 55"/>
                <a:gd name="T23" fmla="*/ 28 h 56"/>
                <a:gd name="T24" fmla="*/ 48 w 55"/>
                <a:gd name="T25" fmla="*/ 30 h 56"/>
                <a:gd name="T26" fmla="*/ 45 w 55"/>
                <a:gd name="T27" fmla="*/ 38 h 56"/>
                <a:gd name="T28" fmla="*/ 40 w 55"/>
                <a:gd name="T29" fmla="*/ 44 h 56"/>
                <a:gd name="T30" fmla="*/ 32 w 55"/>
                <a:gd name="T31" fmla="*/ 47 h 56"/>
                <a:gd name="T32" fmla="*/ 24 w 55"/>
                <a:gd name="T33" fmla="*/ 48 h 56"/>
                <a:gd name="T34" fmla="*/ 24 w 55"/>
                <a:gd name="T35" fmla="*/ 56 h 56"/>
                <a:gd name="T36" fmla="*/ 35 w 55"/>
                <a:gd name="T37" fmla="*/ 55 h 56"/>
                <a:gd name="T38" fmla="*/ 44 w 55"/>
                <a:gd name="T39" fmla="*/ 50 h 56"/>
                <a:gd name="T40" fmla="*/ 51 w 55"/>
                <a:gd name="T41" fmla="*/ 42 h 56"/>
                <a:gd name="T42" fmla="*/ 55 w 55"/>
                <a:gd name="T43" fmla="*/ 31 h 56"/>
                <a:gd name="T44" fmla="*/ 54 w 55"/>
                <a:gd name="T45" fmla="*/ 20 h 56"/>
                <a:gd name="T46" fmla="*/ 49 w 55"/>
                <a:gd name="T47" fmla="*/ 11 h 56"/>
                <a:gd name="T48" fmla="*/ 41 w 55"/>
                <a:gd name="T49" fmla="*/ 4 h 56"/>
                <a:gd name="T50" fmla="*/ 31 w 55"/>
                <a:gd name="T51" fmla="*/ 0 h 56"/>
                <a:gd name="T52" fmla="*/ 19 w 55"/>
                <a:gd name="T53" fmla="*/ 0 h 56"/>
                <a:gd name="T54" fmla="*/ 10 w 55"/>
                <a:gd name="T55" fmla="*/ 5 h 56"/>
                <a:gd name="T56" fmla="*/ 4 w 55"/>
                <a:gd name="T57" fmla="*/ 13 h 56"/>
                <a:gd name="T58" fmla="*/ 0 w 55"/>
                <a:gd name="T59" fmla="*/ 24 h 56"/>
                <a:gd name="T60" fmla="*/ 7 w 55"/>
                <a:gd name="T61" fmla="*/ 25 h 56"/>
                <a:gd name="T62" fmla="*/ 10 w 55"/>
                <a:gd name="T63" fmla="*/ 17 h 56"/>
                <a:gd name="T64" fmla="*/ 15 w 55"/>
                <a:gd name="T65" fmla="*/ 12 h 56"/>
                <a:gd name="T66" fmla="*/ 22 w 55"/>
                <a:gd name="T67" fmla="*/ 8 h 56"/>
                <a:gd name="T68" fmla="*/ 29 w 55"/>
                <a:gd name="T69" fmla="*/ 8 h 56"/>
                <a:gd name="T70" fmla="*/ 33 w 55"/>
                <a:gd name="T71" fmla="*/ 8 h 56"/>
                <a:gd name="T72" fmla="*/ 36 w 55"/>
                <a:gd name="T73" fmla="*/ 9 h 56"/>
                <a:gd name="T74" fmla="*/ 38 w 55"/>
                <a:gd name="T75" fmla="*/ 11 h 56"/>
                <a:gd name="T76" fmla="*/ 41 w 55"/>
                <a:gd name="T77" fmla="*/ 12 h 56"/>
                <a:gd name="T78" fmla="*/ 31 w 55"/>
                <a:gd name="T79" fmla="*/ 13 h 56"/>
                <a:gd name="T80" fmla="*/ 28 w 55"/>
                <a:gd name="T81" fmla="*/ 25 h 56"/>
                <a:gd name="T82" fmla="*/ 11 w 55"/>
                <a:gd name="T83" fmla="*/ 26 h 56"/>
                <a:gd name="T84" fmla="*/ 7 w 55"/>
                <a:gd name="T85" fmla="*/ 34 h 56"/>
                <a:gd name="T86" fmla="*/ 7 w 55"/>
                <a:gd name="T87" fmla="*/ 31 h 56"/>
                <a:gd name="T88" fmla="*/ 7 w 55"/>
                <a:gd name="T89" fmla="*/ 30 h 56"/>
                <a:gd name="T90" fmla="*/ 7 w 55"/>
                <a:gd name="T91" fmla="*/ 28 h 56"/>
                <a:gd name="T92" fmla="*/ 7 w 55"/>
                <a:gd name="T93" fmla="*/ 25 h 56"/>
                <a:gd name="T94" fmla="*/ 0 w 55"/>
                <a:gd name="T95" fmla="*/ 24 h 56"/>
                <a:gd name="T96" fmla="*/ 1 w 55"/>
                <a:gd name="T97" fmla="*/ 35 h 56"/>
                <a:gd name="T98" fmla="*/ 6 w 55"/>
                <a:gd name="T99" fmla="*/ 44 h 56"/>
                <a:gd name="T100" fmla="*/ 14 w 55"/>
                <a:gd name="T101" fmla="*/ 52 h 56"/>
                <a:gd name="T102" fmla="*/ 24 w 55"/>
                <a:gd name="T103" fmla="*/ 56 h 56"/>
                <a:gd name="T104" fmla="*/ 24 w 55"/>
                <a:gd name="T105" fmla="*/ 48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
                <a:gd name="T160" fmla="*/ 0 h 56"/>
                <a:gd name="T161" fmla="*/ 55 w 55"/>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 h="56">
                  <a:moveTo>
                    <a:pt x="24" y="48"/>
                  </a:moveTo>
                  <a:lnTo>
                    <a:pt x="19" y="47"/>
                  </a:lnTo>
                  <a:lnTo>
                    <a:pt x="15" y="44"/>
                  </a:lnTo>
                  <a:lnTo>
                    <a:pt x="13" y="42"/>
                  </a:lnTo>
                  <a:lnTo>
                    <a:pt x="10" y="38"/>
                  </a:lnTo>
                  <a:lnTo>
                    <a:pt x="14" y="30"/>
                  </a:lnTo>
                  <a:lnTo>
                    <a:pt x="31" y="31"/>
                  </a:lnTo>
                  <a:lnTo>
                    <a:pt x="40" y="21"/>
                  </a:lnTo>
                  <a:lnTo>
                    <a:pt x="46" y="20"/>
                  </a:lnTo>
                  <a:lnTo>
                    <a:pt x="48" y="22"/>
                  </a:lnTo>
                  <a:lnTo>
                    <a:pt x="48" y="25"/>
                  </a:lnTo>
                  <a:lnTo>
                    <a:pt x="48" y="28"/>
                  </a:lnTo>
                  <a:lnTo>
                    <a:pt x="48" y="30"/>
                  </a:lnTo>
                  <a:lnTo>
                    <a:pt x="45" y="38"/>
                  </a:lnTo>
                  <a:lnTo>
                    <a:pt x="40" y="44"/>
                  </a:lnTo>
                  <a:lnTo>
                    <a:pt x="32" y="47"/>
                  </a:lnTo>
                  <a:lnTo>
                    <a:pt x="24" y="48"/>
                  </a:lnTo>
                  <a:lnTo>
                    <a:pt x="24" y="56"/>
                  </a:lnTo>
                  <a:lnTo>
                    <a:pt x="35" y="55"/>
                  </a:lnTo>
                  <a:lnTo>
                    <a:pt x="44" y="50"/>
                  </a:lnTo>
                  <a:lnTo>
                    <a:pt x="51" y="42"/>
                  </a:lnTo>
                  <a:lnTo>
                    <a:pt x="55" y="31"/>
                  </a:lnTo>
                  <a:lnTo>
                    <a:pt x="54" y="20"/>
                  </a:lnTo>
                  <a:lnTo>
                    <a:pt x="49" y="11"/>
                  </a:lnTo>
                  <a:lnTo>
                    <a:pt x="41" y="4"/>
                  </a:lnTo>
                  <a:lnTo>
                    <a:pt x="31" y="0"/>
                  </a:lnTo>
                  <a:lnTo>
                    <a:pt x="19" y="0"/>
                  </a:lnTo>
                  <a:lnTo>
                    <a:pt x="10" y="5"/>
                  </a:lnTo>
                  <a:lnTo>
                    <a:pt x="4" y="13"/>
                  </a:lnTo>
                  <a:lnTo>
                    <a:pt x="0" y="24"/>
                  </a:lnTo>
                  <a:lnTo>
                    <a:pt x="7" y="25"/>
                  </a:lnTo>
                  <a:lnTo>
                    <a:pt x="10" y="17"/>
                  </a:lnTo>
                  <a:lnTo>
                    <a:pt x="15" y="12"/>
                  </a:lnTo>
                  <a:lnTo>
                    <a:pt x="22" y="8"/>
                  </a:lnTo>
                  <a:lnTo>
                    <a:pt x="29" y="8"/>
                  </a:lnTo>
                  <a:lnTo>
                    <a:pt x="33" y="8"/>
                  </a:lnTo>
                  <a:lnTo>
                    <a:pt x="36" y="9"/>
                  </a:lnTo>
                  <a:lnTo>
                    <a:pt x="38" y="11"/>
                  </a:lnTo>
                  <a:lnTo>
                    <a:pt x="41" y="12"/>
                  </a:lnTo>
                  <a:lnTo>
                    <a:pt x="31" y="13"/>
                  </a:lnTo>
                  <a:lnTo>
                    <a:pt x="28" y="25"/>
                  </a:lnTo>
                  <a:lnTo>
                    <a:pt x="11" y="26"/>
                  </a:lnTo>
                  <a:lnTo>
                    <a:pt x="7" y="34"/>
                  </a:lnTo>
                  <a:lnTo>
                    <a:pt x="7" y="31"/>
                  </a:lnTo>
                  <a:lnTo>
                    <a:pt x="7" y="30"/>
                  </a:lnTo>
                  <a:lnTo>
                    <a:pt x="7" y="28"/>
                  </a:lnTo>
                  <a:lnTo>
                    <a:pt x="7" y="25"/>
                  </a:lnTo>
                  <a:lnTo>
                    <a:pt x="0" y="24"/>
                  </a:lnTo>
                  <a:lnTo>
                    <a:pt x="1" y="35"/>
                  </a:lnTo>
                  <a:lnTo>
                    <a:pt x="6" y="44"/>
                  </a:lnTo>
                  <a:lnTo>
                    <a:pt x="14" y="52"/>
                  </a:lnTo>
                  <a:lnTo>
                    <a:pt x="24" y="56"/>
                  </a:lnTo>
                  <a:lnTo>
                    <a:pt x="24" y="48"/>
                  </a:lnTo>
                  <a:close/>
                </a:path>
              </a:pathLst>
            </a:custGeom>
            <a:solidFill>
              <a:srgbClr val="FFFFFF"/>
            </a:solidFill>
            <a:ln w="9525">
              <a:noFill/>
              <a:round/>
              <a:headEnd/>
              <a:tailEnd/>
            </a:ln>
          </p:spPr>
          <p:txBody>
            <a:bodyPr/>
            <a:lstStyle/>
            <a:p>
              <a:endParaRPr lang="ru-RU"/>
            </a:p>
          </p:txBody>
        </p:sp>
      </p:grpSp>
      <p:grpSp>
        <p:nvGrpSpPr>
          <p:cNvPr id="4" name="Group 74"/>
          <p:cNvGrpSpPr>
            <a:grpSpLocks/>
          </p:cNvGrpSpPr>
          <p:nvPr/>
        </p:nvGrpSpPr>
        <p:grpSpPr bwMode="auto">
          <a:xfrm>
            <a:off x="4641850" y="5967413"/>
            <a:ext cx="1592263" cy="174625"/>
            <a:chOff x="3840" y="3456"/>
            <a:chExt cx="1104" cy="110"/>
          </a:xfrm>
        </p:grpSpPr>
        <p:grpSp>
          <p:nvGrpSpPr>
            <p:cNvPr id="19464" name="Group 75"/>
            <p:cNvGrpSpPr>
              <a:grpSpLocks/>
            </p:cNvGrpSpPr>
            <p:nvPr/>
          </p:nvGrpSpPr>
          <p:grpSpPr bwMode="auto">
            <a:xfrm>
              <a:off x="3840" y="3456"/>
              <a:ext cx="240" cy="81"/>
              <a:chOff x="4752" y="3648"/>
              <a:chExt cx="1152" cy="273"/>
            </a:xfrm>
          </p:grpSpPr>
          <p:sp>
            <p:nvSpPr>
              <p:cNvPr id="19473" name="Freeform 76"/>
              <p:cNvSpPr>
                <a:spLocks/>
              </p:cNvSpPr>
              <p:nvPr/>
            </p:nvSpPr>
            <p:spPr bwMode="auto">
              <a:xfrm>
                <a:off x="4752" y="3648"/>
                <a:ext cx="1152" cy="273"/>
              </a:xfrm>
              <a:custGeom>
                <a:avLst/>
                <a:gdLst>
                  <a:gd name="T0" fmla="*/ 54 w 1052"/>
                  <a:gd name="T1" fmla="*/ 154 h 452"/>
                  <a:gd name="T2" fmla="*/ 0 w 1052"/>
                  <a:gd name="T3" fmla="*/ 114 h 452"/>
                  <a:gd name="T4" fmla="*/ 18 w 1052"/>
                  <a:gd name="T5" fmla="*/ 74 h 452"/>
                  <a:gd name="T6" fmla="*/ 126 w 1052"/>
                  <a:gd name="T7" fmla="*/ 50 h 452"/>
                  <a:gd name="T8" fmla="*/ 224 w 1052"/>
                  <a:gd name="T9" fmla="*/ 20 h 452"/>
                  <a:gd name="T10" fmla="*/ 252 w 1052"/>
                  <a:gd name="T11" fmla="*/ 15 h 452"/>
                  <a:gd name="T12" fmla="*/ 423 w 1052"/>
                  <a:gd name="T13" fmla="*/ 15 h 452"/>
                  <a:gd name="T14" fmla="*/ 504 w 1052"/>
                  <a:gd name="T15" fmla="*/ 0 h 452"/>
                  <a:gd name="T16" fmla="*/ 666 w 1052"/>
                  <a:gd name="T17" fmla="*/ 20 h 452"/>
                  <a:gd name="T18" fmla="*/ 809 w 1052"/>
                  <a:gd name="T19" fmla="*/ 15 h 452"/>
                  <a:gd name="T20" fmla="*/ 899 w 1052"/>
                  <a:gd name="T21" fmla="*/ 35 h 452"/>
                  <a:gd name="T22" fmla="*/ 1026 w 1052"/>
                  <a:gd name="T23" fmla="*/ 45 h 452"/>
                  <a:gd name="T24" fmla="*/ 1125 w 1052"/>
                  <a:gd name="T25" fmla="*/ 94 h 452"/>
                  <a:gd name="T26" fmla="*/ 1142 w 1052"/>
                  <a:gd name="T27" fmla="*/ 124 h 452"/>
                  <a:gd name="T28" fmla="*/ 1152 w 1052"/>
                  <a:gd name="T29" fmla="*/ 139 h 452"/>
                  <a:gd name="T30" fmla="*/ 1142 w 1052"/>
                  <a:gd name="T31" fmla="*/ 194 h 452"/>
                  <a:gd name="T32" fmla="*/ 1133 w 1052"/>
                  <a:gd name="T33" fmla="*/ 208 h 452"/>
                  <a:gd name="T34" fmla="*/ 1080 w 1052"/>
                  <a:gd name="T35" fmla="*/ 219 h 452"/>
                  <a:gd name="T36" fmla="*/ 971 w 1052"/>
                  <a:gd name="T37" fmla="*/ 213 h 452"/>
                  <a:gd name="T38" fmla="*/ 899 w 1052"/>
                  <a:gd name="T39" fmla="*/ 253 h 452"/>
                  <a:gd name="T40" fmla="*/ 845 w 1052"/>
                  <a:gd name="T41" fmla="*/ 273 h 452"/>
                  <a:gd name="T42" fmla="*/ 738 w 1052"/>
                  <a:gd name="T43" fmla="*/ 263 h 452"/>
                  <a:gd name="T44" fmla="*/ 657 w 1052"/>
                  <a:gd name="T45" fmla="*/ 239 h 452"/>
                  <a:gd name="T46" fmla="*/ 621 w 1052"/>
                  <a:gd name="T47" fmla="*/ 213 h 452"/>
                  <a:gd name="T48" fmla="*/ 566 w 1052"/>
                  <a:gd name="T49" fmla="*/ 204 h 452"/>
                  <a:gd name="T50" fmla="*/ 476 w 1052"/>
                  <a:gd name="T51" fmla="*/ 243 h 452"/>
                  <a:gd name="T52" fmla="*/ 387 w 1052"/>
                  <a:gd name="T53" fmla="*/ 253 h 452"/>
                  <a:gd name="T54" fmla="*/ 314 w 1052"/>
                  <a:gd name="T55" fmla="*/ 248 h 452"/>
                  <a:gd name="T56" fmla="*/ 261 w 1052"/>
                  <a:gd name="T57" fmla="*/ 208 h 452"/>
                  <a:gd name="T58" fmla="*/ 188 w 1052"/>
                  <a:gd name="T59" fmla="*/ 184 h 452"/>
                  <a:gd name="T60" fmla="*/ 161 w 1052"/>
                  <a:gd name="T61" fmla="*/ 188 h 452"/>
                  <a:gd name="T62" fmla="*/ 54 w 1052"/>
                  <a:gd name="T63" fmla="*/ 154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2"/>
                  <a:gd name="T97" fmla="*/ 0 h 452"/>
                  <a:gd name="T98" fmla="*/ 1052 w 1052"/>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2" h="452">
                    <a:moveTo>
                      <a:pt x="49" y="255"/>
                    </a:moveTo>
                    <a:cubicBezTo>
                      <a:pt x="8" y="242"/>
                      <a:pt x="9" y="233"/>
                      <a:pt x="0" y="189"/>
                    </a:cubicBezTo>
                    <a:cubicBezTo>
                      <a:pt x="0" y="188"/>
                      <a:pt x="10" y="131"/>
                      <a:pt x="16" y="123"/>
                    </a:cubicBezTo>
                    <a:cubicBezTo>
                      <a:pt x="37" y="97"/>
                      <a:pt x="84" y="92"/>
                      <a:pt x="115" y="82"/>
                    </a:cubicBezTo>
                    <a:cubicBezTo>
                      <a:pt x="156" y="55"/>
                      <a:pt x="151" y="50"/>
                      <a:pt x="205" y="33"/>
                    </a:cubicBezTo>
                    <a:cubicBezTo>
                      <a:pt x="213" y="30"/>
                      <a:pt x="230" y="25"/>
                      <a:pt x="230" y="25"/>
                    </a:cubicBezTo>
                    <a:cubicBezTo>
                      <a:pt x="288" y="35"/>
                      <a:pt x="328" y="45"/>
                      <a:pt x="386" y="25"/>
                    </a:cubicBezTo>
                    <a:cubicBezTo>
                      <a:pt x="411" y="16"/>
                      <a:pt x="460" y="0"/>
                      <a:pt x="460" y="0"/>
                    </a:cubicBezTo>
                    <a:cubicBezTo>
                      <a:pt x="510" y="12"/>
                      <a:pt x="559" y="17"/>
                      <a:pt x="608" y="33"/>
                    </a:cubicBezTo>
                    <a:cubicBezTo>
                      <a:pt x="652" y="30"/>
                      <a:pt x="695" y="25"/>
                      <a:pt x="739" y="25"/>
                    </a:cubicBezTo>
                    <a:cubicBezTo>
                      <a:pt x="782" y="25"/>
                      <a:pt x="786" y="47"/>
                      <a:pt x="821" y="58"/>
                    </a:cubicBezTo>
                    <a:cubicBezTo>
                      <a:pt x="864" y="71"/>
                      <a:pt x="883" y="69"/>
                      <a:pt x="937" y="74"/>
                    </a:cubicBezTo>
                    <a:cubicBezTo>
                      <a:pt x="972" y="101"/>
                      <a:pt x="1002" y="119"/>
                      <a:pt x="1027" y="156"/>
                    </a:cubicBezTo>
                    <a:cubicBezTo>
                      <a:pt x="1032" y="172"/>
                      <a:pt x="1038" y="189"/>
                      <a:pt x="1043" y="205"/>
                    </a:cubicBezTo>
                    <a:cubicBezTo>
                      <a:pt x="1046" y="213"/>
                      <a:pt x="1052" y="230"/>
                      <a:pt x="1052" y="230"/>
                    </a:cubicBezTo>
                    <a:cubicBezTo>
                      <a:pt x="1049" y="260"/>
                      <a:pt x="1047" y="291"/>
                      <a:pt x="1043" y="321"/>
                    </a:cubicBezTo>
                    <a:cubicBezTo>
                      <a:pt x="1042" y="329"/>
                      <a:pt x="1042" y="340"/>
                      <a:pt x="1035" y="345"/>
                    </a:cubicBezTo>
                    <a:cubicBezTo>
                      <a:pt x="1021" y="355"/>
                      <a:pt x="986" y="362"/>
                      <a:pt x="986" y="362"/>
                    </a:cubicBezTo>
                    <a:cubicBezTo>
                      <a:pt x="921" y="339"/>
                      <a:pt x="954" y="342"/>
                      <a:pt x="887" y="353"/>
                    </a:cubicBezTo>
                    <a:cubicBezTo>
                      <a:pt x="867" y="375"/>
                      <a:pt x="845" y="401"/>
                      <a:pt x="821" y="419"/>
                    </a:cubicBezTo>
                    <a:cubicBezTo>
                      <a:pt x="805" y="431"/>
                      <a:pt x="772" y="452"/>
                      <a:pt x="772" y="452"/>
                    </a:cubicBezTo>
                    <a:cubicBezTo>
                      <a:pt x="759" y="451"/>
                      <a:pt x="698" y="449"/>
                      <a:pt x="674" y="436"/>
                    </a:cubicBezTo>
                    <a:cubicBezTo>
                      <a:pt x="590" y="389"/>
                      <a:pt x="655" y="413"/>
                      <a:pt x="600" y="395"/>
                    </a:cubicBezTo>
                    <a:cubicBezTo>
                      <a:pt x="587" y="382"/>
                      <a:pt x="582" y="362"/>
                      <a:pt x="567" y="353"/>
                    </a:cubicBezTo>
                    <a:cubicBezTo>
                      <a:pt x="552" y="344"/>
                      <a:pt x="517" y="337"/>
                      <a:pt x="517" y="337"/>
                    </a:cubicBezTo>
                    <a:cubicBezTo>
                      <a:pt x="481" y="349"/>
                      <a:pt x="461" y="377"/>
                      <a:pt x="435" y="403"/>
                    </a:cubicBezTo>
                    <a:cubicBezTo>
                      <a:pt x="415" y="423"/>
                      <a:pt x="381" y="415"/>
                      <a:pt x="353" y="419"/>
                    </a:cubicBezTo>
                    <a:cubicBezTo>
                      <a:pt x="331" y="416"/>
                      <a:pt x="308" y="419"/>
                      <a:pt x="287" y="411"/>
                    </a:cubicBezTo>
                    <a:cubicBezTo>
                      <a:pt x="263" y="402"/>
                      <a:pt x="255" y="363"/>
                      <a:pt x="238" y="345"/>
                    </a:cubicBezTo>
                    <a:cubicBezTo>
                      <a:pt x="225" y="306"/>
                      <a:pt x="211" y="313"/>
                      <a:pt x="172" y="304"/>
                    </a:cubicBezTo>
                    <a:cubicBezTo>
                      <a:pt x="164" y="307"/>
                      <a:pt x="156" y="313"/>
                      <a:pt x="147" y="312"/>
                    </a:cubicBezTo>
                    <a:cubicBezTo>
                      <a:pt x="112" y="306"/>
                      <a:pt x="99" y="255"/>
                      <a:pt x="49" y="255"/>
                    </a:cubicBezTo>
                    <a:close/>
                  </a:path>
                </a:pathLst>
              </a:custGeom>
              <a:solidFill>
                <a:srgbClr val="CCFFFF">
                  <a:alpha val="50195"/>
                </a:srgbClr>
              </a:solidFill>
              <a:ln w="12700">
                <a:solidFill>
                  <a:schemeClr val="tx1"/>
                </a:solidFill>
                <a:round/>
                <a:headEnd/>
                <a:tailEnd/>
              </a:ln>
            </p:spPr>
            <p:txBody>
              <a:bodyPr wrap="none" anchor="ctr"/>
              <a:lstStyle/>
              <a:p>
                <a:endParaRPr lang="ru-RU"/>
              </a:p>
            </p:txBody>
          </p:sp>
          <p:graphicFrame>
            <p:nvGraphicFramePr>
              <p:cNvPr id="19474" name="Object 77"/>
              <p:cNvGraphicFramePr>
                <a:graphicFrameLocks noChangeAspect="1"/>
              </p:cNvGraphicFramePr>
              <p:nvPr/>
            </p:nvGraphicFramePr>
            <p:xfrm>
              <a:off x="4992" y="3648"/>
              <a:ext cx="123" cy="144"/>
            </p:xfrm>
            <a:graphic>
              <a:graphicData uri="http://schemas.openxmlformats.org/presentationml/2006/ole">
                <p:oleObj spid="_x0000_s19474" name="Clip" r:id="rId7" imgW="3238500" imgH="3238500" progId="MS_ClipArt_Gallery.2">
                  <p:embed/>
                </p:oleObj>
              </a:graphicData>
            </a:graphic>
          </p:graphicFrame>
          <p:graphicFrame>
            <p:nvGraphicFramePr>
              <p:cNvPr id="19475" name="Object 78"/>
              <p:cNvGraphicFramePr>
                <a:graphicFrameLocks noChangeAspect="1"/>
              </p:cNvGraphicFramePr>
              <p:nvPr/>
            </p:nvGraphicFramePr>
            <p:xfrm>
              <a:off x="5280" y="3696"/>
              <a:ext cx="123" cy="144"/>
            </p:xfrm>
            <a:graphic>
              <a:graphicData uri="http://schemas.openxmlformats.org/presentationml/2006/ole">
                <p:oleObj spid="_x0000_s19475" name="Clip" r:id="rId8" imgW="3238500" imgH="3238500" progId="MS_ClipArt_Gallery.2">
                  <p:embed/>
                </p:oleObj>
              </a:graphicData>
            </a:graphic>
          </p:graphicFrame>
          <p:graphicFrame>
            <p:nvGraphicFramePr>
              <p:cNvPr id="19476" name="Object 79"/>
              <p:cNvGraphicFramePr>
                <a:graphicFrameLocks noChangeAspect="1"/>
              </p:cNvGraphicFramePr>
              <p:nvPr/>
            </p:nvGraphicFramePr>
            <p:xfrm>
              <a:off x="5568" y="3696"/>
              <a:ext cx="123" cy="144"/>
            </p:xfrm>
            <a:graphic>
              <a:graphicData uri="http://schemas.openxmlformats.org/presentationml/2006/ole">
                <p:oleObj spid="_x0000_s19476" name="Clip" r:id="rId9" imgW="3238500" imgH="3238500" progId="MS_ClipArt_Gallery.2">
                  <p:embed/>
                </p:oleObj>
              </a:graphicData>
            </a:graphic>
          </p:graphicFrame>
        </p:grpSp>
        <p:grpSp>
          <p:nvGrpSpPr>
            <p:cNvPr id="19465" name="Group 80"/>
            <p:cNvGrpSpPr>
              <a:grpSpLocks/>
            </p:cNvGrpSpPr>
            <p:nvPr/>
          </p:nvGrpSpPr>
          <p:grpSpPr bwMode="auto">
            <a:xfrm>
              <a:off x="4320" y="3504"/>
              <a:ext cx="192" cy="62"/>
              <a:chOff x="4752" y="3648"/>
              <a:chExt cx="1152" cy="273"/>
            </a:xfrm>
          </p:grpSpPr>
          <p:sp>
            <p:nvSpPr>
              <p:cNvPr id="19469" name="Freeform 81"/>
              <p:cNvSpPr>
                <a:spLocks/>
              </p:cNvSpPr>
              <p:nvPr/>
            </p:nvSpPr>
            <p:spPr bwMode="auto">
              <a:xfrm>
                <a:off x="4752" y="3648"/>
                <a:ext cx="1152" cy="273"/>
              </a:xfrm>
              <a:custGeom>
                <a:avLst/>
                <a:gdLst>
                  <a:gd name="T0" fmla="*/ 54 w 1052"/>
                  <a:gd name="T1" fmla="*/ 154 h 452"/>
                  <a:gd name="T2" fmla="*/ 0 w 1052"/>
                  <a:gd name="T3" fmla="*/ 114 h 452"/>
                  <a:gd name="T4" fmla="*/ 18 w 1052"/>
                  <a:gd name="T5" fmla="*/ 74 h 452"/>
                  <a:gd name="T6" fmla="*/ 126 w 1052"/>
                  <a:gd name="T7" fmla="*/ 50 h 452"/>
                  <a:gd name="T8" fmla="*/ 224 w 1052"/>
                  <a:gd name="T9" fmla="*/ 20 h 452"/>
                  <a:gd name="T10" fmla="*/ 252 w 1052"/>
                  <a:gd name="T11" fmla="*/ 15 h 452"/>
                  <a:gd name="T12" fmla="*/ 423 w 1052"/>
                  <a:gd name="T13" fmla="*/ 15 h 452"/>
                  <a:gd name="T14" fmla="*/ 504 w 1052"/>
                  <a:gd name="T15" fmla="*/ 0 h 452"/>
                  <a:gd name="T16" fmla="*/ 666 w 1052"/>
                  <a:gd name="T17" fmla="*/ 20 h 452"/>
                  <a:gd name="T18" fmla="*/ 809 w 1052"/>
                  <a:gd name="T19" fmla="*/ 15 h 452"/>
                  <a:gd name="T20" fmla="*/ 899 w 1052"/>
                  <a:gd name="T21" fmla="*/ 35 h 452"/>
                  <a:gd name="T22" fmla="*/ 1026 w 1052"/>
                  <a:gd name="T23" fmla="*/ 45 h 452"/>
                  <a:gd name="T24" fmla="*/ 1125 w 1052"/>
                  <a:gd name="T25" fmla="*/ 94 h 452"/>
                  <a:gd name="T26" fmla="*/ 1142 w 1052"/>
                  <a:gd name="T27" fmla="*/ 124 h 452"/>
                  <a:gd name="T28" fmla="*/ 1152 w 1052"/>
                  <a:gd name="T29" fmla="*/ 139 h 452"/>
                  <a:gd name="T30" fmla="*/ 1142 w 1052"/>
                  <a:gd name="T31" fmla="*/ 194 h 452"/>
                  <a:gd name="T32" fmla="*/ 1133 w 1052"/>
                  <a:gd name="T33" fmla="*/ 208 h 452"/>
                  <a:gd name="T34" fmla="*/ 1080 w 1052"/>
                  <a:gd name="T35" fmla="*/ 219 h 452"/>
                  <a:gd name="T36" fmla="*/ 971 w 1052"/>
                  <a:gd name="T37" fmla="*/ 213 h 452"/>
                  <a:gd name="T38" fmla="*/ 899 w 1052"/>
                  <a:gd name="T39" fmla="*/ 253 h 452"/>
                  <a:gd name="T40" fmla="*/ 845 w 1052"/>
                  <a:gd name="T41" fmla="*/ 273 h 452"/>
                  <a:gd name="T42" fmla="*/ 738 w 1052"/>
                  <a:gd name="T43" fmla="*/ 263 h 452"/>
                  <a:gd name="T44" fmla="*/ 657 w 1052"/>
                  <a:gd name="T45" fmla="*/ 239 h 452"/>
                  <a:gd name="T46" fmla="*/ 621 w 1052"/>
                  <a:gd name="T47" fmla="*/ 213 h 452"/>
                  <a:gd name="T48" fmla="*/ 566 w 1052"/>
                  <a:gd name="T49" fmla="*/ 204 h 452"/>
                  <a:gd name="T50" fmla="*/ 476 w 1052"/>
                  <a:gd name="T51" fmla="*/ 243 h 452"/>
                  <a:gd name="T52" fmla="*/ 387 w 1052"/>
                  <a:gd name="T53" fmla="*/ 253 h 452"/>
                  <a:gd name="T54" fmla="*/ 314 w 1052"/>
                  <a:gd name="T55" fmla="*/ 248 h 452"/>
                  <a:gd name="T56" fmla="*/ 261 w 1052"/>
                  <a:gd name="T57" fmla="*/ 208 h 452"/>
                  <a:gd name="T58" fmla="*/ 188 w 1052"/>
                  <a:gd name="T59" fmla="*/ 184 h 452"/>
                  <a:gd name="T60" fmla="*/ 161 w 1052"/>
                  <a:gd name="T61" fmla="*/ 188 h 452"/>
                  <a:gd name="T62" fmla="*/ 54 w 1052"/>
                  <a:gd name="T63" fmla="*/ 154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52"/>
                  <a:gd name="T97" fmla="*/ 0 h 452"/>
                  <a:gd name="T98" fmla="*/ 1052 w 1052"/>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52" h="452">
                    <a:moveTo>
                      <a:pt x="49" y="255"/>
                    </a:moveTo>
                    <a:cubicBezTo>
                      <a:pt x="8" y="242"/>
                      <a:pt x="9" y="233"/>
                      <a:pt x="0" y="189"/>
                    </a:cubicBezTo>
                    <a:cubicBezTo>
                      <a:pt x="0" y="188"/>
                      <a:pt x="10" y="131"/>
                      <a:pt x="16" y="123"/>
                    </a:cubicBezTo>
                    <a:cubicBezTo>
                      <a:pt x="37" y="97"/>
                      <a:pt x="84" y="92"/>
                      <a:pt x="115" y="82"/>
                    </a:cubicBezTo>
                    <a:cubicBezTo>
                      <a:pt x="156" y="55"/>
                      <a:pt x="151" y="50"/>
                      <a:pt x="205" y="33"/>
                    </a:cubicBezTo>
                    <a:cubicBezTo>
                      <a:pt x="213" y="30"/>
                      <a:pt x="230" y="25"/>
                      <a:pt x="230" y="25"/>
                    </a:cubicBezTo>
                    <a:cubicBezTo>
                      <a:pt x="288" y="35"/>
                      <a:pt x="328" y="45"/>
                      <a:pt x="386" y="25"/>
                    </a:cubicBezTo>
                    <a:cubicBezTo>
                      <a:pt x="411" y="16"/>
                      <a:pt x="460" y="0"/>
                      <a:pt x="460" y="0"/>
                    </a:cubicBezTo>
                    <a:cubicBezTo>
                      <a:pt x="510" y="12"/>
                      <a:pt x="559" y="17"/>
                      <a:pt x="608" y="33"/>
                    </a:cubicBezTo>
                    <a:cubicBezTo>
                      <a:pt x="652" y="30"/>
                      <a:pt x="695" y="25"/>
                      <a:pt x="739" y="25"/>
                    </a:cubicBezTo>
                    <a:cubicBezTo>
                      <a:pt x="782" y="25"/>
                      <a:pt x="786" y="47"/>
                      <a:pt x="821" y="58"/>
                    </a:cubicBezTo>
                    <a:cubicBezTo>
                      <a:pt x="864" y="71"/>
                      <a:pt x="883" y="69"/>
                      <a:pt x="937" y="74"/>
                    </a:cubicBezTo>
                    <a:cubicBezTo>
                      <a:pt x="972" y="101"/>
                      <a:pt x="1002" y="119"/>
                      <a:pt x="1027" y="156"/>
                    </a:cubicBezTo>
                    <a:cubicBezTo>
                      <a:pt x="1032" y="172"/>
                      <a:pt x="1038" y="189"/>
                      <a:pt x="1043" y="205"/>
                    </a:cubicBezTo>
                    <a:cubicBezTo>
                      <a:pt x="1046" y="213"/>
                      <a:pt x="1052" y="230"/>
                      <a:pt x="1052" y="230"/>
                    </a:cubicBezTo>
                    <a:cubicBezTo>
                      <a:pt x="1049" y="260"/>
                      <a:pt x="1047" y="291"/>
                      <a:pt x="1043" y="321"/>
                    </a:cubicBezTo>
                    <a:cubicBezTo>
                      <a:pt x="1042" y="329"/>
                      <a:pt x="1042" y="340"/>
                      <a:pt x="1035" y="345"/>
                    </a:cubicBezTo>
                    <a:cubicBezTo>
                      <a:pt x="1021" y="355"/>
                      <a:pt x="986" y="362"/>
                      <a:pt x="986" y="362"/>
                    </a:cubicBezTo>
                    <a:cubicBezTo>
                      <a:pt x="921" y="339"/>
                      <a:pt x="954" y="342"/>
                      <a:pt x="887" y="353"/>
                    </a:cubicBezTo>
                    <a:cubicBezTo>
                      <a:pt x="867" y="375"/>
                      <a:pt x="845" y="401"/>
                      <a:pt x="821" y="419"/>
                    </a:cubicBezTo>
                    <a:cubicBezTo>
                      <a:pt x="805" y="431"/>
                      <a:pt x="772" y="452"/>
                      <a:pt x="772" y="452"/>
                    </a:cubicBezTo>
                    <a:cubicBezTo>
                      <a:pt x="759" y="451"/>
                      <a:pt x="698" y="449"/>
                      <a:pt x="674" y="436"/>
                    </a:cubicBezTo>
                    <a:cubicBezTo>
                      <a:pt x="590" y="389"/>
                      <a:pt x="655" y="413"/>
                      <a:pt x="600" y="395"/>
                    </a:cubicBezTo>
                    <a:cubicBezTo>
                      <a:pt x="587" y="382"/>
                      <a:pt x="582" y="362"/>
                      <a:pt x="567" y="353"/>
                    </a:cubicBezTo>
                    <a:cubicBezTo>
                      <a:pt x="552" y="344"/>
                      <a:pt x="517" y="337"/>
                      <a:pt x="517" y="337"/>
                    </a:cubicBezTo>
                    <a:cubicBezTo>
                      <a:pt x="481" y="349"/>
                      <a:pt x="461" y="377"/>
                      <a:pt x="435" y="403"/>
                    </a:cubicBezTo>
                    <a:cubicBezTo>
                      <a:pt x="415" y="423"/>
                      <a:pt x="381" y="415"/>
                      <a:pt x="353" y="419"/>
                    </a:cubicBezTo>
                    <a:cubicBezTo>
                      <a:pt x="331" y="416"/>
                      <a:pt x="308" y="419"/>
                      <a:pt x="287" y="411"/>
                    </a:cubicBezTo>
                    <a:cubicBezTo>
                      <a:pt x="263" y="402"/>
                      <a:pt x="255" y="363"/>
                      <a:pt x="238" y="345"/>
                    </a:cubicBezTo>
                    <a:cubicBezTo>
                      <a:pt x="225" y="306"/>
                      <a:pt x="211" y="313"/>
                      <a:pt x="172" y="304"/>
                    </a:cubicBezTo>
                    <a:cubicBezTo>
                      <a:pt x="164" y="307"/>
                      <a:pt x="156" y="313"/>
                      <a:pt x="147" y="312"/>
                    </a:cubicBezTo>
                    <a:cubicBezTo>
                      <a:pt x="112" y="306"/>
                      <a:pt x="99" y="255"/>
                      <a:pt x="49" y="255"/>
                    </a:cubicBezTo>
                    <a:close/>
                  </a:path>
                </a:pathLst>
              </a:custGeom>
              <a:solidFill>
                <a:srgbClr val="CCFFFF">
                  <a:alpha val="50195"/>
                </a:srgbClr>
              </a:solidFill>
              <a:ln w="12700">
                <a:solidFill>
                  <a:schemeClr val="tx1"/>
                </a:solidFill>
                <a:round/>
                <a:headEnd/>
                <a:tailEnd/>
              </a:ln>
            </p:spPr>
            <p:txBody>
              <a:bodyPr wrap="none" anchor="ctr"/>
              <a:lstStyle/>
              <a:p>
                <a:endParaRPr lang="ru-RU"/>
              </a:p>
            </p:txBody>
          </p:sp>
          <p:graphicFrame>
            <p:nvGraphicFramePr>
              <p:cNvPr id="19470" name="Object 82"/>
              <p:cNvGraphicFramePr>
                <a:graphicFrameLocks noChangeAspect="1"/>
              </p:cNvGraphicFramePr>
              <p:nvPr/>
            </p:nvGraphicFramePr>
            <p:xfrm>
              <a:off x="4992" y="3648"/>
              <a:ext cx="123" cy="144"/>
            </p:xfrm>
            <a:graphic>
              <a:graphicData uri="http://schemas.openxmlformats.org/presentationml/2006/ole">
                <p:oleObj spid="_x0000_s19470" name="Clip" r:id="rId10" imgW="3238500" imgH="3238500" progId="MS_ClipArt_Gallery.2">
                  <p:embed/>
                </p:oleObj>
              </a:graphicData>
            </a:graphic>
          </p:graphicFrame>
          <p:graphicFrame>
            <p:nvGraphicFramePr>
              <p:cNvPr id="19471" name="Object 83"/>
              <p:cNvGraphicFramePr>
                <a:graphicFrameLocks noChangeAspect="1"/>
              </p:cNvGraphicFramePr>
              <p:nvPr/>
            </p:nvGraphicFramePr>
            <p:xfrm>
              <a:off x="5280" y="3696"/>
              <a:ext cx="123" cy="144"/>
            </p:xfrm>
            <a:graphic>
              <a:graphicData uri="http://schemas.openxmlformats.org/presentationml/2006/ole">
                <p:oleObj spid="_x0000_s19471" name="Clip" r:id="rId11" imgW="3238500" imgH="3238500" progId="MS_ClipArt_Gallery.2">
                  <p:embed/>
                </p:oleObj>
              </a:graphicData>
            </a:graphic>
          </p:graphicFrame>
          <p:graphicFrame>
            <p:nvGraphicFramePr>
              <p:cNvPr id="19472" name="Object 84"/>
              <p:cNvGraphicFramePr>
                <a:graphicFrameLocks noChangeAspect="1"/>
              </p:cNvGraphicFramePr>
              <p:nvPr/>
            </p:nvGraphicFramePr>
            <p:xfrm>
              <a:off x="5568" y="3696"/>
              <a:ext cx="123" cy="144"/>
            </p:xfrm>
            <a:graphic>
              <a:graphicData uri="http://schemas.openxmlformats.org/presentationml/2006/ole">
                <p:oleObj spid="_x0000_s19472" name="Clip" r:id="rId12" imgW="3238500" imgH="3238500" progId="MS_ClipArt_Gallery.2">
                  <p:embed/>
                </p:oleObj>
              </a:graphicData>
            </a:graphic>
          </p:graphicFrame>
        </p:grpSp>
        <p:graphicFrame>
          <p:nvGraphicFramePr>
            <p:cNvPr id="19466" name="Object 85"/>
            <p:cNvGraphicFramePr>
              <a:graphicFrameLocks noChangeAspect="1"/>
            </p:cNvGraphicFramePr>
            <p:nvPr/>
          </p:nvGraphicFramePr>
          <p:xfrm>
            <a:off x="4896" y="3504"/>
            <a:ext cx="48" cy="56"/>
          </p:xfrm>
          <a:graphic>
            <a:graphicData uri="http://schemas.openxmlformats.org/presentationml/2006/ole">
              <p:oleObj spid="_x0000_s19466" name="Clip" r:id="rId13" imgW="3238500" imgH="3238500" progId="MS_ClipArt_Gallery.2">
                <p:embed/>
              </p:oleObj>
            </a:graphicData>
          </a:graphic>
        </p:graphicFrame>
        <p:graphicFrame>
          <p:nvGraphicFramePr>
            <p:cNvPr id="19467" name="Object 86"/>
            <p:cNvGraphicFramePr>
              <a:graphicFrameLocks noChangeAspect="1"/>
            </p:cNvGraphicFramePr>
            <p:nvPr/>
          </p:nvGraphicFramePr>
          <p:xfrm>
            <a:off x="4848" y="3504"/>
            <a:ext cx="48" cy="56"/>
          </p:xfrm>
          <a:graphic>
            <a:graphicData uri="http://schemas.openxmlformats.org/presentationml/2006/ole">
              <p:oleObj spid="_x0000_s19467" name="Clip" r:id="rId14" imgW="3238500" imgH="3238500" progId="MS_ClipArt_Gallery.2">
                <p:embed/>
              </p:oleObj>
            </a:graphicData>
          </a:graphic>
        </p:graphicFrame>
        <p:graphicFrame>
          <p:nvGraphicFramePr>
            <p:cNvPr id="19468" name="Object 87"/>
            <p:cNvGraphicFramePr>
              <a:graphicFrameLocks noChangeAspect="1"/>
            </p:cNvGraphicFramePr>
            <p:nvPr/>
          </p:nvGraphicFramePr>
          <p:xfrm>
            <a:off x="4800" y="3456"/>
            <a:ext cx="48" cy="56"/>
          </p:xfrm>
          <a:graphic>
            <a:graphicData uri="http://schemas.openxmlformats.org/presentationml/2006/ole">
              <p:oleObj spid="_x0000_s19468" name="Clip" r:id="rId15" imgW="3238500" imgH="3238500" progId="MS_ClipArt_Gallery.2">
                <p:embed/>
              </p:oleObj>
            </a:graphicData>
          </a:graphic>
        </p:graphicFrame>
      </p:grpSp>
      <p:sp>
        <p:nvSpPr>
          <p:cNvPr id="36952" name="AutoShape 88"/>
          <p:cNvSpPr>
            <a:spLocks noChangeArrowheads="1"/>
          </p:cNvSpPr>
          <p:nvPr/>
        </p:nvSpPr>
        <p:spPr bwMode="auto">
          <a:xfrm>
            <a:off x="5749925" y="3200400"/>
            <a:ext cx="1662113" cy="457200"/>
          </a:xfrm>
          <a:prstGeom prst="wedgeRoundRectCallout">
            <a:avLst>
              <a:gd name="adj1" fmla="val -64898"/>
              <a:gd name="adj2" fmla="val 36458"/>
              <a:gd name="adj3" fmla="val 16667"/>
            </a:avLst>
          </a:prstGeom>
          <a:solidFill>
            <a:schemeClr val="bg1"/>
          </a:solidFill>
          <a:ln w="12700">
            <a:solidFill>
              <a:schemeClr val="tx1"/>
            </a:solidFill>
            <a:miter lim="800000"/>
            <a:headEnd/>
            <a:tailEnd/>
          </a:ln>
        </p:spPr>
        <p:txBody>
          <a:bodyPr wrap="none" anchor="ctr"/>
          <a:lstStyle/>
          <a:p>
            <a:pPr algn="ctr" eaLnBrk="0" hangingPunct="0"/>
            <a:r>
              <a:rPr lang="en-US" sz="2400">
                <a:latin typeface="Times New Roman" charset="0"/>
              </a:rPr>
              <a:t>Yuck!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1" presetClass="entr" presetSubtype="0" fill="hold" nodeType="afterEffect">
                                  <p:stCondLst>
                                    <p:cond delay="0"/>
                                  </p:stCondLst>
                                  <p:childTnLst>
                                    <p:set>
                                      <p:cBhvr>
                                        <p:cTn id="11" dur="1" fill="hold">
                                          <p:stCondLst>
                                            <p:cond delay="499"/>
                                          </p:stCondLst>
                                        </p:cTn>
                                        <p:tgtEl>
                                          <p:spTgt spid="4"/>
                                        </p:tgtEl>
                                        <p:attrNameLst>
                                          <p:attrName>style.visibility</p:attrName>
                                        </p:attrNameLst>
                                      </p:cBhvr>
                                      <p:to>
                                        <p:strVal val="visible"/>
                                      </p:to>
                                    </p:set>
                                  </p:childTnLst>
                                </p:cTn>
                              </p:par>
                            </p:childTnLst>
                          </p:cTn>
                        </p:par>
                        <p:par>
                          <p:cTn id="12" fill="hold" nodeType="afterGroup">
                            <p:stCondLst>
                              <p:cond delay="2000"/>
                            </p:stCondLst>
                            <p:childTnLst>
                              <p:par>
                                <p:cTn id="13" presetID="1" presetClass="entr" presetSubtype="0" fill="hold" grpId="0" nodeType="afterEffect">
                                  <p:stCondLst>
                                    <p:cond delay="1000"/>
                                  </p:stCondLst>
                                  <p:childTnLst>
                                    <p:set>
                                      <p:cBhvr>
                                        <p:cTn id="14" dur="1" fill="hold">
                                          <p:stCondLst>
                                            <p:cond delay="499"/>
                                          </p:stCondLst>
                                        </p:cTn>
                                        <p:tgtEl>
                                          <p:spTgt spid="36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304800"/>
            <a:ext cx="9144000" cy="838200"/>
          </a:xfrm>
        </p:spPr>
        <p:txBody>
          <a:bodyPr/>
          <a:lstStyle/>
          <a:p>
            <a:pPr eaLnBrk="1" hangingPunct="1">
              <a:defRPr/>
            </a:pPr>
            <a:r>
              <a:rPr lang="en-US" sz="4800" smtClean="0"/>
              <a:t>Radiation Detection Instruments</a:t>
            </a:r>
          </a:p>
        </p:txBody>
      </p:sp>
      <p:sp>
        <p:nvSpPr>
          <p:cNvPr id="20483" name="Text Box 5"/>
          <p:cNvSpPr txBox="1">
            <a:spLocks noChangeArrowheads="1"/>
          </p:cNvSpPr>
          <p:nvPr/>
        </p:nvSpPr>
        <p:spPr bwMode="auto">
          <a:xfrm>
            <a:off x="1143000" y="5791200"/>
            <a:ext cx="2700338" cy="457200"/>
          </a:xfrm>
          <a:prstGeom prst="rect">
            <a:avLst/>
          </a:prstGeom>
          <a:noFill/>
          <a:ln w="12700">
            <a:noFill/>
            <a:miter lim="800000"/>
            <a:headEnd/>
            <a:tailEnd/>
          </a:ln>
        </p:spPr>
        <p:txBody>
          <a:bodyPr>
            <a:spAutoFit/>
          </a:bodyPr>
          <a:lstStyle/>
          <a:p>
            <a:pPr eaLnBrk="0" hangingPunct="0">
              <a:spcBef>
                <a:spcPct val="50000"/>
              </a:spcBef>
            </a:pPr>
            <a:r>
              <a:rPr lang="en-US" sz="2400">
                <a:latin typeface="Times New Roman" charset="0"/>
              </a:rPr>
              <a:t>      </a:t>
            </a:r>
            <a:r>
              <a:rPr lang="en-US" sz="2000"/>
              <a:t>Geiger Counter</a:t>
            </a:r>
          </a:p>
        </p:txBody>
      </p:sp>
      <p:sp>
        <p:nvSpPr>
          <p:cNvPr id="20484" name="Text Box 6"/>
          <p:cNvSpPr txBox="1">
            <a:spLocks noChangeArrowheads="1"/>
          </p:cNvSpPr>
          <p:nvPr/>
        </p:nvSpPr>
        <p:spPr bwMode="auto">
          <a:xfrm>
            <a:off x="4710113" y="5867400"/>
            <a:ext cx="3976687" cy="396875"/>
          </a:xfrm>
          <a:prstGeom prst="rect">
            <a:avLst/>
          </a:prstGeom>
          <a:noFill/>
          <a:ln w="12700">
            <a:noFill/>
            <a:miter lim="800000"/>
            <a:headEnd/>
            <a:tailEnd/>
          </a:ln>
        </p:spPr>
        <p:txBody>
          <a:bodyPr>
            <a:spAutoFit/>
          </a:bodyPr>
          <a:lstStyle/>
          <a:p>
            <a:pPr eaLnBrk="0" hangingPunct="0">
              <a:spcBef>
                <a:spcPct val="50000"/>
              </a:spcBef>
            </a:pPr>
            <a:r>
              <a:rPr lang="en-US" sz="2000">
                <a:latin typeface="Times New Roman" charset="0"/>
              </a:rPr>
              <a:t>        </a:t>
            </a:r>
            <a:r>
              <a:rPr lang="en-US" sz="2000"/>
              <a:t>Liquid Scintillation Counter</a:t>
            </a:r>
          </a:p>
        </p:txBody>
      </p:sp>
      <p:sp>
        <p:nvSpPr>
          <p:cNvPr id="20485" name="Text Box 7"/>
          <p:cNvSpPr txBox="1">
            <a:spLocks noChangeArrowheads="1"/>
          </p:cNvSpPr>
          <p:nvPr/>
        </p:nvSpPr>
        <p:spPr bwMode="auto">
          <a:xfrm>
            <a:off x="7010400" y="5334000"/>
            <a:ext cx="2009775" cy="274638"/>
          </a:xfrm>
          <a:prstGeom prst="rect">
            <a:avLst/>
          </a:prstGeom>
          <a:noFill/>
          <a:ln w="12700">
            <a:noFill/>
            <a:miter lim="800000"/>
            <a:headEnd/>
            <a:tailEnd/>
          </a:ln>
        </p:spPr>
        <p:txBody>
          <a:bodyPr>
            <a:spAutoFit/>
          </a:bodyPr>
          <a:lstStyle/>
          <a:p>
            <a:pPr eaLnBrk="0" hangingPunct="0">
              <a:spcBef>
                <a:spcPct val="50000"/>
              </a:spcBef>
            </a:pPr>
            <a:r>
              <a:rPr lang="en-US" sz="1200">
                <a:latin typeface="Times New Roman" charset="0"/>
              </a:rPr>
              <a:t>    </a:t>
            </a:r>
            <a:r>
              <a:rPr lang="en-US" sz="900"/>
              <a:t>Photo by Karen Sheehan</a:t>
            </a:r>
          </a:p>
        </p:txBody>
      </p:sp>
      <p:pic>
        <p:nvPicPr>
          <p:cNvPr id="20486" name="Picture 16"/>
          <p:cNvPicPr>
            <a:picLocks noChangeAspect="1" noChangeArrowheads="1"/>
          </p:cNvPicPr>
          <p:nvPr>
            <p:ph sz="half" idx="2"/>
          </p:nvPr>
        </p:nvPicPr>
        <p:blipFill>
          <a:blip r:embed="rId3"/>
          <a:srcRect/>
          <a:stretch>
            <a:fillRect/>
          </a:stretch>
        </p:blipFill>
        <p:spPr>
          <a:xfrm>
            <a:off x="4652963" y="2392363"/>
            <a:ext cx="4029075" cy="2944812"/>
          </a:xfrm>
          <a:noFill/>
        </p:spPr>
      </p:pic>
      <p:pic>
        <p:nvPicPr>
          <p:cNvPr id="20487" name="Picture 20" descr="STW2008 002"/>
          <p:cNvPicPr>
            <a:picLocks noChangeAspect="1" noChangeArrowheads="1"/>
          </p:cNvPicPr>
          <p:nvPr>
            <p:ph sz="half" idx="1"/>
          </p:nvPr>
        </p:nvPicPr>
        <p:blipFill>
          <a:blip r:embed="rId4"/>
          <a:srcRect/>
          <a:stretch>
            <a:fillRect/>
          </a:stretch>
        </p:blipFill>
        <p:spPr>
          <a:xfrm>
            <a:off x="457200" y="2351088"/>
            <a:ext cx="4038600" cy="3028950"/>
          </a:xfrm>
          <a:noFill/>
        </p:spPr>
      </p:pic>
      <p:sp>
        <p:nvSpPr>
          <p:cNvPr id="20488" name="Text Box 21"/>
          <p:cNvSpPr txBox="1">
            <a:spLocks noChangeArrowheads="1"/>
          </p:cNvSpPr>
          <p:nvPr/>
        </p:nvSpPr>
        <p:spPr bwMode="auto">
          <a:xfrm>
            <a:off x="2895600" y="5410200"/>
            <a:ext cx="2057400" cy="274638"/>
          </a:xfrm>
          <a:prstGeom prst="rect">
            <a:avLst/>
          </a:prstGeom>
          <a:noFill/>
          <a:ln w="12700">
            <a:noFill/>
            <a:miter lim="800000"/>
            <a:headEnd/>
            <a:tailEnd/>
          </a:ln>
        </p:spPr>
        <p:txBody>
          <a:bodyPr>
            <a:spAutoFit/>
          </a:bodyPr>
          <a:lstStyle/>
          <a:p>
            <a:pPr eaLnBrk="0" hangingPunct="0">
              <a:spcBef>
                <a:spcPct val="50000"/>
              </a:spcBef>
            </a:pPr>
            <a:r>
              <a:rPr lang="en-US" sz="1200">
                <a:latin typeface="Times New Roman" charset="0"/>
              </a:rPr>
              <a:t>    </a:t>
            </a:r>
            <a:r>
              <a:rPr lang="en-US" sz="900"/>
              <a:t>Photo by Carl Tarantino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5400" smtClean="0"/>
              <a:t>Lessons from the Past</a:t>
            </a:r>
          </a:p>
        </p:txBody>
      </p:sp>
      <p:sp>
        <p:nvSpPr>
          <p:cNvPr id="48131" name="Rectangle 3"/>
          <p:cNvSpPr>
            <a:spLocks noGrp="1" noChangeArrowheads="1"/>
          </p:cNvSpPr>
          <p:nvPr>
            <p:ph type="body" sz="half" idx="1"/>
          </p:nvPr>
        </p:nvSpPr>
        <p:spPr>
          <a:xfrm>
            <a:off x="1295400" y="1371600"/>
            <a:ext cx="6019800" cy="762000"/>
          </a:xfrm>
        </p:spPr>
        <p:txBody>
          <a:bodyPr/>
          <a:lstStyle/>
          <a:p>
            <a:pPr algn="ctr" eaLnBrk="1" hangingPunct="1">
              <a:buFont typeface="Wingdings" pitchFamily="2" charset="2"/>
              <a:buNone/>
              <a:defRPr/>
            </a:pPr>
            <a:r>
              <a:rPr lang="en-US" sz="2000" b="1" smtClean="0"/>
              <a:t>The Radium Dial Painters</a:t>
            </a:r>
          </a:p>
        </p:txBody>
      </p:sp>
      <p:sp>
        <p:nvSpPr>
          <p:cNvPr id="21508" name="Text Box 4"/>
          <p:cNvSpPr txBox="1">
            <a:spLocks noChangeArrowheads="1"/>
          </p:cNvSpPr>
          <p:nvPr/>
        </p:nvSpPr>
        <p:spPr bwMode="auto">
          <a:xfrm>
            <a:off x="76200" y="5486400"/>
            <a:ext cx="8450263" cy="336550"/>
          </a:xfrm>
          <a:prstGeom prst="rect">
            <a:avLst/>
          </a:prstGeom>
          <a:noFill/>
          <a:ln w="12700">
            <a:noFill/>
            <a:miter lim="800000"/>
            <a:headEnd/>
            <a:tailEnd/>
          </a:ln>
        </p:spPr>
        <p:txBody>
          <a:bodyPr>
            <a:spAutoFit/>
          </a:bodyPr>
          <a:lstStyle/>
          <a:p>
            <a:pPr algn="ctr" eaLnBrk="0" hangingPunct="0">
              <a:spcBef>
                <a:spcPct val="50000"/>
              </a:spcBef>
            </a:pPr>
            <a:r>
              <a:rPr lang="en-US" sz="1600">
                <a:latin typeface="Times New Roman" charset="0"/>
              </a:rPr>
              <a:t>        </a:t>
            </a:r>
            <a:r>
              <a:rPr lang="en-US" sz="1200"/>
              <a:t>Photo by Carmelina Rattrovo from the Playwrights Theatre production of Radium Girls, by D.W. Gregory</a:t>
            </a:r>
          </a:p>
        </p:txBody>
      </p:sp>
      <p:pic>
        <p:nvPicPr>
          <p:cNvPr id="21509" name="Picture 5"/>
          <p:cNvPicPr>
            <a:picLocks noChangeAspect="1" noChangeArrowheads="1"/>
          </p:cNvPicPr>
          <p:nvPr>
            <p:ph sz="half" idx="2"/>
          </p:nvPr>
        </p:nvPicPr>
        <p:blipFill>
          <a:blip r:embed="rId3"/>
          <a:srcRect/>
          <a:stretch>
            <a:fillRect/>
          </a:stretch>
        </p:blipFill>
        <p:spPr>
          <a:xfrm>
            <a:off x="2362200" y="2133600"/>
            <a:ext cx="4038600" cy="304641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z="5400" smtClean="0"/>
              <a:t>Outline</a:t>
            </a:r>
          </a:p>
        </p:txBody>
      </p:sp>
      <p:sp>
        <p:nvSpPr>
          <p:cNvPr id="107523" name="Rectangle 3"/>
          <p:cNvSpPr>
            <a:spLocks noGrp="1" noChangeArrowheads="1"/>
          </p:cNvSpPr>
          <p:nvPr>
            <p:ph type="body" idx="1"/>
          </p:nvPr>
        </p:nvSpPr>
        <p:spPr/>
        <p:txBody>
          <a:bodyPr/>
          <a:lstStyle/>
          <a:p>
            <a:pPr eaLnBrk="1" hangingPunct="1">
              <a:buSzTx/>
              <a:buFontTx/>
              <a:buChar char="•"/>
              <a:defRPr/>
            </a:pPr>
            <a:r>
              <a:rPr lang="en-US" smtClean="0"/>
              <a:t>Radiation theory &amp; basics</a:t>
            </a:r>
          </a:p>
          <a:p>
            <a:pPr eaLnBrk="1" hangingPunct="1">
              <a:buSzTx/>
              <a:buFontTx/>
              <a:buChar char="•"/>
              <a:defRPr/>
            </a:pPr>
            <a:r>
              <a:rPr lang="en-US" smtClean="0"/>
              <a:t>Exposure and effects</a:t>
            </a:r>
          </a:p>
          <a:p>
            <a:pPr eaLnBrk="1" hangingPunct="1">
              <a:buSzTx/>
              <a:buFontTx/>
              <a:buChar char="•"/>
              <a:defRPr/>
            </a:pPr>
            <a:r>
              <a:rPr lang="en-US" smtClean="0"/>
              <a:t>Ways to minimize exposure</a:t>
            </a:r>
          </a:p>
          <a:p>
            <a:pPr eaLnBrk="1" hangingPunct="1">
              <a:buSzTx/>
              <a:buFontTx/>
              <a:buChar char="•"/>
              <a:defRPr/>
            </a:pPr>
            <a:r>
              <a:rPr lang="en-US" smtClean="0"/>
              <a:t>Beneficial uses in modern society</a:t>
            </a:r>
          </a:p>
          <a:p>
            <a:pPr eaLnBrk="1" hangingPunct="1">
              <a:buSzTx/>
              <a:buFontTx/>
              <a:buChar char="•"/>
              <a:defRPr/>
            </a:pPr>
            <a:r>
              <a:rPr lang="en-US" smtClean="0"/>
              <a:t>Resources and additional information </a:t>
            </a:r>
          </a:p>
          <a:p>
            <a:pPr eaLnBrk="1" hangingPunct="1">
              <a:defRPr/>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54038" y="307975"/>
            <a:ext cx="7966075" cy="835025"/>
          </a:xfrm>
        </p:spPr>
        <p:txBody>
          <a:bodyPr lIns="90488" tIns="44450" rIns="90488" bIns="44450" anchorCtr="0"/>
          <a:lstStyle/>
          <a:p>
            <a:pPr eaLnBrk="1" hangingPunct="1">
              <a:defRPr/>
            </a:pPr>
            <a:r>
              <a:rPr lang="en-US" sz="4000" smtClean="0"/>
              <a:t>Annual Radiation Dose Limits</a:t>
            </a:r>
            <a:br>
              <a:rPr lang="en-US" sz="4000" smtClean="0"/>
            </a:br>
            <a:r>
              <a:rPr lang="en-US" sz="4000" smtClean="0"/>
              <a:t>General Public vs. Occupational</a:t>
            </a:r>
          </a:p>
        </p:txBody>
      </p:sp>
      <p:sp>
        <p:nvSpPr>
          <p:cNvPr id="50179" name="Rectangle 3"/>
          <p:cNvSpPr>
            <a:spLocks noGrp="1" noChangeArrowheads="1"/>
          </p:cNvSpPr>
          <p:nvPr>
            <p:ph type="body" idx="1"/>
          </p:nvPr>
        </p:nvSpPr>
        <p:spPr>
          <a:xfrm>
            <a:off x="457200" y="1600200"/>
            <a:ext cx="8229600" cy="2992438"/>
          </a:xfrm>
        </p:spPr>
        <p:txBody>
          <a:bodyPr lIns="90488" tIns="44450" rIns="90488" bIns="44450"/>
          <a:lstStyle/>
          <a:p>
            <a:pPr marL="0" indent="0" algn="ctr" eaLnBrk="1" hangingPunct="1">
              <a:lnSpc>
                <a:spcPct val="90000"/>
              </a:lnSpc>
              <a:buFont typeface="Wingdings" pitchFamily="2" charset="2"/>
              <a:buNone/>
              <a:defRPr/>
            </a:pPr>
            <a:r>
              <a:rPr lang="en-US" smtClean="0"/>
              <a:t>Established by the </a:t>
            </a:r>
          </a:p>
          <a:p>
            <a:pPr marL="0" indent="0" algn="ctr" eaLnBrk="1" hangingPunct="1">
              <a:lnSpc>
                <a:spcPct val="90000"/>
              </a:lnSpc>
              <a:buFont typeface="Wingdings" pitchFamily="2" charset="2"/>
              <a:buNone/>
              <a:defRPr/>
            </a:pPr>
            <a:r>
              <a:rPr lang="en-US" smtClean="0"/>
              <a:t>Nuclear Regulatory Commission</a:t>
            </a:r>
          </a:p>
          <a:p>
            <a:pPr marL="0" indent="0" eaLnBrk="1" hangingPunct="1">
              <a:lnSpc>
                <a:spcPct val="90000"/>
              </a:lnSpc>
              <a:defRPr/>
            </a:pPr>
            <a:endParaRPr lang="en-US" sz="1200" smtClean="0"/>
          </a:p>
          <a:p>
            <a:pPr marL="0" indent="0" eaLnBrk="1" hangingPunct="1">
              <a:lnSpc>
                <a:spcPct val="90000"/>
              </a:lnSpc>
              <a:buFont typeface="Wingdings" pitchFamily="2" charset="2"/>
              <a:buNone/>
              <a:defRPr/>
            </a:pPr>
            <a:endParaRPr lang="en-US" smtClean="0"/>
          </a:p>
          <a:p>
            <a:pPr marL="0" indent="0" eaLnBrk="1" hangingPunct="1">
              <a:lnSpc>
                <a:spcPct val="90000"/>
              </a:lnSpc>
              <a:buSzTx/>
              <a:buFontTx/>
              <a:buChar char="•"/>
              <a:defRPr/>
            </a:pPr>
            <a:r>
              <a:rPr lang="en-US" smtClean="0"/>
              <a:t> General Public Limit - 100 mrem </a:t>
            </a:r>
            <a:endParaRPr lang="en-US" sz="2800" smtClean="0"/>
          </a:p>
          <a:p>
            <a:pPr marL="0" indent="0" eaLnBrk="1" hangingPunct="1">
              <a:lnSpc>
                <a:spcPct val="90000"/>
              </a:lnSpc>
              <a:buSzTx/>
              <a:buFontTx/>
              <a:buChar char="•"/>
              <a:defRPr/>
            </a:pPr>
            <a:endParaRPr lang="en-US" sz="2800" smtClean="0"/>
          </a:p>
          <a:p>
            <a:pPr marL="0" indent="0" eaLnBrk="1" hangingPunct="1">
              <a:lnSpc>
                <a:spcPct val="90000"/>
              </a:lnSpc>
              <a:buSzTx/>
              <a:buFontTx/>
              <a:buChar char="•"/>
              <a:defRPr/>
            </a:pPr>
            <a:r>
              <a:rPr lang="en-US" smtClean="0"/>
              <a:t> Occupational Limit - 5,000 mrem</a:t>
            </a:r>
          </a:p>
          <a:p>
            <a:pPr marL="0" indent="0" eaLnBrk="1" hangingPunct="1">
              <a:lnSpc>
                <a:spcPct val="90000"/>
              </a:lnSpc>
              <a:defRPr/>
            </a:pPr>
            <a:endParaRPr lang="en-US" smtClean="0"/>
          </a:p>
          <a:p>
            <a:pPr marL="0" indent="0" algn="ctr" eaLnBrk="1" hangingPunct="1">
              <a:lnSpc>
                <a:spcPct val="90000"/>
              </a:lnSpc>
              <a:buFont typeface="Wingdings" pitchFamily="2" charset="2"/>
              <a:buNone/>
              <a:defRPr/>
            </a:pPr>
            <a:r>
              <a:rPr lang="en-US" sz="2800" i="1" smtClean="0">
                <a:solidFill>
                  <a:srgbClr val="FFFFCC"/>
                </a:solidFill>
              </a:rPr>
              <a:t>Remember – We get approximately 300 mrem per year from natural background exposure.</a:t>
            </a:r>
            <a:r>
              <a:rPr lang="en-US" smtClean="0"/>
              <a:t>    </a:t>
            </a:r>
            <a:endParaRPr lang="en-US" sz="2800" smtClean="0"/>
          </a:p>
          <a:p>
            <a:pPr marL="0" indent="0" eaLnBrk="1" hangingPunct="1">
              <a:lnSpc>
                <a:spcPct val="90000"/>
              </a:lnSpc>
              <a:defRPr/>
            </a:pPr>
            <a:endParaRPr lang="en-US" sz="2800" smtClean="0"/>
          </a:p>
          <a:p>
            <a:pPr marL="0" indent="0" eaLnBrk="1" hangingPunct="1">
              <a:lnSpc>
                <a:spcPct val="90000"/>
              </a:lnSpc>
              <a:defRPr/>
            </a:pPr>
            <a:endParaRPr lang="en-US" sz="2800" smtClean="0"/>
          </a:p>
          <a:p>
            <a:pPr marL="0" indent="0"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066800" y="693738"/>
            <a:ext cx="7204075" cy="677862"/>
          </a:xfrm>
        </p:spPr>
        <p:txBody>
          <a:bodyPr lIns="90488" tIns="44450" rIns="90488" bIns="44450" anchorCtr="0"/>
          <a:lstStyle/>
          <a:p>
            <a:pPr eaLnBrk="1" hangingPunct="1">
              <a:defRPr/>
            </a:pPr>
            <a:r>
              <a:rPr lang="en-US" sz="5400" smtClean="0"/>
              <a:t>Minimizing Radiation Exposure</a:t>
            </a:r>
          </a:p>
        </p:txBody>
      </p:sp>
      <p:sp>
        <p:nvSpPr>
          <p:cNvPr id="52227" name="Rectangle 3"/>
          <p:cNvSpPr>
            <a:spLocks noGrp="1" noChangeArrowheads="1"/>
          </p:cNvSpPr>
          <p:nvPr>
            <p:ph type="body" idx="1"/>
          </p:nvPr>
        </p:nvSpPr>
        <p:spPr>
          <a:xfrm>
            <a:off x="1143000" y="2130425"/>
            <a:ext cx="5638800" cy="3355975"/>
          </a:xfrm>
        </p:spPr>
        <p:txBody>
          <a:bodyPr lIns="90488" tIns="44450" rIns="90488" bIns="44450"/>
          <a:lstStyle/>
          <a:p>
            <a:pPr lvl="4" eaLnBrk="1" hangingPunct="1">
              <a:buFont typeface="Wingdings" pitchFamily="2" charset="2"/>
              <a:buNone/>
              <a:defRPr/>
            </a:pPr>
            <a:r>
              <a:rPr lang="en-US" sz="3600" smtClean="0"/>
              <a:t>Basic Concepts</a:t>
            </a:r>
          </a:p>
          <a:p>
            <a:pPr lvl="2" eaLnBrk="1" hangingPunct="1">
              <a:buSzTx/>
              <a:buFontTx/>
              <a:buChar char="•"/>
              <a:defRPr/>
            </a:pPr>
            <a:r>
              <a:rPr lang="en-US" sz="4000" smtClean="0"/>
              <a:t> Time</a:t>
            </a:r>
          </a:p>
          <a:p>
            <a:pPr lvl="2" eaLnBrk="1" hangingPunct="1">
              <a:buSzTx/>
              <a:buFontTx/>
              <a:buChar char="•"/>
              <a:defRPr/>
            </a:pPr>
            <a:r>
              <a:rPr lang="en-US" sz="4000" smtClean="0"/>
              <a:t> Distance</a:t>
            </a:r>
          </a:p>
          <a:p>
            <a:pPr lvl="2" eaLnBrk="1" hangingPunct="1">
              <a:buSzTx/>
              <a:buFontTx/>
              <a:buChar char="•"/>
              <a:defRPr/>
            </a:pPr>
            <a:r>
              <a:rPr lang="en-US" sz="4000" smtClean="0"/>
              <a:t> Shielding</a:t>
            </a:r>
          </a:p>
          <a:p>
            <a:pPr eaLnBrk="1" hangingPunct="1">
              <a:buClr>
                <a:schemeClr val="tx1"/>
              </a:buClr>
              <a:buFont typeface="Symbol" pitchFamily="18" charset="2"/>
              <a:buChar char="·"/>
              <a:defRPr/>
            </a:pPr>
            <a:endParaRPr lang="en-US" sz="4000" smtClean="0"/>
          </a:p>
          <a:p>
            <a:pPr eaLnBrk="1" hangingPunct="1">
              <a:buClr>
                <a:schemeClr val="tx1"/>
              </a:buClr>
              <a:buFont typeface="Symbol" pitchFamily="18" charset="2"/>
              <a:buChar char="·"/>
              <a:defRPr/>
            </a:pPr>
            <a:endParaRPr lang="en-US" sz="1400" smtClean="0"/>
          </a:p>
          <a:p>
            <a:pPr eaLnBrk="1" hangingPunct="1">
              <a:buClr>
                <a:schemeClr val="tx1"/>
              </a:buClr>
              <a:buFont typeface="Symbol" pitchFamily="18" charset="2"/>
              <a:buChar char="·"/>
              <a:defRPr/>
            </a:pPr>
            <a:endParaRPr lang="en-US" sz="1400" smtClean="0"/>
          </a:p>
          <a:p>
            <a:pPr eaLnBrk="1" hangingPunct="1">
              <a:buClr>
                <a:schemeClr val="tx1"/>
              </a:buClr>
              <a:buFont typeface="Symbol" pitchFamily="18" charset="2"/>
              <a:buChar char="·"/>
              <a:defRPr/>
            </a:pPr>
            <a:endParaRPr lang="en-US" sz="36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US" sz="5400" smtClean="0"/>
              <a:t> </a:t>
            </a:r>
            <a:r>
              <a:rPr lang="en-US" sz="4800" smtClean="0"/>
              <a:t>Minimizing Exposure - Time</a:t>
            </a:r>
          </a:p>
        </p:txBody>
      </p:sp>
      <p:sp>
        <p:nvSpPr>
          <p:cNvPr id="104451" name="Rectangle 3"/>
          <p:cNvSpPr>
            <a:spLocks noGrp="1" noChangeArrowheads="1"/>
          </p:cNvSpPr>
          <p:nvPr>
            <p:ph type="body" sz="half" idx="1"/>
          </p:nvPr>
        </p:nvSpPr>
        <p:spPr>
          <a:xfrm>
            <a:off x="1108075" y="1981200"/>
            <a:ext cx="3848100" cy="4530725"/>
          </a:xfrm>
        </p:spPr>
        <p:txBody>
          <a:bodyPr/>
          <a:lstStyle/>
          <a:p>
            <a:pPr eaLnBrk="1" hangingPunct="1">
              <a:buSzTx/>
              <a:buFontTx/>
              <a:buChar char="•"/>
              <a:defRPr/>
            </a:pPr>
            <a:r>
              <a:rPr lang="en-US" smtClean="0"/>
              <a:t>Minimize the amount of time spent near sources of radiation.</a:t>
            </a:r>
          </a:p>
        </p:txBody>
      </p:sp>
      <p:graphicFrame>
        <p:nvGraphicFramePr>
          <p:cNvPr id="24580" name="Object 4">
            <a:hlinkClick r:id="" action="ppaction://ole?verb=0"/>
          </p:cNvPr>
          <p:cNvGraphicFramePr>
            <a:graphicFrameLocks/>
          </p:cNvGraphicFramePr>
          <p:nvPr>
            <p:ph sz="quarter" idx="2"/>
          </p:nvPr>
        </p:nvGraphicFramePr>
        <p:xfrm>
          <a:off x="4779963" y="1752600"/>
          <a:ext cx="2419350" cy="2921000"/>
        </p:xfrm>
        <a:graphic>
          <a:graphicData uri="http://schemas.openxmlformats.org/presentationml/2006/ole">
            <p:oleObj spid="_x0000_s24580" name="Clip" r:id="rId4" imgW="3505200" imgH="4000500" progId="MS_ClipArt_Gallery.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384175"/>
            <a:ext cx="8229600" cy="1139825"/>
          </a:xfrm>
        </p:spPr>
        <p:txBody>
          <a:bodyPr/>
          <a:lstStyle/>
          <a:p>
            <a:pPr eaLnBrk="1" hangingPunct="1">
              <a:defRPr/>
            </a:pPr>
            <a:r>
              <a:rPr lang="en-US" sz="4800" smtClean="0"/>
              <a:t>Minimize Exposure by </a:t>
            </a:r>
            <a:br>
              <a:rPr lang="en-US" sz="4800" smtClean="0"/>
            </a:br>
            <a:r>
              <a:rPr lang="en-US" sz="4800" smtClean="0"/>
              <a:t>Maximizing Distance</a:t>
            </a:r>
          </a:p>
        </p:txBody>
      </p:sp>
      <p:grpSp>
        <p:nvGrpSpPr>
          <p:cNvPr id="25603" name="Group 3"/>
          <p:cNvGrpSpPr>
            <a:grpSpLocks/>
          </p:cNvGrpSpPr>
          <p:nvPr/>
        </p:nvGrpSpPr>
        <p:grpSpPr bwMode="auto">
          <a:xfrm>
            <a:off x="1524000" y="1828800"/>
            <a:ext cx="6373813" cy="3232150"/>
            <a:chOff x="960" y="1152"/>
            <a:chExt cx="4015" cy="2036"/>
          </a:xfrm>
        </p:grpSpPr>
        <p:grpSp>
          <p:nvGrpSpPr>
            <p:cNvPr id="25605" name="Group 4"/>
            <p:cNvGrpSpPr>
              <a:grpSpLocks/>
            </p:cNvGrpSpPr>
            <p:nvPr/>
          </p:nvGrpSpPr>
          <p:grpSpPr bwMode="auto">
            <a:xfrm>
              <a:off x="960" y="2304"/>
              <a:ext cx="567" cy="875"/>
              <a:chOff x="2539" y="2869"/>
              <a:chExt cx="518" cy="683"/>
            </a:xfrm>
          </p:grpSpPr>
          <p:sp>
            <p:nvSpPr>
              <p:cNvPr id="25646" name="Rectangle 5"/>
              <p:cNvSpPr>
                <a:spLocks noChangeArrowheads="1"/>
              </p:cNvSpPr>
              <p:nvPr/>
            </p:nvSpPr>
            <p:spPr bwMode="auto">
              <a:xfrm>
                <a:off x="2539" y="2869"/>
                <a:ext cx="518" cy="683"/>
              </a:xfrm>
              <a:prstGeom prst="rect">
                <a:avLst/>
              </a:prstGeom>
              <a:solidFill>
                <a:srgbClr val="835000"/>
              </a:solidFill>
              <a:ln w="12700">
                <a:solidFill>
                  <a:srgbClr val="563400"/>
                </a:solidFill>
                <a:miter lim="800000"/>
                <a:headEnd/>
                <a:tailEnd/>
              </a:ln>
            </p:spPr>
            <p:txBody>
              <a:bodyPr wrap="none" anchor="ctr"/>
              <a:lstStyle/>
              <a:p>
                <a:endParaRPr lang="ru-RU"/>
              </a:p>
            </p:txBody>
          </p:sp>
          <p:sp>
            <p:nvSpPr>
              <p:cNvPr id="25647" name="Line 6"/>
              <p:cNvSpPr>
                <a:spLocks noChangeShapeType="1"/>
              </p:cNvSpPr>
              <p:nvPr/>
            </p:nvSpPr>
            <p:spPr bwMode="auto">
              <a:xfrm>
                <a:off x="2539" y="3003"/>
                <a:ext cx="518" cy="0"/>
              </a:xfrm>
              <a:prstGeom prst="line">
                <a:avLst/>
              </a:prstGeom>
              <a:noFill/>
              <a:ln w="12700">
                <a:solidFill>
                  <a:srgbClr val="563400"/>
                </a:solidFill>
                <a:round/>
                <a:headEnd/>
                <a:tailEnd/>
              </a:ln>
            </p:spPr>
            <p:txBody>
              <a:bodyPr wrap="none" anchor="ctr"/>
              <a:lstStyle/>
              <a:p>
                <a:endParaRPr lang="ru-RU"/>
              </a:p>
            </p:txBody>
          </p:sp>
        </p:grpSp>
        <p:graphicFrame>
          <p:nvGraphicFramePr>
            <p:cNvPr id="25606" name="Object 7">
              <a:hlinkClick r:id="" action="ppaction://ole?verb=0"/>
            </p:cNvPr>
            <p:cNvGraphicFramePr>
              <a:graphicFrameLocks/>
            </p:cNvGraphicFramePr>
            <p:nvPr/>
          </p:nvGraphicFramePr>
          <p:xfrm>
            <a:off x="1056" y="2592"/>
            <a:ext cx="384" cy="336"/>
          </p:xfrm>
          <a:graphic>
            <a:graphicData uri="http://schemas.openxmlformats.org/presentationml/2006/ole">
              <p:oleObj spid="_x0000_s25606" name="Clip" r:id="rId4" imgW="3238500" imgH="3238500" progId="MS_ClipArt_Gallery.2">
                <p:embed/>
              </p:oleObj>
            </a:graphicData>
          </a:graphic>
        </p:graphicFrame>
        <p:sp>
          <p:nvSpPr>
            <p:cNvPr id="25607" name="Line 8"/>
            <p:cNvSpPr>
              <a:spLocks noChangeShapeType="1"/>
            </p:cNvSpPr>
            <p:nvPr/>
          </p:nvSpPr>
          <p:spPr bwMode="auto">
            <a:xfrm flipV="1">
              <a:off x="2618" y="2304"/>
              <a:ext cx="1659" cy="377"/>
            </a:xfrm>
            <a:prstGeom prst="line">
              <a:avLst/>
            </a:prstGeom>
            <a:noFill/>
            <a:ln w="12700">
              <a:solidFill>
                <a:schemeClr val="tx1"/>
              </a:solidFill>
              <a:round/>
              <a:headEnd/>
              <a:tailEnd type="triangle" w="med" len="med"/>
            </a:ln>
          </p:spPr>
          <p:txBody>
            <a:bodyPr wrap="none" anchor="ctr"/>
            <a:lstStyle/>
            <a:p>
              <a:endParaRPr lang="ru-RU"/>
            </a:p>
          </p:txBody>
        </p:sp>
        <p:grpSp>
          <p:nvGrpSpPr>
            <p:cNvPr id="25608" name="Group 9"/>
            <p:cNvGrpSpPr>
              <a:grpSpLocks/>
            </p:cNvGrpSpPr>
            <p:nvPr/>
          </p:nvGrpSpPr>
          <p:grpSpPr bwMode="auto">
            <a:xfrm>
              <a:off x="1615" y="1152"/>
              <a:ext cx="1324" cy="2036"/>
              <a:chOff x="3681" y="1392"/>
              <a:chExt cx="1457" cy="2036"/>
            </a:xfrm>
          </p:grpSpPr>
          <p:sp>
            <p:nvSpPr>
              <p:cNvPr id="25628" name="Freeform 10"/>
              <p:cNvSpPr>
                <a:spLocks/>
              </p:cNvSpPr>
              <p:nvPr/>
            </p:nvSpPr>
            <p:spPr bwMode="auto">
              <a:xfrm>
                <a:off x="4460" y="1995"/>
                <a:ext cx="231" cy="544"/>
              </a:xfrm>
              <a:custGeom>
                <a:avLst/>
                <a:gdLst>
                  <a:gd name="T0" fmla="*/ 87 w 231"/>
                  <a:gd name="T1" fmla="*/ 544 h 544"/>
                  <a:gd name="T2" fmla="*/ 231 w 231"/>
                  <a:gd name="T3" fmla="*/ 25 h 544"/>
                  <a:gd name="T4" fmla="*/ 145 w 231"/>
                  <a:gd name="T5" fmla="*/ 0 h 544"/>
                  <a:gd name="T6" fmla="*/ 0 w 231"/>
                  <a:gd name="T7" fmla="*/ 520 h 544"/>
                  <a:gd name="T8" fmla="*/ 87 w 231"/>
                  <a:gd name="T9" fmla="*/ 544 h 544"/>
                  <a:gd name="T10" fmla="*/ 0 60000 65536"/>
                  <a:gd name="T11" fmla="*/ 0 60000 65536"/>
                  <a:gd name="T12" fmla="*/ 0 60000 65536"/>
                  <a:gd name="T13" fmla="*/ 0 60000 65536"/>
                  <a:gd name="T14" fmla="*/ 0 60000 65536"/>
                  <a:gd name="T15" fmla="*/ 0 w 231"/>
                  <a:gd name="T16" fmla="*/ 0 h 544"/>
                  <a:gd name="T17" fmla="*/ 231 w 231"/>
                  <a:gd name="T18" fmla="*/ 544 h 544"/>
                </a:gdLst>
                <a:ahLst/>
                <a:cxnLst>
                  <a:cxn ang="T10">
                    <a:pos x="T0" y="T1"/>
                  </a:cxn>
                  <a:cxn ang="T11">
                    <a:pos x="T2" y="T3"/>
                  </a:cxn>
                  <a:cxn ang="T12">
                    <a:pos x="T4" y="T5"/>
                  </a:cxn>
                  <a:cxn ang="T13">
                    <a:pos x="T6" y="T7"/>
                  </a:cxn>
                  <a:cxn ang="T14">
                    <a:pos x="T8" y="T9"/>
                  </a:cxn>
                </a:cxnLst>
                <a:rect l="T15" t="T16" r="T17" b="T18"/>
                <a:pathLst>
                  <a:path w="231" h="544">
                    <a:moveTo>
                      <a:pt x="87" y="544"/>
                    </a:moveTo>
                    <a:lnTo>
                      <a:pt x="231" y="25"/>
                    </a:lnTo>
                    <a:lnTo>
                      <a:pt x="145" y="0"/>
                    </a:lnTo>
                    <a:lnTo>
                      <a:pt x="0" y="520"/>
                    </a:lnTo>
                    <a:lnTo>
                      <a:pt x="87" y="544"/>
                    </a:lnTo>
                    <a:close/>
                  </a:path>
                </a:pathLst>
              </a:custGeom>
              <a:solidFill>
                <a:srgbClr val="661900"/>
              </a:solidFill>
              <a:ln w="9525">
                <a:noFill/>
                <a:round/>
                <a:headEnd/>
                <a:tailEnd/>
              </a:ln>
            </p:spPr>
            <p:txBody>
              <a:bodyPr/>
              <a:lstStyle/>
              <a:p>
                <a:endParaRPr lang="ru-RU"/>
              </a:p>
            </p:txBody>
          </p:sp>
          <p:sp>
            <p:nvSpPr>
              <p:cNvPr id="25629" name="Freeform 11"/>
              <p:cNvSpPr>
                <a:spLocks/>
              </p:cNvSpPr>
              <p:nvPr/>
            </p:nvSpPr>
            <p:spPr bwMode="auto">
              <a:xfrm>
                <a:off x="4460" y="1995"/>
                <a:ext cx="231" cy="544"/>
              </a:xfrm>
              <a:custGeom>
                <a:avLst/>
                <a:gdLst>
                  <a:gd name="T0" fmla="*/ 87 w 231"/>
                  <a:gd name="T1" fmla="*/ 544 h 544"/>
                  <a:gd name="T2" fmla="*/ 231 w 231"/>
                  <a:gd name="T3" fmla="*/ 25 h 544"/>
                  <a:gd name="T4" fmla="*/ 145 w 231"/>
                  <a:gd name="T5" fmla="*/ 0 h 544"/>
                  <a:gd name="T6" fmla="*/ 0 w 231"/>
                  <a:gd name="T7" fmla="*/ 520 h 544"/>
                  <a:gd name="T8" fmla="*/ 87 w 231"/>
                  <a:gd name="T9" fmla="*/ 544 h 544"/>
                  <a:gd name="T10" fmla="*/ 0 60000 65536"/>
                  <a:gd name="T11" fmla="*/ 0 60000 65536"/>
                  <a:gd name="T12" fmla="*/ 0 60000 65536"/>
                  <a:gd name="T13" fmla="*/ 0 60000 65536"/>
                  <a:gd name="T14" fmla="*/ 0 60000 65536"/>
                  <a:gd name="T15" fmla="*/ 0 w 231"/>
                  <a:gd name="T16" fmla="*/ 0 h 544"/>
                  <a:gd name="T17" fmla="*/ 231 w 231"/>
                  <a:gd name="T18" fmla="*/ 544 h 544"/>
                </a:gdLst>
                <a:ahLst/>
                <a:cxnLst>
                  <a:cxn ang="T10">
                    <a:pos x="T0" y="T1"/>
                  </a:cxn>
                  <a:cxn ang="T11">
                    <a:pos x="T2" y="T3"/>
                  </a:cxn>
                  <a:cxn ang="T12">
                    <a:pos x="T4" y="T5"/>
                  </a:cxn>
                  <a:cxn ang="T13">
                    <a:pos x="T6" y="T7"/>
                  </a:cxn>
                  <a:cxn ang="T14">
                    <a:pos x="T8" y="T9"/>
                  </a:cxn>
                </a:cxnLst>
                <a:rect l="T15" t="T16" r="T17" b="T18"/>
                <a:pathLst>
                  <a:path w="231" h="544">
                    <a:moveTo>
                      <a:pt x="87" y="544"/>
                    </a:moveTo>
                    <a:lnTo>
                      <a:pt x="231" y="25"/>
                    </a:lnTo>
                    <a:lnTo>
                      <a:pt x="145" y="0"/>
                    </a:lnTo>
                    <a:lnTo>
                      <a:pt x="0" y="520"/>
                    </a:lnTo>
                    <a:lnTo>
                      <a:pt x="87" y="544"/>
                    </a:lnTo>
                  </a:path>
                </a:pathLst>
              </a:custGeom>
              <a:noFill/>
              <a:ln w="0" cap="sq">
                <a:solidFill>
                  <a:srgbClr val="000000"/>
                </a:solidFill>
                <a:miter lim="800000"/>
                <a:headEnd/>
                <a:tailEnd/>
              </a:ln>
            </p:spPr>
            <p:txBody>
              <a:bodyPr/>
              <a:lstStyle/>
              <a:p>
                <a:endParaRPr lang="ru-RU"/>
              </a:p>
            </p:txBody>
          </p:sp>
          <p:sp>
            <p:nvSpPr>
              <p:cNvPr id="25630" name="Freeform 12"/>
              <p:cNvSpPr>
                <a:spLocks/>
              </p:cNvSpPr>
              <p:nvPr/>
            </p:nvSpPr>
            <p:spPr bwMode="auto">
              <a:xfrm>
                <a:off x="4386" y="1534"/>
                <a:ext cx="336" cy="433"/>
              </a:xfrm>
              <a:custGeom>
                <a:avLst/>
                <a:gdLst>
                  <a:gd name="T0" fmla="*/ 6 w 336"/>
                  <a:gd name="T1" fmla="*/ 280 h 433"/>
                  <a:gd name="T2" fmla="*/ 13 w 336"/>
                  <a:gd name="T3" fmla="*/ 314 h 433"/>
                  <a:gd name="T4" fmla="*/ 25 w 336"/>
                  <a:gd name="T5" fmla="*/ 344 h 433"/>
                  <a:gd name="T6" fmla="*/ 43 w 336"/>
                  <a:gd name="T7" fmla="*/ 372 h 433"/>
                  <a:gd name="T8" fmla="*/ 65 w 336"/>
                  <a:gd name="T9" fmla="*/ 393 h 433"/>
                  <a:gd name="T10" fmla="*/ 93 w 336"/>
                  <a:gd name="T11" fmla="*/ 412 h 433"/>
                  <a:gd name="T12" fmla="*/ 120 w 336"/>
                  <a:gd name="T13" fmla="*/ 427 h 433"/>
                  <a:gd name="T14" fmla="*/ 151 w 336"/>
                  <a:gd name="T15" fmla="*/ 433 h 433"/>
                  <a:gd name="T16" fmla="*/ 185 w 336"/>
                  <a:gd name="T17" fmla="*/ 433 h 433"/>
                  <a:gd name="T18" fmla="*/ 219 w 336"/>
                  <a:gd name="T19" fmla="*/ 427 h 433"/>
                  <a:gd name="T20" fmla="*/ 250 w 336"/>
                  <a:gd name="T21" fmla="*/ 415 h 433"/>
                  <a:gd name="T22" fmla="*/ 274 w 336"/>
                  <a:gd name="T23" fmla="*/ 397 h 433"/>
                  <a:gd name="T24" fmla="*/ 299 w 336"/>
                  <a:gd name="T25" fmla="*/ 372 h 433"/>
                  <a:gd name="T26" fmla="*/ 318 w 336"/>
                  <a:gd name="T27" fmla="*/ 347 h 433"/>
                  <a:gd name="T28" fmla="*/ 330 w 336"/>
                  <a:gd name="T29" fmla="*/ 317 h 433"/>
                  <a:gd name="T30" fmla="*/ 336 w 336"/>
                  <a:gd name="T31" fmla="*/ 283 h 433"/>
                  <a:gd name="T32" fmla="*/ 336 w 336"/>
                  <a:gd name="T33" fmla="*/ 249 h 433"/>
                  <a:gd name="T34" fmla="*/ 327 w 336"/>
                  <a:gd name="T35" fmla="*/ 154 h 433"/>
                  <a:gd name="T36" fmla="*/ 321 w 336"/>
                  <a:gd name="T37" fmla="*/ 120 h 433"/>
                  <a:gd name="T38" fmla="*/ 308 w 336"/>
                  <a:gd name="T39" fmla="*/ 89 h 433"/>
                  <a:gd name="T40" fmla="*/ 293 w 336"/>
                  <a:gd name="T41" fmla="*/ 61 h 433"/>
                  <a:gd name="T42" fmla="*/ 271 w 336"/>
                  <a:gd name="T43" fmla="*/ 40 h 433"/>
                  <a:gd name="T44" fmla="*/ 244 w 336"/>
                  <a:gd name="T45" fmla="*/ 21 h 433"/>
                  <a:gd name="T46" fmla="*/ 213 w 336"/>
                  <a:gd name="T47" fmla="*/ 6 h 433"/>
                  <a:gd name="T48" fmla="*/ 182 w 336"/>
                  <a:gd name="T49" fmla="*/ 0 h 433"/>
                  <a:gd name="T50" fmla="*/ 148 w 336"/>
                  <a:gd name="T51" fmla="*/ 0 h 433"/>
                  <a:gd name="T52" fmla="*/ 114 w 336"/>
                  <a:gd name="T53" fmla="*/ 6 h 433"/>
                  <a:gd name="T54" fmla="*/ 87 w 336"/>
                  <a:gd name="T55" fmla="*/ 18 h 433"/>
                  <a:gd name="T56" fmla="*/ 59 w 336"/>
                  <a:gd name="T57" fmla="*/ 37 h 433"/>
                  <a:gd name="T58" fmla="*/ 37 w 336"/>
                  <a:gd name="T59" fmla="*/ 58 h 433"/>
                  <a:gd name="T60" fmla="*/ 19 w 336"/>
                  <a:gd name="T61" fmla="*/ 86 h 433"/>
                  <a:gd name="T62" fmla="*/ 6 w 336"/>
                  <a:gd name="T63" fmla="*/ 117 h 433"/>
                  <a:gd name="T64" fmla="*/ 0 w 336"/>
                  <a:gd name="T65" fmla="*/ 151 h 433"/>
                  <a:gd name="T66" fmla="*/ 0 w 336"/>
                  <a:gd name="T67" fmla="*/ 184 h 433"/>
                  <a:gd name="T68" fmla="*/ 6 w 336"/>
                  <a:gd name="T69" fmla="*/ 280 h 4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433"/>
                  <a:gd name="T107" fmla="*/ 336 w 336"/>
                  <a:gd name="T108" fmla="*/ 433 h 4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433">
                    <a:moveTo>
                      <a:pt x="6" y="280"/>
                    </a:moveTo>
                    <a:lnTo>
                      <a:pt x="13" y="314"/>
                    </a:lnTo>
                    <a:lnTo>
                      <a:pt x="25" y="344"/>
                    </a:lnTo>
                    <a:lnTo>
                      <a:pt x="43" y="372"/>
                    </a:lnTo>
                    <a:lnTo>
                      <a:pt x="65" y="393"/>
                    </a:lnTo>
                    <a:lnTo>
                      <a:pt x="93" y="412"/>
                    </a:lnTo>
                    <a:lnTo>
                      <a:pt x="120" y="427"/>
                    </a:lnTo>
                    <a:lnTo>
                      <a:pt x="151" y="433"/>
                    </a:lnTo>
                    <a:lnTo>
                      <a:pt x="185" y="433"/>
                    </a:lnTo>
                    <a:lnTo>
                      <a:pt x="219" y="427"/>
                    </a:lnTo>
                    <a:lnTo>
                      <a:pt x="250" y="415"/>
                    </a:lnTo>
                    <a:lnTo>
                      <a:pt x="274" y="397"/>
                    </a:lnTo>
                    <a:lnTo>
                      <a:pt x="299" y="372"/>
                    </a:lnTo>
                    <a:lnTo>
                      <a:pt x="318" y="347"/>
                    </a:lnTo>
                    <a:lnTo>
                      <a:pt x="330" y="317"/>
                    </a:lnTo>
                    <a:lnTo>
                      <a:pt x="336" y="283"/>
                    </a:lnTo>
                    <a:lnTo>
                      <a:pt x="336" y="249"/>
                    </a:lnTo>
                    <a:lnTo>
                      <a:pt x="327" y="154"/>
                    </a:lnTo>
                    <a:lnTo>
                      <a:pt x="321" y="120"/>
                    </a:lnTo>
                    <a:lnTo>
                      <a:pt x="308" y="89"/>
                    </a:lnTo>
                    <a:lnTo>
                      <a:pt x="293" y="61"/>
                    </a:lnTo>
                    <a:lnTo>
                      <a:pt x="271" y="40"/>
                    </a:lnTo>
                    <a:lnTo>
                      <a:pt x="244" y="21"/>
                    </a:lnTo>
                    <a:lnTo>
                      <a:pt x="213" y="6"/>
                    </a:lnTo>
                    <a:lnTo>
                      <a:pt x="182" y="0"/>
                    </a:lnTo>
                    <a:lnTo>
                      <a:pt x="148" y="0"/>
                    </a:lnTo>
                    <a:lnTo>
                      <a:pt x="114" y="6"/>
                    </a:lnTo>
                    <a:lnTo>
                      <a:pt x="87" y="18"/>
                    </a:lnTo>
                    <a:lnTo>
                      <a:pt x="59" y="37"/>
                    </a:lnTo>
                    <a:lnTo>
                      <a:pt x="37" y="58"/>
                    </a:lnTo>
                    <a:lnTo>
                      <a:pt x="19" y="86"/>
                    </a:lnTo>
                    <a:lnTo>
                      <a:pt x="6" y="117"/>
                    </a:lnTo>
                    <a:lnTo>
                      <a:pt x="0" y="151"/>
                    </a:lnTo>
                    <a:lnTo>
                      <a:pt x="0" y="184"/>
                    </a:lnTo>
                    <a:lnTo>
                      <a:pt x="6" y="280"/>
                    </a:lnTo>
                    <a:close/>
                  </a:path>
                </a:pathLst>
              </a:custGeom>
              <a:solidFill>
                <a:srgbClr val="EAD1C9"/>
              </a:solidFill>
              <a:ln w="9525">
                <a:noFill/>
                <a:round/>
                <a:headEnd/>
                <a:tailEnd/>
              </a:ln>
            </p:spPr>
            <p:txBody>
              <a:bodyPr/>
              <a:lstStyle/>
              <a:p>
                <a:endParaRPr lang="ru-RU"/>
              </a:p>
            </p:txBody>
          </p:sp>
          <p:sp>
            <p:nvSpPr>
              <p:cNvPr id="25631" name="Freeform 13"/>
              <p:cNvSpPr>
                <a:spLocks/>
              </p:cNvSpPr>
              <p:nvPr/>
            </p:nvSpPr>
            <p:spPr bwMode="auto">
              <a:xfrm>
                <a:off x="4386" y="1534"/>
                <a:ext cx="336" cy="433"/>
              </a:xfrm>
              <a:custGeom>
                <a:avLst/>
                <a:gdLst>
                  <a:gd name="T0" fmla="*/ 6 w 336"/>
                  <a:gd name="T1" fmla="*/ 280 h 433"/>
                  <a:gd name="T2" fmla="*/ 6 w 336"/>
                  <a:gd name="T3" fmla="*/ 280 h 433"/>
                  <a:gd name="T4" fmla="*/ 13 w 336"/>
                  <a:gd name="T5" fmla="*/ 314 h 433"/>
                  <a:gd name="T6" fmla="*/ 25 w 336"/>
                  <a:gd name="T7" fmla="*/ 344 h 433"/>
                  <a:gd name="T8" fmla="*/ 43 w 336"/>
                  <a:gd name="T9" fmla="*/ 372 h 433"/>
                  <a:gd name="T10" fmla="*/ 65 w 336"/>
                  <a:gd name="T11" fmla="*/ 393 h 433"/>
                  <a:gd name="T12" fmla="*/ 93 w 336"/>
                  <a:gd name="T13" fmla="*/ 412 h 433"/>
                  <a:gd name="T14" fmla="*/ 120 w 336"/>
                  <a:gd name="T15" fmla="*/ 427 h 433"/>
                  <a:gd name="T16" fmla="*/ 151 w 336"/>
                  <a:gd name="T17" fmla="*/ 433 h 433"/>
                  <a:gd name="T18" fmla="*/ 185 w 336"/>
                  <a:gd name="T19" fmla="*/ 433 h 433"/>
                  <a:gd name="T20" fmla="*/ 185 w 336"/>
                  <a:gd name="T21" fmla="*/ 433 h 433"/>
                  <a:gd name="T22" fmla="*/ 219 w 336"/>
                  <a:gd name="T23" fmla="*/ 427 h 433"/>
                  <a:gd name="T24" fmla="*/ 250 w 336"/>
                  <a:gd name="T25" fmla="*/ 415 h 433"/>
                  <a:gd name="T26" fmla="*/ 274 w 336"/>
                  <a:gd name="T27" fmla="*/ 397 h 433"/>
                  <a:gd name="T28" fmla="*/ 299 w 336"/>
                  <a:gd name="T29" fmla="*/ 372 h 433"/>
                  <a:gd name="T30" fmla="*/ 318 w 336"/>
                  <a:gd name="T31" fmla="*/ 347 h 433"/>
                  <a:gd name="T32" fmla="*/ 330 w 336"/>
                  <a:gd name="T33" fmla="*/ 317 h 433"/>
                  <a:gd name="T34" fmla="*/ 336 w 336"/>
                  <a:gd name="T35" fmla="*/ 283 h 433"/>
                  <a:gd name="T36" fmla="*/ 336 w 336"/>
                  <a:gd name="T37" fmla="*/ 249 h 433"/>
                  <a:gd name="T38" fmla="*/ 327 w 336"/>
                  <a:gd name="T39" fmla="*/ 154 h 433"/>
                  <a:gd name="T40" fmla="*/ 327 w 336"/>
                  <a:gd name="T41" fmla="*/ 154 h 433"/>
                  <a:gd name="T42" fmla="*/ 321 w 336"/>
                  <a:gd name="T43" fmla="*/ 120 h 433"/>
                  <a:gd name="T44" fmla="*/ 308 w 336"/>
                  <a:gd name="T45" fmla="*/ 89 h 433"/>
                  <a:gd name="T46" fmla="*/ 293 w 336"/>
                  <a:gd name="T47" fmla="*/ 61 h 433"/>
                  <a:gd name="T48" fmla="*/ 271 w 336"/>
                  <a:gd name="T49" fmla="*/ 40 h 433"/>
                  <a:gd name="T50" fmla="*/ 244 w 336"/>
                  <a:gd name="T51" fmla="*/ 21 h 433"/>
                  <a:gd name="T52" fmla="*/ 213 w 336"/>
                  <a:gd name="T53" fmla="*/ 6 h 433"/>
                  <a:gd name="T54" fmla="*/ 182 w 336"/>
                  <a:gd name="T55" fmla="*/ 0 h 433"/>
                  <a:gd name="T56" fmla="*/ 148 w 336"/>
                  <a:gd name="T57" fmla="*/ 0 h 433"/>
                  <a:gd name="T58" fmla="*/ 148 w 336"/>
                  <a:gd name="T59" fmla="*/ 0 h 433"/>
                  <a:gd name="T60" fmla="*/ 114 w 336"/>
                  <a:gd name="T61" fmla="*/ 6 h 433"/>
                  <a:gd name="T62" fmla="*/ 87 w 336"/>
                  <a:gd name="T63" fmla="*/ 18 h 433"/>
                  <a:gd name="T64" fmla="*/ 59 w 336"/>
                  <a:gd name="T65" fmla="*/ 37 h 433"/>
                  <a:gd name="T66" fmla="*/ 37 w 336"/>
                  <a:gd name="T67" fmla="*/ 58 h 433"/>
                  <a:gd name="T68" fmla="*/ 19 w 336"/>
                  <a:gd name="T69" fmla="*/ 86 h 433"/>
                  <a:gd name="T70" fmla="*/ 6 w 336"/>
                  <a:gd name="T71" fmla="*/ 117 h 433"/>
                  <a:gd name="T72" fmla="*/ 0 w 336"/>
                  <a:gd name="T73" fmla="*/ 151 h 433"/>
                  <a:gd name="T74" fmla="*/ 0 w 336"/>
                  <a:gd name="T75" fmla="*/ 184 h 433"/>
                  <a:gd name="T76" fmla="*/ 6 w 336"/>
                  <a:gd name="T77" fmla="*/ 280 h 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6"/>
                  <a:gd name="T118" fmla="*/ 0 h 433"/>
                  <a:gd name="T119" fmla="*/ 336 w 336"/>
                  <a:gd name="T120" fmla="*/ 433 h 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6" h="433">
                    <a:moveTo>
                      <a:pt x="6" y="280"/>
                    </a:moveTo>
                    <a:lnTo>
                      <a:pt x="6" y="280"/>
                    </a:lnTo>
                    <a:lnTo>
                      <a:pt x="13" y="314"/>
                    </a:lnTo>
                    <a:lnTo>
                      <a:pt x="25" y="344"/>
                    </a:lnTo>
                    <a:lnTo>
                      <a:pt x="43" y="372"/>
                    </a:lnTo>
                    <a:lnTo>
                      <a:pt x="65" y="393"/>
                    </a:lnTo>
                    <a:lnTo>
                      <a:pt x="93" y="412"/>
                    </a:lnTo>
                    <a:lnTo>
                      <a:pt x="120" y="427"/>
                    </a:lnTo>
                    <a:lnTo>
                      <a:pt x="151" y="433"/>
                    </a:lnTo>
                    <a:lnTo>
                      <a:pt x="185" y="433"/>
                    </a:lnTo>
                    <a:lnTo>
                      <a:pt x="219" y="427"/>
                    </a:lnTo>
                    <a:lnTo>
                      <a:pt x="250" y="415"/>
                    </a:lnTo>
                    <a:lnTo>
                      <a:pt x="274" y="397"/>
                    </a:lnTo>
                    <a:lnTo>
                      <a:pt x="299" y="372"/>
                    </a:lnTo>
                    <a:lnTo>
                      <a:pt x="318" y="347"/>
                    </a:lnTo>
                    <a:lnTo>
                      <a:pt x="330" y="317"/>
                    </a:lnTo>
                    <a:lnTo>
                      <a:pt x="336" y="283"/>
                    </a:lnTo>
                    <a:lnTo>
                      <a:pt x="336" y="249"/>
                    </a:lnTo>
                    <a:lnTo>
                      <a:pt x="327" y="154"/>
                    </a:lnTo>
                    <a:lnTo>
                      <a:pt x="321" y="120"/>
                    </a:lnTo>
                    <a:lnTo>
                      <a:pt x="308" y="89"/>
                    </a:lnTo>
                    <a:lnTo>
                      <a:pt x="293" y="61"/>
                    </a:lnTo>
                    <a:lnTo>
                      <a:pt x="271" y="40"/>
                    </a:lnTo>
                    <a:lnTo>
                      <a:pt x="244" y="21"/>
                    </a:lnTo>
                    <a:lnTo>
                      <a:pt x="213" y="6"/>
                    </a:lnTo>
                    <a:lnTo>
                      <a:pt x="182" y="0"/>
                    </a:lnTo>
                    <a:lnTo>
                      <a:pt x="148" y="0"/>
                    </a:lnTo>
                    <a:lnTo>
                      <a:pt x="114" y="6"/>
                    </a:lnTo>
                    <a:lnTo>
                      <a:pt x="87" y="18"/>
                    </a:lnTo>
                    <a:lnTo>
                      <a:pt x="59" y="37"/>
                    </a:lnTo>
                    <a:lnTo>
                      <a:pt x="37" y="58"/>
                    </a:lnTo>
                    <a:lnTo>
                      <a:pt x="19" y="86"/>
                    </a:lnTo>
                    <a:lnTo>
                      <a:pt x="6" y="117"/>
                    </a:lnTo>
                    <a:lnTo>
                      <a:pt x="0" y="151"/>
                    </a:lnTo>
                    <a:lnTo>
                      <a:pt x="0" y="184"/>
                    </a:lnTo>
                    <a:lnTo>
                      <a:pt x="6" y="280"/>
                    </a:lnTo>
                  </a:path>
                </a:pathLst>
              </a:custGeom>
              <a:noFill/>
              <a:ln w="0" cap="sq">
                <a:solidFill>
                  <a:srgbClr val="000000"/>
                </a:solidFill>
                <a:miter lim="800000"/>
                <a:headEnd/>
                <a:tailEnd/>
              </a:ln>
            </p:spPr>
            <p:txBody>
              <a:bodyPr/>
              <a:lstStyle/>
              <a:p>
                <a:endParaRPr lang="ru-RU"/>
              </a:p>
            </p:txBody>
          </p:sp>
          <p:sp>
            <p:nvSpPr>
              <p:cNvPr id="25632" name="Freeform 14"/>
              <p:cNvSpPr>
                <a:spLocks/>
              </p:cNvSpPr>
              <p:nvPr/>
            </p:nvSpPr>
            <p:spPr bwMode="auto">
              <a:xfrm>
                <a:off x="4134" y="1392"/>
                <a:ext cx="647" cy="683"/>
              </a:xfrm>
              <a:custGeom>
                <a:avLst/>
                <a:gdLst>
                  <a:gd name="T0" fmla="*/ 206 w 647"/>
                  <a:gd name="T1" fmla="*/ 326 h 683"/>
                  <a:gd name="T2" fmla="*/ 160 w 647"/>
                  <a:gd name="T3" fmla="*/ 379 h 683"/>
                  <a:gd name="T4" fmla="*/ 120 w 647"/>
                  <a:gd name="T5" fmla="*/ 431 h 683"/>
                  <a:gd name="T6" fmla="*/ 83 w 647"/>
                  <a:gd name="T7" fmla="*/ 480 h 683"/>
                  <a:gd name="T8" fmla="*/ 49 w 647"/>
                  <a:gd name="T9" fmla="*/ 526 h 683"/>
                  <a:gd name="T10" fmla="*/ 24 w 647"/>
                  <a:gd name="T11" fmla="*/ 572 h 683"/>
                  <a:gd name="T12" fmla="*/ 6 w 647"/>
                  <a:gd name="T13" fmla="*/ 615 h 683"/>
                  <a:gd name="T14" fmla="*/ 0 w 647"/>
                  <a:gd name="T15" fmla="*/ 652 h 683"/>
                  <a:gd name="T16" fmla="*/ 0 w 647"/>
                  <a:gd name="T17" fmla="*/ 683 h 683"/>
                  <a:gd name="T18" fmla="*/ 18 w 647"/>
                  <a:gd name="T19" fmla="*/ 668 h 683"/>
                  <a:gd name="T20" fmla="*/ 49 w 647"/>
                  <a:gd name="T21" fmla="*/ 643 h 683"/>
                  <a:gd name="T22" fmla="*/ 89 w 647"/>
                  <a:gd name="T23" fmla="*/ 618 h 683"/>
                  <a:gd name="T24" fmla="*/ 132 w 647"/>
                  <a:gd name="T25" fmla="*/ 588 h 683"/>
                  <a:gd name="T26" fmla="*/ 175 w 647"/>
                  <a:gd name="T27" fmla="*/ 560 h 683"/>
                  <a:gd name="T28" fmla="*/ 218 w 647"/>
                  <a:gd name="T29" fmla="*/ 535 h 683"/>
                  <a:gd name="T30" fmla="*/ 255 w 647"/>
                  <a:gd name="T31" fmla="*/ 511 h 683"/>
                  <a:gd name="T32" fmla="*/ 283 w 647"/>
                  <a:gd name="T33" fmla="*/ 495 h 683"/>
                  <a:gd name="T34" fmla="*/ 274 w 647"/>
                  <a:gd name="T35" fmla="*/ 480 h 683"/>
                  <a:gd name="T36" fmla="*/ 268 w 647"/>
                  <a:gd name="T37" fmla="*/ 462 h 683"/>
                  <a:gd name="T38" fmla="*/ 262 w 647"/>
                  <a:gd name="T39" fmla="*/ 443 h 683"/>
                  <a:gd name="T40" fmla="*/ 258 w 647"/>
                  <a:gd name="T41" fmla="*/ 422 h 683"/>
                  <a:gd name="T42" fmla="*/ 286 w 647"/>
                  <a:gd name="T43" fmla="*/ 406 h 683"/>
                  <a:gd name="T44" fmla="*/ 332 w 647"/>
                  <a:gd name="T45" fmla="*/ 385 h 683"/>
                  <a:gd name="T46" fmla="*/ 397 w 647"/>
                  <a:gd name="T47" fmla="*/ 354 h 683"/>
                  <a:gd name="T48" fmla="*/ 465 w 647"/>
                  <a:gd name="T49" fmla="*/ 320 h 683"/>
                  <a:gd name="T50" fmla="*/ 533 w 647"/>
                  <a:gd name="T51" fmla="*/ 289 h 683"/>
                  <a:gd name="T52" fmla="*/ 591 w 647"/>
                  <a:gd name="T53" fmla="*/ 262 h 683"/>
                  <a:gd name="T54" fmla="*/ 631 w 647"/>
                  <a:gd name="T55" fmla="*/ 243 h 683"/>
                  <a:gd name="T56" fmla="*/ 647 w 647"/>
                  <a:gd name="T57" fmla="*/ 237 h 683"/>
                  <a:gd name="T58" fmla="*/ 557 w 647"/>
                  <a:gd name="T59" fmla="*/ 0 h 683"/>
                  <a:gd name="T60" fmla="*/ 542 w 647"/>
                  <a:gd name="T61" fmla="*/ 13 h 683"/>
                  <a:gd name="T62" fmla="*/ 523 w 647"/>
                  <a:gd name="T63" fmla="*/ 28 h 683"/>
                  <a:gd name="T64" fmla="*/ 502 w 647"/>
                  <a:gd name="T65" fmla="*/ 44 h 683"/>
                  <a:gd name="T66" fmla="*/ 477 w 647"/>
                  <a:gd name="T67" fmla="*/ 62 h 683"/>
                  <a:gd name="T68" fmla="*/ 443 w 647"/>
                  <a:gd name="T69" fmla="*/ 56 h 683"/>
                  <a:gd name="T70" fmla="*/ 397 w 647"/>
                  <a:gd name="T71" fmla="*/ 59 h 683"/>
                  <a:gd name="T72" fmla="*/ 348 w 647"/>
                  <a:gd name="T73" fmla="*/ 74 h 683"/>
                  <a:gd name="T74" fmla="*/ 299 w 647"/>
                  <a:gd name="T75" fmla="*/ 99 h 683"/>
                  <a:gd name="T76" fmla="*/ 255 w 647"/>
                  <a:gd name="T77" fmla="*/ 139 h 683"/>
                  <a:gd name="T78" fmla="*/ 222 w 647"/>
                  <a:gd name="T79" fmla="*/ 188 h 683"/>
                  <a:gd name="T80" fmla="*/ 203 w 647"/>
                  <a:gd name="T81" fmla="*/ 250 h 683"/>
                  <a:gd name="T82" fmla="*/ 206 w 647"/>
                  <a:gd name="T83" fmla="*/ 326 h 6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7"/>
                  <a:gd name="T127" fmla="*/ 0 h 683"/>
                  <a:gd name="T128" fmla="*/ 647 w 647"/>
                  <a:gd name="T129" fmla="*/ 683 h 6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7" h="683">
                    <a:moveTo>
                      <a:pt x="206" y="326"/>
                    </a:moveTo>
                    <a:lnTo>
                      <a:pt x="160" y="379"/>
                    </a:lnTo>
                    <a:lnTo>
                      <a:pt x="120" y="431"/>
                    </a:lnTo>
                    <a:lnTo>
                      <a:pt x="83" y="480"/>
                    </a:lnTo>
                    <a:lnTo>
                      <a:pt x="49" y="526"/>
                    </a:lnTo>
                    <a:lnTo>
                      <a:pt x="24" y="572"/>
                    </a:lnTo>
                    <a:lnTo>
                      <a:pt x="6" y="615"/>
                    </a:lnTo>
                    <a:lnTo>
                      <a:pt x="0" y="652"/>
                    </a:lnTo>
                    <a:lnTo>
                      <a:pt x="0" y="683"/>
                    </a:lnTo>
                    <a:lnTo>
                      <a:pt x="18" y="668"/>
                    </a:lnTo>
                    <a:lnTo>
                      <a:pt x="49" y="643"/>
                    </a:lnTo>
                    <a:lnTo>
                      <a:pt x="89" y="618"/>
                    </a:lnTo>
                    <a:lnTo>
                      <a:pt x="132" y="588"/>
                    </a:lnTo>
                    <a:lnTo>
                      <a:pt x="175" y="560"/>
                    </a:lnTo>
                    <a:lnTo>
                      <a:pt x="218" y="535"/>
                    </a:lnTo>
                    <a:lnTo>
                      <a:pt x="255" y="511"/>
                    </a:lnTo>
                    <a:lnTo>
                      <a:pt x="283" y="495"/>
                    </a:lnTo>
                    <a:lnTo>
                      <a:pt x="274" y="480"/>
                    </a:lnTo>
                    <a:lnTo>
                      <a:pt x="268" y="462"/>
                    </a:lnTo>
                    <a:lnTo>
                      <a:pt x="262" y="443"/>
                    </a:lnTo>
                    <a:lnTo>
                      <a:pt x="258" y="422"/>
                    </a:lnTo>
                    <a:lnTo>
                      <a:pt x="286" y="406"/>
                    </a:lnTo>
                    <a:lnTo>
                      <a:pt x="332" y="385"/>
                    </a:lnTo>
                    <a:lnTo>
                      <a:pt x="397" y="354"/>
                    </a:lnTo>
                    <a:lnTo>
                      <a:pt x="465" y="320"/>
                    </a:lnTo>
                    <a:lnTo>
                      <a:pt x="533" y="289"/>
                    </a:lnTo>
                    <a:lnTo>
                      <a:pt x="591" y="262"/>
                    </a:lnTo>
                    <a:lnTo>
                      <a:pt x="631" y="243"/>
                    </a:lnTo>
                    <a:lnTo>
                      <a:pt x="647" y="237"/>
                    </a:lnTo>
                    <a:lnTo>
                      <a:pt x="557" y="0"/>
                    </a:lnTo>
                    <a:lnTo>
                      <a:pt x="542" y="13"/>
                    </a:lnTo>
                    <a:lnTo>
                      <a:pt x="523" y="28"/>
                    </a:lnTo>
                    <a:lnTo>
                      <a:pt x="502" y="44"/>
                    </a:lnTo>
                    <a:lnTo>
                      <a:pt x="477" y="62"/>
                    </a:lnTo>
                    <a:lnTo>
                      <a:pt x="443" y="56"/>
                    </a:lnTo>
                    <a:lnTo>
                      <a:pt x="397" y="59"/>
                    </a:lnTo>
                    <a:lnTo>
                      <a:pt x="348" y="74"/>
                    </a:lnTo>
                    <a:lnTo>
                      <a:pt x="299" y="99"/>
                    </a:lnTo>
                    <a:lnTo>
                      <a:pt x="255" y="139"/>
                    </a:lnTo>
                    <a:lnTo>
                      <a:pt x="222" y="188"/>
                    </a:lnTo>
                    <a:lnTo>
                      <a:pt x="203" y="250"/>
                    </a:lnTo>
                    <a:lnTo>
                      <a:pt x="206" y="326"/>
                    </a:lnTo>
                    <a:close/>
                  </a:path>
                </a:pathLst>
              </a:custGeom>
              <a:solidFill>
                <a:srgbClr val="CC8C00"/>
              </a:solidFill>
              <a:ln w="9525">
                <a:noFill/>
                <a:round/>
                <a:headEnd/>
                <a:tailEnd/>
              </a:ln>
            </p:spPr>
            <p:txBody>
              <a:bodyPr/>
              <a:lstStyle/>
              <a:p>
                <a:endParaRPr lang="ru-RU"/>
              </a:p>
            </p:txBody>
          </p:sp>
          <p:sp>
            <p:nvSpPr>
              <p:cNvPr id="25633" name="Freeform 15"/>
              <p:cNvSpPr>
                <a:spLocks/>
              </p:cNvSpPr>
              <p:nvPr/>
            </p:nvSpPr>
            <p:spPr bwMode="auto">
              <a:xfrm>
                <a:off x="4134" y="1392"/>
                <a:ext cx="647" cy="683"/>
              </a:xfrm>
              <a:custGeom>
                <a:avLst/>
                <a:gdLst>
                  <a:gd name="T0" fmla="*/ 206 w 647"/>
                  <a:gd name="T1" fmla="*/ 326 h 683"/>
                  <a:gd name="T2" fmla="*/ 206 w 647"/>
                  <a:gd name="T3" fmla="*/ 326 h 683"/>
                  <a:gd name="T4" fmla="*/ 160 w 647"/>
                  <a:gd name="T5" fmla="*/ 379 h 683"/>
                  <a:gd name="T6" fmla="*/ 120 w 647"/>
                  <a:gd name="T7" fmla="*/ 431 h 683"/>
                  <a:gd name="T8" fmla="*/ 83 w 647"/>
                  <a:gd name="T9" fmla="*/ 480 h 683"/>
                  <a:gd name="T10" fmla="*/ 49 w 647"/>
                  <a:gd name="T11" fmla="*/ 526 h 683"/>
                  <a:gd name="T12" fmla="*/ 24 w 647"/>
                  <a:gd name="T13" fmla="*/ 572 h 683"/>
                  <a:gd name="T14" fmla="*/ 6 w 647"/>
                  <a:gd name="T15" fmla="*/ 615 h 683"/>
                  <a:gd name="T16" fmla="*/ 0 w 647"/>
                  <a:gd name="T17" fmla="*/ 652 h 683"/>
                  <a:gd name="T18" fmla="*/ 0 w 647"/>
                  <a:gd name="T19" fmla="*/ 683 h 683"/>
                  <a:gd name="T20" fmla="*/ 0 w 647"/>
                  <a:gd name="T21" fmla="*/ 683 h 683"/>
                  <a:gd name="T22" fmla="*/ 18 w 647"/>
                  <a:gd name="T23" fmla="*/ 668 h 683"/>
                  <a:gd name="T24" fmla="*/ 49 w 647"/>
                  <a:gd name="T25" fmla="*/ 643 h 683"/>
                  <a:gd name="T26" fmla="*/ 89 w 647"/>
                  <a:gd name="T27" fmla="*/ 618 h 683"/>
                  <a:gd name="T28" fmla="*/ 132 w 647"/>
                  <a:gd name="T29" fmla="*/ 588 h 683"/>
                  <a:gd name="T30" fmla="*/ 175 w 647"/>
                  <a:gd name="T31" fmla="*/ 560 h 683"/>
                  <a:gd name="T32" fmla="*/ 218 w 647"/>
                  <a:gd name="T33" fmla="*/ 535 h 683"/>
                  <a:gd name="T34" fmla="*/ 255 w 647"/>
                  <a:gd name="T35" fmla="*/ 511 h 683"/>
                  <a:gd name="T36" fmla="*/ 283 w 647"/>
                  <a:gd name="T37" fmla="*/ 495 h 683"/>
                  <a:gd name="T38" fmla="*/ 283 w 647"/>
                  <a:gd name="T39" fmla="*/ 495 h 683"/>
                  <a:gd name="T40" fmla="*/ 274 w 647"/>
                  <a:gd name="T41" fmla="*/ 480 h 683"/>
                  <a:gd name="T42" fmla="*/ 268 w 647"/>
                  <a:gd name="T43" fmla="*/ 462 h 683"/>
                  <a:gd name="T44" fmla="*/ 262 w 647"/>
                  <a:gd name="T45" fmla="*/ 443 h 683"/>
                  <a:gd name="T46" fmla="*/ 258 w 647"/>
                  <a:gd name="T47" fmla="*/ 422 h 683"/>
                  <a:gd name="T48" fmla="*/ 258 w 647"/>
                  <a:gd name="T49" fmla="*/ 422 h 683"/>
                  <a:gd name="T50" fmla="*/ 286 w 647"/>
                  <a:gd name="T51" fmla="*/ 406 h 683"/>
                  <a:gd name="T52" fmla="*/ 332 w 647"/>
                  <a:gd name="T53" fmla="*/ 385 h 683"/>
                  <a:gd name="T54" fmla="*/ 397 w 647"/>
                  <a:gd name="T55" fmla="*/ 354 h 683"/>
                  <a:gd name="T56" fmla="*/ 465 w 647"/>
                  <a:gd name="T57" fmla="*/ 320 h 683"/>
                  <a:gd name="T58" fmla="*/ 533 w 647"/>
                  <a:gd name="T59" fmla="*/ 289 h 683"/>
                  <a:gd name="T60" fmla="*/ 591 w 647"/>
                  <a:gd name="T61" fmla="*/ 262 h 683"/>
                  <a:gd name="T62" fmla="*/ 631 w 647"/>
                  <a:gd name="T63" fmla="*/ 243 h 683"/>
                  <a:gd name="T64" fmla="*/ 647 w 647"/>
                  <a:gd name="T65" fmla="*/ 237 h 683"/>
                  <a:gd name="T66" fmla="*/ 557 w 647"/>
                  <a:gd name="T67" fmla="*/ 0 h 683"/>
                  <a:gd name="T68" fmla="*/ 557 w 647"/>
                  <a:gd name="T69" fmla="*/ 0 h 683"/>
                  <a:gd name="T70" fmla="*/ 542 w 647"/>
                  <a:gd name="T71" fmla="*/ 13 h 683"/>
                  <a:gd name="T72" fmla="*/ 523 w 647"/>
                  <a:gd name="T73" fmla="*/ 28 h 683"/>
                  <a:gd name="T74" fmla="*/ 502 w 647"/>
                  <a:gd name="T75" fmla="*/ 44 h 683"/>
                  <a:gd name="T76" fmla="*/ 477 w 647"/>
                  <a:gd name="T77" fmla="*/ 62 h 683"/>
                  <a:gd name="T78" fmla="*/ 477 w 647"/>
                  <a:gd name="T79" fmla="*/ 62 h 683"/>
                  <a:gd name="T80" fmla="*/ 443 w 647"/>
                  <a:gd name="T81" fmla="*/ 56 h 683"/>
                  <a:gd name="T82" fmla="*/ 397 w 647"/>
                  <a:gd name="T83" fmla="*/ 59 h 683"/>
                  <a:gd name="T84" fmla="*/ 348 w 647"/>
                  <a:gd name="T85" fmla="*/ 74 h 683"/>
                  <a:gd name="T86" fmla="*/ 299 w 647"/>
                  <a:gd name="T87" fmla="*/ 99 h 683"/>
                  <a:gd name="T88" fmla="*/ 255 w 647"/>
                  <a:gd name="T89" fmla="*/ 139 h 683"/>
                  <a:gd name="T90" fmla="*/ 222 w 647"/>
                  <a:gd name="T91" fmla="*/ 188 h 683"/>
                  <a:gd name="T92" fmla="*/ 203 w 647"/>
                  <a:gd name="T93" fmla="*/ 250 h 683"/>
                  <a:gd name="T94" fmla="*/ 206 w 647"/>
                  <a:gd name="T95" fmla="*/ 326 h 6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683"/>
                  <a:gd name="T146" fmla="*/ 647 w 647"/>
                  <a:gd name="T147" fmla="*/ 683 h 6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683">
                    <a:moveTo>
                      <a:pt x="206" y="326"/>
                    </a:moveTo>
                    <a:lnTo>
                      <a:pt x="206" y="326"/>
                    </a:lnTo>
                    <a:lnTo>
                      <a:pt x="160" y="379"/>
                    </a:lnTo>
                    <a:lnTo>
                      <a:pt x="120" y="431"/>
                    </a:lnTo>
                    <a:lnTo>
                      <a:pt x="83" y="480"/>
                    </a:lnTo>
                    <a:lnTo>
                      <a:pt x="49" y="526"/>
                    </a:lnTo>
                    <a:lnTo>
                      <a:pt x="24" y="572"/>
                    </a:lnTo>
                    <a:lnTo>
                      <a:pt x="6" y="615"/>
                    </a:lnTo>
                    <a:lnTo>
                      <a:pt x="0" y="652"/>
                    </a:lnTo>
                    <a:lnTo>
                      <a:pt x="0" y="683"/>
                    </a:lnTo>
                    <a:lnTo>
                      <a:pt x="18" y="668"/>
                    </a:lnTo>
                    <a:lnTo>
                      <a:pt x="49" y="643"/>
                    </a:lnTo>
                    <a:lnTo>
                      <a:pt x="89" y="618"/>
                    </a:lnTo>
                    <a:lnTo>
                      <a:pt x="132" y="588"/>
                    </a:lnTo>
                    <a:lnTo>
                      <a:pt x="175" y="560"/>
                    </a:lnTo>
                    <a:lnTo>
                      <a:pt x="218" y="535"/>
                    </a:lnTo>
                    <a:lnTo>
                      <a:pt x="255" y="511"/>
                    </a:lnTo>
                    <a:lnTo>
                      <a:pt x="283" y="495"/>
                    </a:lnTo>
                    <a:lnTo>
                      <a:pt x="274" y="480"/>
                    </a:lnTo>
                    <a:lnTo>
                      <a:pt x="268" y="462"/>
                    </a:lnTo>
                    <a:lnTo>
                      <a:pt x="262" y="443"/>
                    </a:lnTo>
                    <a:lnTo>
                      <a:pt x="258" y="422"/>
                    </a:lnTo>
                    <a:lnTo>
                      <a:pt x="286" y="406"/>
                    </a:lnTo>
                    <a:lnTo>
                      <a:pt x="332" y="385"/>
                    </a:lnTo>
                    <a:lnTo>
                      <a:pt x="397" y="354"/>
                    </a:lnTo>
                    <a:lnTo>
                      <a:pt x="465" y="320"/>
                    </a:lnTo>
                    <a:lnTo>
                      <a:pt x="533" y="289"/>
                    </a:lnTo>
                    <a:lnTo>
                      <a:pt x="591" y="262"/>
                    </a:lnTo>
                    <a:lnTo>
                      <a:pt x="631" y="243"/>
                    </a:lnTo>
                    <a:lnTo>
                      <a:pt x="647" y="237"/>
                    </a:lnTo>
                    <a:lnTo>
                      <a:pt x="557" y="0"/>
                    </a:lnTo>
                    <a:lnTo>
                      <a:pt x="542" y="13"/>
                    </a:lnTo>
                    <a:lnTo>
                      <a:pt x="523" y="28"/>
                    </a:lnTo>
                    <a:lnTo>
                      <a:pt x="502" y="44"/>
                    </a:lnTo>
                    <a:lnTo>
                      <a:pt x="477" y="62"/>
                    </a:lnTo>
                    <a:lnTo>
                      <a:pt x="443" y="56"/>
                    </a:lnTo>
                    <a:lnTo>
                      <a:pt x="397" y="59"/>
                    </a:lnTo>
                    <a:lnTo>
                      <a:pt x="348" y="74"/>
                    </a:lnTo>
                    <a:lnTo>
                      <a:pt x="299" y="99"/>
                    </a:lnTo>
                    <a:lnTo>
                      <a:pt x="255" y="139"/>
                    </a:lnTo>
                    <a:lnTo>
                      <a:pt x="222" y="188"/>
                    </a:lnTo>
                    <a:lnTo>
                      <a:pt x="203" y="250"/>
                    </a:lnTo>
                    <a:lnTo>
                      <a:pt x="206" y="326"/>
                    </a:lnTo>
                  </a:path>
                </a:pathLst>
              </a:custGeom>
              <a:noFill/>
              <a:ln w="0" cap="sq">
                <a:solidFill>
                  <a:srgbClr val="000000"/>
                </a:solidFill>
                <a:miter lim="800000"/>
                <a:headEnd/>
                <a:tailEnd/>
              </a:ln>
            </p:spPr>
            <p:txBody>
              <a:bodyPr/>
              <a:lstStyle/>
              <a:p>
                <a:endParaRPr lang="ru-RU"/>
              </a:p>
            </p:txBody>
          </p:sp>
          <p:sp>
            <p:nvSpPr>
              <p:cNvPr id="25634" name="Freeform 16"/>
              <p:cNvSpPr>
                <a:spLocks/>
              </p:cNvSpPr>
              <p:nvPr/>
            </p:nvSpPr>
            <p:spPr bwMode="auto">
              <a:xfrm>
                <a:off x="4392" y="1881"/>
                <a:ext cx="647" cy="1467"/>
              </a:xfrm>
              <a:custGeom>
                <a:avLst/>
                <a:gdLst>
                  <a:gd name="T0" fmla="*/ 25 w 647"/>
                  <a:gd name="T1" fmla="*/ 827 h 1467"/>
                  <a:gd name="T2" fmla="*/ 62 w 647"/>
                  <a:gd name="T3" fmla="*/ 661 h 1467"/>
                  <a:gd name="T4" fmla="*/ 155 w 647"/>
                  <a:gd name="T5" fmla="*/ 658 h 1467"/>
                  <a:gd name="T6" fmla="*/ 213 w 647"/>
                  <a:gd name="T7" fmla="*/ 114 h 1467"/>
                  <a:gd name="T8" fmla="*/ 170 w 647"/>
                  <a:gd name="T9" fmla="*/ 90 h 1467"/>
                  <a:gd name="T10" fmla="*/ 124 w 647"/>
                  <a:gd name="T11" fmla="*/ 74 h 1467"/>
                  <a:gd name="T12" fmla="*/ 179 w 647"/>
                  <a:gd name="T13" fmla="*/ 46 h 1467"/>
                  <a:gd name="T14" fmla="*/ 256 w 647"/>
                  <a:gd name="T15" fmla="*/ 16 h 1467"/>
                  <a:gd name="T16" fmla="*/ 333 w 647"/>
                  <a:gd name="T17" fmla="*/ 0 h 1467"/>
                  <a:gd name="T18" fmla="*/ 395 w 647"/>
                  <a:gd name="T19" fmla="*/ 6 h 1467"/>
                  <a:gd name="T20" fmla="*/ 355 w 647"/>
                  <a:gd name="T21" fmla="*/ 43 h 1467"/>
                  <a:gd name="T22" fmla="*/ 327 w 647"/>
                  <a:gd name="T23" fmla="*/ 65 h 1467"/>
                  <a:gd name="T24" fmla="*/ 395 w 647"/>
                  <a:gd name="T25" fmla="*/ 133 h 1467"/>
                  <a:gd name="T26" fmla="*/ 342 w 647"/>
                  <a:gd name="T27" fmla="*/ 216 h 1467"/>
                  <a:gd name="T28" fmla="*/ 349 w 647"/>
                  <a:gd name="T29" fmla="*/ 256 h 1467"/>
                  <a:gd name="T30" fmla="*/ 379 w 647"/>
                  <a:gd name="T31" fmla="*/ 311 h 1467"/>
                  <a:gd name="T32" fmla="*/ 410 w 647"/>
                  <a:gd name="T33" fmla="*/ 360 h 1467"/>
                  <a:gd name="T34" fmla="*/ 432 w 647"/>
                  <a:gd name="T35" fmla="*/ 391 h 1467"/>
                  <a:gd name="T36" fmla="*/ 647 w 647"/>
                  <a:gd name="T37" fmla="*/ 526 h 1467"/>
                  <a:gd name="T38" fmla="*/ 382 w 647"/>
                  <a:gd name="T39" fmla="*/ 566 h 1467"/>
                  <a:gd name="T40" fmla="*/ 176 w 647"/>
                  <a:gd name="T41" fmla="*/ 757 h 1467"/>
                  <a:gd name="T42" fmla="*/ 253 w 647"/>
                  <a:gd name="T43" fmla="*/ 1304 h 1467"/>
                  <a:gd name="T44" fmla="*/ 309 w 647"/>
                  <a:gd name="T45" fmla="*/ 1326 h 1467"/>
                  <a:gd name="T46" fmla="*/ 352 w 647"/>
                  <a:gd name="T47" fmla="*/ 1369 h 1467"/>
                  <a:gd name="T48" fmla="*/ 382 w 647"/>
                  <a:gd name="T49" fmla="*/ 1421 h 1467"/>
                  <a:gd name="T50" fmla="*/ 401 w 647"/>
                  <a:gd name="T51" fmla="*/ 1467 h 1467"/>
                  <a:gd name="T52" fmla="*/ 299 w 647"/>
                  <a:gd name="T53" fmla="*/ 1467 h 1467"/>
                  <a:gd name="T54" fmla="*/ 167 w 647"/>
                  <a:gd name="T55" fmla="*/ 1467 h 1467"/>
                  <a:gd name="T56" fmla="*/ 50 w 647"/>
                  <a:gd name="T57" fmla="*/ 1467 h 1467"/>
                  <a:gd name="T58" fmla="*/ 0 w 647"/>
                  <a:gd name="T59" fmla="*/ 1467 h 1467"/>
                  <a:gd name="T60" fmla="*/ 7 w 647"/>
                  <a:gd name="T61" fmla="*/ 1405 h 1467"/>
                  <a:gd name="T62" fmla="*/ 41 w 647"/>
                  <a:gd name="T63" fmla="*/ 1316 h 1467"/>
                  <a:gd name="T64" fmla="*/ 81 w 647"/>
                  <a:gd name="T65" fmla="*/ 1227 h 1467"/>
                  <a:gd name="T66" fmla="*/ 118 w 647"/>
                  <a:gd name="T67" fmla="*/ 1163 h 1467"/>
                  <a:gd name="T68" fmla="*/ 96 w 647"/>
                  <a:gd name="T69" fmla="*/ 1113 h 1467"/>
                  <a:gd name="T70" fmla="*/ 56 w 647"/>
                  <a:gd name="T71" fmla="*/ 1033 h 1467"/>
                  <a:gd name="T72" fmla="*/ 19 w 647"/>
                  <a:gd name="T73" fmla="*/ 963 h 1467"/>
                  <a:gd name="T74" fmla="*/ 0 w 647"/>
                  <a:gd name="T75" fmla="*/ 932 h 14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7"/>
                  <a:gd name="T115" fmla="*/ 0 h 1467"/>
                  <a:gd name="T116" fmla="*/ 647 w 647"/>
                  <a:gd name="T117" fmla="*/ 1467 h 14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7" h="1467">
                    <a:moveTo>
                      <a:pt x="0" y="932"/>
                    </a:moveTo>
                    <a:lnTo>
                      <a:pt x="25" y="827"/>
                    </a:lnTo>
                    <a:lnTo>
                      <a:pt x="47" y="732"/>
                    </a:lnTo>
                    <a:lnTo>
                      <a:pt x="62" y="661"/>
                    </a:lnTo>
                    <a:lnTo>
                      <a:pt x="68" y="634"/>
                    </a:lnTo>
                    <a:lnTo>
                      <a:pt x="155" y="658"/>
                    </a:lnTo>
                    <a:lnTo>
                      <a:pt x="299" y="139"/>
                    </a:lnTo>
                    <a:lnTo>
                      <a:pt x="213" y="114"/>
                    </a:lnTo>
                    <a:lnTo>
                      <a:pt x="195" y="105"/>
                    </a:lnTo>
                    <a:lnTo>
                      <a:pt x="170" y="90"/>
                    </a:lnTo>
                    <a:lnTo>
                      <a:pt x="145" y="80"/>
                    </a:lnTo>
                    <a:lnTo>
                      <a:pt x="124" y="74"/>
                    </a:lnTo>
                    <a:lnTo>
                      <a:pt x="148" y="62"/>
                    </a:lnTo>
                    <a:lnTo>
                      <a:pt x="179" y="46"/>
                    </a:lnTo>
                    <a:lnTo>
                      <a:pt x="216" y="31"/>
                    </a:lnTo>
                    <a:lnTo>
                      <a:pt x="256" y="16"/>
                    </a:lnTo>
                    <a:lnTo>
                      <a:pt x="296" y="6"/>
                    </a:lnTo>
                    <a:lnTo>
                      <a:pt x="333" y="0"/>
                    </a:lnTo>
                    <a:lnTo>
                      <a:pt x="367" y="0"/>
                    </a:lnTo>
                    <a:lnTo>
                      <a:pt x="395" y="6"/>
                    </a:lnTo>
                    <a:lnTo>
                      <a:pt x="376" y="22"/>
                    </a:lnTo>
                    <a:lnTo>
                      <a:pt x="355" y="43"/>
                    </a:lnTo>
                    <a:lnTo>
                      <a:pt x="336" y="59"/>
                    </a:lnTo>
                    <a:lnTo>
                      <a:pt x="327" y="65"/>
                    </a:lnTo>
                    <a:lnTo>
                      <a:pt x="416" y="105"/>
                    </a:lnTo>
                    <a:lnTo>
                      <a:pt x="395" y="133"/>
                    </a:lnTo>
                    <a:lnTo>
                      <a:pt x="367" y="176"/>
                    </a:lnTo>
                    <a:lnTo>
                      <a:pt x="342" y="216"/>
                    </a:lnTo>
                    <a:lnTo>
                      <a:pt x="333" y="234"/>
                    </a:lnTo>
                    <a:lnTo>
                      <a:pt x="349" y="256"/>
                    </a:lnTo>
                    <a:lnTo>
                      <a:pt x="364" y="283"/>
                    </a:lnTo>
                    <a:lnTo>
                      <a:pt x="379" y="311"/>
                    </a:lnTo>
                    <a:lnTo>
                      <a:pt x="398" y="335"/>
                    </a:lnTo>
                    <a:lnTo>
                      <a:pt x="410" y="360"/>
                    </a:lnTo>
                    <a:lnTo>
                      <a:pt x="422" y="379"/>
                    </a:lnTo>
                    <a:lnTo>
                      <a:pt x="432" y="391"/>
                    </a:lnTo>
                    <a:lnTo>
                      <a:pt x="435" y="397"/>
                    </a:lnTo>
                    <a:lnTo>
                      <a:pt x="647" y="526"/>
                    </a:lnTo>
                    <a:lnTo>
                      <a:pt x="564" y="661"/>
                    </a:lnTo>
                    <a:lnTo>
                      <a:pt x="382" y="566"/>
                    </a:lnTo>
                    <a:lnTo>
                      <a:pt x="293" y="440"/>
                    </a:lnTo>
                    <a:lnTo>
                      <a:pt x="176" y="757"/>
                    </a:lnTo>
                    <a:lnTo>
                      <a:pt x="345" y="1083"/>
                    </a:lnTo>
                    <a:lnTo>
                      <a:pt x="253" y="1304"/>
                    </a:lnTo>
                    <a:lnTo>
                      <a:pt x="281" y="1310"/>
                    </a:lnTo>
                    <a:lnTo>
                      <a:pt x="309" y="1326"/>
                    </a:lnTo>
                    <a:lnTo>
                      <a:pt x="333" y="1344"/>
                    </a:lnTo>
                    <a:lnTo>
                      <a:pt x="352" y="1369"/>
                    </a:lnTo>
                    <a:lnTo>
                      <a:pt x="370" y="1393"/>
                    </a:lnTo>
                    <a:lnTo>
                      <a:pt x="382" y="1421"/>
                    </a:lnTo>
                    <a:lnTo>
                      <a:pt x="395" y="1445"/>
                    </a:lnTo>
                    <a:lnTo>
                      <a:pt x="401" y="1467"/>
                    </a:lnTo>
                    <a:lnTo>
                      <a:pt x="358" y="1467"/>
                    </a:lnTo>
                    <a:lnTo>
                      <a:pt x="299" y="1467"/>
                    </a:lnTo>
                    <a:lnTo>
                      <a:pt x="235" y="1467"/>
                    </a:lnTo>
                    <a:lnTo>
                      <a:pt x="167" y="1467"/>
                    </a:lnTo>
                    <a:lnTo>
                      <a:pt x="102" y="1467"/>
                    </a:lnTo>
                    <a:lnTo>
                      <a:pt x="50" y="1467"/>
                    </a:lnTo>
                    <a:lnTo>
                      <a:pt x="13" y="1467"/>
                    </a:lnTo>
                    <a:lnTo>
                      <a:pt x="0" y="1467"/>
                    </a:lnTo>
                    <a:lnTo>
                      <a:pt x="0" y="1442"/>
                    </a:lnTo>
                    <a:lnTo>
                      <a:pt x="7" y="1405"/>
                    </a:lnTo>
                    <a:lnTo>
                      <a:pt x="22" y="1362"/>
                    </a:lnTo>
                    <a:lnTo>
                      <a:pt x="41" y="1316"/>
                    </a:lnTo>
                    <a:lnTo>
                      <a:pt x="59" y="1270"/>
                    </a:lnTo>
                    <a:lnTo>
                      <a:pt x="81" y="1227"/>
                    </a:lnTo>
                    <a:lnTo>
                      <a:pt x="99" y="1190"/>
                    </a:lnTo>
                    <a:lnTo>
                      <a:pt x="118" y="1163"/>
                    </a:lnTo>
                    <a:lnTo>
                      <a:pt x="111" y="1144"/>
                    </a:lnTo>
                    <a:lnTo>
                      <a:pt x="96" y="1113"/>
                    </a:lnTo>
                    <a:lnTo>
                      <a:pt x="78" y="1073"/>
                    </a:lnTo>
                    <a:lnTo>
                      <a:pt x="56" y="1033"/>
                    </a:lnTo>
                    <a:lnTo>
                      <a:pt x="34" y="997"/>
                    </a:lnTo>
                    <a:lnTo>
                      <a:pt x="19" y="963"/>
                    </a:lnTo>
                    <a:lnTo>
                      <a:pt x="7" y="941"/>
                    </a:lnTo>
                    <a:lnTo>
                      <a:pt x="0" y="932"/>
                    </a:lnTo>
                    <a:close/>
                  </a:path>
                </a:pathLst>
              </a:custGeom>
              <a:solidFill>
                <a:srgbClr val="E0B71E"/>
              </a:solidFill>
              <a:ln w="9525">
                <a:noFill/>
                <a:round/>
                <a:headEnd/>
                <a:tailEnd/>
              </a:ln>
            </p:spPr>
            <p:txBody>
              <a:bodyPr/>
              <a:lstStyle/>
              <a:p>
                <a:endParaRPr lang="ru-RU"/>
              </a:p>
            </p:txBody>
          </p:sp>
          <p:sp>
            <p:nvSpPr>
              <p:cNvPr id="25635" name="Freeform 17"/>
              <p:cNvSpPr>
                <a:spLocks/>
              </p:cNvSpPr>
              <p:nvPr/>
            </p:nvSpPr>
            <p:spPr bwMode="auto">
              <a:xfrm>
                <a:off x="4392" y="1881"/>
                <a:ext cx="647" cy="1467"/>
              </a:xfrm>
              <a:custGeom>
                <a:avLst/>
                <a:gdLst>
                  <a:gd name="T0" fmla="*/ 0 w 647"/>
                  <a:gd name="T1" fmla="*/ 932 h 1467"/>
                  <a:gd name="T2" fmla="*/ 47 w 647"/>
                  <a:gd name="T3" fmla="*/ 732 h 1467"/>
                  <a:gd name="T4" fmla="*/ 68 w 647"/>
                  <a:gd name="T5" fmla="*/ 634 h 1467"/>
                  <a:gd name="T6" fmla="*/ 299 w 647"/>
                  <a:gd name="T7" fmla="*/ 139 h 1467"/>
                  <a:gd name="T8" fmla="*/ 213 w 647"/>
                  <a:gd name="T9" fmla="*/ 114 h 1467"/>
                  <a:gd name="T10" fmla="*/ 170 w 647"/>
                  <a:gd name="T11" fmla="*/ 90 h 1467"/>
                  <a:gd name="T12" fmla="*/ 124 w 647"/>
                  <a:gd name="T13" fmla="*/ 74 h 1467"/>
                  <a:gd name="T14" fmla="*/ 148 w 647"/>
                  <a:gd name="T15" fmla="*/ 62 h 1467"/>
                  <a:gd name="T16" fmla="*/ 216 w 647"/>
                  <a:gd name="T17" fmla="*/ 31 h 1467"/>
                  <a:gd name="T18" fmla="*/ 296 w 647"/>
                  <a:gd name="T19" fmla="*/ 6 h 1467"/>
                  <a:gd name="T20" fmla="*/ 367 w 647"/>
                  <a:gd name="T21" fmla="*/ 0 h 1467"/>
                  <a:gd name="T22" fmla="*/ 395 w 647"/>
                  <a:gd name="T23" fmla="*/ 6 h 1467"/>
                  <a:gd name="T24" fmla="*/ 355 w 647"/>
                  <a:gd name="T25" fmla="*/ 43 h 1467"/>
                  <a:gd name="T26" fmla="*/ 327 w 647"/>
                  <a:gd name="T27" fmla="*/ 65 h 1467"/>
                  <a:gd name="T28" fmla="*/ 416 w 647"/>
                  <a:gd name="T29" fmla="*/ 105 h 1467"/>
                  <a:gd name="T30" fmla="*/ 367 w 647"/>
                  <a:gd name="T31" fmla="*/ 176 h 1467"/>
                  <a:gd name="T32" fmla="*/ 333 w 647"/>
                  <a:gd name="T33" fmla="*/ 234 h 1467"/>
                  <a:gd name="T34" fmla="*/ 349 w 647"/>
                  <a:gd name="T35" fmla="*/ 256 h 1467"/>
                  <a:gd name="T36" fmla="*/ 379 w 647"/>
                  <a:gd name="T37" fmla="*/ 311 h 1467"/>
                  <a:gd name="T38" fmla="*/ 410 w 647"/>
                  <a:gd name="T39" fmla="*/ 360 h 1467"/>
                  <a:gd name="T40" fmla="*/ 432 w 647"/>
                  <a:gd name="T41" fmla="*/ 391 h 1467"/>
                  <a:gd name="T42" fmla="*/ 647 w 647"/>
                  <a:gd name="T43" fmla="*/ 526 h 1467"/>
                  <a:gd name="T44" fmla="*/ 382 w 647"/>
                  <a:gd name="T45" fmla="*/ 566 h 1467"/>
                  <a:gd name="T46" fmla="*/ 176 w 647"/>
                  <a:gd name="T47" fmla="*/ 757 h 1467"/>
                  <a:gd name="T48" fmla="*/ 253 w 647"/>
                  <a:gd name="T49" fmla="*/ 1304 h 1467"/>
                  <a:gd name="T50" fmla="*/ 281 w 647"/>
                  <a:gd name="T51" fmla="*/ 1310 h 1467"/>
                  <a:gd name="T52" fmla="*/ 333 w 647"/>
                  <a:gd name="T53" fmla="*/ 1344 h 1467"/>
                  <a:gd name="T54" fmla="*/ 370 w 647"/>
                  <a:gd name="T55" fmla="*/ 1393 h 1467"/>
                  <a:gd name="T56" fmla="*/ 395 w 647"/>
                  <a:gd name="T57" fmla="*/ 1445 h 1467"/>
                  <a:gd name="T58" fmla="*/ 401 w 647"/>
                  <a:gd name="T59" fmla="*/ 1467 h 1467"/>
                  <a:gd name="T60" fmla="*/ 299 w 647"/>
                  <a:gd name="T61" fmla="*/ 1467 h 1467"/>
                  <a:gd name="T62" fmla="*/ 167 w 647"/>
                  <a:gd name="T63" fmla="*/ 1467 h 1467"/>
                  <a:gd name="T64" fmla="*/ 50 w 647"/>
                  <a:gd name="T65" fmla="*/ 1467 h 1467"/>
                  <a:gd name="T66" fmla="*/ 0 w 647"/>
                  <a:gd name="T67" fmla="*/ 1467 h 1467"/>
                  <a:gd name="T68" fmla="*/ 0 w 647"/>
                  <a:gd name="T69" fmla="*/ 1442 h 1467"/>
                  <a:gd name="T70" fmla="*/ 22 w 647"/>
                  <a:gd name="T71" fmla="*/ 1362 h 1467"/>
                  <a:gd name="T72" fmla="*/ 59 w 647"/>
                  <a:gd name="T73" fmla="*/ 1270 h 1467"/>
                  <a:gd name="T74" fmla="*/ 99 w 647"/>
                  <a:gd name="T75" fmla="*/ 1190 h 1467"/>
                  <a:gd name="T76" fmla="*/ 118 w 647"/>
                  <a:gd name="T77" fmla="*/ 1163 h 1467"/>
                  <a:gd name="T78" fmla="*/ 96 w 647"/>
                  <a:gd name="T79" fmla="*/ 1113 h 1467"/>
                  <a:gd name="T80" fmla="*/ 56 w 647"/>
                  <a:gd name="T81" fmla="*/ 1033 h 1467"/>
                  <a:gd name="T82" fmla="*/ 19 w 647"/>
                  <a:gd name="T83" fmla="*/ 963 h 1467"/>
                  <a:gd name="T84" fmla="*/ 0 w 647"/>
                  <a:gd name="T85" fmla="*/ 932 h 1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7"/>
                  <a:gd name="T130" fmla="*/ 0 h 1467"/>
                  <a:gd name="T131" fmla="*/ 647 w 647"/>
                  <a:gd name="T132" fmla="*/ 1467 h 1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7" h="1467">
                    <a:moveTo>
                      <a:pt x="0" y="932"/>
                    </a:moveTo>
                    <a:lnTo>
                      <a:pt x="0" y="932"/>
                    </a:lnTo>
                    <a:lnTo>
                      <a:pt x="25" y="827"/>
                    </a:lnTo>
                    <a:lnTo>
                      <a:pt x="47" y="732"/>
                    </a:lnTo>
                    <a:lnTo>
                      <a:pt x="62" y="661"/>
                    </a:lnTo>
                    <a:lnTo>
                      <a:pt x="68" y="634"/>
                    </a:lnTo>
                    <a:lnTo>
                      <a:pt x="155" y="658"/>
                    </a:lnTo>
                    <a:lnTo>
                      <a:pt x="299" y="139"/>
                    </a:lnTo>
                    <a:lnTo>
                      <a:pt x="213" y="114"/>
                    </a:lnTo>
                    <a:lnTo>
                      <a:pt x="195" y="105"/>
                    </a:lnTo>
                    <a:lnTo>
                      <a:pt x="170" y="90"/>
                    </a:lnTo>
                    <a:lnTo>
                      <a:pt x="145" y="80"/>
                    </a:lnTo>
                    <a:lnTo>
                      <a:pt x="124" y="74"/>
                    </a:lnTo>
                    <a:lnTo>
                      <a:pt x="148" y="62"/>
                    </a:lnTo>
                    <a:lnTo>
                      <a:pt x="179" y="46"/>
                    </a:lnTo>
                    <a:lnTo>
                      <a:pt x="216" y="31"/>
                    </a:lnTo>
                    <a:lnTo>
                      <a:pt x="256" y="16"/>
                    </a:lnTo>
                    <a:lnTo>
                      <a:pt x="296" y="6"/>
                    </a:lnTo>
                    <a:lnTo>
                      <a:pt x="333" y="0"/>
                    </a:lnTo>
                    <a:lnTo>
                      <a:pt x="367" y="0"/>
                    </a:lnTo>
                    <a:lnTo>
                      <a:pt x="395" y="6"/>
                    </a:lnTo>
                    <a:lnTo>
                      <a:pt x="376" y="22"/>
                    </a:lnTo>
                    <a:lnTo>
                      <a:pt x="355" y="43"/>
                    </a:lnTo>
                    <a:lnTo>
                      <a:pt x="336" y="59"/>
                    </a:lnTo>
                    <a:lnTo>
                      <a:pt x="327" y="65"/>
                    </a:lnTo>
                    <a:lnTo>
                      <a:pt x="416" y="105"/>
                    </a:lnTo>
                    <a:lnTo>
                      <a:pt x="395" y="133"/>
                    </a:lnTo>
                    <a:lnTo>
                      <a:pt x="367" y="176"/>
                    </a:lnTo>
                    <a:lnTo>
                      <a:pt x="342" y="216"/>
                    </a:lnTo>
                    <a:lnTo>
                      <a:pt x="333" y="234"/>
                    </a:lnTo>
                    <a:lnTo>
                      <a:pt x="349" y="256"/>
                    </a:lnTo>
                    <a:lnTo>
                      <a:pt x="364" y="283"/>
                    </a:lnTo>
                    <a:lnTo>
                      <a:pt x="379" y="311"/>
                    </a:lnTo>
                    <a:lnTo>
                      <a:pt x="398" y="335"/>
                    </a:lnTo>
                    <a:lnTo>
                      <a:pt x="410" y="360"/>
                    </a:lnTo>
                    <a:lnTo>
                      <a:pt x="422" y="379"/>
                    </a:lnTo>
                    <a:lnTo>
                      <a:pt x="432" y="391"/>
                    </a:lnTo>
                    <a:lnTo>
                      <a:pt x="435" y="397"/>
                    </a:lnTo>
                    <a:lnTo>
                      <a:pt x="647" y="526"/>
                    </a:lnTo>
                    <a:lnTo>
                      <a:pt x="564" y="661"/>
                    </a:lnTo>
                    <a:lnTo>
                      <a:pt x="382" y="566"/>
                    </a:lnTo>
                    <a:lnTo>
                      <a:pt x="293" y="440"/>
                    </a:lnTo>
                    <a:lnTo>
                      <a:pt x="176" y="757"/>
                    </a:lnTo>
                    <a:lnTo>
                      <a:pt x="345" y="1083"/>
                    </a:lnTo>
                    <a:lnTo>
                      <a:pt x="253" y="1304"/>
                    </a:lnTo>
                    <a:lnTo>
                      <a:pt x="281" y="1310"/>
                    </a:lnTo>
                    <a:lnTo>
                      <a:pt x="309" y="1326"/>
                    </a:lnTo>
                    <a:lnTo>
                      <a:pt x="333" y="1344"/>
                    </a:lnTo>
                    <a:lnTo>
                      <a:pt x="352" y="1369"/>
                    </a:lnTo>
                    <a:lnTo>
                      <a:pt x="370" y="1393"/>
                    </a:lnTo>
                    <a:lnTo>
                      <a:pt x="382" y="1421"/>
                    </a:lnTo>
                    <a:lnTo>
                      <a:pt x="395" y="1445"/>
                    </a:lnTo>
                    <a:lnTo>
                      <a:pt x="401" y="1467"/>
                    </a:lnTo>
                    <a:lnTo>
                      <a:pt x="358" y="1467"/>
                    </a:lnTo>
                    <a:lnTo>
                      <a:pt x="299" y="1467"/>
                    </a:lnTo>
                    <a:lnTo>
                      <a:pt x="235" y="1467"/>
                    </a:lnTo>
                    <a:lnTo>
                      <a:pt x="167" y="1467"/>
                    </a:lnTo>
                    <a:lnTo>
                      <a:pt x="102" y="1467"/>
                    </a:lnTo>
                    <a:lnTo>
                      <a:pt x="50" y="1467"/>
                    </a:lnTo>
                    <a:lnTo>
                      <a:pt x="13" y="1467"/>
                    </a:lnTo>
                    <a:lnTo>
                      <a:pt x="0" y="1467"/>
                    </a:lnTo>
                    <a:lnTo>
                      <a:pt x="0" y="1442"/>
                    </a:lnTo>
                    <a:lnTo>
                      <a:pt x="7" y="1405"/>
                    </a:lnTo>
                    <a:lnTo>
                      <a:pt x="22" y="1362"/>
                    </a:lnTo>
                    <a:lnTo>
                      <a:pt x="41" y="1316"/>
                    </a:lnTo>
                    <a:lnTo>
                      <a:pt x="59" y="1270"/>
                    </a:lnTo>
                    <a:lnTo>
                      <a:pt x="81" y="1227"/>
                    </a:lnTo>
                    <a:lnTo>
                      <a:pt x="99" y="1190"/>
                    </a:lnTo>
                    <a:lnTo>
                      <a:pt x="118" y="1163"/>
                    </a:lnTo>
                    <a:lnTo>
                      <a:pt x="111" y="1144"/>
                    </a:lnTo>
                    <a:lnTo>
                      <a:pt x="96" y="1113"/>
                    </a:lnTo>
                    <a:lnTo>
                      <a:pt x="78" y="1073"/>
                    </a:lnTo>
                    <a:lnTo>
                      <a:pt x="56" y="1033"/>
                    </a:lnTo>
                    <a:lnTo>
                      <a:pt x="34" y="997"/>
                    </a:lnTo>
                    <a:lnTo>
                      <a:pt x="19" y="963"/>
                    </a:lnTo>
                    <a:lnTo>
                      <a:pt x="7" y="941"/>
                    </a:lnTo>
                    <a:lnTo>
                      <a:pt x="0" y="932"/>
                    </a:lnTo>
                  </a:path>
                </a:pathLst>
              </a:custGeom>
              <a:noFill/>
              <a:ln w="0" cap="sq">
                <a:solidFill>
                  <a:srgbClr val="000000"/>
                </a:solidFill>
                <a:miter lim="800000"/>
                <a:headEnd/>
                <a:tailEnd/>
              </a:ln>
            </p:spPr>
            <p:txBody>
              <a:bodyPr/>
              <a:lstStyle/>
              <a:p>
                <a:endParaRPr lang="ru-RU"/>
              </a:p>
            </p:txBody>
          </p:sp>
          <p:sp>
            <p:nvSpPr>
              <p:cNvPr id="25636" name="Freeform 18"/>
              <p:cNvSpPr>
                <a:spLocks/>
              </p:cNvSpPr>
              <p:nvPr/>
            </p:nvSpPr>
            <p:spPr bwMode="auto">
              <a:xfrm>
                <a:off x="3761" y="3053"/>
                <a:ext cx="434" cy="375"/>
              </a:xfrm>
              <a:custGeom>
                <a:avLst/>
                <a:gdLst>
                  <a:gd name="T0" fmla="*/ 434 w 434"/>
                  <a:gd name="T1" fmla="*/ 67 h 375"/>
                  <a:gd name="T2" fmla="*/ 391 w 434"/>
                  <a:gd name="T3" fmla="*/ 61 h 375"/>
                  <a:gd name="T4" fmla="*/ 351 w 434"/>
                  <a:gd name="T5" fmla="*/ 55 h 375"/>
                  <a:gd name="T6" fmla="*/ 314 w 434"/>
                  <a:gd name="T7" fmla="*/ 49 h 375"/>
                  <a:gd name="T8" fmla="*/ 277 w 434"/>
                  <a:gd name="T9" fmla="*/ 40 h 375"/>
                  <a:gd name="T10" fmla="*/ 243 w 434"/>
                  <a:gd name="T11" fmla="*/ 31 h 375"/>
                  <a:gd name="T12" fmla="*/ 210 w 434"/>
                  <a:gd name="T13" fmla="*/ 21 h 375"/>
                  <a:gd name="T14" fmla="*/ 179 w 434"/>
                  <a:gd name="T15" fmla="*/ 12 h 375"/>
                  <a:gd name="T16" fmla="*/ 151 w 434"/>
                  <a:gd name="T17" fmla="*/ 0 h 375"/>
                  <a:gd name="T18" fmla="*/ 129 w 434"/>
                  <a:gd name="T19" fmla="*/ 9 h 375"/>
                  <a:gd name="T20" fmla="*/ 105 w 434"/>
                  <a:gd name="T21" fmla="*/ 24 h 375"/>
                  <a:gd name="T22" fmla="*/ 80 w 434"/>
                  <a:gd name="T23" fmla="*/ 40 h 375"/>
                  <a:gd name="T24" fmla="*/ 55 w 434"/>
                  <a:gd name="T25" fmla="*/ 58 h 375"/>
                  <a:gd name="T26" fmla="*/ 34 w 434"/>
                  <a:gd name="T27" fmla="*/ 77 h 375"/>
                  <a:gd name="T28" fmla="*/ 15 w 434"/>
                  <a:gd name="T29" fmla="*/ 92 h 375"/>
                  <a:gd name="T30" fmla="*/ 3 w 434"/>
                  <a:gd name="T31" fmla="*/ 101 h 375"/>
                  <a:gd name="T32" fmla="*/ 0 w 434"/>
                  <a:gd name="T33" fmla="*/ 104 h 375"/>
                  <a:gd name="T34" fmla="*/ 12 w 434"/>
                  <a:gd name="T35" fmla="*/ 135 h 375"/>
                  <a:gd name="T36" fmla="*/ 28 w 434"/>
                  <a:gd name="T37" fmla="*/ 169 h 375"/>
                  <a:gd name="T38" fmla="*/ 52 w 434"/>
                  <a:gd name="T39" fmla="*/ 212 h 375"/>
                  <a:gd name="T40" fmla="*/ 80 w 434"/>
                  <a:gd name="T41" fmla="*/ 252 h 375"/>
                  <a:gd name="T42" fmla="*/ 117 w 434"/>
                  <a:gd name="T43" fmla="*/ 292 h 375"/>
                  <a:gd name="T44" fmla="*/ 166 w 434"/>
                  <a:gd name="T45" fmla="*/ 329 h 375"/>
                  <a:gd name="T46" fmla="*/ 222 w 434"/>
                  <a:gd name="T47" fmla="*/ 356 h 375"/>
                  <a:gd name="T48" fmla="*/ 293 w 434"/>
                  <a:gd name="T49" fmla="*/ 375 h 375"/>
                  <a:gd name="T50" fmla="*/ 305 w 434"/>
                  <a:gd name="T51" fmla="*/ 329 h 375"/>
                  <a:gd name="T52" fmla="*/ 305 w 434"/>
                  <a:gd name="T53" fmla="*/ 270 h 375"/>
                  <a:gd name="T54" fmla="*/ 293 w 434"/>
                  <a:gd name="T55" fmla="*/ 209 h 375"/>
                  <a:gd name="T56" fmla="*/ 271 w 434"/>
                  <a:gd name="T57" fmla="*/ 160 h 375"/>
                  <a:gd name="T58" fmla="*/ 287 w 434"/>
                  <a:gd name="T59" fmla="*/ 154 h 375"/>
                  <a:gd name="T60" fmla="*/ 308 w 434"/>
                  <a:gd name="T61" fmla="*/ 141 h 375"/>
                  <a:gd name="T62" fmla="*/ 336 w 434"/>
                  <a:gd name="T63" fmla="*/ 126 h 375"/>
                  <a:gd name="T64" fmla="*/ 364 w 434"/>
                  <a:gd name="T65" fmla="*/ 107 h 375"/>
                  <a:gd name="T66" fmla="*/ 391 w 434"/>
                  <a:gd name="T67" fmla="*/ 92 h 375"/>
                  <a:gd name="T68" fmla="*/ 413 w 434"/>
                  <a:gd name="T69" fmla="*/ 80 h 375"/>
                  <a:gd name="T70" fmla="*/ 428 w 434"/>
                  <a:gd name="T71" fmla="*/ 71 h 375"/>
                  <a:gd name="T72" fmla="*/ 434 w 434"/>
                  <a:gd name="T73" fmla="*/ 67 h 3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375"/>
                  <a:gd name="T113" fmla="*/ 434 w 434"/>
                  <a:gd name="T114" fmla="*/ 375 h 3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375">
                    <a:moveTo>
                      <a:pt x="434" y="67"/>
                    </a:moveTo>
                    <a:lnTo>
                      <a:pt x="391" y="61"/>
                    </a:lnTo>
                    <a:lnTo>
                      <a:pt x="351" y="55"/>
                    </a:lnTo>
                    <a:lnTo>
                      <a:pt x="314" y="49"/>
                    </a:lnTo>
                    <a:lnTo>
                      <a:pt x="277" y="40"/>
                    </a:lnTo>
                    <a:lnTo>
                      <a:pt x="243" y="31"/>
                    </a:lnTo>
                    <a:lnTo>
                      <a:pt x="210" y="21"/>
                    </a:lnTo>
                    <a:lnTo>
                      <a:pt x="179" y="12"/>
                    </a:lnTo>
                    <a:lnTo>
                      <a:pt x="151" y="0"/>
                    </a:lnTo>
                    <a:lnTo>
                      <a:pt x="129" y="9"/>
                    </a:lnTo>
                    <a:lnTo>
                      <a:pt x="105" y="24"/>
                    </a:lnTo>
                    <a:lnTo>
                      <a:pt x="80" y="40"/>
                    </a:lnTo>
                    <a:lnTo>
                      <a:pt x="55" y="58"/>
                    </a:lnTo>
                    <a:lnTo>
                      <a:pt x="34" y="77"/>
                    </a:lnTo>
                    <a:lnTo>
                      <a:pt x="15" y="92"/>
                    </a:lnTo>
                    <a:lnTo>
                      <a:pt x="3" y="101"/>
                    </a:lnTo>
                    <a:lnTo>
                      <a:pt x="0" y="104"/>
                    </a:lnTo>
                    <a:lnTo>
                      <a:pt x="12" y="135"/>
                    </a:lnTo>
                    <a:lnTo>
                      <a:pt x="28" y="169"/>
                    </a:lnTo>
                    <a:lnTo>
                      <a:pt x="52" y="212"/>
                    </a:lnTo>
                    <a:lnTo>
                      <a:pt x="80" y="252"/>
                    </a:lnTo>
                    <a:lnTo>
                      <a:pt x="117" y="292"/>
                    </a:lnTo>
                    <a:lnTo>
                      <a:pt x="166" y="329"/>
                    </a:lnTo>
                    <a:lnTo>
                      <a:pt x="222" y="356"/>
                    </a:lnTo>
                    <a:lnTo>
                      <a:pt x="293" y="375"/>
                    </a:lnTo>
                    <a:lnTo>
                      <a:pt x="305" y="329"/>
                    </a:lnTo>
                    <a:lnTo>
                      <a:pt x="305" y="270"/>
                    </a:lnTo>
                    <a:lnTo>
                      <a:pt x="293" y="209"/>
                    </a:lnTo>
                    <a:lnTo>
                      <a:pt x="271" y="160"/>
                    </a:lnTo>
                    <a:lnTo>
                      <a:pt x="287" y="154"/>
                    </a:lnTo>
                    <a:lnTo>
                      <a:pt x="308" y="141"/>
                    </a:lnTo>
                    <a:lnTo>
                      <a:pt x="336" y="126"/>
                    </a:lnTo>
                    <a:lnTo>
                      <a:pt x="364" y="107"/>
                    </a:lnTo>
                    <a:lnTo>
                      <a:pt x="391" y="92"/>
                    </a:lnTo>
                    <a:lnTo>
                      <a:pt x="413" y="80"/>
                    </a:lnTo>
                    <a:lnTo>
                      <a:pt x="428" y="71"/>
                    </a:lnTo>
                    <a:lnTo>
                      <a:pt x="434" y="67"/>
                    </a:lnTo>
                    <a:close/>
                  </a:path>
                </a:pathLst>
              </a:custGeom>
              <a:solidFill>
                <a:srgbClr val="E0B71E"/>
              </a:solidFill>
              <a:ln w="9525">
                <a:noFill/>
                <a:round/>
                <a:headEnd/>
                <a:tailEnd/>
              </a:ln>
            </p:spPr>
            <p:txBody>
              <a:bodyPr/>
              <a:lstStyle/>
              <a:p>
                <a:endParaRPr lang="ru-RU"/>
              </a:p>
            </p:txBody>
          </p:sp>
          <p:sp>
            <p:nvSpPr>
              <p:cNvPr id="25637" name="Freeform 19"/>
              <p:cNvSpPr>
                <a:spLocks/>
              </p:cNvSpPr>
              <p:nvPr/>
            </p:nvSpPr>
            <p:spPr bwMode="auto">
              <a:xfrm>
                <a:off x="3761" y="3053"/>
                <a:ext cx="434" cy="375"/>
              </a:xfrm>
              <a:custGeom>
                <a:avLst/>
                <a:gdLst>
                  <a:gd name="T0" fmla="*/ 434 w 434"/>
                  <a:gd name="T1" fmla="*/ 67 h 375"/>
                  <a:gd name="T2" fmla="*/ 434 w 434"/>
                  <a:gd name="T3" fmla="*/ 67 h 375"/>
                  <a:gd name="T4" fmla="*/ 391 w 434"/>
                  <a:gd name="T5" fmla="*/ 61 h 375"/>
                  <a:gd name="T6" fmla="*/ 351 w 434"/>
                  <a:gd name="T7" fmla="*/ 55 h 375"/>
                  <a:gd name="T8" fmla="*/ 314 w 434"/>
                  <a:gd name="T9" fmla="*/ 49 h 375"/>
                  <a:gd name="T10" fmla="*/ 277 w 434"/>
                  <a:gd name="T11" fmla="*/ 40 h 375"/>
                  <a:gd name="T12" fmla="*/ 243 w 434"/>
                  <a:gd name="T13" fmla="*/ 31 h 375"/>
                  <a:gd name="T14" fmla="*/ 210 w 434"/>
                  <a:gd name="T15" fmla="*/ 21 h 375"/>
                  <a:gd name="T16" fmla="*/ 179 w 434"/>
                  <a:gd name="T17" fmla="*/ 12 h 375"/>
                  <a:gd name="T18" fmla="*/ 151 w 434"/>
                  <a:gd name="T19" fmla="*/ 0 h 375"/>
                  <a:gd name="T20" fmla="*/ 151 w 434"/>
                  <a:gd name="T21" fmla="*/ 0 h 375"/>
                  <a:gd name="T22" fmla="*/ 129 w 434"/>
                  <a:gd name="T23" fmla="*/ 9 h 375"/>
                  <a:gd name="T24" fmla="*/ 105 w 434"/>
                  <a:gd name="T25" fmla="*/ 24 h 375"/>
                  <a:gd name="T26" fmla="*/ 80 w 434"/>
                  <a:gd name="T27" fmla="*/ 40 h 375"/>
                  <a:gd name="T28" fmla="*/ 55 w 434"/>
                  <a:gd name="T29" fmla="*/ 58 h 375"/>
                  <a:gd name="T30" fmla="*/ 34 w 434"/>
                  <a:gd name="T31" fmla="*/ 77 h 375"/>
                  <a:gd name="T32" fmla="*/ 15 w 434"/>
                  <a:gd name="T33" fmla="*/ 92 h 375"/>
                  <a:gd name="T34" fmla="*/ 3 w 434"/>
                  <a:gd name="T35" fmla="*/ 101 h 375"/>
                  <a:gd name="T36" fmla="*/ 0 w 434"/>
                  <a:gd name="T37" fmla="*/ 104 h 375"/>
                  <a:gd name="T38" fmla="*/ 0 w 434"/>
                  <a:gd name="T39" fmla="*/ 104 h 375"/>
                  <a:gd name="T40" fmla="*/ 12 w 434"/>
                  <a:gd name="T41" fmla="*/ 135 h 375"/>
                  <a:gd name="T42" fmla="*/ 28 w 434"/>
                  <a:gd name="T43" fmla="*/ 169 h 375"/>
                  <a:gd name="T44" fmla="*/ 52 w 434"/>
                  <a:gd name="T45" fmla="*/ 212 h 375"/>
                  <a:gd name="T46" fmla="*/ 80 w 434"/>
                  <a:gd name="T47" fmla="*/ 252 h 375"/>
                  <a:gd name="T48" fmla="*/ 117 w 434"/>
                  <a:gd name="T49" fmla="*/ 292 h 375"/>
                  <a:gd name="T50" fmla="*/ 166 w 434"/>
                  <a:gd name="T51" fmla="*/ 329 h 375"/>
                  <a:gd name="T52" fmla="*/ 222 w 434"/>
                  <a:gd name="T53" fmla="*/ 356 h 375"/>
                  <a:gd name="T54" fmla="*/ 293 w 434"/>
                  <a:gd name="T55" fmla="*/ 375 h 375"/>
                  <a:gd name="T56" fmla="*/ 293 w 434"/>
                  <a:gd name="T57" fmla="*/ 375 h 375"/>
                  <a:gd name="T58" fmla="*/ 305 w 434"/>
                  <a:gd name="T59" fmla="*/ 329 h 375"/>
                  <a:gd name="T60" fmla="*/ 305 w 434"/>
                  <a:gd name="T61" fmla="*/ 270 h 375"/>
                  <a:gd name="T62" fmla="*/ 293 w 434"/>
                  <a:gd name="T63" fmla="*/ 209 h 375"/>
                  <a:gd name="T64" fmla="*/ 271 w 434"/>
                  <a:gd name="T65" fmla="*/ 160 h 375"/>
                  <a:gd name="T66" fmla="*/ 271 w 434"/>
                  <a:gd name="T67" fmla="*/ 160 h 375"/>
                  <a:gd name="T68" fmla="*/ 287 w 434"/>
                  <a:gd name="T69" fmla="*/ 154 h 375"/>
                  <a:gd name="T70" fmla="*/ 308 w 434"/>
                  <a:gd name="T71" fmla="*/ 141 h 375"/>
                  <a:gd name="T72" fmla="*/ 336 w 434"/>
                  <a:gd name="T73" fmla="*/ 126 h 375"/>
                  <a:gd name="T74" fmla="*/ 364 w 434"/>
                  <a:gd name="T75" fmla="*/ 107 h 375"/>
                  <a:gd name="T76" fmla="*/ 391 w 434"/>
                  <a:gd name="T77" fmla="*/ 92 h 375"/>
                  <a:gd name="T78" fmla="*/ 413 w 434"/>
                  <a:gd name="T79" fmla="*/ 80 h 375"/>
                  <a:gd name="T80" fmla="*/ 428 w 434"/>
                  <a:gd name="T81" fmla="*/ 71 h 375"/>
                  <a:gd name="T82" fmla="*/ 434 w 434"/>
                  <a:gd name="T83" fmla="*/ 67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4"/>
                  <a:gd name="T127" fmla="*/ 0 h 375"/>
                  <a:gd name="T128" fmla="*/ 434 w 434"/>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4" h="375">
                    <a:moveTo>
                      <a:pt x="434" y="67"/>
                    </a:moveTo>
                    <a:lnTo>
                      <a:pt x="434" y="67"/>
                    </a:lnTo>
                    <a:lnTo>
                      <a:pt x="391" y="61"/>
                    </a:lnTo>
                    <a:lnTo>
                      <a:pt x="351" y="55"/>
                    </a:lnTo>
                    <a:lnTo>
                      <a:pt x="314" y="49"/>
                    </a:lnTo>
                    <a:lnTo>
                      <a:pt x="277" y="40"/>
                    </a:lnTo>
                    <a:lnTo>
                      <a:pt x="243" y="31"/>
                    </a:lnTo>
                    <a:lnTo>
                      <a:pt x="210" y="21"/>
                    </a:lnTo>
                    <a:lnTo>
                      <a:pt x="179" y="12"/>
                    </a:lnTo>
                    <a:lnTo>
                      <a:pt x="151" y="0"/>
                    </a:lnTo>
                    <a:lnTo>
                      <a:pt x="129" y="9"/>
                    </a:lnTo>
                    <a:lnTo>
                      <a:pt x="105" y="24"/>
                    </a:lnTo>
                    <a:lnTo>
                      <a:pt x="80" y="40"/>
                    </a:lnTo>
                    <a:lnTo>
                      <a:pt x="55" y="58"/>
                    </a:lnTo>
                    <a:lnTo>
                      <a:pt x="34" y="77"/>
                    </a:lnTo>
                    <a:lnTo>
                      <a:pt x="15" y="92"/>
                    </a:lnTo>
                    <a:lnTo>
                      <a:pt x="3" y="101"/>
                    </a:lnTo>
                    <a:lnTo>
                      <a:pt x="0" y="104"/>
                    </a:lnTo>
                    <a:lnTo>
                      <a:pt x="12" y="135"/>
                    </a:lnTo>
                    <a:lnTo>
                      <a:pt x="28" y="169"/>
                    </a:lnTo>
                    <a:lnTo>
                      <a:pt x="52" y="212"/>
                    </a:lnTo>
                    <a:lnTo>
                      <a:pt x="80" y="252"/>
                    </a:lnTo>
                    <a:lnTo>
                      <a:pt x="117" y="292"/>
                    </a:lnTo>
                    <a:lnTo>
                      <a:pt x="166" y="329"/>
                    </a:lnTo>
                    <a:lnTo>
                      <a:pt x="222" y="356"/>
                    </a:lnTo>
                    <a:lnTo>
                      <a:pt x="293" y="375"/>
                    </a:lnTo>
                    <a:lnTo>
                      <a:pt x="305" y="329"/>
                    </a:lnTo>
                    <a:lnTo>
                      <a:pt x="305" y="270"/>
                    </a:lnTo>
                    <a:lnTo>
                      <a:pt x="293" y="209"/>
                    </a:lnTo>
                    <a:lnTo>
                      <a:pt x="271" y="160"/>
                    </a:lnTo>
                    <a:lnTo>
                      <a:pt x="287" y="154"/>
                    </a:lnTo>
                    <a:lnTo>
                      <a:pt x="308" y="141"/>
                    </a:lnTo>
                    <a:lnTo>
                      <a:pt x="336" y="126"/>
                    </a:lnTo>
                    <a:lnTo>
                      <a:pt x="364" y="107"/>
                    </a:lnTo>
                    <a:lnTo>
                      <a:pt x="391" y="92"/>
                    </a:lnTo>
                    <a:lnTo>
                      <a:pt x="413" y="80"/>
                    </a:lnTo>
                    <a:lnTo>
                      <a:pt x="428" y="71"/>
                    </a:lnTo>
                    <a:lnTo>
                      <a:pt x="434" y="67"/>
                    </a:lnTo>
                  </a:path>
                </a:pathLst>
              </a:custGeom>
              <a:noFill/>
              <a:ln w="0" cap="sq">
                <a:solidFill>
                  <a:srgbClr val="000000"/>
                </a:solidFill>
                <a:miter lim="800000"/>
                <a:headEnd/>
                <a:tailEnd/>
              </a:ln>
            </p:spPr>
            <p:txBody>
              <a:bodyPr/>
              <a:lstStyle/>
              <a:p>
                <a:endParaRPr lang="ru-RU"/>
              </a:p>
            </p:txBody>
          </p:sp>
          <p:sp>
            <p:nvSpPr>
              <p:cNvPr id="25638" name="Freeform 20"/>
              <p:cNvSpPr>
                <a:spLocks/>
              </p:cNvSpPr>
              <p:nvPr/>
            </p:nvSpPr>
            <p:spPr bwMode="auto">
              <a:xfrm>
                <a:off x="3681" y="1844"/>
                <a:ext cx="924" cy="1283"/>
              </a:xfrm>
              <a:custGeom>
                <a:avLst/>
                <a:gdLst>
                  <a:gd name="T0" fmla="*/ 231 w 924"/>
                  <a:gd name="T1" fmla="*/ 1209 h 1283"/>
                  <a:gd name="T2" fmla="*/ 188 w 924"/>
                  <a:gd name="T3" fmla="*/ 1187 h 1283"/>
                  <a:gd name="T4" fmla="*/ 148 w 924"/>
                  <a:gd name="T5" fmla="*/ 1169 h 1283"/>
                  <a:gd name="T6" fmla="*/ 114 w 924"/>
                  <a:gd name="T7" fmla="*/ 1147 h 1283"/>
                  <a:gd name="T8" fmla="*/ 83 w 924"/>
                  <a:gd name="T9" fmla="*/ 1126 h 1283"/>
                  <a:gd name="T10" fmla="*/ 55 w 924"/>
                  <a:gd name="T11" fmla="*/ 1104 h 1283"/>
                  <a:gd name="T12" fmla="*/ 34 w 924"/>
                  <a:gd name="T13" fmla="*/ 1086 h 1283"/>
                  <a:gd name="T14" fmla="*/ 15 w 924"/>
                  <a:gd name="T15" fmla="*/ 1070 h 1283"/>
                  <a:gd name="T16" fmla="*/ 0 w 924"/>
                  <a:gd name="T17" fmla="*/ 1058 h 1283"/>
                  <a:gd name="T18" fmla="*/ 15 w 924"/>
                  <a:gd name="T19" fmla="*/ 1043 h 1283"/>
                  <a:gd name="T20" fmla="*/ 62 w 924"/>
                  <a:gd name="T21" fmla="*/ 1000 h 1283"/>
                  <a:gd name="T22" fmla="*/ 126 w 924"/>
                  <a:gd name="T23" fmla="*/ 938 h 1283"/>
                  <a:gd name="T24" fmla="*/ 203 w 924"/>
                  <a:gd name="T25" fmla="*/ 864 h 1283"/>
                  <a:gd name="T26" fmla="*/ 283 w 924"/>
                  <a:gd name="T27" fmla="*/ 788 h 1283"/>
                  <a:gd name="T28" fmla="*/ 357 w 924"/>
                  <a:gd name="T29" fmla="*/ 717 h 1283"/>
                  <a:gd name="T30" fmla="*/ 419 w 924"/>
                  <a:gd name="T31" fmla="*/ 655 h 1283"/>
                  <a:gd name="T32" fmla="*/ 462 w 924"/>
                  <a:gd name="T33" fmla="*/ 618 h 1283"/>
                  <a:gd name="T34" fmla="*/ 616 w 924"/>
                  <a:gd name="T35" fmla="*/ 231 h 1283"/>
                  <a:gd name="T36" fmla="*/ 616 w 924"/>
                  <a:gd name="T37" fmla="*/ 222 h 1283"/>
                  <a:gd name="T38" fmla="*/ 610 w 924"/>
                  <a:gd name="T39" fmla="*/ 197 h 1283"/>
                  <a:gd name="T40" fmla="*/ 604 w 924"/>
                  <a:gd name="T41" fmla="*/ 163 h 1283"/>
                  <a:gd name="T42" fmla="*/ 591 w 924"/>
                  <a:gd name="T43" fmla="*/ 130 h 1283"/>
                  <a:gd name="T44" fmla="*/ 613 w 924"/>
                  <a:gd name="T45" fmla="*/ 108 h 1283"/>
                  <a:gd name="T46" fmla="*/ 644 w 924"/>
                  <a:gd name="T47" fmla="*/ 90 h 1283"/>
                  <a:gd name="T48" fmla="*/ 681 w 924"/>
                  <a:gd name="T49" fmla="*/ 68 h 1283"/>
                  <a:gd name="T50" fmla="*/ 721 w 924"/>
                  <a:gd name="T51" fmla="*/ 50 h 1283"/>
                  <a:gd name="T52" fmla="*/ 764 w 924"/>
                  <a:gd name="T53" fmla="*/ 31 h 1283"/>
                  <a:gd name="T54" fmla="*/ 801 w 924"/>
                  <a:gd name="T55" fmla="*/ 16 h 1283"/>
                  <a:gd name="T56" fmla="*/ 838 w 924"/>
                  <a:gd name="T57" fmla="*/ 7 h 1283"/>
                  <a:gd name="T58" fmla="*/ 862 w 924"/>
                  <a:gd name="T59" fmla="*/ 0 h 1283"/>
                  <a:gd name="T60" fmla="*/ 859 w 924"/>
                  <a:gd name="T61" fmla="*/ 16 h 1283"/>
                  <a:gd name="T62" fmla="*/ 850 w 924"/>
                  <a:gd name="T63" fmla="*/ 47 h 1283"/>
                  <a:gd name="T64" fmla="*/ 838 w 924"/>
                  <a:gd name="T65" fmla="*/ 83 h 1283"/>
                  <a:gd name="T66" fmla="*/ 835 w 924"/>
                  <a:gd name="T67" fmla="*/ 111 h 1283"/>
                  <a:gd name="T68" fmla="*/ 856 w 924"/>
                  <a:gd name="T69" fmla="*/ 117 h 1283"/>
                  <a:gd name="T70" fmla="*/ 881 w 924"/>
                  <a:gd name="T71" fmla="*/ 127 h 1283"/>
                  <a:gd name="T72" fmla="*/ 906 w 924"/>
                  <a:gd name="T73" fmla="*/ 142 h 1283"/>
                  <a:gd name="T74" fmla="*/ 924 w 924"/>
                  <a:gd name="T75" fmla="*/ 151 h 1283"/>
                  <a:gd name="T76" fmla="*/ 779 w 924"/>
                  <a:gd name="T77" fmla="*/ 671 h 1283"/>
                  <a:gd name="T78" fmla="*/ 773 w 924"/>
                  <a:gd name="T79" fmla="*/ 698 h 1283"/>
                  <a:gd name="T80" fmla="*/ 758 w 924"/>
                  <a:gd name="T81" fmla="*/ 769 h 1283"/>
                  <a:gd name="T82" fmla="*/ 736 w 924"/>
                  <a:gd name="T83" fmla="*/ 864 h 1283"/>
                  <a:gd name="T84" fmla="*/ 711 w 924"/>
                  <a:gd name="T85" fmla="*/ 969 h 1283"/>
                  <a:gd name="T86" fmla="*/ 684 w 924"/>
                  <a:gd name="T87" fmla="*/ 1070 h 1283"/>
                  <a:gd name="T88" fmla="*/ 662 w 924"/>
                  <a:gd name="T89" fmla="*/ 1160 h 1283"/>
                  <a:gd name="T90" fmla="*/ 644 w 924"/>
                  <a:gd name="T91" fmla="*/ 1230 h 1283"/>
                  <a:gd name="T92" fmla="*/ 631 w 924"/>
                  <a:gd name="T93" fmla="*/ 1283 h 1283"/>
                  <a:gd name="T94" fmla="*/ 616 w 924"/>
                  <a:gd name="T95" fmla="*/ 1283 h 1283"/>
                  <a:gd name="T96" fmla="*/ 601 w 924"/>
                  <a:gd name="T97" fmla="*/ 1283 h 1283"/>
                  <a:gd name="T98" fmla="*/ 585 w 924"/>
                  <a:gd name="T99" fmla="*/ 1283 h 1283"/>
                  <a:gd name="T100" fmla="*/ 573 w 924"/>
                  <a:gd name="T101" fmla="*/ 1280 h 1283"/>
                  <a:gd name="T102" fmla="*/ 557 w 924"/>
                  <a:gd name="T103" fmla="*/ 1280 h 1283"/>
                  <a:gd name="T104" fmla="*/ 542 w 924"/>
                  <a:gd name="T105" fmla="*/ 1280 h 1283"/>
                  <a:gd name="T106" fmla="*/ 530 w 924"/>
                  <a:gd name="T107" fmla="*/ 1276 h 1283"/>
                  <a:gd name="T108" fmla="*/ 514 w 924"/>
                  <a:gd name="T109" fmla="*/ 1276 h 1283"/>
                  <a:gd name="T110" fmla="*/ 471 w 924"/>
                  <a:gd name="T111" fmla="*/ 1270 h 1283"/>
                  <a:gd name="T112" fmla="*/ 431 w 924"/>
                  <a:gd name="T113" fmla="*/ 1264 h 1283"/>
                  <a:gd name="T114" fmla="*/ 394 w 924"/>
                  <a:gd name="T115" fmla="*/ 1258 h 1283"/>
                  <a:gd name="T116" fmla="*/ 357 w 924"/>
                  <a:gd name="T117" fmla="*/ 1249 h 1283"/>
                  <a:gd name="T118" fmla="*/ 323 w 924"/>
                  <a:gd name="T119" fmla="*/ 1240 h 1283"/>
                  <a:gd name="T120" fmla="*/ 290 w 924"/>
                  <a:gd name="T121" fmla="*/ 1230 h 1283"/>
                  <a:gd name="T122" fmla="*/ 259 w 924"/>
                  <a:gd name="T123" fmla="*/ 1221 h 1283"/>
                  <a:gd name="T124" fmla="*/ 231 w 924"/>
                  <a:gd name="T125" fmla="*/ 1209 h 12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4"/>
                  <a:gd name="T190" fmla="*/ 0 h 1283"/>
                  <a:gd name="T191" fmla="*/ 924 w 924"/>
                  <a:gd name="T192" fmla="*/ 1283 h 12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4" h="1283">
                    <a:moveTo>
                      <a:pt x="231" y="1209"/>
                    </a:moveTo>
                    <a:lnTo>
                      <a:pt x="188" y="1187"/>
                    </a:lnTo>
                    <a:lnTo>
                      <a:pt x="148" y="1169"/>
                    </a:lnTo>
                    <a:lnTo>
                      <a:pt x="114" y="1147"/>
                    </a:lnTo>
                    <a:lnTo>
                      <a:pt x="83" y="1126"/>
                    </a:lnTo>
                    <a:lnTo>
                      <a:pt x="55" y="1104"/>
                    </a:lnTo>
                    <a:lnTo>
                      <a:pt x="34" y="1086"/>
                    </a:lnTo>
                    <a:lnTo>
                      <a:pt x="15" y="1070"/>
                    </a:lnTo>
                    <a:lnTo>
                      <a:pt x="0" y="1058"/>
                    </a:lnTo>
                    <a:lnTo>
                      <a:pt x="15" y="1043"/>
                    </a:lnTo>
                    <a:lnTo>
                      <a:pt x="62" y="1000"/>
                    </a:lnTo>
                    <a:lnTo>
                      <a:pt x="126" y="938"/>
                    </a:lnTo>
                    <a:lnTo>
                      <a:pt x="203" y="864"/>
                    </a:lnTo>
                    <a:lnTo>
                      <a:pt x="283" y="788"/>
                    </a:lnTo>
                    <a:lnTo>
                      <a:pt x="357" y="717"/>
                    </a:lnTo>
                    <a:lnTo>
                      <a:pt x="419" y="655"/>
                    </a:lnTo>
                    <a:lnTo>
                      <a:pt x="462" y="618"/>
                    </a:lnTo>
                    <a:lnTo>
                      <a:pt x="616" y="231"/>
                    </a:lnTo>
                    <a:lnTo>
                      <a:pt x="616" y="222"/>
                    </a:lnTo>
                    <a:lnTo>
                      <a:pt x="610" y="197"/>
                    </a:lnTo>
                    <a:lnTo>
                      <a:pt x="604" y="163"/>
                    </a:lnTo>
                    <a:lnTo>
                      <a:pt x="591" y="130"/>
                    </a:lnTo>
                    <a:lnTo>
                      <a:pt x="613" y="108"/>
                    </a:lnTo>
                    <a:lnTo>
                      <a:pt x="644" y="90"/>
                    </a:lnTo>
                    <a:lnTo>
                      <a:pt x="681" y="68"/>
                    </a:lnTo>
                    <a:lnTo>
                      <a:pt x="721" y="50"/>
                    </a:lnTo>
                    <a:lnTo>
                      <a:pt x="764" y="31"/>
                    </a:lnTo>
                    <a:lnTo>
                      <a:pt x="801" y="16"/>
                    </a:lnTo>
                    <a:lnTo>
                      <a:pt x="838" y="7"/>
                    </a:lnTo>
                    <a:lnTo>
                      <a:pt x="862" y="0"/>
                    </a:lnTo>
                    <a:lnTo>
                      <a:pt x="859" y="16"/>
                    </a:lnTo>
                    <a:lnTo>
                      <a:pt x="850" y="47"/>
                    </a:lnTo>
                    <a:lnTo>
                      <a:pt x="838" y="83"/>
                    </a:lnTo>
                    <a:lnTo>
                      <a:pt x="835" y="111"/>
                    </a:lnTo>
                    <a:lnTo>
                      <a:pt x="856" y="117"/>
                    </a:lnTo>
                    <a:lnTo>
                      <a:pt x="881" y="127"/>
                    </a:lnTo>
                    <a:lnTo>
                      <a:pt x="906" y="142"/>
                    </a:lnTo>
                    <a:lnTo>
                      <a:pt x="924" y="151"/>
                    </a:lnTo>
                    <a:lnTo>
                      <a:pt x="779" y="671"/>
                    </a:lnTo>
                    <a:lnTo>
                      <a:pt x="773" y="698"/>
                    </a:lnTo>
                    <a:lnTo>
                      <a:pt x="758" y="769"/>
                    </a:lnTo>
                    <a:lnTo>
                      <a:pt x="736" y="864"/>
                    </a:lnTo>
                    <a:lnTo>
                      <a:pt x="711" y="969"/>
                    </a:lnTo>
                    <a:lnTo>
                      <a:pt x="684" y="1070"/>
                    </a:lnTo>
                    <a:lnTo>
                      <a:pt x="662" y="1160"/>
                    </a:lnTo>
                    <a:lnTo>
                      <a:pt x="644" y="1230"/>
                    </a:lnTo>
                    <a:lnTo>
                      <a:pt x="631" y="1283"/>
                    </a:lnTo>
                    <a:lnTo>
                      <a:pt x="616" y="1283"/>
                    </a:lnTo>
                    <a:lnTo>
                      <a:pt x="601" y="1283"/>
                    </a:lnTo>
                    <a:lnTo>
                      <a:pt x="585" y="1283"/>
                    </a:lnTo>
                    <a:lnTo>
                      <a:pt x="573" y="1280"/>
                    </a:lnTo>
                    <a:lnTo>
                      <a:pt x="557" y="1280"/>
                    </a:lnTo>
                    <a:lnTo>
                      <a:pt x="542" y="1280"/>
                    </a:lnTo>
                    <a:lnTo>
                      <a:pt x="530" y="1276"/>
                    </a:lnTo>
                    <a:lnTo>
                      <a:pt x="514" y="1276"/>
                    </a:lnTo>
                    <a:lnTo>
                      <a:pt x="471" y="1270"/>
                    </a:lnTo>
                    <a:lnTo>
                      <a:pt x="431" y="1264"/>
                    </a:lnTo>
                    <a:lnTo>
                      <a:pt x="394" y="1258"/>
                    </a:lnTo>
                    <a:lnTo>
                      <a:pt x="357" y="1249"/>
                    </a:lnTo>
                    <a:lnTo>
                      <a:pt x="323" y="1240"/>
                    </a:lnTo>
                    <a:lnTo>
                      <a:pt x="290" y="1230"/>
                    </a:lnTo>
                    <a:lnTo>
                      <a:pt x="259" y="1221"/>
                    </a:lnTo>
                    <a:lnTo>
                      <a:pt x="231" y="1209"/>
                    </a:lnTo>
                    <a:close/>
                  </a:path>
                </a:pathLst>
              </a:custGeom>
              <a:solidFill>
                <a:srgbClr val="E0B71E"/>
              </a:solidFill>
              <a:ln w="9525">
                <a:noFill/>
                <a:round/>
                <a:headEnd/>
                <a:tailEnd/>
              </a:ln>
            </p:spPr>
            <p:txBody>
              <a:bodyPr/>
              <a:lstStyle/>
              <a:p>
                <a:endParaRPr lang="ru-RU"/>
              </a:p>
            </p:txBody>
          </p:sp>
          <p:sp>
            <p:nvSpPr>
              <p:cNvPr id="25639" name="Freeform 21"/>
              <p:cNvSpPr>
                <a:spLocks/>
              </p:cNvSpPr>
              <p:nvPr/>
            </p:nvSpPr>
            <p:spPr bwMode="auto">
              <a:xfrm>
                <a:off x="3681" y="1844"/>
                <a:ext cx="924" cy="1283"/>
              </a:xfrm>
              <a:custGeom>
                <a:avLst/>
                <a:gdLst>
                  <a:gd name="T0" fmla="*/ 231 w 924"/>
                  <a:gd name="T1" fmla="*/ 1209 h 1283"/>
                  <a:gd name="T2" fmla="*/ 148 w 924"/>
                  <a:gd name="T3" fmla="*/ 1169 h 1283"/>
                  <a:gd name="T4" fmla="*/ 83 w 924"/>
                  <a:gd name="T5" fmla="*/ 1126 h 1283"/>
                  <a:gd name="T6" fmla="*/ 34 w 924"/>
                  <a:gd name="T7" fmla="*/ 1086 h 1283"/>
                  <a:gd name="T8" fmla="*/ 0 w 924"/>
                  <a:gd name="T9" fmla="*/ 1058 h 1283"/>
                  <a:gd name="T10" fmla="*/ 15 w 924"/>
                  <a:gd name="T11" fmla="*/ 1043 h 1283"/>
                  <a:gd name="T12" fmla="*/ 126 w 924"/>
                  <a:gd name="T13" fmla="*/ 938 h 1283"/>
                  <a:gd name="T14" fmla="*/ 283 w 924"/>
                  <a:gd name="T15" fmla="*/ 788 h 1283"/>
                  <a:gd name="T16" fmla="*/ 419 w 924"/>
                  <a:gd name="T17" fmla="*/ 655 h 1283"/>
                  <a:gd name="T18" fmla="*/ 616 w 924"/>
                  <a:gd name="T19" fmla="*/ 231 h 1283"/>
                  <a:gd name="T20" fmla="*/ 616 w 924"/>
                  <a:gd name="T21" fmla="*/ 222 h 1283"/>
                  <a:gd name="T22" fmla="*/ 604 w 924"/>
                  <a:gd name="T23" fmla="*/ 163 h 1283"/>
                  <a:gd name="T24" fmla="*/ 591 w 924"/>
                  <a:gd name="T25" fmla="*/ 130 h 1283"/>
                  <a:gd name="T26" fmla="*/ 644 w 924"/>
                  <a:gd name="T27" fmla="*/ 90 h 1283"/>
                  <a:gd name="T28" fmla="*/ 721 w 924"/>
                  <a:gd name="T29" fmla="*/ 50 h 1283"/>
                  <a:gd name="T30" fmla="*/ 801 w 924"/>
                  <a:gd name="T31" fmla="*/ 16 h 1283"/>
                  <a:gd name="T32" fmla="*/ 862 w 924"/>
                  <a:gd name="T33" fmla="*/ 0 h 1283"/>
                  <a:gd name="T34" fmla="*/ 859 w 924"/>
                  <a:gd name="T35" fmla="*/ 16 h 1283"/>
                  <a:gd name="T36" fmla="*/ 838 w 924"/>
                  <a:gd name="T37" fmla="*/ 83 h 1283"/>
                  <a:gd name="T38" fmla="*/ 835 w 924"/>
                  <a:gd name="T39" fmla="*/ 111 h 1283"/>
                  <a:gd name="T40" fmla="*/ 881 w 924"/>
                  <a:gd name="T41" fmla="*/ 127 h 1283"/>
                  <a:gd name="T42" fmla="*/ 924 w 924"/>
                  <a:gd name="T43" fmla="*/ 151 h 1283"/>
                  <a:gd name="T44" fmla="*/ 779 w 924"/>
                  <a:gd name="T45" fmla="*/ 671 h 1283"/>
                  <a:gd name="T46" fmla="*/ 758 w 924"/>
                  <a:gd name="T47" fmla="*/ 769 h 1283"/>
                  <a:gd name="T48" fmla="*/ 711 w 924"/>
                  <a:gd name="T49" fmla="*/ 969 h 1283"/>
                  <a:gd name="T50" fmla="*/ 684 w 924"/>
                  <a:gd name="T51" fmla="*/ 1070 h 1283"/>
                  <a:gd name="T52" fmla="*/ 644 w 924"/>
                  <a:gd name="T53" fmla="*/ 1230 h 1283"/>
                  <a:gd name="T54" fmla="*/ 631 w 924"/>
                  <a:gd name="T55" fmla="*/ 1283 h 1283"/>
                  <a:gd name="T56" fmla="*/ 601 w 924"/>
                  <a:gd name="T57" fmla="*/ 1283 h 1283"/>
                  <a:gd name="T58" fmla="*/ 573 w 924"/>
                  <a:gd name="T59" fmla="*/ 1280 h 1283"/>
                  <a:gd name="T60" fmla="*/ 542 w 924"/>
                  <a:gd name="T61" fmla="*/ 1280 h 1283"/>
                  <a:gd name="T62" fmla="*/ 514 w 924"/>
                  <a:gd name="T63" fmla="*/ 1276 h 1283"/>
                  <a:gd name="T64" fmla="*/ 471 w 924"/>
                  <a:gd name="T65" fmla="*/ 1270 h 1283"/>
                  <a:gd name="T66" fmla="*/ 394 w 924"/>
                  <a:gd name="T67" fmla="*/ 1258 h 1283"/>
                  <a:gd name="T68" fmla="*/ 323 w 924"/>
                  <a:gd name="T69" fmla="*/ 1240 h 1283"/>
                  <a:gd name="T70" fmla="*/ 259 w 924"/>
                  <a:gd name="T71" fmla="*/ 1221 h 1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4"/>
                  <a:gd name="T109" fmla="*/ 0 h 1283"/>
                  <a:gd name="T110" fmla="*/ 924 w 924"/>
                  <a:gd name="T111" fmla="*/ 1283 h 12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4" h="1283">
                    <a:moveTo>
                      <a:pt x="231" y="1209"/>
                    </a:moveTo>
                    <a:lnTo>
                      <a:pt x="231" y="1209"/>
                    </a:lnTo>
                    <a:lnTo>
                      <a:pt x="188" y="1187"/>
                    </a:lnTo>
                    <a:lnTo>
                      <a:pt x="148" y="1169"/>
                    </a:lnTo>
                    <a:lnTo>
                      <a:pt x="114" y="1147"/>
                    </a:lnTo>
                    <a:lnTo>
                      <a:pt x="83" y="1126"/>
                    </a:lnTo>
                    <a:lnTo>
                      <a:pt x="55" y="1104"/>
                    </a:lnTo>
                    <a:lnTo>
                      <a:pt x="34" y="1086"/>
                    </a:lnTo>
                    <a:lnTo>
                      <a:pt x="15" y="1070"/>
                    </a:lnTo>
                    <a:lnTo>
                      <a:pt x="0" y="1058"/>
                    </a:lnTo>
                    <a:lnTo>
                      <a:pt x="15" y="1043"/>
                    </a:lnTo>
                    <a:lnTo>
                      <a:pt x="62" y="1000"/>
                    </a:lnTo>
                    <a:lnTo>
                      <a:pt x="126" y="938"/>
                    </a:lnTo>
                    <a:lnTo>
                      <a:pt x="203" y="864"/>
                    </a:lnTo>
                    <a:lnTo>
                      <a:pt x="283" y="788"/>
                    </a:lnTo>
                    <a:lnTo>
                      <a:pt x="357" y="717"/>
                    </a:lnTo>
                    <a:lnTo>
                      <a:pt x="419" y="655"/>
                    </a:lnTo>
                    <a:lnTo>
                      <a:pt x="462" y="618"/>
                    </a:lnTo>
                    <a:lnTo>
                      <a:pt x="616" y="231"/>
                    </a:lnTo>
                    <a:lnTo>
                      <a:pt x="616" y="222"/>
                    </a:lnTo>
                    <a:lnTo>
                      <a:pt x="610" y="197"/>
                    </a:lnTo>
                    <a:lnTo>
                      <a:pt x="604" y="163"/>
                    </a:lnTo>
                    <a:lnTo>
                      <a:pt x="591" y="130"/>
                    </a:lnTo>
                    <a:lnTo>
                      <a:pt x="613" y="108"/>
                    </a:lnTo>
                    <a:lnTo>
                      <a:pt x="644" y="90"/>
                    </a:lnTo>
                    <a:lnTo>
                      <a:pt x="681" y="68"/>
                    </a:lnTo>
                    <a:lnTo>
                      <a:pt x="721" y="50"/>
                    </a:lnTo>
                    <a:lnTo>
                      <a:pt x="764" y="31"/>
                    </a:lnTo>
                    <a:lnTo>
                      <a:pt x="801" y="16"/>
                    </a:lnTo>
                    <a:lnTo>
                      <a:pt x="838" y="7"/>
                    </a:lnTo>
                    <a:lnTo>
                      <a:pt x="862" y="0"/>
                    </a:lnTo>
                    <a:lnTo>
                      <a:pt x="859" y="16"/>
                    </a:lnTo>
                    <a:lnTo>
                      <a:pt x="850" y="47"/>
                    </a:lnTo>
                    <a:lnTo>
                      <a:pt x="838" y="83"/>
                    </a:lnTo>
                    <a:lnTo>
                      <a:pt x="835" y="111"/>
                    </a:lnTo>
                    <a:lnTo>
                      <a:pt x="856" y="117"/>
                    </a:lnTo>
                    <a:lnTo>
                      <a:pt x="881" y="127"/>
                    </a:lnTo>
                    <a:lnTo>
                      <a:pt x="906" y="142"/>
                    </a:lnTo>
                    <a:lnTo>
                      <a:pt x="924" y="151"/>
                    </a:lnTo>
                    <a:lnTo>
                      <a:pt x="779" y="671"/>
                    </a:lnTo>
                    <a:lnTo>
                      <a:pt x="773" y="698"/>
                    </a:lnTo>
                    <a:lnTo>
                      <a:pt x="758" y="769"/>
                    </a:lnTo>
                    <a:lnTo>
                      <a:pt x="736" y="864"/>
                    </a:lnTo>
                    <a:lnTo>
                      <a:pt x="711" y="969"/>
                    </a:lnTo>
                    <a:lnTo>
                      <a:pt x="684" y="1070"/>
                    </a:lnTo>
                    <a:lnTo>
                      <a:pt x="662" y="1160"/>
                    </a:lnTo>
                    <a:lnTo>
                      <a:pt x="644" y="1230"/>
                    </a:lnTo>
                    <a:lnTo>
                      <a:pt x="631" y="1283"/>
                    </a:lnTo>
                    <a:lnTo>
                      <a:pt x="616" y="1283"/>
                    </a:lnTo>
                    <a:lnTo>
                      <a:pt x="601" y="1283"/>
                    </a:lnTo>
                    <a:lnTo>
                      <a:pt x="585" y="1283"/>
                    </a:lnTo>
                    <a:lnTo>
                      <a:pt x="573" y="1280"/>
                    </a:lnTo>
                    <a:lnTo>
                      <a:pt x="557" y="1280"/>
                    </a:lnTo>
                    <a:lnTo>
                      <a:pt x="542" y="1280"/>
                    </a:lnTo>
                    <a:lnTo>
                      <a:pt x="530" y="1276"/>
                    </a:lnTo>
                    <a:lnTo>
                      <a:pt x="514" y="1276"/>
                    </a:lnTo>
                    <a:lnTo>
                      <a:pt x="471" y="1270"/>
                    </a:lnTo>
                    <a:lnTo>
                      <a:pt x="431" y="1264"/>
                    </a:lnTo>
                    <a:lnTo>
                      <a:pt x="394" y="1258"/>
                    </a:lnTo>
                    <a:lnTo>
                      <a:pt x="357" y="1249"/>
                    </a:lnTo>
                    <a:lnTo>
                      <a:pt x="323" y="1240"/>
                    </a:lnTo>
                    <a:lnTo>
                      <a:pt x="290" y="1230"/>
                    </a:lnTo>
                    <a:lnTo>
                      <a:pt x="259" y="1221"/>
                    </a:lnTo>
                    <a:lnTo>
                      <a:pt x="231" y="1209"/>
                    </a:lnTo>
                  </a:path>
                </a:pathLst>
              </a:custGeom>
              <a:noFill/>
              <a:ln w="0" cap="sq">
                <a:solidFill>
                  <a:srgbClr val="000000"/>
                </a:solidFill>
                <a:miter lim="800000"/>
                <a:headEnd/>
                <a:tailEnd/>
              </a:ln>
            </p:spPr>
            <p:txBody>
              <a:bodyPr/>
              <a:lstStyle/>
              <a:p>
                <a:endParaRPr lang="ru-RU"/>
              </a:p>
            </p:txBody>
          </p:sp>
          <p:sp>
            <p:nvSpPr>
              <p:cNvPr id="25640" name="Freeform 22"/>
              <p:cNvSpPr>
                <a:spLocks/>
              </p:cNvSpPr>
              <p:nvPr/>
            </p:nvSpPr>
            <p:spPr bwMode="auto">
              <a:xfrm>
                <a:off x="4054" y="2044"/>
                <a:ext cx="412" cy="621"/>
              </a:xfrm>
              <a:custGeom>
                <a:avLst/>
                <a:gdLst>
                  <a:gd name="T0" fmla="*/ 400 w 412"/>
                  <a:gd name="T1" fmla="*/ 142 h 621"/>
                  <a:gd name="T2" fmla="*/ 412 w 412"/>
                  <a:gd name="T3" fmla="*/ 105 h 621"/>
                  <a:gd name="T4" fmla="*/ 409 w 412"/>
                  <a:gd name="T5" fmla="*/ 68 h 621"/>
                  <a:gd name="T6" fmla="*/ 391 w 412"/>
                  <a:gd name="T7" fmla="*/ 34 h 621"/>
                  <a:gd name="T8" fmla="*/ 360 w 412"/>
                  <a:gd name="T9" fmla="*/ 10 h 621"/>
                  <a:gd name="T10" fmla="*/ 342 w 412"/>
                  <a:gd name="T11" fmla="*/ 3 h 621"/>
                  <a:gd name="T12" fmla="*/ 323 w 412"/>
                  <a:gd name="T13" fmla="*/ 0 h 621"/>
                  <a:gd name="T14" fmla="*/ 305 w 412"/>
                  <a:gd name="T15" fmla="*/ 3 h 621"/>
                  <a:gd name="T16" fmla="*/ 283 w 412"/>
                  <a:gd name="T17" fmla="*/ 10 h 621"/>
                  <a:gd name="T18" fmla="*/ 265 w 412"/>
                  <a:gd name="T19" fmla="*/ 19 h 621"/>
                  <a:gd name="T20" fmla="*/ 246 w 412"/>
                  <a:gd name="T21" fmla="*/ 28 h 621"/>
                  <a:gd name="T22" fmla="*/ 228 w 412"/>
                  <a:gd name="T23" fmla="*/ 43 h 621"/>
                  <a:gd name="T24" fmla="*/ 212 w 412"/>
                  <a:gd name="T25" fmla="*/ 56 h 621"/>
                  <a:gd name="T26" fmla="*/ 188 w 412"/>
                  <a:gd name="T27" fmla="*/ 80 h 621"/>
                  <a:gd name="T28" fmla="*/ 157 w 412"/>
                  <a:gd name="T29" fmla="*/ 117 h 621"/>
                  <a:gd name="T30" fmla="*/ 123 w 412"/>
                  <a:gd name="T31" fmla="*/ 157 h 621"/>
                  <a:gd name="T32" fmla="*/ 89 w 412"/>
                  <a:gd name="T33" fmla="*/ 200 h 621"/>
                  <a:gd name="T34" fmla="*/ 55 w 412"/>
                  <a:gd name="T35" fmla="*/ 243 h 621"/>
                  <a:gd name="T36" fmla="*/ 27 w 412"/>
                  <a:gd name="T37" fmla="*/ 277 h 621"/>
                  <a:gd name="T38" fmla="*/ 6 w 412"/>
                  <a:gd name="T39" fmla="*/ 302 h 621"/>
                  <a:gd name="T40" fmla="*/ 0 w 412"/>
                  <a:gd name="T41" fmla="*/ 311 h 621"/>
                  <a:gd name="T42" fmla="*/ 141 w 412"/>
                  <a:gd name="T43" fmla="*/ 621 h 621"/>
                  <a:gd name="T44" fmla="*/ 157 w 412"/>
                  <a:gd name="T45" fmla="*/ 615 h 621"/>
                  <a:gd name="T46" fmla="*/ 178 w 412"/>
                  <a:gd name="T47" fmla="*/ 600 h 621"/>
                  <a:gd name="T48" fmla="*/ 209 w 412"/>
                  <a:gd name="T49" fmla="*/ 585 h 621"/>
                  <a:gd name="T50" fmla="*/ 240 w 412"/>
                  <a:gd name="T51" fmla="*/ 563 h 621"/>
                  <a:gd name="T52" fmla="*/ 274 w 412"/>
                  <a:gd name="T53" fmla="*/ 541 h 621"/>
                  <a:gd name="T54" fmla="*/ 302 w 412"/>
                  <a:gd name="T55" fmla="*/ 523 h 621"/>
                  <a:gd name="T56" fmla="*/ 326 w 412"/>
                  <a:gd name="T57" fmla="*/ 508 h 621"/>
                  <a:gd name="T58" fmla="*/ 338 w 412"/>
                  <a:gd name="T59" fmla="*/ 498 h 621"/>
                  <a:gd name="T60" fmla="*/ 317 w 412"/>
                  <a:gd name="T61" fmla="*/ 449 h 621"/>
                  <a:gd name="T62" fmla="*/ 289 w 412"/>
                  <a:gd name="T63" fmla="*/ 391 h 621"/>
                  <a:gd name="T64" fmla="*/ 268 w 412"/>
                  <a:gd name="T65" fmla="*/ 339 h 621"/>
                  <a:gd name="T66" fmla="*/ 258 w 412"/>
                  <a:gd name="T67" fmla="*/ 317 h 621"/>
                  <a:gd name="T68" fmla="*/ 400 w 412"/>
                  <a:gd name="T69" fmla="*/ 142 h 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2"/>
                  <a:gd name="T106" fmla="*/ 0 h 621"/>
                  <a:gd name="T107" fmla="*/ 412 w 412"/>
                  <a:gd name="T108" fmla="*/ 621 h 6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2" h="621">
                    <a:moveTo>
                      <a:pt x="400" y="142"/>
                    </a:moveTo>
                    <a:lnTo>
                      <a:pt x="412" y="105"/>
                    </a:lnTo>
                    <a:lnTo>
                      <a:pt x="409" y="68"/>
                    </a:lnTo>
                    <a:lnTo>
                      <a:pt x="391" y="34"/>
                    </a:lnTo>
                    <a:lnTo>
                      <a:pt x="360" y="10"/>
                    </a:lnTo>
                    <a:lnTo>
                      <a:pt x="342" y="3"/>
                    </a:lnTo>
                    <a:lnTo>
                      <a:pt x="323" y="0"/>
                    </a:lnTo>
                    <a:lnTo>
                      <a:pt x="305" y="3"/>
                    </a:lnTo>
                    <a:lnTo>
                      <a:pt x="283" y="10"/>
                    </a:lnTo>
                    <a:lnTo>
                      <a:pt x="265" y="19"/>
                    </a:lnTo>
                    <a:lnTo>
                      <a:pt x="246" y="28"/>
                    </a:lnTo>
                    <a:lnTo>
                      <a:pt x="228" y="43"/>
                    </a:lnTo>
                    <a:lnTo>
                      <a:pt x="212" y="56"/>
                    </a:lnTo>
                    <a:lnTo>
                      <a:pt x="188" y="80"/>
                    </a:lnTo>
                    <a:lnTo>
                      <a:pt x="157" y="117"/>
                    </a:lnTo>
                    <a:lnTo>
                      <a:pt x="123" y="157"/>
                    </a:lnTo>
                    <a:lnTo>
                      <a:pt x="89" y="200"/>
                    </a:lnTo>
                    <a:lnTo>
                      <a:pt x="55" y="243"/>
                    </a:lnTo>
                    <a:lnTo>
                      <a:pt x="27" y="277"/>
                    </a:lnTo>
                    <a:lnTo>
                      <a:pt x="6" y="302"/>
                    </a:lnTo>
                    <a:lnTo>
                      <a:pt x="0" y="311"/>
                    </a:lnTo>
                    <a:lnTo>
                      <a:pt x="141" y="621"/>
                    </a:lnTo>
                    <a:lnTo>
                      <a:pt x="157" y="615"/>
                    </a:lnTo>
                    <a:lnTo>
                      <a:pt x="178" y="600"/>
                    </a:lnTo>
                    <a:lnTo>
                      <a:pt x="209" y="585"/>
                    </a:lnTo>
                    <a:lnTo>
                      <a:pt x="240" y="563"/>
                    </a:lnTo>
                    <a:lnTo>
                      <a:pt x="274" y="541"/>
                    </a:lnTo>
                    <a:lnTo>
                      <a:pt x="302" y="523"/>
                    </a:lnTo>
                    <a:lnTo>
                      <a:pt x="326" y="508"/>
                    </a:lnTo>
                    <a:lnTo>
                      <a:pt x="338" y="498"/>
                    </a:lnTo>
                    <a:lnTo>
                      <a:pt x="317" y="449"/>
                    </a:lnTo>
                    <a:lnTo>
                      <a:pt x="289" y="391"/>
                    </a:lnTo>
                    <a:lnTo>
                      <a:pt x="268" y="339"/>
                    </a:lnTo>
                    <a:lnTo>
                      <a:pt x="258" y="317"/>
                    </a:lnTo>
                    <a:lnTo>
                      <a:pt x="400" y="142"/>
                    </a:lnTo>
                    <a:close/>
                  </a:path>
                </a:pathLst>
              </a:custGeom>
              <a:solidFill>
                <a:srgbClr val="E0B71E"/>
              </a:solidFill>
              <a:ln w="9525">
                <a:noFill/>
                <a:round/>
                <a:headEnd/>
                <a:tailEnd/>
              </a:ln>
            </p:spPr>
            <p:txBody>
              <a:bodyPr/>
              <a:lstStyle/>
              <a:p>
                <a:endParaRPr lang="ru-RU"/>
              </a:p>
            </p:txBody>
          </p:sp>
          <p:sp>
            <p:nvSpPr>
              <p:cNvPr id="25641" name="Freeform 23"/>
              <p:cNvSpPr>
                <a:spLocks/>
              </p:cNvSpPr>
              <p:nvPr/>
            </p:nvSpPr>
            <p:spPr bwMode="auto">
              <a:xfrm>
                <a:off x="4054" y="2044"/>
                <a:ext cx="412" cy="621"/>
              </a:xfrm>
              <a:custGeom>
                <a:avLst/>
                <a:gdLst>
                  <a:gd name="T0" fmla="*/ 400 w 412"/>
                  <a:gd name="T1" fmla="*/ 142 h 621"/>
                  <a:gd name="T2" fmla="*/ 400 w 412"/>
                  <a:gd name="T3" fmla="*/ 142 h 621"/>
                  <a:gd name="T4" fmla="*/ 412 w 412"/>
                  <a:gd name="T5" fmla="*/ 105 h 621"/>
                  <a:gd name="T6" fmla="*/ 409 w 412"/>
                  <a:gd name="T7" fmla="*/ 68 h 621"/>
                  <a:gd name="T8" fmla="*/ 391 w 412"/>
                  <a:gd name="T9" fmla="*/ 34 h 621"/>
                  <a:gd name="T10" fmla="*/ 360 w 412"/>
                  <a:gd name="T11" fmla="*/ 10 h 621"/>
                  <a:gd name="T12" fmla="*/ 360 w 412"/>
                  <a:gd name="T13" fmla="*/ 10 h 621"/>
                  <a:gd name="T14" fmla="*/ 342 w 412"/>
                  <a:gd name="T15" fmla="*/ 3 h 621"/>
                  <a:gd name="T16" fmla="*/ 323 w 412"/>
                  <a:gd name="T17" fmla="*/ 0 h 621"/>
                  <a:gd name="T18" fmla="*/ 305 w 412"/>
                  <a:gd name="T19" fmla="*/ 3 h 621"/>
                  <a:gd name="T20" fmla="*/ 283 w 412"/>
                  <a:gd name="T21" fmla="*/ 10 h 621"/>
                  <a:gd name="T22" fmla="*/ 265 w 412"/>
                  <a:gd name="T23" fmla="*/ 19 h 621"/>
                  <a:gd name="T24" fmla="*/ 246 w 412"/>
                  <a:gd name="T25" fmla="*/ 28 h 621"/>
                  <a:gd name="T26" fmla="*/ 228 w 412"/>
                  <a:gd name="T27" fmla="*/ 43 h 621"/>
                  <a:gd name="T28" fmla="*/ 212 w 412"/>
                  <a:gd name="T29" fmla="*/ 56 h 621"/>
                  <a:gd name="T30" fmla="*/ 212 w 412"/>
                  <a:gd name="T31" fmla="*/ 56 h 621"/>
                  <a:gd name="T32" fmla="*/ 188 w 412"/>
                  <a:gd name="T33" fmla="*/ 80 h 621"/>
                  <a:gd name="T34" fmla="*/ 157 w 412"/>
                  <a:gd name="T35" fmla="*/ 117 h 621"/>
                  <a:gd name="T36" fmla="*/ 123 w 412"/>
                  <a:gd name="T37" fmla="*/ 157 h 621"/>
                  <a:gd name="T38" fmla="*/ 89 w 412"/>
                  <a:gd name="T39" fmla="*/ 200 h 621"/>
                  <a:gd name="T40" fmla="*/ 55 w 412"/>
                  <a:gd name="T41" fmla="*/ 243 h 621"/>
                  <a:gd name="T42" fmla="*/ 27 w 412"/>
                  <a:gd name="T43" fmla="*/ 277 h 621"/>
                  <a:gd name="T44" fmla="*/ 6 w 412"/>
                  <a:gd name="T45" fmla="*/ 302 h 621"/>
                  <a:gd name="T46" fmla="*/ 0 w 412"/>
                  <a:gd name="T47" fmla="*/ 311 h 621"/>
                  <a:gd name="T48" fmla="*/ 141 w 412"/>
                  <a:gd name="T49" fmla="*/ 621 h 621"/>
                  <a:gd name="T50" fmla="*/ 141 w 412"/>
                  <a:gd name="T51" fmla="*/ 621 h 621"/>
                  <a:gd name="T52" fmla="*/ 157 w 412"/>
                  <a:gd name="T53" fmla="*/ 615 h 621"/>
                  <a:gd name="T54" fmla="*/ 178 w 412"/>
                  <a:gd name="T55" fmla="*/ 600 h 621"/>
                  <a:gd name="T56" fmla="*/ 209 w 412"/>
                  <a:gd name="T57" fmla="*/ 585 h 621"/>
                  <a:gd name="T58" fmla="*/ 240 w 412"/>
                  <a:gd name="T59" fmla="*/ 563 h 621"/>
                  <a:gd name="T60" fmla="*/ 274 w 412"/>
                  <a:gd name="T61" fmla="*/ 541 h 621"/>
                  <a:gd name="T62" fmla="*/ 302 w 412"/>
                  <a:gd name="T63" fmla="*/ 523 h 621"/>
                  <a:gd name="T64" fmla="*/ 326 w 412"/>
                  <a:gd name="T65" fmla="*/ 508 h 621"/>
                  <a:gd name="T66" fmla="*/ 338 w 412"/>
                  <a:gd name="T67" fmla="*/ 498 h 621"/>
                  <a:gd name="T68" fmla="*/ 338 w 412"/>
                  <a:gd name="T69" fmla="*/ 498 h 621"/>
                  <a:gd name="T70" fmla="*/ 317 w 412"/>
                  <a:gd name="T71" fmla="*/ 449 h 621"/>
                  <a:gd name="T72" fmla="*/ 289 w 412"/>
                  <a:gd name="T73" fmla="*/ 391 h 621"/>
                  <a:gd name="T74" fmla="*/ 268 w 412"/>
                  <a:gd name="T75" fmla="*/ 339 h 621"/>
                  <a:gd name="T76" fmla="*/ 258 w 412"/>
                  <a:gd name="T77" fmla="*/ 317 h 621"/>
                  <a:gd name="T78" fmla="*/ 400 w 412"/>
                  <a:gd name="T79" fmla="*/ 142 h 6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2"/>
                  <a:gd name="T121" fmla="*/ 0 h 621"/>
                  <a:gd name="T122" fmla="*/ 412 w 412"/>
                  <a:gd name="T123" fmla="*/ 621 h 6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2" h="621">
                    <a:moveTo>
                      <a:pt x="400" y="142"/>
                    </a:moveTo>
                    <a:lnTo>
                      <a:pt x="400" y="142"/>
                    </a:lnTo>
                    <a:lnTo>
                      <a:pt x="412" y="105"/>
                    </a:lnTo>
                    <a:lnTo>
                      <a:pt x="409" y="68"/>
                    </a:lnTo>
                    <a:lnTo>
                      <a:pt x="391" y="34"/>
                    </a:lnTo>
                    <a:lnTo>
                      <a:pt x="360" y="10"/>
                    </a:lnTo>
                    <a:lnTo>
                      <a:pt x="342" y="3"/>
                    </a:lnTo>
                    <a:lnTo>
                      <a:pt x="323" y="0"/>
                    </a:lnTo>
                    <a:lnTo>
                      <a:pt x="305" y="3"/>
                    </a:lnTo>
                    <a:lnTo>
                      <a:pt x="283" y="10"/>
                    </a:lnTo>
                    <a:lnTo>
                      <a:pt x="265" y="19"/>
                    </a:lnTo>
                    <a:lnTo>
                      <a:pt x="246" y="28"/>
                    </a:lnTo>
                    <a:lnTo>
                      <a:pt x="228" y="43"/>
                    </a:lnTo>
                    <a:lnTo>
                      <a:pt x="212" y="56"/>
                    </a:lnTo>
                    <a:lnTo>
                      <a:pt x="188" y="80"/>
                    </a:lnTo>
                    <a:lnTo>
                      <a:pt x="157" y="117"/>
                    </a:lnTo>
                    <a:lnTo>
                      <a:pt x="123" y="157"/>
                    </a:lnTo>
                    <a:lnTo>
                      <a:pt x="89" y="200"/>
                    </a:lnTo>
                    <a:lnTo>
                      <a:pt x="55" y="243"/>
                    </a:lnTo>
                    <a:lnTo>
                      <a:pt x="27" y="277"/>
                    </a:lnTo>
                    <a:lnTo>
                      <a:pt x="6" y="302"/>
                    </a:lnTo>
                    <a:lnTo>
                      <a:pt x="0" y="311"/>
                    </a:lnTo>
                    <a:lnTo>
                      <a:pt x="141" y="621"/>
                    </a:lnTo>
                    <a:lnTo>
                      <a:pt x="157" y="615"/>
                    </a:lnTo>
                    <a:lnTo>
                      <a:pt x="178" y="600"/>
                    </a:lnTo>
                    <a:lnTo>
                      <a:pt x="209" y="585"/>
                    </a:lnTo>
                    <a:lnTo>
                      <a:pt x="240" y="563"/>
                    </a:lnTo>
                    <a:lnTo>
                      <a:pt x="274" y="541"/>
                    </a:lnTo>
                    <a:lnTo>
                      <a:pt x="302" y="523"/>
                    </a:lnTo>
                    <a:lnTo>
                      <a:pt x="326" y="508"/>
                    </a:lnTo>
                    <a:lnTo>
                      <a:pt x="338" y="498"/>
                    </a:lnTo>
                    <a:lnTo>
                      <a:pt x="317" y="449"/>
                    </a:lnTo>
                    <a:lnTo>
                      <a:pt x="289" y="391"/>
                    </a:lnTo>
                    <a:lnTo>
                      <a:pt x="268" y="339"/>
                    </a:lnTo>
                    <a:lnTo>
                      <a:pt x="258" y="317"/>
                    </a:lnTo>
                    <a:lnTo>
                      <a:pt x="400" y="142"/>
                    </a:lnTo>
                  </a:path>
                </a:pathLst>
              </a:custGeom>
              <a:noFill/>
              <a:ln w="0" cap="sq">
                <a:solidFill>
                  <a:srgbClr val="000000"/>
                </a:solidFill>
                <a:miter lim="800000"/>
                <a:headEnd/>
                <a:tailEnd/>
              </a:ln>
            </p:spPr>
            <p:txBody>
              <a:bodyPr/>
              <a:lstStyle/>
              <a:p>
                <a:endParaRPr lang="ru-RU"/>
              </a:p>
            </p:txBody>
          </p:sp>
          <p:sp>
            <p:nvSpPr>
              <p:cNvPr id="25642" name="Freeform 24"/>
              <p:cNvSpPr>
                <a:spLocks/>
              </p:cNvSpPr>
              <p:nvPr/>
            </p:nvSpPr>
            <p:spPr bwMode="auto">
              <a:xfrm>
                <a:off x="4932" y="2364"/>
                <a:ext cx="206" cy="212"/>
              </a:xfrm>
              <a:custGeom>
                <a:avLst/>
                <a:gdLst>
                  <a:gd name="T0" fmla="*/ 30 w 206"/>
                  <a:gd name="T1" fmla="*/ 71 h 212"/>
                  <a:gd name="T2" fmla="*/ 6 w 206"/>
                  <a:gd name="T3" fmla="*/ 120 h 212"/>
                  <a:gd name="T4" fmla="*/ 0 w 206"/>
                  <a:gd name="T5" fmla="*/ 151 h 212"/>
                  <a:gd name="T6" fmla="*/ 12 w 206"/>
                  <a:gd name="T7" fmla="*/ 175 h 212"/>
                  <a:gd name="T8" fmla="*/ 46 w 206"/>
                  <a:gd name="T9" fmla="*/ 200 h 212"/>
                  <a:gd name="T10" fmla="*/ 67 w 206"/>
                  <a:gd name="T11" fmla="*/ 209 h 212"/>
                  <a:gd name="T12" fmla="*/ 86 w 206"/>
                  <a:gd name="T13" fmla="*/ 212 h 212"/>
                  <a:gd name="T14" fmla="*/ 104 w 206"/>
                  <a:gd name="T15" fmla="*/ 209 h 212"/>
                  <a:gd name="T16" fmla="*/ 120 w 206"/>
                  <a:gd name="T17" fmla="*/ 200 h 212"/>
                  <a:gd name="T18" fmla="*/ 135 w 206"/>
                  <a:gd name="T19" fmla="*/ 188 h 212"/>
                  <a:gd name="T20" fmla="*/ 147 w 206"/>
                  <a:gd name="T21" fmla="*/ 175 h 212"/>
                  <a:gd name="T22" fmla="*/ 160 w 206"/>
                  <a:gd name="T23" fmla="*/ 163 h 212"/>
                  <a:gd name="T24" fmla="*/ 172 w 206"/>
                  <a:gd name="T25" fmla="*/ 151 h 212"/>
                  <a:gd name="T26" fmla="*/ 194 w 206"/>
                  <a:gd name="T27" fmla="*/ 126 h 212"/>
                  <a:gd name="T28" fmla="*/ 206 w 206"/>
                  <a:gd name="T29" fmla="*/ 95 h 212"/>
                  <a:gd name="T30" fmla="*/ 203 w 206"/>
                  <a:gd name="T31" fmla="*/ 58 h 212"/>
                  <a:gd name="T32" fmla="*/ 172 w 206"/>
                  <a:gd name="T33" fmla="*/ 22 h 212"/>
                  <a:gd name="T34" fmla="*/ 147 w 206"/>
                  <a:gd name="T35" fmla="*/ 6 h 212"/>
                  <a:gd name="T36" fmla="*/ 126 w 206"/>
                  <a:gd name="T37" fmla="*/ 0 h 212"/>
                  <a:gd name="T38" fmla="*/ 107 w 206"/>
                  <a:gd name="T39" fmla="*/ 0 h 212"/>
                  <a:gd name="T40" fmla="*/ 89 w 206"/>
                  <a:gd name="T41" fmla="*/ 9 h 212"/>
                  <a:gd name="T42" fmla="*/ 70 w 206"/>
                  <a:gd name="T43" fmla="*/ 19 h 212"/>
                  <a:gd name="T44" fmla="*/ 55 w 206"/>
                  <a:gd name="T45" fmla="*/ 34 h 212"/>
                  <a:gd name="T46" fmla="*/ 43 w 206"/>
                  <a:gd name="T47" fmla="*/ 52 h 212"/>
                  <a:gd name="T48" fmla="*/ 30 w 206"/>
                  <a:gd name="T49" fmla="*/ 71 h 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6"/>
                  <a:gd name="T76" fmla="*/ 0 h 212"/>
                  <a:gd name="T77" fmla="*/ 206 w 206"/>
                  <a:gd name="T78" fmla="*/ 212 h 2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6" h="212">
                    <a:moveTo>
                      <a:pt x="30" y="71"/>
                    </a:moveTo>
                    <a:lnTo>
                      <a:pt x="6" y="120"/>
                    </a:lnTo>
                    <a:lnTo>
                      <a:pt x="0" y="151"/>
                    </a:lnTo>
                    <a:lnTo>
                      <a:pt x="12" y="175"/>
                    </a:lnTo>
                    <a:lnTo>
                      <a:pt x="46" y="200"/>
                    </a:lnTo>
                    <a:lnTo>
                      <a:pt x="67" y="209"/>
                    </a:lnTo>
                    <a:lnTo>
                      <a:pt x="86" y="212"/>
                    </a:lnTo>
                    <a:lnTo>
                      <a:pt x="104" y="209"/>
                    </a:lnTo>
                    <a:lnTo>
                      <a:pt x="120" y="200"/>
                    </a:lnTo>
                    <a:lnTo>
                      <a:pt x="135" y="188"/>
                    </a:lnTo>
                    <a:lnTo>
                      <a:pt x="147" y="175"/>
                    </a:lnTo>
                    <a:lnTo>
                      <a:pt x="160" y="163"/>
                    </a:lnTo>
                    <a:lnTo>
                      <a:pt x="172" y="151"/>
                    </a:lnTo>
                    <a:lnTo>
                      <a:pt x="194" y="126"/>
                    </a:lnTo>
                    <a:lnTo>
                      <a:pt x="206" y="95"/>
                    </a:lnTo>
                    <a:lnTo>
                      <a:pt x="203" y="58"/>
                    </a:lnTo>
                    <a:lnTo>
                      <a:pt x="172" y="22"/>
                    </a:lnTo>
                    <a:lnTo>
                      <a:pt x="147" y="6"/>
                    </a:lnTo>
                    <a:lnTo>
                      <a:pt x="126" y="0"/>
                    </a:lnTo>
                    <a:lnTo>
                      <a:pt x="107" y="0"/>
                    </a:lnTo>
                    <a:lnTo>
                      <a:pt x="89" y="9"/>
                    </a:lnTo>
                    <a:lnTo>
                      <a:pt x="70" y="19"/>
                    </a:lnTo>
                    <a:lnTo>
                      <a:pt x="55" y="34"/>
                    </a:lnTo>
                    <a:lnTo>
                      <a:pt x="43" y="52"/>
                    </a:lnTo>
                    <a:lnTo>
                      <a:pt x="30" y="71"/>
                    </a:lnTo>
                    <a:close/>
                  </a:path>
                </a:pathLst>
              </a:custGeom>
              <a:solidFill>
                <a:srgbClr val="CC8C00"/>
              </a:solidFill>
              <a:ln w="9525">
                <a:noFill/>
                <a:round/>
                <a:headEnd/>
                <a:tailEnd/>
              </a:ln>
            </p:spPr>
            <p:txBody>
              <a:bodyPr/>
              <a:lstStyle/>
              <a:p>
                <a:endParaRPr lang="ru-RU"/>
              </a:p>
            </p:txBody>
          </p:sp>
          <p:sp>
            <p:nvSpPr>
              <p:cNvPr id="25643" name="Freeform 25"/>
              <p:cNvSpPr>
                <a:spLocks/>
              </p:cNvSpPr>
              <p:nvPr/>
            </p:nvSpPr>
            <p:spPr bwMode="auto">
              <a:xfrm>
                <a:off x="4932" y="2364"/>
                <a:ext cx="206" cy="212"/>
              </a:xfrm>
              <a:custGeom>
                <a:avLst/>
                <a:gdLst>
                  <a:gd name="T0" fmla="*/ 30 w 206"/>
                  <a:gd name="T1" fmla="*/ 71 h 212"/>
                  <a:gd name="T2" fmla="*/ 30 w 206"/>
                  <a:gd name="T3" fmla="*/ 71 h 212"/>
                  <a:gd name="T4" fmla="*/ 6 w 206"/>
                  <a:gd name="T5" fmla="*/ 120 h 212"/>
                  <a:gd name="T6" fmla="*/ 0 w 206"/>
                  <a:gd name="T7" fmla="*/ 151 h 212"/>
                  <a:gd name="T8" fmla="*/ 12 w 206"/>
                  <a:gd name="T9" fmla="*/ 175 h 212"/>
                  <a:gd name="T10" fmla="*/ 46 w 206"/>
                  <a:gd name="T11" fmla="*/ 200 h 212"/>
                  <a:gd name="T12" fmla="*/ 46 w 206"/>
                  <a:gd name="T13" fmla="*/ 200 h 212"/>
                  <a:gd name="T14" fmla="*/ 67 w 206"/>
                  <a:gd name="T15" fmla="*/ 209 h 212"/>
                  <a:gd name="T16" fmla="*/ 86 w 206"/>
                  <a:gd name="T17" fmla="*/ 212 h 212"/>
                  <a:gd name="T18" fmla="*/ 104 w 206"/>
                  <a:gd name="T19" fmla="*/ 209 h 212"/>
                  <a:gd name="T20" fmla="*/ 120 w 206"/>
                  <a:gd name="T21" fmla="*/ 200 h 212"/>
                  <a:gd name="T22" fmla="*/ 135 w 206"/>
                  <a:gd name="T23" fmla="*/ 188 h 212"/>
                  <a:gd name="T24" fmla="*/ 147 w 206"/>
                  <a:gd name="T25" fmla="*/ 175 h 212"/>
                  <a:gd name="T26" fmla="*/ 160 w 206"/>
                  <a:gd name="T27" fmla="*/ 163 h 212"/>
                  <a:gd name="T28" fmla="*/ 172 w 206"/>
                  <a:gd name="T29" fmla="*/ 151 h 212"/>
                  <a:gd name="T30" fmla="*/ 172 w 206"/>
                  <a:gd name="T31" fmla="*/ 151 h 212"/>
                  <a:gd name="T32" fmla="*/ 194 w 206"/>
                  <a:gd name="T33" fmla="*/ 126 h 212"/>
                  <a:gd name="T34" fmla="*/ 206 w 206"/>
                  <a:gd name="T35" fmla="*/ 95 h 212"/>
                  <a:gd name="T36" fmla="*/ 203 w 206"/>
                  <a:gd name="T37" fmla="*/ 58 h 212"/>
                  <a:gd name="T38" fmla="*/ 172 w 206"/>
                  <a:gd name="T39" fmla="*/ 22 h 212"/>
                  <a:gd name="T40" fmla="*/ 172 w 206"/>
                  <a:gd name="T41" fmla="*/ 22 h 212"/>
                  <a:gd name="T42" fmla="*/ 147 w 206"/>
                  <a:gd name="T43" fmla="*/ 6 h 212"/>
                  <a:gd name="T44" fmla="*/ 126 w 206"/>
                  <a:gd name="T45" fmla="*/ 0 h 212"/>
                  <a:gd name="T46" fmla="*/ 107 w 206"/>
                  <a:gd name="T47" fmla="*/ 0 h 212"/>
                  <a:gd name="T48" fmla="*/ 89 w 206"/>
                  <a:gd name="T49" fmla="*/ 9 h 212"/>
                  <a:gd name="T50" fmla="*/ 70 w 206"/>
                  <a:gd name="T51" fmla="*/ 19 h 212"/>
                  <a:gd name="T52" fmla="*/ 55 w 206"/>
                  <a:gd name="T53" fmla="*/ 34 h 212"/>
                  <a:gd name="T54" fmla="*/ 43 w 206"/>
                  <a:gd name="T55" fmla="*/ 52 h 212"/>
                  <a:gd name="T56" fmla="*/ 30 w 206"/>
                  <a:gd name="T57" fmla="*/ 71 h 2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212"/>
                  <a:gd name="T89" fmla="*/ 206 w 206"/>
                  <a:gd name="T90" fmla="*/ 212 h 2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212">
                    <a:moveTo>
                      <a:pt x="30" y="71"/>
                    </a:moveTo>
                    <a:lnTo>
                      <a:pt x="30" y="71"/>
                    </a:lnTo>
                    <a:lnTo>
                      <a:pt x="6" y="120"/>
                    </a:lnTo>
                    <a:lnTo>
                      <a:pt x="0" y="151"/>
                    </a:lnTo>
                    <a:lnTo>
                      <a:pt x="12" y="175"/>
                    </a:lnTo>
                    <a:lnTo>
                      <a:pt x="46" y="200"/>
                    </a:lnTo>
                    <a:lnTo>
                      <a:pt x="67" y="209"/>
                    </a:lnTo>
                    <a:lnTo>
                      <a:pt x="86" y="212"/>
                    </a:lnTo>
                    <a:lnTo>
                      <a:pt x="104" y="209"/>
                    </a:lnTo>
                    <a:lnTo>
                      <a:pt x="120" y="200"/>
                    </a:lnTo>
                    <a:lnTo>
                      <a:pt x="135" y="188"/>
                    </a:lnTo>
                    <a:lnTo>
                      <a:pt x="147" y="175"/>
                    </a:lnTo>
                    <a:lnTo>
                      <a:pt x="160" y="163"/>
                    </a:lnTo>
                    <a:lnTo>
                      <a:pt x="172" y="151"/>
                    </a:lnTo>
                    <a:lnTo>
                      <a:pt x="194" y="126"/>
                    </a:lnTo>
                    <a:lnTo>
                      <a:pt x="206" y="95"/>
                    </a:lnTo>
                    <a:lnTo>
                      <a:pt x="203" y="58"/>
                    </a:lnTo>
                    <a:lnTo>
                      <a:pt x="172" y="22"/>
                    </a:lnTo>
                    <a:lnTo>
                      <a:pt x="147" y="6"/>
                    </a:lnTo>
                    <a:lnTo>
                      <a:pt x="126" y="0"/>
                    </a:lnTo>
                    <a:lnTo>
                      <a:pt x="107" y="0"/>
                    </a:lnTo>
                    <a:lnTo>
                      <a:pt x="89" y="9"/>
                    </a:lnTo>
                    <a:lnTo>
                      <a:pt x="70" y="19"/>
                    </a:lnTo>
                    <a:lnTo>
                      <a:pt x="55" y="34"/>
                    </a:lnTo>
                    <a:lnTo>
                      <a:pt x="43" y="52"/>
                    </a:lnTo>
                    <a:lnTo>
                      <a:pt x="30" y="71"/>
                    </a:lnTo>
                  </a:path>
                </a:pathLst>
              </a:custGeom>
              <a:noFill/>
              <a:ln w="0" cap="sq">
                <a:solidFill>
                  <a:srgbClr val="000000"/>
                </a:solidFill>
                <a:miter lim="800000"/>
                <a:headEnd/>
                <a:tailEnd/>
              </a:ln>
            </p:spPr>
            <p:txBody>
              <a:bodyPr/>
              <a:lstStyle/>
              <a:p>
                <a:endParaRPr lang="ru-RU"/>
              </a:p>
            </p:txBody>
          </p:sp>
          <p:sp>
            <p:nvSpPr>
              <p:cNvPr id="25644" name="Freeform 26"/>
              <p:cNvSpPr>
                <a:spLocks/>
              </p:cNvSpPr>
              <p:nvPr/>
            </p:nvSpPr>
            <p:spPr bwMode="auto">
              <a:xfrm>
                <a:off x="4195" y="2542"/>
                <a:ext cx="247" cy="219"/>
              </a:xfrm>
              <a:custGeom>
                <a:avLst/>
                <a:gdLst>
                  <a:gd name="T0" fmla="*/ 197 w 247"/>
                  <a:gd name="T1" fmla="*/ 0 h 219"/>
                  <a:gd name="T2" fmla="*/ 185 w 247"/>
                  <a:gd name="T3" fmla="*/ 10 h 219"/>
                  <a:gd name="T4" fmla="*/ 161 w 247"/>
                  <a:gd name="T5" fmla="*/ 25 h 219"/>
                  <a:gd name="T6" fmla="*/ 133 w 247"/>
                  <a:gd name="T7" fmla="*/ 43 h 219"/>
                  <a:gd name="T8" fmla="*/ 99 w 247"/>
                  <a:gd name="T9" fmla="*/ 65 h 219"/>
                  <a:gd name="T10" fmla="*/ 68 w 247"/>
                  <a:gd name="T11" fmla="*/ 87 h 219"/>
                  <a:gd name="T12" fmla="*/ 37 w 247"/>
                  <a:gd name="T13" fmla="*/ 102 h 219"/>
                  <a:gd name="T14" fmla="*/ 16 w 247"/>
                  <a:gd name="T15" fmla="*/ 117 h 219"/>
                  <a:gd name="T16" fmla="*/ 0 w 247"/>
                  <a:gd name="T17" fmla="*/ 123 h 219"/>
                  <a:gd name="T18" fmla="*/ 16 w 247"/>
                  <a:gd name="T19" fmla="*/ 142 h 219"/>
                  <a:gd name="T20" fmla="*/ 28 w 247"/>
                  <a:gd name="T21" fmla="*/ 163 h 219"/>
                  <a:gd name="T22" fmla="*/ 43 w 247"/>
                  <a:gd name="T23" fmla="*/ 185 h 219"/>
                  <a:gd name="T24" fmla="*/ 59 w 247"/>
                  <a:gd name="T25" fmla="*/ 203 h 219"/>
                  <a:gd name="T26" fmla="*/ 77 w 247"/>
                  <a:gd name="T27" fmla="*/ 216 h 219"/>
                  <a:gd name="T28" fmla="*/ 105 w 247"/>
                  <a:gd name="T29" fmla="*/ 219 h 219"/>
                  <a:gd name="T30" fmla="*/ 139 w 247"/>
                  <a:gd name="T31" fmla="*/ 213 h 219"/>
                  <a:gd name="T32" fmla="*/ 179 w 247"/>
                  <a:gd name="T33" fmla="*/ 191 h 219"/>
                  <a:gd name="T34" fmla="*/ 216 w 247"/>
                  <a:gd name="T35" fmla="*/ 163 h 219"/>
                  <a:gd name="T36" fmla="*/ 238 w 247"/>
                  <a:gd name="T37" fmla="*/ 139 h 219"/>
                  <a:gd name="T38" fmla="*/ 247 w 247"/>
                  <a:gd name="T39" fmla="*/ 114 h 219"/>
                  <a:gd name="T40" fmla="*/ 244 w 247"/>
                  <a:gd name="T41" fmla="*/ 90 h 219"/>
                  <a:gd name="T42" fmla="*/ 234 w 247"/>
                  <a:gd name="T43" fmla="*/ 65 h 219"/>
                  <a:gd name="T44" fmla="*/ 222 w 247"/>
                  <a:gd name="T45" fmla="*/ 43 h 219"/>
                  <a:gd name="T46" fmla="*/ 207 w 247"/>
                  <a:gd name="T47" fmla="*/ 22 h 219"/>
                  <a:gd name="T48" fmla="*/ 197 w 247"/>
                  <a:gd name="T49" fmla="*/ 0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
                  <a:gd name="T76" fmla="*/ 0 h 219"/>
                  <a:gd name="T77" fmla="*/ 247 w 247"/>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 h="219">
                    <a:moveTo>
                      <a:pt x="197" y="0"/>
                    </a:moveTo>
                    <a:lnTo>
                      <a:pt x="185" y="10"/>
                    </a:lnTo>
                    <a:lnTo>
                      <a:pt x="161" y="25"/>
                    </a:lnTo>
                    <a:lnTo>
                      <a:pt x="133" y="43"/>
                    </a:lnTo>
                    <a:lnTo>
                      <a:pt x="99" y="65"/>
                    </a:lnTo>
                    <a:lnTo>
                      <a:pt x="68" y="87"/>
                    </a:lnTo>
                    <a:lnTo>
                      <a:pt x="37" y="102"/>
                    </a:lnTo>
                    <a:lnTo>
                      <a:pt x="16" y="117"/>
                    </a:lnTo>
                    <a:lnTo>
                      <a:pt x="0" y="123"/>
                    </a:lnTo>
                    <a:lnTo>
                      <a:pt x="16" y="142"/>
                    </a:lnTo>
                    <a:lnTo>
                      <a:pt x="28" y="163"/>
                    </a:lnTo>
                    <a:lnTo>
                      <a:pt x="43" y="185"/>
                    </a:lnTo>
                    <a:lnTo>
                      <a:pt x="59" y="203"/>
                    </a:lnTo>
                    <a:lnTo>
                      <a:pt x="77" y="216"/>
                    </a:lnTo>
                    <a:lnTo>
                      <a:pt x="105" y="219"/>
                    </a:lnTo>
                    <a:lnTo>
                      <a:pt x="139" y="213"/>
                    </a:lnTo>
                    <a:lnTo>
                      <a:pt x="179" y="191"/>
                    </a:lnTo>
                    <a:lnTo>
                      <a:pt x="216" y="163"/>
                    </a:lnTo>
                    <a:lnTo>
                      <a:pt x="238" y="139"/>
                    </a:lnTo>
                    <a:lnTo>
                      <a:pt x="247" y="114"/>
                    </a:lnTo>
                    <a:lnTo>
                      <a:pt x="244" y="90"/>
                    </a:lnTo>
                    <a:lnTo>
                      <a:pt x="234" y="65"/>
                    </a:lnTo>
                    <a:lnTo>
                      <a:pt x="222" y="43"/>
                    </a:lnTo>
                    <a:lnTo>
                      <a:pt x="207" y="22"/>
                    </a:lnTo>
                    <a:lnTo>
                      <a:pt x="197" y="0"/>
                    </a:lnTo>
                    <a:close/>
                  </a:path>
                </a:pathLst>
              </a:custGeom>
              <a:solidFill>
                <a:srgbClr val="CC8C00"/>
              </a:solidFill>
              <a:ln w="9525">
                <a:noFill/>
                <a:round/>
                <a:headEnd/>
                <a:tailEnd/>
              </a:ln>
            </p:spPr>
            <p:txBody>
              <a:bodyPr/>
              <a:lstStyle/>
              <a:p>
                <a:endParaRPr lang="ru-RU"/>
              </a:p>
            </p:txBody>
          </p:sp>
          <p:sp>
            <p:nvSpPr>
              <p:cNvPr id="25645" name="Freeform 27"/>
              <p:cNvSpPr>
                <a:spLocks/>
              </p:cNvSpPr>
              <p:nvPr/>
            </p:nvSpPr>
            <p:spPr bwMode="auto">
              <a:xfrm>
                <a:off x="4195" y="2542"/>
                <a:ext cx="247" cy="219"/>
              </a:xfrm>
              <a:custGeom>
                <a:avLst/>
                <a:gdLst>
                  <a:gd name="T0" fmla="*/ 197 w 247"/>
                  <a:gd name="T1" fmla="*/ 0 h 219"/>
                  <a:gd name="T2" fmla="*/ 197 w 247"/>
                  <a:gd name="T3" fmla="*/ 0 h 219"/>
                  <a:gd name="T4" fmla="*/ 185 w 247"/>
                  <a:gd name="T5" fmla="*/ 10 h 219"/>
                  <a:gd name="T6" fmla="*/ 161 w 247"/>
                  <a:gd name="T7" fmla="*/ 25 h 219"/>
                  <a:gd name="T8" fmla="*/ 133 w 247"/>
                  <a:gd name="T9" fmla="*/ 43 h 219"/>
                  <a:gd name="T10" fmla="*/ 99 w 247"/>
                  <a:gd name="T11" fmla="*/ 65 h 219"/>
                  <a:gd name="T12" fmla="*/ 68 w 247"/>
                  <a:gd name="T13" fmla="*/ 87 h 219"/>
                  <a:gd name="T14" fmla="*/ 37 w 247"/>
                  <a:gd name="T15" fmla="*/ 102 h 219"/>
                  <a:gd name="T16" fmla="*/ 16 w 247"/>
                  <a:gd name="T17" fmla="*/ 117 h 219"/>
                  <a:gd name="T18" fmla="*/ 0 w 247"/>
                  <a:gd name="T19" fmla="*/ 123 h 219"/>
                  <a:gd name="T20" fmla="*/ 0 w 247"/>
                  <a:gd name="T21" fmla="*/ 123 h 219"/>
                  <a:gd name="T22" fmla="*/ 16 w 247"/>
                  <a:gd name="T23" fmla="*/ 142 h 219"/>
                  <a:gd name="T24" fmla="*/ 28 w 247"/>
                  <a:gd name="T25" fmla="*/ 163 h 219"/>
                  <a:gd name="T26" fmla="*/ 43 w 247"/>
                  <a:gd name="T27" fmla="*/ 185 h 219"/>
                  <a:gd name="T28" fmla="*/ 59 w 247"/>
                  <a:gd name="T29" fmla="*/ 203 h 219"/>
                  <a:gd name="T30" fmla="*/ 77 w 247"/>
                  <a:gd name="T31" fmla="*/ 216 h 219"/>
                  <a:gd name="T32" fmla="*/ 105 w 247"/>
                  <a:gd name="T33" fmla="*/ 219 h 219"/>
                  <a:gd name="T34" fmla="*/ 139 w 247"/>
                  <a:gd name="T35" fmla="*/ 213 h 219"/>
                  <a:gd name="T36" fmla="*/ 179 w 247"/>
                  <a:gd name="T37" fmla="*/ 191 h 219"/>
                  <a:gd name="T38" fmla="*/ 179 w 247"/>
                  <a:gd name="T39" fmla="*/ 191 h 219"/>
                  <a:gd name="T40" fmla="*/ 216 w 247"/>
                  <a:gd name="T41" fmla="*/ 163 h 219"/>
                  <a:gd name="T42" fmla="*/ 238 w 247"/>
                  <a:gd name="T43" fmla="*/ 139 h 219"/>
                  <a:gd name="T44" fmla="*/ 247 w 247"/>
                  <a:gd name="T45" fmla="*/ 114 h 219"/>
                  <a:gd name="T46" fmla="*/ 244 w 247"/>
                  <a:gd name="T47" fmla="*/ 90 h 219"/>
                  <a:gd name="T48" fmla="*/ 234 w 247"/>
                  <a:gd name="T49" fmla="*/ 65 h 219"/>
                  <a:gd name="T50" fmla="*/ 222 w 247"/>
                  <a:gd name="T51" fmla="*/ 43 h 219"/>
                  <a:gd name="T52" fmla="*/ 207 w 247"/>
                  <a:gd name="T53" fmla="*/ 22 h 219"/>
                  <a:gd name="T54" fmla="*/ 197 w 247"/>
                  <a:gd name="T55" fmla="*/ 0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
                  <a:gd name="T85" fmla="*/ 0 h 219"/>
                  <a:gd name="T86" fmla="*/ 247 w 247"/>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 h="219">
                    <a:moveTo>
                      <a:pt x="197" y="0"/>
                    </a:moveTo>
                    <a:lnTo>
                      <a:pt x="197" y="0"/>
                    </a:lnTo>
                    <a:lnTo>
                      <a:pt x="185" y="10"/>
                    </a:lnTo>
                    <a:lnTo>
                      <a:pt x="161" y="25"/>
                    </a:lnTo>
                    <a:lnTo>
                      <a:pt x="133" y="43"/>
                    </a:lnTo>
                    <a:lnTo>
                      <a:pt x="99" y="65"/>
                    </a:lnTo>
                    <a:lnTo>
                      <a:pt x="68" y="87"/>
                    </a:lnTo>
                    <a:lnTo>
                      <a:pt x="37" y="102"/>
                    </a:lnTo>
                    <a:lnTo>
                      <a:pt x="16" y="117"/>
                    </a:lnTo>
                    <a:lnTo>
                      <a:pt x="0" y="123"/>
                    </a:lnTo>
                    <a:lnTo>
                      <a:pt x="16" y="142"/>
                    </a:lnTo>
                    <a:lnTo>
                      <a:pt x="28" y="163"/>
                    </a:lnTo>
                    <a:lnTo>
                      <a:pt x="43" y="185"/>
                    </a:lnTo>
                    <a:lnTo>
                      <a:pt x="59" y="203"/>
                    </a:lnTo>
                    <a:lnTo>
                      <a:pt x="77" y="216"/>
                    </a:lnTo>
                    <a:lnTo>
                      <a:pt x="105" y="219"/>
                    </a:lnTo>
                    <a:lnTo>
                      <a:pt x="139" y="213"/>
                    </a:lnTo>
                    <a:lnTo>
                      <a:pt x="179" y="191"/>
                    </a:lnTo>
                    <a:lnTo>
                      <a:pt x="216" y="163"/>
                    </a:lnTo>
                    <a:lnTo>
                      <a:pt x="238" y="139"/>
                    </a:lnTo>
                    <a:lnTo>
                      <a:pt x="247" y="114"/>
                    </a:lnTo>
                    <a:lnTo>
                      <a:pt x="244" y="90"/>
                    </a:lnTo>
                    <a:lnTo>
                      <a:pt x="234" y="65"/>
                    </a:lnTo>
                    <a:lnTo>
                      <a:pt x="222" y="43"/>
                    </a:lnTo>
                    <a:lnTo>
                      <a:pt x="207" y="22"/>
                    </a:lnTo>
                    <a:lnTo>
                      <a:pt x="197" y="0"/>
                    </a:lnTo>
                  </a:path>
                </a:pathLst>
              </a:custGeom>
              <a:noFill/>
              <a:ln w="0" cap="sq">
                <a:solidFill>
                  <a:srgbClr val="000000"/>
                </a:solidFill>
                <a:miter lim="800000"/>
                <a:headEnd/>
                <a:tailEnd/>
              </a:ln>
            </p:spPr>
            <p:txBody>
              <a:bodyPr/>
              <a:lstStyle/>
              <a:p>
                <a:endParaRPr lang="ru-RU"/>
              </a:p>
            </p:txBody>
          </p:sp>
        </p:grpSp>
        <p:grpSp>
          <p:nvGrpSpPr>
            <p:cNvPr id="25609" name="Group 28"/>
            <p:cNvGrpSpPr>
              <a:grpSpLocks/>
            </p:cNvGrpSpPr>
            <p:nvPr/>
          </p:nvGrpSpPr>
          <p:grpSpPr bwMode="auto">
            <a:xfrm>
              <a:off x="4320" y="1632"/>
              <a:ext cx="655" cy="884"/>
              <a:chOff x="3681" y="1392"/>
              <a:chExt cx="1457" cy="2036"/>
            </a:xfrm>
          </p:grpSpPr>
          <p:sp>
            <p:nvSpPr>
              <p:cNvPr id="25610" name="Freeform 29"/>
              <p:cNvSpPr>
                <a:spLocks/>
              </p:cNvSpPr>
              <p:nvPr/>
            </p:nvSpPr>
            <p:spPr bwMode="auto">
              <a:xfrm>
                <a:off x="4460" y="1995"/>
                <a:ext cx="231" cy="544"/>
              </a:xfrm>
              <a:custGeom>
                <a:avLst/>
                <a:gdLst>
                  <a:gd name="T0" fmla="*/ 87 w 231"/>
                  <a:gd name="T1" fmla="*/ 544 h 544"/>
                  <a:gd name="T2" fmla="*/ 231 w 231"/>
                  <a:gd name="T3" fmla="*/ 25 h 544"/>
                  <a:gd name="T4" fmla="*/ 145 w 231"/>
                  <a:gd name="T5" fmla="*/ 0 h 544"/>
                  <a:gd name="T6" fmla="*/ 0 w 231"/>
                  <a:gd name="T7" fmla="*/ 520 h 544"/>
                  <a:gd name="T8" fmla="*/ 87 w 231"/>
                  <a:gd name="T9" fmla="*/ 544 h 544"/>
                  <a:gd name="T10" fmla="*/ 0 60000 65536"/>
                  <a:gd name="T11" fmla="*/ 0 60000 65536"/>
                  <a:gd name="T12" fmla="*/ 0 60000 65536"/>
                  <a:gd name="T13" fmla="*/ 0 60000 65536"/>
                  <a:gd name="T14" fmla="*/ 0 60000 65536"/>
                  <a:gd name="T15" fmla="*/ 0 w 231"/>
                  <a:gd name="T16" fmla="*/ 0 h 544"/>
                  <a:gd name="T17" fmla="*/ 231 w 231"/>
                  <a:gd name="T18" fmla="*/ 544 h 544"/>
                </a:gdLst>
                <a:ahLst/>
                <a:cxnLst>
                  <a:cxn ang="T10">
                    <a:pos x="T0" y="T1"/>
                  </a:cxn>
                  <a:cxn ang="T11">
                    <a:pos x="T2" y="T3"/>
                  </a:cxn>
                  <a:cxn ang="T12">
                    <a:pos x="T4" y="T5"/>
                  </a:cxn>
                  <a:cxn ang="T13">
                    <a:pos x="T6" y="T7"/>
                  </a:cxn>
                  <a:cxn ang="T14">
                    <a:pos x="T8" y="T9"/>
                  </a:cxn>
                </a:cxnLst>
                <a:rect l="T15" t="T16" r="T17" b="T18"/>
                <a:pathLst>
                  <a:path w="231" h="544">
                    <a:moveTo>
                      <a:pt x="87" y="544"/>
                    </a:moveTo>
                    <a:lnTo>
                      <a:pt x="231" y="25"/>
                    </a:lnTo>
                    <a:lnTo>
                      <a:pt x="145" y="0"/>
                    </a:lnTo>
                    <a:lnTo>
                      <a:pt x="0" y="520"/>
                    </a:lnTo>
                    <a:lnTo>
                      <a:pt x="87" y="544"/>
                    </a:lnTo>
                    <a:close/>
                  </a:path>
                </a:pathLst>
              </a:custGeom>
              <a:solidFill>
                <a:srgbClr val="661900"/>
              </a:solidFill>
              <a:ln w="9525">
                <a:noFill/>
                <a:round/>
                <a:headEnd/>
                <a:tailEnd/>
              </a:ln>
            </p:spPr>
            <p:txBody>
              <a:bodyPr/>
              <a:lstStyle/>
              <a:p>
                <a:endParaRPr lang="ru-RU"/>
              </a:p>
            </p:txBody>
          </p:sp>
          <p:sp>
            <p:nvSpPr>
              <p:cNvPr id="25611" name="Freeform 30"/>
              <p:cNvSpPr>
                <a:spLocks/>
              </p:cNvSpPr>
              <p:nvPr/>
            </p:nvSpPr>
            <p:spPr bwMode="auto">
              <a:xfrm>
                <a:off x="4460" y="1995"/>
                <a:ext cx="231" cy="544"/>
              </a:xfrm>
              <a:custGeom>
                <a:avLst/>
                <a:gdLst>
                  <a:gd name="T0" fmla="*/ 87 w 231"/>
                  <a:gd name="T1" fmla="*/ 544 h 544"/>
                  <a:gd name="T2" fmla="*/ 231 w 231"/>
                  <a:gd name="T3" fmla="*/ 25 h 544"/>
                  <a:gd name="T4" fmla="*/ 145 w 231"/>
                  <a:gd name="T5" fmla="*/ 0 h 544"/>
                  <a:gd name="T6" fmla="*/ 0 w 231"/>
                  <a:gd name="T7" fmla="*/ 520 h 544"/>
                  <a:gd name="T8" fmla="*/ 87 w 231"/>
                  <a:gd name="T9" fmla="*/ 544 h 544"/>
                  <a:gd name="T10" fmla="*/ 0 60000 65536"/>
                  <a:gd name="T11" fmla="*/ 0 60000 65536"/>
                  <a:gd name="T12" fmla="*/ 0 60000 65536"/>
                  <a:gd name="T13" fmla="*/ 0 60000 65536"/>
                  <a:gd name="T14" fmla="*/ 0 60000 65536"/>
                  <a:gd name="T15" fmla="*/ 0 w 231"/>
                  <a:gd name="T16" fmla="*/ 0 h 544"/>
                  <a:gd name="T17" fmla="*/ 231 w 231"/>
                  <a:gd name="T18" fmla="*/ 544 h 544"/>
                </a:gdLst>
                <a:ahLst/>
                <a:cxnLst>
                  <a:cxn ang="T10">
                    <a:pos x="T0" y="T1"/>
                  </a:cxn>
                  <a:cxn ang="T11">
                    <a:pos x="T2" y="T3"/>
                  </a:cxn>
                  <a:cxn ang="T12">
                    <a:pos x="T4" y="T5"/>
                  </a:cxn>
                  <a:cxn ang="T13">
                    <a:pos x="T6" y="T7"/>
                  </a:cxn>
                  <a:cxn ang="T14">
                    <a:pos x="T8" y="T9"/>
                  </a:cxn>
                </a:cxnLst>
                <a:rect l="T15" t="T16" r="T17" b="T18"/>
                <a:pathLst>
                  <a:path w="231" h="544">
                    <a:moveTo>
                      <a:pt x="87" y="544"/>
                    </a:moveTo>
                    <a:lnTo>
                      <a:pt x="231" y="25"/>
                    </a:lnTo>
                    <a:lnTo>
                      <a:pt x="145" y="0"/>
                    </a:lnTo>
                    <a:lnTo>
                      <a:pt x="0" y="520"/>
                    </a:lnTo>
                    <a:lnTo>
                      <a:pt x="87" y="544"/>
                    </a:lnTo>
                  </a:path>
                </a:pathLst>
              </a:custGeom>
              <a:noFill/>
              <a:ln w="0" cap="sq">
                <a:solidFill>
                  <a:srgbClr val="000000"/>
                </a:solidFill>
                <a:miter lim="800000"/>
                <a:headEnd/>
                <a:tailEnd/>
              </a:ln>
            </p:spPr>
            <p:txBody>
              <a:bodyPr/>
              <a:lstStyle/>
              <a:p>
                <a:endParaRPr lang="ru-RU"/>
              </a:p>
            </p:txBody>
          </p:sp>
          <p:sp>
            <p:nvSpPr>
              <p:cNvPr id="25612" name="Freeform 31"/>
              <p:cNvSpPr>
                <a:spLocks/>
              </p:cNvSpPr>
              <p:nvPr/>
            </p:nvSpPr>
            <p:spPr bwMode="auto">
              <a:xfrm>
                <a:off x="4386" y="1534"/>
                <a:ext cx="336" cy="433"/>
              </a:xfrm>
              <a:custGeom>
                <a:avLst/>
                <a:gdLst>
                  <a:gd name="T0" fmla="*/ 6 w 336"/>
                  <a:gd name="T1" fmla="*/ 280 h 433"/>
                  <a:gd name="T2" fmla="*/ 13 w 336"/>
                  <a:gd name="T3" fmla="*/ 314 h 433"/>
                  <a:gd name="T4" fmla="*/ 25 w 336"/>
                  <a:gd name="T5" fmla="*/ 344 h 433"/>
                  <a:gd name="T6" fmla="*/ 43 w 336"/>
                  <a:gd name="T7" fmla="*/ 372 h 433"/>
                  <a:gd name="T8" fmla="*/ 65 w 336"/>
                  <a:gd name="T9" fmla="*/ 393 h 433"/>
                  <a:gd name="T10" fmla="*/ 93 w 336"/>
                  <a:gd name="T11" fmla="*/ 412 h 433"/>
                  <a:gd name="T12" fmla="*/ 120 w 336"/>
                  <a:gd name="T13" fmla="*/ 427 h 433"/>
                  <a:gd name="T14" fmla="*/ 151 w 336"/>
                  <a:gd name="T15" fmla="*/ 433 h 433"/>
                  <a:gd name="T16" fmla="*/ 185 w 336"/>
                  <a:gd name="T17" fmla="*/ 433 h 433"/>
                  <a:gd name="T18" fmla="*/ 219 w 336"/>
                  <a:gd name="T19" fmla="*/ 427 h 433"/>
                  <a:gd name="T20" fmla="*/ 250 w 336"/>
                  <a:gd name="T21" fmla="*/ 415 h 433"/>
                  <a:gd name="T22" fmla="*/ 274 w 336"/>
                  <a:gd name="T23" fmla="*/ 397 h 433"/>
                  <a:gd name="T24" fmla="*/ 299 w 336"/>
                  <a:gd name="T25" fmla="*/ 372 h 433"/>
                  <a:gd name="T26" fmla="*/ 318 w 336"/>
                  <a:gd name="T27" fmla="*/ 347 h 433"/>
                  <a:gd name="T28" fmla="*/ 330 w 336"/>
                  <a:gd name="T29" fmla="*/ 317 h 433"/>
                  <a:gd name="T30" fmla="*/ 336 w 336"/>
                  <a:gd name="T31" fmla="*/ 283 h 433"/>
                  <a:gd name="T32" fmla="*/ 336 w 336"/>
                  <a:gd name="T33" fmla="*/ 249 h 433"/>
                  <a:gd name="T34" fmla="*/ 327 w 336"/>
                  <a:gd name="T35" fmla="*/ 154 h 433"/>
                  <a:gd name="T36" fmla="*/ 321 w 336"/>
                  <a:gd name="T37" fmla="*/ 120 h 433"/>
                  <a:gd name="T38" fmla="*/ 308 w 336"/>
                  <a:gd name="T39" fmla="*/ 89 h 433"/>
                  <a:gd name="T40" fmla="*/ 293 w 336"/>
                  <a:gd name="T41" fmla="*/ 61 h 433"/>
                  <a:gd name="T42" fmla="*/ 271 w 336"/>
                  <a:gd name="T43" fmla="*/ 40 h 433"/>
                  <a:gd name="T44" fmla="*/ 244 w 336"/>
                  <a:gd name="T45" fmla="*/ 21 h 433"/>
                  <a:gd name="T46" fmla="*/ 213 w 336"/>
                  <a:gd name="T47" fmla="*/ 6 h 433"/>
                  <a:gd name="T48" fmla="*/ 182 w 336"/>
                  <a:gd name="T49" fmla="*/ 0 h 433"/>
                  <a:gd name="T50" fmla="*/ 148 w 336"/>
                  <a:gd name="T51" fmla="*/ 0 h 433"/>
                  <a:gd name="T52" fmla="*/ 114 w 336"/>
                  <a:gd name="T53" fmla="*/ 6 h 433"/>
                  <a:gd name="T54" fmla="*/ 87 w 336"/>
                  <a:gd name="T55" fmla="*/ 18 h 433"/>
                  <a:gd name="T56" fmla="*/ 59 w 336"/>
                  <a:gd name="T57" fmla="*/ 37 h 433"/>
                  <a:gd name="T58" fmla="*/ 37 w 336"/>
                  <a:gd name="T59" fmla="*/ 58 h 433"/>
                  <a:gd name="T60" fmla="*/ 19 w 336"/>
                  <a:gd name="T61" fmla="*/ 86 h 433"/>
                  <a:gd name="T62" fmla="*/ 6 w 336"/>
                  <a:gd name="T63" fmla="*/ 117 h 433"/>
                  <a:gd name="T64" fmla="*/ 0 w 336"/>
                  <a:gd name="T65" fmla="*/ 151 h 433"/>
                  <a:gd name="T66" fmla="*/ 0 w 336"/>
                  <a:gd name="T67" fmla="*/ 184 h 433"/>
                  <a:gd name="T68" fmla="*/ 6 w 336"/>
                  <a:gd name="T69" fmla="*/ 280 h 43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433"/>
                  <a:gd name="T107" fmla="*/ 336 w 336"/>
                  <a:gd name="T108" fmla="*/ 433 h 43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433">
                    <a:moveTo>
                      <a:pt x="6" y="280"/>
                    </a:moveTo>
                    <a:lnTo>
                      <a:pt x="13" y="314"/>
                    </a:lnTo>
                    <a:lnTo>
                      <a:pt x="25" y="344"/>
                    </a:lnTo>
                    <a:lnTo>
                      <a:pt x="43" y="372"/>
                    </a:lnTo>
                    <a:lnTo>
                      <a:pt x="65" y="393"/>
                    </a:lnTo>
                    <a:lnTo>
                      <a:pt x="93" y="412"/>
                    </a:lnTo>
                    <a:lnTo>
                      <a:pt x="120" y="427"/>
                    </a:lnTo>
                    <a:lnTo>
                      <a:pt x="151" y="433"/>
                    </a:lnTo>
                    <a:lnTo>
                      <a:pt x="185" y="433"/>
                    </a:lnTo>
                    <a:lnTo>
                      <a:pt x="219" y="427"/>
                    </a:lnTo>
                    <a:lnTo>
                      <a:pt x="250" y="415"/>
                    </a:lnTo>
                    <a:lnTo>
                      <a:pt x="274" y="397"/>
                    </a:lnTo>
                    <a:lnTo>
                      <a:pt x="299" y="372"/>
                    </a:lnTo>
                    <a:lnTo>
                      <a:pt x="318" y="347"/>
                    </a:lnTo>
                    <a:lnTo>
                      <a:pt x="330" y="317"/>
                    </a:lnTo>
                    <a:lnTo>
                      <a:pt x="336" y="283"/>
                    </a:lnTo>
                    <a:lnTo>
                      <a:pt x="336" y="249"/>
                    </a:lnTo>
                    <a:lnTo>
                      <a:pt x="327" y="154"/>
                    </a:lnTo>
                    <a:lnTo>
                      <a:pt x="321" y="120"/>
                    </a:lnTo>
                    <a:lnTo>
                      <a:pt x="308" y="89"/>
                    </a:lnTo>
                    <a:lnTo>
                      <a:pt x="293" y="61"/>
                    </a:lnTo>
                    <a:lnTo>
                      <a:pt x="271" y="40"/>
                    </a:lnTo>
                    <a:lnTo>
                      <a:pt x="244" y="21"/>
                    </a:lnTo>
                    <a:lnTo>
                      <a:pt x="213" y="6"/>
                    </a:lnTo>
                    <a:lnTo>
                      <a:pt x="182" y="0"/>
                    </a:lnTo>
                    <a:lnTo>
                      <a:pt x="148" y="0"/>
                    </a:lnTo>
                    <a:lnTo>
                      <a:pt x="114" y="6"/>
                    </a:lnTo>
                    <a:lnTo>
                      <a:pt x="87" y="18"/>
                    </a:lnTo>
                    <a:lnTo>
                      <a:pt x="59" y="37"/>
                    </a:lnTo>
                    <a:lnTo>
                      <a:pt x="37" y="58"/>
                    </a:lnTo>
                    <a:lnTo>
                      <a:pt x="19" y="86"/>
                    </a:lnTo>
                    <a:lnTo>
                      <a:pt x="6" y="117"/>
                    </a:lnTo>
                    <a:lnTo>
                      <a:pt x="0" y="151"/>
                    </a:lnTo>
                    <a:lnTo>
                      <a:pt x="0" y="184"/>
                    </a:lnTo>
                    <a:lnTo>
                      <a:pt x="6" y="280"/>
                    </a:lnTo>
                    <a:close/>
                  </a:path>
                </a:pathLst>
              </a:custGeom>
              <a:solidFill>
                <a:srgbClr val="EAD1C9"/>
              </a:solidFill>
              <a:ln w="9525">
                <a:noFill/>
                <a:round/>
                <a:headEnd/>
                <a:tailEnd/>
              </a:ln>
            </p:spPr>
            <p:txBody>
              <a:bodyPr/>
              <a:lstStyle/>
              <a:p>
                <a:endParaRPr lang="ru-RU"/>
              </a:p>
            </p:txBody>
          </p:sp>
          <p:sp>
            <p:nvSpPr>
              <p:cNvPr id="25613" name="Freeform 32"/>
              <p:cNvSpPr>
                <a:spLocks/>
              </p:cNvSpPr>
              <p:nvPr/>
            </p:nvSpPr>
            <p:spPr bwMode="auto">
              <a:xfrm>
                <a:off x="4386" y="1534"/>
                <a:ext cx="336" cy="433"/>
              </a:xfrm>
              <a:custGeom>
                <a:avLst/>
                <a:gdLst>
                  <a:gd name="T0" fmla="*/ 6 w 336"/>
                  <a:gd name="T1" fmla="*/ 280 h 433"/>
                  <a:gd name="T2" fmla="*/ 6 w 336"/>
                  <a:gd name="T3" fmla="*/ 280 h 433"/>
                  <a:gd name="T4" fmla="*/ 13 w 336"/>
                  <a:gd name="T5" fmla="*/ 314 h 433"/>
                  <a:gd name="T6" fmla="*/ 25 w 336"/>
                  <a:gd name="T7" fmla="*/ 344 h 433"/>
                  <a:gd name="T8" fmla="*/ 43 w 336"/>
                  <a:gd name="T9" fmla="*/ 372 h 433"/>
                  <a:gd name="T10" fmla="*/ 65 w 336"/>
                  <a:gd name="T11" fmla="*/ 393 h 433"/>
                  <a:gd name="T12" fmla="*/ 93 w 336"/>
                  <a:gd name="T13" fmla="*/ 412 h 433"/>
                  <a:gd name="T14" fmla="*/ 120 w 336"/>
                  <a:gd name="T15" fmla="*/ 427 h 433"/>
                  <a:gd name="T16" fmla="*/ 151 w 336"/>
                  <a:gd name="T17" fmla="*/ 433 h 433"/>
                  <a:gd name="T18" fmla="*/ 185 w 336"/>
                  <a:gd name="T19" fmla="*/ 433 h 433"/>
                  <a:gd name="T20" fmla="*/ 185 w 336"/>
                  <a:gd name="T21" fmla="*/ 433 h 433"/>
                  <a:gd name="T22" fmla="*/ 219 w 336"/>
                  <a:gd name="T23" fmla="*/ 427 h 433"/>
                  <a:gd name="T24" fmla="*/ 250 w 336"/>
                  <a:gd name="T25" fmla="*/ 415 h 433"/>
                  <a:gd name="T26" fmla="*/ 274 w 336"/>
                  <a:gd name="T27" fmla="*/ 397 h 433"/>
                  <a:gd name="T28" fmla="*/ 299 w 336"/>
                  <a:gd name="T29" fmla="*/ 372 h 433"/>
                  <a:gd name="T30" fmla="*/ 318 w 336"/>
                  <a:gd name="T31" fmla="*/ 347 h 433"/>
                  <a:gd name="T32" fmla="*/ 330 w 336"/>
                  <a:gd name="T33" fmla="*/ 317 h 433"/>
                  <a:gd name="T34" fmla="*/ 336 w 336"/>
                  <a:gd name="T35" fmla="*/ 283 h 433"/>
                  <a:gd name="T36" fmla="*/ 336 w 336"/>
                  <a:gd name="T37" fmla="*/ 249 h 433"/>
                  <a:gd name="T38" fmla="*/ 327 w 336"/>
                  <a:gd name="T39" fmla="*/ 154 h 433"/>
                  <a:gd name="T40" fmla="*/ 327 w 336"/>
                  <a:gd name="T41" fmla="*/ 154 h 433"/>
                  <a:gd name="T42" fmla="*/ 321 w 336"/>
                  <a:gd name="T43" fmla="*/ 120 h 433"/>
                  <a:gd name="T44" fmla="*/ 308 w 336"/>
                  <a:gd name="T45" fmla="*/ 89 h 433"/>
                  <a:gd name="T46" fmla="*/ 293 w 336"/>
                  <a:gd name="T47" fmla="*/ 61 h 433"/>
                  <a:gd name="T48" fmla="*/ 271 w 336"/>
                  <a:gd name="T49" fmla="*/ 40 h 433"/>
                  <a:gd name="T50" fmla="*/ 244 w 336"/>
                  <a:gd name="T51" fmla="*/ 21 h 433"/>
                  <a:gd name="T52" fmla="*/ 213 w 336"/>
                  <a:gd name="T53" fmla="*/ 6 h 433"/>
                  <a:gd name="T54" fmla="*/ 182 w 336"/>
                  <a:gd name="T55" fmla="*/ 0 h 433"/>
                  <a:gd name="T56" fmla="*/ 148 w 336"/>
                  <a:gd name="T57" fmla="*/ 0 h 433"/>
                  <a:gd name="T58" fmla="*/ 148 w 336"/>
                  <a:gd name="T59" fmla="*/ 0 h 433"/>
                  <a:gd name="T60" fmla="*/ 114 w 336"/>
                  <a:gd name="T61" fmla="*/ 6 h 433"/>
                  <a:gd name="T62" fmla="*/ 87 w 336"/>
                  <a:gd name="T63" fmla="*/ 18 h 433"/>
                  <a:gd name="T64" fmla="*/ 59 w 336"/>
                  <a:gd name="T65" fmla="*/ 37 h 433"/>
                  <a:gd name="T66" fmla="*/ 37 w 336"/>
                  <a:gd name="T67" fmla="*/ 58 h 433"/>
                  <a:gd name="T68" fmla="*/ 19 w 336"/>
                  <a:gd name="T69" fmla="*/ 86 h 433"/>
                  <a:gd name="T70" fmla="*/ 6 w 336"/>
                  <a:gd name="T71" fmla="*/ 117 h 433"/>
                  <a:gd name="T72" fmla="*/ 0 w 336"/>
                  <a:gd name="T73" fmla="*/ 151 h 433"/>
                  <a:gd name="T74" fmla="*/ 0 w 336"/>
                  <a:gd name="T75" fmla="*/ 184 h 433"/>
                  <a:gd name="T76" fmla="*/ 6 w 336"/>
                  <a:gd name="T77" fmla="*/ 280 h 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6"/>
                  <a:gd name="T118" fmla="*/ 0 h 433"/>
                  <a:gd name="T119" fmla="*/ 336 w 336"/>
                  <a:gd name="T120" fmla="*/ 433 h 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6" h="433">
                    <a:moveTo>
                      <a:pt x="6" y="280"/>
                    </a:moveTo>
                    <a:lnTo>
                      <a:pt x="6" y="280"/>
                    </a:lnTo>
                    <a:lnTo>
                      <a:pt x="13" y="314"/>
                    </a:lnTo>
                    <a:lnTo>
                      <a:pt x="25" y="344"/>
                    </a:lnTo>
                    <a:lnTo>
                      <a:pt x="43" y="372"/>
                    </a:lnTo>
                    <a:lnTo>
                      <a:pt x="65" y="393"/>
                    </a:lnTo>
                    <a:lnTo>
                      <a:pt x="93" y="412"/>
                    </a:lnTo>
                    <a:lnTo>
                      <a:pt x="120" y="427"/>
                    </a:lnTo>
                    <a:lnTo>
                      <a:pt x="151" y="433"/>
                    </a:lnTo>
                    <a:lnTo>
                      <a:pt x="185" y="433"/>
                    </a:lnTo>
                    <a:lnTo>
                      <a:pt x="219" y="427"/>
                    </a:lnTo>
                    <a:lnTo>
                      <a:pt x="250" y="415"/>
                    </a:lnTo>
                    <a:lnTo>
                      <a:pt x="274" y="397"/>
                    </a:lnTo>
                    <a:lnTo>
                      <a:pt x="299" y="372"/>
                    </a:lnTo>
                    <a:lnTo>
                      <a:pt x="318" y="347"/>
                    </a:lnTo>
                    <a:lnTo>
                      <a:pt x="330" y="317"/>
                    </a:lnTo>
                    <a:lnTo>
                      <a:pt x="336" y="283"/>
                    </a:lnTo>
                    <a:lnTo>
                      <a:pt x="336" y="249"/>
                    </a:lnTo>
                    <a:lnTo>
                      <a:pt x="327" y="154"/>
                    </a:lnTo>
                    <a:lnTo>
                      <a:pt x="321" y="120"/>
                    </a:lnTo>
                    <a:lnTo>
                      <a:pt x="308" y="89"/>
                    </a:lnTo>
                    <a:lnTo>
                      <a:pt x="293" y="61"/>
                    </a:lnTo>
                    <a:lnTo>
                      <a:pt x="271" y="40"/>
                    </a:lnTo>
                    <a:lnTo>
                      <a:pt x="244" y="21"/>
                    </a:lnTo>
                    <a:lnTo>
                      <a:pt x="213" y="6"/>
                    </a:lnTo>
                    <a:lnTo>
                      <a:pt x="182" y="0"/>
                    </a:lnTo>
                    <a:lnTo>
                      <a:pt x="148" y="0"/>
                    </a:lnTo>
                    <a:lnTo>
                      <a:pt x="114" y="6"/>
                    </a:lnTo>
                    <a:lnTo>
                      <a:pt x="87" y="18"/>
                    </a:lnTo>
                    <a:lnTo>
                      <a:pt x="59" y="37"/>
                    </a:lnTo>
                    <a:lnTo>
                      <a:pt x="37" y="58"/>
                    </a:lnTo>
                    <a:lnTo>
                      <a:pt x="19" y="86"/>
                    </a:lnTo>
                    <a:lnTo>
                      <a:pt x="6" y="117"/>
                    </a:lnTo>
                    <a:lnTo>
                      <a:pt x="0" y="151"/>
                    </a:lnTo>
                    <a:lnTo>
                      <a:pt x="0" y="184"/>
                    </a:lnTo>
                    <a:lnTo>
                      <a:pt x="6" y="280"/>
                    </a:lnTo>
                  </a:path>
                </a:pathLst>
              </a:custGeom>
              <a:noFill/>
              <a:ln w="0" cap="sq">
                <a:solidFill>
                  <a:srgbClr val="000000"/>
                </a:solidFill>
                <a:miter lim="800000"/>
                <a:headEnd/>
                <a:tailEnd/>
              </a:ln>
            </p:spPr>
            <p:txBody>
              <a:bodyPr/>
              <a:lstStyle/>
              <a:p>
                <a:endParaRPr lang="ru-RU"/>
              </a:p>
            </p:txBody>
          </p:sp>
          <p:sp>
            <p:nvSpPr>
              <p:cNvPr id="25614" name="Freeform 33"/>
              <p:cNvSpPr>
                <a:spLocks/>
              </p:cNvSpPr>
              <p:nvPr/>
            </p:nvSpPr>
            <p:spPr bwMode="auto">
              <a:xfrm>
                <a:off x="4134" y="1392"/>
                <a:ext cx="647" cy="683"/>
              </a:xfrm>
              <a:custGeom>
                <a:avLst/>
                <a:gdLst>
                  <a:gd name="T0" fmla="*/ 206 w 647"/>
                  <a:gd name="T1" fmla="*/ 326 h 683"/>
                  <a:gd name="T2" fmla="*/ 160 w 647"/>
                  <a:gd name="T3" fmla="*/ 379 h 683"/>
                  <a:gd name="T4" fmla="*/ 120 w 647"/>
                  <a:gd name="T5" fmla="*/ 431 h 683"/>
                  <a:gd name="T6" fmla="*/ 83 w 647"/>
                  <a:gd name="T7" fmla="*/ 480 h 683"/>
                  <a:gd name="T8" fmla="*/ 49 w 647"/>
                  <a:gd name="T9" fmla="*/ 526 h 683"/>
                  <a:gd name="T10" fmla="*/ 24 w 647"/>
                  <a:gd name="T11" fmla="*/ 572 h 683"/>
                  <a:gd name="T12" fmla="*/ 6 w 647"/>
                  <a:gd name="T13" fmla="*/ 615 h 683"/>
                  <a:gd name="T14" fmla="*/ 0 w 647"/>
                  <a:gd name="T15" fmla="*/ 652 h 683"/>
                  <a:gd name="T16" fmla="*/ 0 w 647"/>
                  <a:gd name="T17" fmla="*/ 683 h 683"/>
                  <a:gd name="T18" fmla="*/ 18 w 647"/>
                  <a:gd name="T19" fmla="*/ 668 h 683"/>
                  <a:gd name="T20" fmla="*/ 49 w 647"/>
                  <a:gd name="T21" fmla="*/ 643 h 683"/>
                  <a:gd name="T22" fmla="*/ 89 w 647"/>
                  <a:gd name="T23" fmla="*/ 618 h 683"/>
                  <a:gd name="T24" fmla="*/ 132 w 647"/>
                  <a:gd name="T25" fmla="*/ 588 h 683"/>
                  <a:gd name="T26" fmla="*/ 175 w 647"/>
                  <a:gd name="T27" fmla="*/ 560 h 683"/>
                  <a:gd name="T28" fmla="*/ 218 w 647"/>
                  <a:gd name="T29" fmla="*/ 535 h 683"/>
                  <a:gd name="T30" fmla="*/ 255 w 647"/>
                  <a:gd name="T31" fmla="*/ 511 h 683"/>
                  <a:gd name="T32" fmla="*/ 283 w 647"/>
                  <a:gd name="T33" fmla="*/ 495 h 683"/>
                  <a:gd name="T34" fmla="*/ 274 w 647"/>
                  <a:gd name="T35" fmla="*/ 480 h 683"/>
                  <a:gd name="T36" fmla="*/ 268 w 647"/>
                  <a:gd name="T37" fmla="*/ 462 h 683"/>
                  <a:gd name="T38" fmla="*/ 262 w 647"/>
                  <a:gd name="T39" fmla="*/ 443 h 683"/>
                  <a:gd name="T40" fmla="*/ 258 w 647"/>
                  <a:gd name="T41" fmla="*/ 422 h 683"/>
                  <a:gd name="T42" fmla="*/ 286 w 647"/>
                  <a:gd name="T43" fmla="*/ 406 h 683"/>
                  <a:gd name="T44" fmla="*/ 332 w 647"/>
                  <a:gd name="T45" fmla="*/ 385 h 683"/>
                  <a:gd name="T46" fmla="*/ 397 w 647"/>
                  <a:gd name="T47" fmla="*/ 354 h 683"/>
                  <a:gd name="T48" fmla="*/ 465 w 647"/>
                  <a:gd name="T49" fmla="*/ 320 h 683"/>
                  <a:gd name="T50" fmla="*/ 533 w 647"/>
                  <a:gd name="T51" fmla="*/ 289 h 683"/>
                  <a:gd name="T52" fmla="*/ 591 w 647"/>
                  <a:gd name="T53" fmla="*/ 262 h 683"/>
                  <a:gd name="T54" fmla="*/ 631 w 647"/>
                  <a:gd name="T55" fmla="*/ 243 h 683"/>
                  <a:gd name="T56" fmla="*/ 647 w 647"/>
                  <a:gd name="T57" fmla="*/ 237 h 683"/>
                  <a:gd name="T58" fmla="*/ 557 w 647"/>
                  <a:gd name="T59" fmla="*/ 0 h 683"/>
                  <a:gd name="T60" fmla="*/ 542 w 647"/>
                  <a:gd name="T61" fmla="*/ 13 h 683"/>
                  <a:gd name="T62" fmla="*/ 523 w 647"/>
                  <a:gd name="T63" fmla="*/ 28 h 683"/>
                  <a:gd name="T64" fmla="*/ 502 w 647"/>
                  <a:gd name="T65" fmla="*/ 44 h 683"/>
                  <a:gd name="T66" fmla="*/ 477 w 647"/>
                  <a:gd name="T67" fmla="*/ 62 h 683"/>
                  <a:gd name="T68" fmla="*/ 443 w 647"/>
                  <a:gd name="T69" fmla="*/ 56 h 683"/>
                  <a:gd name="T70" fmla="*/ 397 w 647"/>
                  <a:gd name="T71" fmla="*/ 59 h 683"/>
                  <a:gd name="T72" fmla="*/ 348 w 647"/>
                  <a:gd name="T73" fmla="*/ 74 h 683"/>
                  <a:gd name="T74" fmla="*/ 299 w 647"/>
                  <a:gd name="T75" fmla="*/ 99 h 683"/>
                  <a:gd name="T76" fmla="*/ 255 w 647"/>
                  <a:gd name="T77" fmla="*/ 139 h 683"/>
                  <a:gd name="T78" fmla="*/ 222 w 647"/>
                  <a:gd name="T79" fmla="*/ 188 h 683"/>
                  <a:gd name="T80" fmla="*/ 203 w 647"/>
                  <a:gd name="T81" fmla="*/ 250 h 683"/>
                  <a:gd name="T82" fmla="*/ 206 w 647"/>
                  <a:gd name="T83" fmla="*/ 326 h 68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7"/>
                  <a:gd name="T127" fmla="*/ 0 h 683"/>
                  <a:gd name="T128" fmla="*/ 647 w 647"/>
                  <a:gd name="T129" fmla="*/ 683 h 68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7" h="683">
                    <a:moveTo>
                      <a:pt x="206" y="326"/>
                    </a:moveTo>
                    <a:lnTo>
                      <a:pt x="160" y="379"/>
                    </a:lnTo>
                    <a:lnTo>
                      <a:pt x="120" y="431"/>
                    </a:lnTo>
                    <a:lnTo>
                      <a:pt x="83" y="480"/>
                    </a:lnTo>
                    <a:lnTo>
                      <a:pt x="49" y="526"/>
                    </a:lnTo>
                    <a:lnTo>
                      <a:pt x="24" y="572"/>
                    </a:lnTo>
                    <a:lnTo>
                      <a:pt x="6" y="615"/>
                    </a:lnTo>
                    <a:lnTo>
                      <a:pt x="0" y="652"/>
                    </a:lnTo>
                    <a:lnTo>
                      <a:pt x="0" y="683"/>
                    </a:lnTo>
                    <a:lnTo>
                      <a:pt x="18" y="668"/>
                    </a:lnTo>
                    <a:lnTo>
                      <a:pt x="49" y="643"/>
                    </a:lnTo>
                    <a:lnTo>
                      <a:pt x="89" y="618"/>
                    </a:lnTo>
                    <a:lnTo>
                      <a:pt x="132" y="588"/>
                    </a:lnTo>
                    <a:lnTo>
                      <a:pt x="175" y="560"/>
                    </a:lnTo>
                    <a:lnTo>
                      <a:pt x="218" y="535"/>
                    </a:lnTo>
                    <a:lnTo>
                      <a:pt x="255" y="511"/>
                    </a:lnTo>
                    <a:lnTo>
                      <a:pt x="283" y="495"/>
                    </a:lnTo>
                    <a:lnTo>
                      <a:pt x="274" y="480"/>
                    </a:lnTo>
                    <a:lnTo>
                      <a:pt x="268" y="462"/>
                    </a:lnTo>
                    <a:lnTo>
                      <a:pt x="262" y="443"/>
                    </a:lnTo>
                    <a:lnTo>
                      <a:pt x="258" y="422"/>
                    </a:lnTo>
                    <a:lnTo>
                      <a:pt x="286" y="406"/>
                    </a:lnTo>
                    <a:lnTo>
                      <a:pt x="332" y="385"/>
                    </a:lnTo>
                    <a:lnTo>
                      <a:pt x="397" y="354"/>
                    </a:lnTo>
                    <a:lnTo>
                      <a:pt x="465" y="320"/>
                    </a:lnTo>
                    <a:lnTo>
                      <a:pt x="533" y="289"/>
                    </a:lnTo>
                    <a:lnTo>
                      <a:pt x="591" y="262"/>
                    </a:lnTo>
                    <a:lnTo>
                      <a:pt x="631" y="243"/>
                    </a:lnTo>
                    <a:lnTo>
                      <a:pt x="647" y="237"/>
                    </a:lnTo>
                    <a:lnTo>
                      <a:pt x="557" y="0"/>
                    </a:lnTo>
                    <a:lnTo>
                      <a:pt x="542" y="13"/>
                    </a:lnTo>
                    <a:lnTo>
                      <a:pt x="523" y="28"/>
                    </a:lnTo>
                    <a:lnTo>
                      <a:pt x="502" y="44"/>
                    </a:lnTo>
                    <a:lnTo>
                      <a:pt x="477" y="62"/>
                    </a:lnTo>
                    <a:lnTo>
                      <a:pt x="443" y="56"/>
                    </a:lnTo>
                    <a:lnTo>
                      <a:pt x="397" y="59"/>
                    </a:lnTo>
                    <a:lnTo>
                      <a:pt x="348" y="74"/>
                    </a:lnTo>
                    <a:lnTo>
                      <a:pt x="299" y="99"/>
                    </a:lnTo>
                    <a:lnTo>
                      <a:pt x="255" y="139"/>
                    </a:lnTo>
                    <a:lnTo>
                      <a:pt x="222" y="188"/>
                    </a:lnTo>
                    <a:lnTo>
                      <a:pt x="203" y="250"/>
                    </a:lnTo>
                    <a:lnTo>
                      <a:pt x="206" y="326"/>
                    </a:lnTo>
                    <a:close/>
                  </a:path>
                </a:pathLst>
              </a:custGeom>
              <a:solidFill>
                <a:srgbClr val="CC8C00"/>
              </a:solidFill>
              <a:ln w="9525">
                <a:noFill/>
                <a:round/>
                <a:headEnd/>
                <a:tailEnd/>
              </a:ln>
            </p:spPr>
            <p:txBody>
              <a:bodyPr/>
              <a:lstStyle/>
              <a:p>
                <a:endParaRPr lang="ru-RU"/>
              </a:p>
            </p:txBody>
          </p:sp>
          <p:sp>
            <p:nvSpPr>
              <p:cNvPr id="25615" name="Freeform 34"/>
              <p:cNvSpPr>
                <a:spLocks/>
              </p:cNvSpPr>
              <p:nvPr/>
            </p:nvSpPr>
            <p:spPr bwMode="auto">
              <a:xfrm>
                <a:off x="4134" y="1392"/>
                <a:ext cx="647" cy="683"/>
              </a:xfrm>
              <a:custGeom>
                <a:avLst/>
                <a:gdLst>
                  <a:gd name="T0" fmla="*/ 206 w 647"/>
                  <a:gd name="T1" fmla="*/ 326 h 683"/>
                  <a:gd name="T2" fmla="*/ 206 w 647"/>
                  <a:gd name="T3" fmla="*/ 326 h 683"/>
                  <a:gd name="T4" fmla="*/ 160 w 647"/>
                  <a:gd name="T5" fmla="*/ 379 h 683"/>
                  <a:gd name="T6" fmla="*/ 120 w 647"/>
                  <a:gd name="T7" fmla="*/ 431 h 683"/>
                  <a:gd name="T8" fmla="*/ 83 w 647"/>
                  <a:gd name="T9" fmla="*/ 480 h 683"/>
                  <a:gd name="T10" fmla="*/ 49 w 647"/>
                  <a:gd name="T11" fmla="*/ 526 h 683"/>
                  <a:gd name="T12" fmla="*/ 24 w 647"/>
                  <a:gd name="T13" fmla="*/ 572 h 683"/>
                  <a:gd name="T14" fmla="*/ 6 w 647"/>
                  <a:gd name="T15" fmla="*/ 615 h 683"/>
                  <a:gd name="T16" fmla="*/ 0 w 647"/>
                  <a:gd name="T17" fmla="*/ 652 h 683"/>
                  <a:gd name="T18" fmla="*/ 0 w 647"/>
                  <a:gd name="T19" fmla="*/ 683 h 683"/>
                  <a:gd name="T20" fmla="*/ 0 w 647"/>
                  <a:gd name="T21" fmla="*/ 683 h 683"/>
                  <a:gd name="T22" fmla="*/ 18 w 647"/>
                  <a:gd name="T23" fmla="*/ 668 h 683"/>
                  <a:gd name="T24" fmla="*/ 49 w 647"/>
                  <a:gd name="T25" fmla="*/ 643 h 683"/>
                  <a:gd name="T26" fmla="*/ 89 w 647"/>
                  <a:gd name="T27" fmla="*/ 618 h 683"/>
                  <a:gd name="T28" fmla="*/ 132 w 647"/>
                  <a:gd name="T29" fmla="*/ 588 h 683"/>
                  <a:gd name="T30" fmla="*/ 175 w 647"/>
                  <a:gd name="T31" fmla="*/ 560 h 683"/>
                  <a:gd name="T32" fmla="*/ 218 w 647"/>
                  <a:gd name="T33" fmla="*/ 535 h 683"/>
                  <a:gd name="T34" fmla="*/ 255 w 647"/>
                  <a:gd name="T35" fmla="*/ 511 h 683"/>
                  <a:gd name="T36" fmla="*/ 283 w 647"/>
                  <a:gd name="T37" fmla="*/ 495 h 683"/>
                  <a:gd name="T38" fmla="*/ 283 w 647"/>
                  <a:gd name="T39" fmla="*/ 495 h 683"/>
                  <a:gd name="T40" fmla="*/ 274 w 647"/>
                  <a:gd name="T41" fmla="*/ 480 h 683"/>
                  <a:gd name="T42" fmla="*/ 268 w 647"/>
                  <a:gd name="T43" fmla="*/ 462 h 683"/>
                  <a:gd name="T44" fmla="*/ 262 w 647"/>
                  <a:gd name="T45" fmla="*/ 443 h 683"/>
                  <a:gd name="T46" fmla="*/ 258 w 647"/>
                  <a:gd name="T47" fmla="*/ 422 h 683"/>
                  <a:gd name="T48" fmla="*/ 258 w 647"/>
                  <a:gd name="T49" fmla="*/ 422 h 683"/>
                  <a:gd name="T50" fmla="*/ 286 w 647"/>
                  <a:gd name="T51" fmla="*/ 406 h 683"/>
                  <a:gd name="T52" fmla="*/ 332 w 647"/>
                  <a:gd name="T53" fmla="*/ 385 h 683"/>
                  <a:gd name="T54" fmla="*/ 397 w 647"/>
                  <a:gd name="T55" fmla="*/ 354 h 683"/>
                  <a:gd name="T56" fmla="*/ 465 w 647"/>
                  <a:gd name="T57" fmla="*/ 320 h 683"/>
                  <a:gd name="T58" fmla="*/ 533 w 647"/>
                  <a:gd name="T59" fmla="*/ 289 h 683"/>
                  <a:gd name="T60" fmla="*/ 591 w 647"/>
                  <a:gd name="T61" fmla="*/ 262 h 683"/>
                  <a:gd name="T62" fmla="*/ 631 w 647"/>
                  <a:gd name="T63" fmla="*/ 243 h 683"/>
                  <a:gd name="T64" fmla="*/ 647 w 647"/>
                  <a:gd name="T65" fmla="*/ 237 h 683"/>
                  <a:gd name="T66" fmla="*/ 557 w 647"/>
                  <a:gd name="T67" fmla="*/ 0 h 683"/>
                  <a:gd name="T68" fmla="*/ 557 w 647"/>
                  <a:gd name="T69" fmla="*/ 0 h 683"/>
                  <a:gd name="T70" fmla="*/ 542 w 647"/>
                  <a:gd name="T71" fmla="*/ 13 h 683"/>
                  <a:gd name="T72" fmla="*/ 523 w 647"/>
                  <a:gd name="T73" fmla="*/ 28 h 683"/>
                  <a:gd name="T74" fmla="*/ 502 w 647"/>
                  <a:gd name="T75" fmla="*/ 44 h 683"/>
                  <a:gd name="T76" fmla="*/ 477 w 647"/>
                  <a:gd name="T77" fmla="*/ 62 h 683"/>
                  <a:gd name="T78" fmla="*/ 477 w 647"/>
                  <a:gd name="T79" fmla="*/ 62 h 683"/>
                  <a:gd name="T80" fmla="*/ 443 w 647"/>
                  <a:gd name="T81" fmla="*/ 56 h 683"/>
                  <a:gd name="T82" fmla="*/ 397 w 647"/>
                  <a:gd name="T83" fmla="*/ 59 h 683"/>
                  <a:gd name="T84" fmla="*/ 348 w 647"/>
                  <a:gd name="T85" fmla="*/ 74 h 683"/>
                  <a:gd name="T86" fmla="*/ 299 w 647"/>
                  <a:gd name="T87" fmla="*/ 99 h 683"/>
                  <a:gd name="T88" fmla="*/ 255 w 647"/>
                  <a:gd name="T89" fmla="*/ 139 h 683"/>
                  <a:gd name="T90" fmla="*/ 222 w 647"/>
                  <a:gd name="T91" fmla="*/ 188 h 683"/>
                  <a:gd name="T92" fmla="*/ 203 w 647"/>
                  <a:gd name="T93" fmla="*/ 250 h 683"/>
                  <a:gd name="T94" fmla="*/ 206 w 647"/>
                  <a:gd name="T95" fmla="*/ 326 h 6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7"/>
                  <a:gd name="T145" fmla="*/ 0 h 683"/>
                  <a:gd name="T146" fmla="*/ 647 w 647"/>
                  <a:gd name="T147" fmla="*/ 683 h 6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7" h="683">
                    <a:moveTo>
                      <a:pt x="206" y="326"/>
                    </a:moveTo>
                    <a:lnTo>
                      <a:pt x="206" y="326"/>
                    </a:lnTo>
                    <a:lnTo>
                      <a:pt x="160" y="379"/>
                    </a:lnTo>
                    <a:lnTo>
                      <a:pt x="120" y="431"/>
                    </a:lnTo>
                    <a:lnTo>
                      <a:pt x="83" y="480"/>
                    </a:lnTo>
                    <a:lnTo>
                      <a:pt x="49" y="526"/>
                    </a:lnTo>
                    <a:lnTo>
                      <a:pt x="24" y="572"/>
                    </a:lnTo>
                    <a:lnTo>
                      <a:pt x="6" y="615"/>
                    </a:lnTo>
                    <a:lnTo>
                      <a:pt x="0" y="652"/>
                    </a:lnTo>
                    <a:lnTo>
                      <a:pt x="0" y="683"/>
                    </a:lnTo>
                    <a:lnTo>
                      <a:pt x="18" y="668"/>
                    </a:lnTo>
                    <a:lnTo>
                      <a:pt x="49" y="643"/>
                    </a:lnTo>
                    <a:lnTo>
                      <a:pt x="89" y="618"/>
                    </a:lnTo>
                    <a:lnTo>
                      <a:pt x="132" y="588"/>
                    </a:lnTo>
                    <a:lnTo>
                      <a:pt x="175" y="560"/>
                    </a:lnTo>
                    <a:lnTo>
                      <a:pt x="218" y="535"/>
                    </a:lnTo>
                    <a:lnTo>
                      <a:pt x="255" y="511"/>
                    </a:lnTo>
                    <a:lnTo>
                      <a:pt x="283" y="495"/>
                    </a:lnTo>
                    <a:lnTo>
                      <a:pt x="274" y="480"/>
                    </a:lnTo>
                    <a:lnTo>
                      <a:pt x="268" y="462"/>
                    </a:lnTo>
                    <a:lnTo>
                      <a:pt x="262" y="443"/>
                    </a:lnTo>
                    <a:lnTo>
                      <a:pt x="258" y="422"/>
                    </a:lnTo>
                    <a:lnTo>
                      <a:pt x="286" y="406"/>
                    </a:lnTo>
                    <a:lnTo>
                      <a:pt x="332" y="385"/>
                    </a:lnTo>
                    <a:lnTo>
                      <a:pt x="397" y="354"/>
                    </a:lnTo>
                    <a:lnTo>
                      <a:pt x="465" y="320"/>
                    </a:lnTo>
                    <a:lnTo>
                      <a:pt x="533" y="289"/>
                    </a:lnTo>
                    <a:lnTo>
                      <a:pt x="591" y="262"/>
                    </a:lnTo>
                    <a:lnTo>
                      <a:pt x="631" y="243"/>
                    </a:lnTo>
                    <a:lnTo>
                      <a:pt x="647" y="237"/>
                    </a:lnTo>
                    <a:lnTo>
                      <a:pt x="557" y="0"/>
                    </a:lnTo>
                    <a:lnTo>
                      <a:pt x="542" y="13"/>
                    </a:lnTo>
                    <a:lnTo>
                      <a:pt x="523" y="28"/>
                    </a:lnTo>
                    <a:lnTo>
                      <a:pt x="502" y="44"/>
                    </a:lnTo>
                    <a:lnTo>
                      <a:pt x="477" y="62"/>
                    </a:lnTo>
                    <a:lnTo>
                      <a:pt x="443" y="56"/>
                    </a:lnTo>
                    <a:lnTo>
                      <a:pt x="397" y="59"/>
                    </a:lnTo>
                    <a:lnTo>
                      <a:pt x="348" y="74"/>
                    </a:lnTo>
                    <a:lnTo>
                      <a:pt x="299" y="99"/>
                    </a:lnTo>
                    <a:lnTo>
                      <a:pt x="255" y="139"/>
                    </a:lnTo>
                    <a:lnTo>
                      <a:pt x="222" y="188"/>
                    </a:lnTo>
                    <a:lnTo>
                      <a:pt x="203" y="250"/>
                    </a:lnTo>
                    <a:lnTo>
                      <a:pt x="206" y="326"/>
                    </a:lnTo>
                  </a:path>
                </a:pathLst>
              </a:custGeom>
              <a:noFill/>
              <a:ln w="0" cap="sq">
                <a:solidFill>
                  <a:srgbClr val="000000"/>
                </a:solidFill>
                <a:miter lim="800000"/>
                <a:headEnd/>
                <a:tailEnd/>
              </a:ln>
            </p:spPr>
            <p:txBody>
              <a:bodyPr/>
              <a:lstStyle/>
              <a:p>
                <a:endParaRPr lang="ru-RU"/>
              </a:p>
            </p:txBody>
          </p:sp>
          <p:sp>
            <p:nvSpPr>
              <p:cNvPr id="25616" name="Freeform 35"/>
              <p:cNvSpPr>
                <a:spLocks/>
              </p:cNvSpPr>
              <p:nvPr/>
            </p:nvSpPr>
            <p:spPr bwMode="auto">
              <a:xfrm>
                <a:off x="4392" y="1881"/>
                <a:ext cx="647" cy="1467"/>
              </a:xfrm>
              <a:custGeom>
                <a:avLst/>
                <a:gdLst>
                  <a:gd name="T0" fmla="*/ 25 w 647"/>
                  <a:gd name="T1" fmla="*/ 827 h 1467"/>
                  <a:gd name="T2" fmla="*/ 62 w 647"/>
                  <a:gd name="T3" fmla="*/ 661 h 1467"/>
                  <a:gd name="T4" fmla="*/ 155 w 647"/>
                  <a:gd name="T5" fmla="*/ 658 h 1467"/>
                  <a:gd name="T6" fmla="*/ 213 w 647"/>
                  <a:gd name="T7" fmla="*/ 114 h 1467"/>
                  <a:gd name="T8" fmla="*/ 170 w 647"/>
                  <a:gd name="T9" fmla="*/ 90 h 1467"/>
                  <a:gd name="T10" fmla="*/ 124 w 647"/>
                  <a:gd name="T11" fmla="*/ 74 h 1467"/>
                  <a:gd name="T12" fmla="*/ 179 w 647"/>
                  <a:gd name="T13" fmla="*/ 46 h 1467"/>
                  <a:gd name="T14" fmla="*/ 256 w 647"/>
                  <a:gd name="T15" fmla="*/ 16 h 1467"/>
                  <a:gd name="T16" fmla="*/ 333 w 647"/>
                  <a:gd name="T17" fmla="*/ 0 h 1467"/>
                  <a:gd name="T18" fmla="*/ 395 w 647"/>
                  <a:gd name="T19" fmla="*/ 6 h 1467"/>
                  <a:gd name="T20" fmla="*/ 355 w 647"/>
                  <a:gd name="T21" fmla="*/ 43 h 1467"/>
                  <a:gd name="T22" fmla="*/ 327 w 647"/>
                  <a:gd name="T23" fmla="*/ 65 h 1467"/>
                  <a:gd name="T24" fmla="*/ 395 w 647"/>
                  <a:gd name="T25" fmla="*/ 133 h 1467"/>
                  <a:gd name="T26" fmla="*/ 342 w 647"/>
                  <a:gd name="T27" fmla="*/ 216 h 1467"/>
                  <a:gd name="T28" fmla="*/ 349 w 647"/>
                  <a:gd name="T29" fmla="*/ 256 h 1467"/>
                  <a:gd name="T30" fmla="*/ 379 w 647"/>
                  <a:gd name="T31" fmla="*/ 311 h 1467"/>
                  <a:gd name="T32" fmla="*/ 410 w 647"/>
                  <a:gd name="T33" fmla="*/ 360 h 1467"/>
                  <a:gd name="T34" fmla="*/ 432 w 647"/>
                  <a:gd name="T35" fmla="*/ 391 h 1467"/>
                  <a:gd name="T36" fmla="*/ 647 w 647"/>
                  <a:gd name="T37" fmla="*/ 526 h 1467"/>
                  <a:gd name="T38" fmla="*/ 382 w 647"/>
                  <a:gd name="T39" fmla="*/ 566 h 1467"/>
                  <a:gd name="T40" fmla="*/ 176 w 647"/>
                  <a:gd name="T41" fmla="*/ 757 h 1467"/>
                  <a:gd name="T42" fmla="*/ 253 w 647"/>
                  <a:gd name="T43" fmla="*/ 1304 h 1467"/>
                  <a:gd name="T44" fmla="*/ 309 w 647"/>
                  <a:gd name="T45" fmla="*/ 1326 h 1467"/>
                  <a:gd name="T46" fmla="*/ 352 w 647"/>
                  <a:gd name="T47" fmla="*/ 1369 h 1467"/>
                  <a:gd name="T48" fmla="*/ 382 w 647"/>
                  <a:gd name="T49" fmla="*/ 1421 h 1467"/>
                  <a:gd name="T50" fmla="*/ 401 w 647"/>
                  <a:gd name="T51" fmla="*/ 1467 h 1467"/>
                  <a:gd name="T52" fmla="*/ 299 w 647"/>
                  <a:gd name="T53" fmla="*/ 1467 h 1467"/>
                  <a:gd name="T54" fmla="*/ 167 w 647"/>
                  <a:gd name="T55" fmla="*/ 1467 h 1467"/>
                  <a:gd name="T56" fmla="*/ 50 w 647"/>
                  <a:gd name="T57" fmla="*/ 1467 h 1467"/>
                  <a:gd name="T58" fmla="*/ 0 w 647"/>
                  <a:gd name="T59" fmla="*/ 1467 h 1467"/>
                  <a:gd name="T60" fmla="*/ 7 w 647"/>
                  <a:gd name="T61" fmla="*/ 1405 h 1467"/>
                  <a:gd name="T62" fmla="*/ 41 w 647"/>
                  <a:gd name="T63" fmla="*/ 1316 h 1467"/>
                  <a:gd name="T64" fmla="*/ 81 w 647"/>
                  <a:gd name="T65" fmla="*/ 1227 h 1467"/>
                  <a:gd name="T66" fmla="*/ 118 w 647"/>
                  <a:gd name="T67" fmla="*/ 1163 h 1467"/>
                  <a:gd name="T68" fmla="*/ 96 w 647"/>
                  <a:gd name="T69" fmla="*/ 1113 h 1467"/>
                  <a:gd name="T70" fmla="*/ 56 w 647"/>
                  <a:gd name="T71" fmla="*/ 1033 h 1467"/>
                  <a:gd name="T72" fmla="*/ 19 w 647"/>
                  <a:gd name="T73" fmla="*/ 963 h 1467"/>
                  <a:gd name="T74" fmla="*/ 0 w 647"/>
                  <a:gd name="T75" fmla="*/ 932 h 146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7"/>
                  <a:gd name="T115" fmla="*/ 0 h 1467"/>
                  <a:gd name="T116" fmla="*/ 647 w 647"/>
                  <a:gd name="T117" fmla="*/ 1467 h 146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7" h="1467">
                    <a:moveTo>
                      <a:pt x="0" y="932"/>
                    </a:moveTo>
                    <a:lnTo>
                      <a:pt x="25" y="827"/>
                    </a:lnTo>
                    <a:lnTo>
                      <a:pt x="47" y="732"/>
                    </a:lnTo>
                    <a:lnTo>
                      <a:pt x="62" y="661"/>
                    </a:lnTo>
                    <a:lnTo>
                      <a:pt x="68" y="634"/>
                    </a:lnTo>
                    <a:lnTo>
                      <a:pt x="155" y="658"/>
                    </a:lnTo>
                    <a:lnTo>
                      <a:pt x="299" y="139"/>
                    </a:lnTo>
                    <a:lnTo>
                      <a:pt x="213" y="114"/>
                    </a:lnTo>
                    <a:lnTo>
                      <a:pt x="195" y="105"/>
                    </a:lnTo>
                    <a:lnTo>
                      <a:pt x="170" y="90"/>
                    </a:lnTo>
                    <a:lnTo>
                      <a:pt x="145" y="80"/>
                    </a:lnTo>
                    <a:lnTo>
                      <a:pt x="124" y="74"/>
                    </a:lnTo>
                    <a:lnTo>
                      <a:pt x="148" y="62"/>
                    </a:lnTo>
                    <a:lnTo>
                      <a:pt x="179" y="46"/>
                    </a:lnTo>
                    <a:lnTo>
                      <a:pt x="216" y="31"/>
                    </a:lnTo>
                    <a:lnTo>
                      <a:pt x="256" y="16"/>
                    </a:lnTo>
                    <a:lnTo>
                      <a:pt x="296" y="6"/>
                    </a:lnTo>
                    <a:lnTo>
                      <a:pt x="333" y="0"/>
                    </a:lnTo>
                    <a:lnTo>
                      <a:pt x="367" y="0"/>
                    </a:lnTo>
                    <a:lnTo>
                      <a:pt x="395" y="6"/>
                    </a:lnTo>
                    <a:lnTo>
                      <a:pt x="376" y="22"/>
                    </a:lnTo>
                    <a:lnTo>
                      <a:pt x="355" y="43"/>
                    </a:lnTo>
                    <a:lnTo>
                      <a:pt x="336" y="59"/>
                    </a:lnTo>
                    <a:lnTo>
                      <a:pt x="327" y="65"/>
                    </a:lnTo>
                    <a:lnTo>
                      <a:pt x="416" y="105"/>
                    </a:lnTo>
                    <a:lnTo>
                      <a:pt x="395" y="133"/>
                    </a:lnTo>
                    <a:lnTo>
                      <a:pt x="367" y="176"/>
                    </a:lnTo>
                    <a:lnTo>
                      <a:pt x="342" y="216"/>
                    </a:lnTo>
                    <a:lnTo>
                      <a:pt x="333" y="234"/>
                    </a:lnTo>
                    <a:lnTo>
                      <a:pt x="349" y="256"/>
                    </a:lnTo>
                    <a:lnTo>
                      <a:pt x="364" y="283"/>
                    </a:lnTo>
                    <a:lnTo>
                      <a:pt x="379" y="311"/>
                    </a:lnTo>
                    <a:lnTo>
                      <a:pt x="398" y="335"/>
                    </a:lnTo>
                    <a:lnTo>
                      <a:pt x="410" y="360"/>
                    </a:lnTo>
                    <a:lnTo>
                      <a:pt x="422" y="379"/>
                    </a:lnTo>
                    <a:lnTo>
                      <a:pt x="432" y="391"/>
                    </a:lnTo>
                    <a:lnTo>
                      <a:pt x="435" y="397"/>
                    </a:lnTo>
                    <a:lnTo>
                      <a:pt x="647" y="526"/>
                    </a:lnTo>
                    <a:lnTo>
                      <a:pt x="564" y="661"/>
                    </a:lnTo>
                    <a:lnTo>
                      <a:pt x="382" y="566"/>
                    </a:lnTo>
                    <a:lnTo>
                      <a:pt x="293" y="440"/>
                    </a:lnTo>
                    <a:lnTo>
                      <a:pt x="176" y="757"/>
                    </a:lnTo>
                    <a:lnTo>
                      <a:pt x="345" y="1083"/>
                    </a:lnTo>
                    <a:lnTo>
                      <a:pt x="253" y="1304"/>
                    </a:lnTo>
                    <a:lnTo>
                      <a:pt x="281" y="1310"/>
                    </a:lnTo>
                    <a:lnTo>
                      <a:pt x="309" y="1326"/>
                    </a:lnTo>
                    <a:lnTo>
                      <a:pt x="333" y="1344"/>
                    </a:lnTo>
                    <a:lnTo>
                      <a:pt x="352" y="1369"/>
                    </a:lnTo>
                    <a:lnTo>
                      <a:pt x="370" y="1393"/>
                    </a:lnTo>
                    <a:lnTo>
                      <a:pt x="382" y="1421"/>
                    </a:lnTo>
                    <a:lnTo>
                      <a:pt x="395" y="1445"/>
                    </a:lnTo>
                    <a:lnTo>
                      <a:pt x="401" y="1467"/>
                    </a:lnTo>
                    <a:lnTo>
                      <a:pt x="358" y="1467"/>
                    </a:lnTo>
                    <a:lnTo>
                      <a:pt x="299" y="1467"/>
                    </a:lnTo>
                    <a:lnTo>
                      <a:pt x="235" y="1467"/>
                    </a:lnTo>
                    <a:lnTo>
                      <a:pt x="167" y="1467"/>
                    </a:lnTo>
                    <a:lnTo>
                      <a:pt x="102" y="1467"/>
                    </a:lnTo>
                    <a:lnTo>
                      <a:pt x="50" y="1467"/>
                    </a:lnTo>
                    <a:lnTo>
                      <a:pt x="13" y="1467"/>
                    </a:lnTo>
                    <a:lnTo>
                      <a:pt x="0" y="1467"/>
                    </a:lnTo>
                    <a:lnTo>
                      <a:pt x="0" y="1442"/>
                    </a:lnTo>
                    <a:lnTo>
                      <a:pt x="7" y="1405"/>
                    </a:lnTo>
                    <a:lnTo>
                      <a:pt x="22" y="1362"/>
                    </a:lnTo>
                    <a:lnTo>
                      <a:pt x="41" y="1316"/>
                    </a:lnTo>
                    <a:lnTo>
                      <a:pt x="59" y="1270"/>
                    </a:lnTo>
                    <a:lnTo>
                      <a:pt x="81" y="1227"/>
                    </a:lnTo>
                    <a:lnTo>
                      <a:pt x="99" y="1190"/>
                    </a:lnTo>
                    <a:lnTo>
                      <a:pt x="118" y="1163"/>
                    </a:lnTo>
                    <a:lnTo>
                      <a:pt x="111" y="1144"/>
                    </a:lnTo>
                    <a:lnTo>
                      <a:pt x="96" y="1113"/>
                    </a:lnTo>
                    <a:lnTo>
                      <a:pt x="78" y="1073"/>
                    </a:lnTo>
                    <a:lnTo>
                      <a:pt x="56" y="1033"/>
                    </a:lnTo>
                    <a:lnTo>
                      <a:pt x="34" y="997"/>
                    </a:lnTo>
                    <a:lnTo>
                      <a:pt x="19" y="963"/>
                    </a:lnTo>
                    <a:lnTo>
                      <a:pt x="7" y="941"/>
                    </a:lnTo>
                    <a:lnTo>
                      <a:pt x="0" y="932"/>
                    </a:lnTo>
                    <a:close/>
                  </a:path>
                </a:pathLst>
              </a:custGeom>
              <a:solidFill>
                <a:srgbClr val="E0B71E"/>
              </a:solidFill>
              <a:ln w="9525">
                <a:noFill/>
                <a:round/>
                <a:headEnd/>
                <a:tailEnd/>
              </a:ln>
            </p:spPr>
            <p:txBody>
              <a:bodyPr/>
              <a:lstStyle/>
              <a:p>
                <a:endParaRPr lang="ru-RU"/>
              </a:p>
            </p:txBody>
          </p:sp>
          <p:sp>
            <p:nvSpPr>
              <p:cNvPr id="25617" name="Freeform 36"/>
              <p:cNvSpPr>
                <a:spLocks/>
              </p:cNvSpPr>
              <p:nvPr/>
            </p:nvSpPr>
            <p:spPr bwMode="auto">
              <a:xfrm>
                <a:off x="4392" y="1881"/>
                <a:ext cx="647" cy="1467"/>
              </a:xfrm>
              <a:custGeom>
                <a:avLst/>
                <a:gdLst>
                  <a:gd name="T0" fmla="*/ 0 w 647"/>
                  <a:gd name="T1" fmla="*/ 932 h 1467"/>
                  <a:gd name="T2" fmla="*/ 47 w 647"/>
                  <a:gd name="T3" fmla="*/ 732 h 1467"/>
                  <a:gd name="T4" fmla="*/ 68 w 647"/>
                  <a:gd name="T5" fmla="*/ 634 h 1467"/>
                  <a:gd name="T6" fmla="*/ 299 w 647"/>
                  <a:gd name="T7" fmla="*/ 139 h 1467"/>
                  <a:gd name="T8" fmla="*/ 213 w 647"/>
                  <a:gd name="T9" fmla="*/ 114 h 1467"/>
                  <a:gd name="T10" fmla="*/ 170 w 647"/>
                  <a:gd name="T11" fmla="*/ 90 h 1467"/>
                  <a:gd name="T12" fmla="*/ 124 w 647"/>
                  <a:gd name="T13" fmla="*/ 74 h 1467"/>
                  <a:gd name="T14" fmla="*/ 148 w 647"/>
                  <a:gd name="T15" fmla="*/ 62 h 1467"/>
                  <a:gd name="T16" fmla="*/ 216 w 647"/>
                  <a:gd name="T17" fmla="*/ 31 h 1467"/>
                  <a:gd name="T18" fmla="*/ 296 w 647"/>
                  <a:gd name="T19" fmla="*/ 6 h 1467"/>
                  <a:gd name="T20" fmla="*/ 367 w 647"/>
                  <a:gd name="T21" fmla="*/ 0 h 1467"/>
                  <a:gd name="T22" fmla="*/ 395 w 647"/>
                  <a:gd name="T23" fmla="*/ 6 h 1467"/>
                  <a:gd name="T24" fmla="*/ 355 w 647"/>
                  <a:gd name="T25" fmla="*/ 43 h 1467"/>
                  <a:gd name="T26" fmla="*/ 327 w 647"/>
                  <a:gd name="T27" fmla="*/ 65 h 1467"/>
                  <a:gd name="T28" fmla="*/ 416 w 647"/>
                  <a:gd name="T29" fmla="*/ 105 h 1467"/>
                  <a:gd name="T30" fmla="*/ 367 w 647"/>
                  <a:gd name="T31" fmla="*/ 176 h 1467"/>
                  <a:gd name="T32" fmla="*/ 333 w 647"/>
                  <a:gd name="T33" fmla="*/ 234 h 1467"/>
                  <a:gd name="T34" fmla="*/ 349 w 647"/>
                  <a:gd name="T35" fmla="*/ 256 h 1467"/>
                  <a:gd name="T36" fmla="*/ 379 w 647"/>
                  <a:gd name="T37" fmla="*/ 311 h 1467"/>
                  <a:gd name="T38" fmla="*/ 410 w 647"/>
                  <a:gd name="T39" fmla="*/ 360 h 1467"/>
                  <a:gd name="T40" fmla="*/ 432 w 647"/>
                  <a:gd name="T41" fmla="*/ 391 h 1467"/>
                  <a:gd name="T42" fmla="*/ 647 w 647"/>
                  <a:gd name="T43" fmla="*/ 526 h 1467"/>
                  <a:gd name="T44" fmla="*/ 382 w 647"/>
                  <a:gd name="T45" fmla="*/ 566 h 1467"/>
                  <a:gd name="T46" fmla="*/ 176 w 647"/>
                  <a:gd name="T47" fmla="*/ 757 h 1467"/>
                  <a:gd name="T48" fmla="*/ 253 w 647"/>
                  <a:gd name="T49" fmla="*/ 1304 h 1467"/>
                  <a:gd name="T50" fmla="*/ 281 w 647"/>
                  <a:gd name="T51" fmla="*/ 1310 h 1467"/>
                  <a:gd name="T52" fmla="*/ 333 w 647"/>
                  <a:gd name="T53" fmla="*/ 1344 h 1467"/>
                  <a:gd name="T54" fmla="*/ 370 w 647"/>
                  <a:gd name="T55" fmla="*/ 1393 h 1467"/>
                  <a:gd name="T56" fmla="*/ 395 w 647"/>
                  <a:gd name="T57" fmla="*/ 1445 h 1467"/>
                  <a:gd name="T58" fmla="*/ 401 w 647"/>
                  <a:gd name="T59" fmla="*/ 1467 h 1467"/>
                  <a:gd name="T60" fmla="*/ 299 w 647"/>
                  <a:gd name="T61" fmla="*/ 1467 h 1467"/>
                  <a:gd name="T62" fmla="*/ 167 w 647"/>
                  <a:gd name="T63" fmla="*/ 1467 h 1467"/>
                  <a:gd name="T64" fmla="*/ 50 w 647"/>
                  <a:gd name="T65" fmla="*/ 1467 h 1467"/>
                  <a:gd name="T66" fmla="*/ 0 w 647"/>
                  <a:gd name="T67" fmla="*/ 1467 h 1467"/>
                  <a:gd name="T68" fmla="*/ 0 w 647"/>
                  <a:gd name="T69" fmla="*/ 1442 h 1467"/>
                  <a:gd name="T70" fmla="*/ 22 w 647"/>
                  <a:gd name="T71" fmla="*/ 1362 h 1467"/>
                  <a:gd name="T72" fmla="*/ 59 w 647"/>
                  <a:gd name="T73" fmla="*/ 1270 h 1467"/>
                  <a:gd name="T74" fmla="*/ 99 w 647"/>
                  <a:gd name="T75" fmla="*/ 1190 h 1467"/>
                  <a:gd name="T76" fmla="*/ 118 w 647"/>
                  <a:gd name="T77" fmla="*/ 1163 h 1467"/>
                  <a:gd name="T78" fmla="*/ 96 w 647"/>
                  <a:gd name="T79" fmla="*/ 1113 h 1467"/>
                  <a:gd name="T80" fmla="*/ 56 w 647"/>
                  <a:gd name="T81" fmla="*/ 1033 h 1467"/>
                  <a:gd name="T82" fmla="*/ 19 w 647"/>
                  <a:gd name="T83" fmla="*/ 963 h 1467"/>
                  <a:gd name="T84" fmla="*/ 0 w 647"/>
                  <a:gd name="T85" fmla="*/ 932 h 146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47"/>
                  <a:gd name="T130" fmla="*/ 0 h 1467"/>
                  <a:gd name="T131" fmla="*/ 647 w 647"/>
                  <a:gd name="T132" fmla="*/ 1467 h 146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47" h="1467">
                    <a:moveTo>
                      <a:pt x="0" y="932"/>
                    </a:moveTo>
                    <a:lnTo>
                      <a:pt x="0" y="932"/>
                    </a:lnTo>
                    <a:lnTo>
                      <a:pt x="25" y="827"/>
                    </a:lnTo>
                    <a:lnTo>
                      <a:pt x="47" y="732"/>
                    </a:lnTo>
                    <a:lnTo>
                      <a:pt x="62" y="661"/>
                    </a:lnTo>
                    <a:lnTo>
                      <a:pt x="68" y="634"/>
                    </a:lnTo>
                    <a:lnTo>
                      <a:pt x="155" y="658"/>
                    </a:lnTo>
                    <a:lnTo>
                      <a:pt x="299" y="139"/>
                    </a:lnTo>
                    <a:lnTo>
                      <a:pt x="213" y="114"/>
                    </a:lnTo>
                    <a:lnTo>
                      <a:pt x="195" y="105"/>
                    </a:lnTo>
                    <a:lnTo>
                      <a:pt x="170" y="90"/>
                    </a:lnTo>
                    <a:lnTo>
                      <a:pt x="145" y="80"/>
                    </a:lnTo>
                    <a:lnTo>
                      <a:pt x="124" y="74"/>
                    </a:lnTo>
                    <a:lnTo>
                      <a:pt x="148" y="62"/>
                    </a:lnTo>
                    <a:lnTo>
                      <a:pt x="179" y="46"/>
                    </a:lnTo>
                    <a:lnTo>
                      <a:pt x="216" y="31"/>
                    </a:lnTo>
                    <a:lnTo>
                      <a:pt x="256" y="16"/>
                    </a:lnTo>
                    <a:lnTo>
                      <a:pt x="296" y="6"/>
                    </a:lnTo>
                    <a:lnTo>
                      <a:pt x="333" y="0"/>
                    </a:lnTo>
                    <a:lnTo>
                      <a:pt x="367" y="0"/>
                    </a:lnTo>
                    <a:lnTo>
                      <a:pt x="395" y="6"/>
                    </a:lnTo>
                    <a:lnTo>
                      <a:pt x="376" y="22"/>
                    </a:lnTo>
                    <a:lnTo>
                      <a:pt x="355" y="43"/>
                    </a:lnTo>
                    <a:lnTo>
                      <a:pt x="336" y="59"/>
                    </a:lnTo>
                    <a:lnTo>
                      <a:pt x="327" y="65"/>
                    </a:lnTo>
                    <a:lnTo>
                      <a:pt x="416" y="105"/>
                    </a:lnTo>
                    <a:lnTo>
                      <a:pt x="395" y="133"/>
                    </a:lnTo>
                    <a:lnTo>
                      <a:pt x="367" y="176"/>
                    </a:lnTo>
                    <a:lnTo>
                      <a:pt x="342" y="216"/>
                    </a:lnTo>
                    <a:lnTo>
                      <a:pt x="333" y="234"/>
                    </a:lnTo>
                    <a:lnTo>
                      <a:pt x="349" y="256"/>
                    </a:lnTo>
                    <a:lnTo>
                      <a:pt x="364" y="283"/>
                    </a:lnTo>
                    <a:lnTo>
                      <a:pt x="379" y="311"/>
                    </a:lnTo>
                    <a:lnTo>
                      <a:pt x="398" y="335"/>
                    </a:lnTo>
                    <a:lnTo>
                      <a:pt x="410" y="360"/>
                    </a:lnTo>
                    <a:lnTo>
                      <a:pt x="422" y="379"/>
                    </a:lnTo>
                    <a:lnTo>
                      <a:pt x="432" y="391"/>
                    </a:lnTo>
                    <a:lnTo>
                      <a:pt x="435" y="397"/>
                    </a:lnTo>
                    <a:lnTo>
                      <a:pt x="647" y="526"/>
                    </a:lnTo>
                    <a:lnTo>
                      <a:pt x="564" y="661"/>
                    </a:lnTo>
                    <a:lnTo>
                      <a:pt x="382" y="566"/>
                    </a:lnTo>
                    <a:lnTo>
                      <a:pt x="293" y="440"/>
                    </a:lnTo>
                    <a:lnTo>
                      <a:pt x="176" y="757"/>
                    </a:lnTo>
                    <a:lnTo>
                      <a:pt x="345" y="1083"/>
                    </a:lnTo>
                    <a:lnTo>
                      <a:pt x="253" y="1304"/>
                    </a:lnTo>
                    <a:lnTo>
                      <a:pt x="281" y="1310"/>
                    </a:lnTo>
                    <a:lnTo>
                      <a:pt x="309" y="1326"/>
                    </a:lnTo>
                    <a:lnTo>
                      <a:pt x="333" y="1344"/>
                    </a:lnTo>
                    <a:lnTo>
                      <a:pt x="352" y="1369"/>
                    </a:lnTo>
                    <a:lnTo>
                      <a:pt x="370" y="1393"/>
                    </a:lnTo>
                    <a:lnTo>
                      <a:pt x="382" y="1421"/>
                    </a:lnTo>
                    <a:lnTo>
                      <a:pt x="395" y="1445"/>
                    </a:lnTo>
                    <a:lnTo>
                      <a:pt x="401" y="1467"/>
                    </a:lnTo>
                    <a:lnTo>
                      <a:pt x="358" y="1467"/>
                    </a:lnTo>
                    <a:lnTo>
                      <a:pt x="299" y="1467"/>
                    </a:lnTo>
                    <a:lnTo>
                      <a:pt x="235" y="1467"/>
                    </a:lnTo>
                    <a:lnTo>
                      <a:pt x="167" y="1467"/>
                    </a:lnTo>
                    <a:lnTo>
                      <a:pt x="102" y="1467"/>
                    </a:lnTo>
                    <a:lnTo>
                      <a:pt x="50" y="1467"/>
                    </a:lnTo>
                    <a:lnTo>
                      <a:pt x="13" y="1467"/>
                    </a:lnTo>
                    <a:lnTo>
                      <a:pt x="0" y="1467"/>
                    </a:lnTo>
                    <a:lnTo>
                      <a:pt x="0" y="1442"/>
                    </a:lnTo>
                    <a:lnTo>
                      <a:pt x="7" y="1405"/>
                    </a:lnTo>
                    <a:lnTo>
                      <a:pt x="22" y="1362"/>
                    </a:lnTo>
                    <a:lnTo>
                      <a:pt x="41" y="1316"/>
                    </a:lnTo>
                    <a:lnTo>
                      <a:pt x="59" y="1270"/>
                    </a:lnTo>
                    <a:lnTo>
                      <a:pt x="81" y="1227"/>
                    </a:lnTo>
                    <a:lnTo>
                      <a:pt x="99" y="1190"/>
                    </a:lnTo>
                    <a:lnTo>
                      <a:pt x="118" y="1163"/>
                    </a:lnTo>
                    <a:lnTo>
                      <a:pt x="111" y="1144"/>
                    </a:lnTo>
                    <a:lnTo>
                      <a:pt x="96" y="1113"/>
                    </a:lnTo>
                    <a:lnTo>
                      <a:pt x="78" y="1073"/>
                    </a:lnTo>
                    <a:lnTo>
                      <a:pt x="56" y="1033"/>
                    </a:lnTo>
                    <a:lnTo>
                      <a:pt x="34" y="997"/>
                    </a:lnTo>
                    <a:lnTo>
                      <a:pt x="19" y="963"/>
                    </a:lnTo>
                    <a:lnTo>
                      <a:pt x="7" y="941"/>
                    </a:lnTo>
                    <a:lnTo>
                      <a:pt x="0" y="932"/>
                    </a:lnTo>
                  </a:path>
                </a:pathLst>
              </a:custGeom>
              <a:noFill/>
              <a:ln w="0" cap="sq">
                <a:solidFill>
                  <a:srgbClr val="000000"/>
                </a:solidFill>
                <a:miter lim="800000"/>
                <a:headEnd/>
                <a:tailEnd/>
              </a:ln>
            </p:spPr>
            <p:txBody>
              <a:bodyPr/>
              <a:lstStyle/>
              <a:p>
                <a:endParaRPr lang="ru-RU"/>
              </a:p>
            </p:txBody>
          </p:sp>
          <p:sp>
            <p:nvSpPr>
              <p:cNvPr id="25618" name="Freeform 37"/>
              <p:cNvSpPr>
                <a:spLocks/>
              </p:cNvSpPr>
              <p:nvPr/>
            </p:nvSpPr>
            <p:spPr bwMode="auto">
              <a:xfrm>
                <a:off x="3761" y="3053"/>
                <a:ext cx="434" cy="375"/>
              </a:xfrm>
              <a:custGeom>
                <a:avLst/>
                <a:gdLst>
                  <a:gd name="T0" fmla="*/ 434 w 434"/>
                  <a:gd name="T1" fmla="*/ 67 h 375"/>
                  <a:gd name="T2" fmla="*/ 391 w 434"/>
                  <a:gd name="T3" fmla="*/ 61 h 375"/>
                  <a:gd name="T4" fmla="*/ 351 w 434"/>
                  <a:gd name="T5" fmla="*/ 55 h 375"/>
                  <a:gd name="T6" fmla="*/ 314 w 434"/>
                  <a:gd name="T7" fmla="*/ 49 h 375"/>
                  <a:gd name="T8" fmla="*/ 277 w 434"/>
                  <a:gd name="T9" fmla="*/ 40 h 375"/>
                  <a:gd name="T10" fmla="*/ 243 w 434"/>
                  <a:gd name="T11" fmla="*/ 31 h 375"/>
                  <a:gd name="T12" fmla="*/ 210 w 434"/>
                  <a:gd name="T13" fmla="*/ 21 h 375"/>
                  <a:gd name="T14" fmla="*/ 179 w 434"/>
                  <a:gd name="T15" fmla="*/ 12 h 375"/>
                  <a:gd name="T16" fmla="*/ 151 w 434"/>
                  <a:gd name="T17" fmla="*/ 0 h 375"/>
                  <a:gd name="T18" fmla="*/ 129 w 434"/>
                  <a:gd name="T19" fmla="*/ 9 h 375"/>
                  <a:gd name="T20" fmla="*/ 105 w 434"/>
                  <a:gd name="T21" fmla="*/ 24 h 375"/>
                  <a:gd name="T22" fmla="*/ 80 w 434"/>
                  <a:gd name="T23" fmla="*/ 40 h 375"/>
                  <a:gd name="T24" fmla="*/ 55 w 434"/>
                  <a:gd name="T25" fmla="*/ 58 h 375"/>
                  <a:gd name="T26" fmla="*/ 34 w 434"/>
                  <a:gd name="T27" fmla="*/ 77 h 375"/>
                  <a:gd name="T28" fmla="*/ 15 w 434"/>
                  <a:gd name="T29" fmla="*/ 92 h 375"/>
                  <a:gd name="T30" fmla="*/ 3 w 434"/>
                  <a:gd name="T31" fmla="*/ 101 h 375"/>
                  <a:gd name="T32" fmla="*/ 0 w 434"/>
                  <a:gd name="T33" fmla="*/ 104 h 375"/>
                  <a:gd name="T34" fmla="*/ 12 w 434"/>
                  <a:gd name="T35" fmla="*/ 135 h 375"/>
                  <a:gd name="T36" fmla="*/ 28 w 434"/>
                  <a:gd name="T37" fmla="*/ 169 h 375"/>
                  <a:gd name="T38" fmla="*/ 52 w 434"/>
                  <a:gd name="T39" fmla="*/ 212 h 375"/>
                  <a:gd name="T40" fmla="*/ 80 w 434"/>
                  <a:gd name="T41" fmla="*/ 252 h 375"/>
                  <a:gd name="T42" fmla="*/ 117 w 434"/>
                  <a:gd name="T43" fmla="*/ 292 h 375"/>
                  <a:gd name="T44" fmla="*/ 166 w 434"/>
                  <a:gd name="T45" fmla="*/ 329 h 375"/>
                  <a:gd name="T46" fmla="*/ 222 w 434"/>
                  <a:gd name="T47" fmla="*/ 356 h 375"/>
                  <a:gd name="T48" fmla="*/ 293 w 434"/>
                  <a:gd name="T49" fmla="*/ 375 h 375"/>
                  <a:gd name="T50" fmla="*/ 305 w 434"/>
                  <a:gd name="T51" fmla="*/ 329 h 375"/>
                  <a:gd name="T52" fmla="*/ 305 w 434"/>
                  <a:gd name="T53" fmla="*/ 270 h 375"/>
                  <a:gd name="T54" fmla="*/ 293 w 434"/>
                  <a:gd name="T55" fmla="*/ 209 h 375"/>
                  <a:gd name="T56" fmla="*/ 271 w 434"/>
                  <a:gd name="T57" fmla="*/ 160 h 375"/>
                  <a:gd name="T58" fmla="*/ 287 w 434"/>
                  <a:gd name="T59" fmla="*/ 154 h 375"/>
                  <a:gd name="T60" fmla="*/ 308 w 434"/>
                  <a:gd name="T61" fmla="*/ 141 h 375"/>
                  <a:gd name="T62" fmla="*/ 336 w 434"/>
                  <a:gd name="T63" fmla="*/ 126 h 375"/>
                  <a:gd name="T64" fmla="*/ 364 w 434"/>
                  <a:gd name="T65" fmla="*/ 107 h 375"/>
                  <a:gd name="T66" fmla="*/ 391 w 434"/>
                  <a:gd name="T67" fmla="*/ 92 h 375"/>
                  <a:gd name="T68" fmla="*/ 413 w 434"/>
                  <a:gd name="T69" fmla="*/ 80 h 375"/>
                  <a:gd name="T70" fmla="*/ 428 w 434"/>
                  <a:gd name="T71" fmla="*/ 71 h 375"/>
                  <a:gd name="T72" fmla="*/ 434 w 434"/>
                  <a:gd name="T73" fmla="*/ 67 h 3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375"/>
                  <a:gd name="T113" fmla="*/ 434 w 434"/>
                  <a:gd name="T114" fmla="*/ 375 h 3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375">
                    <a:moveTo>
                      <a:pt x="434" y="67"/>
                    </a:moveTo>
                    <a:lnTo>
                      <a:pt x="391" y="61"/>
                    </a:lnTo>
                    <a:lnTo>
                      <a:pt x="351" y="55"/>
                    </a:lnTo>
                    <a:lnTo>
                      <a:pt x="314" y="49"/>
                    </a:lnTo>
                    <a:lnTo>
                      <a:pt x="277" y="40"/>
                    </a:lnTo>
                    <a:lnTo>
                      <a:pt x="243" y="31"/>
                    </a:lnTo>
                    <a:lnTo>
                      <a:pt x="210" y="21"/>
                    </a:lnTo>
                    <a:lnTo>
                      <a:pt x="179" y="12"/>
                    </a:lnTo>
                    <a:lnTo>
                      <a:pt x="151" y="0"/>
                    </a:lnTo>
                    <a:lnTo>
                      <a:pt x="129" y="9"/>
                    </a:lnTo>
                    <a:lnTo>
                      <a:pt x="105" y="24"/>
                    </a:lnTo>
                    <a:lnTo>
                      <a:pt x="80" y="40"/>
                    </a:lnTo>
                    <a:lnTo>
                      <a:pt x="55" y="58"/>
                    </a:lnTo>
                    <a:lnTo>
                      <a:pt x="34" y="77"/>
                    </a:lnTo>
                    <a:lnTo>
                      <a:pt x="15" y="92"/>
                    </a:lnTo>
                    <a:lnTo>
                      <a:pt x="3" y="101"/>
                    </a:lnTo>
                    <a:lnTo>
                      <a:pt x="0" y="104"/>
                    </a:lnTo>
                    <a:lnTo>
                      <a:pt x="12" y="135"/>
                    </a:lnTo>
                    <a:lnTo>
                      <a:pt x="28" y="169"/>
                    </a:lnTo>
                    <a:lnTo>
                      <a:pt x="52" y="212"/>
                    </a:lnTo>
                    <a:lnTo>
                      <a:pt x="80" y="252"/>
                    </a:lnTo>
                    <a:lnTo>
                      <a:pt x="117" y="292"/>
                    </a:lnTo>
                    <a:lnTo>
                      <a:pt x="166" y="329"/>
                    </a:lnTo>
                    <a:lnTo>
                      <a:pt x="222" y="356"/>
                    </a:lnTo>
                    <a:lnTo>
                      <a:pt x="293" y="375"/>
                    </a:lnTo>
                    <a:lnTo>
                      <a:pt x="305" y="329"/>
                    </a:lnTo>
                    <a:lnTo>
                      <a:pt x="305" y="270"/>
                    </a:lnTo>
                    <a:lnTo>
                      <a:pt x="293" y="209"/>
                    </a:lnTo>
                    <a:lnTo>
                      <a:pt x="271" y="160"/>
                    </a:lnTo>
                    <a:lnTo>
                      <a:pt x="287" y="154"/>
                    </a:lnTo>
                    <a:lnTo>
                      <a:pt x="308" y="141"/>
                    </a:lnTo>
                    <a:lnTo>
                      <a:pt x="336" y="126"/>
                    </a:lnTo>
                    <a:lnTo>
                      <a:pt x="364" y="107"/>
                    </a:lnTo>
                    <a:lnTo>
                      <a:pt x="391" y="92"/>
                    </a:lnTo>
                    <a:lnTo>
                      <a:pt x="413" y="80"/>
                    </a:lnTo>
                    <a:lnTo>
                      <a:pt x="428" y="71"/>
                    </a:lnTo>
                    <a:lnTo>
                      <a:pt x="434" y="67"/>
                    </a:lnTo>
                    <a:close/>
                  </a:path>
                </a:pathLst>
              </a:custGeom>
              <a:solidFill>
                <a:srgbClr val="E0B71E"/>
              </a:solidFill>
              <a:ln w="9525">
                <a:noFill/>
                <a:round/>
                <a:headEnd/>
                <a:tailEnd/>
              </a:ln>
            </p:spPr>
            <p:txBody>
              <a:bodyPr/>
              <a:lstStyle/>
              <a:p>
                <a:endParaRPr lang="ru-RU"/>
              </a:p>
            </p:txBody>
          </p:sp>
          <p:sp>
            <p:nvSpPr>
              <p:cNvPr id="25619" name="Freeform 38"/>
              <p:cNvSpPr>
                <a:spLocks/>
              </p:cNvSpPr>
              <p:nvPr/>
            </p:nvSpPr>
            <p:spPr bwMode="auto">
              <a:xfrm>
                <a:off x="3761" y="3053"/>
                <a:ext cx="434" cy="375"/>
              </a:xfrm>
              <a:custGeom>
                <a:avLst/>
                <a:gdLst>
                  <a:gd name="T0" fmla="*/ 434 w 434"/>
                  <a:gd name="T1" fmla="*/ 67 h 375"/>
                  <a:gd name="T2" fmla="*/ 434 w 434"/>
                  <a:gd name="T3" fmla="*/ 67 h 375"/>
                  <a:gd name="T4" fmla="*/ 391 w 434"/>
                  <a:gd name="T5" fmla="*/ 61 h 375"/>
                  <a:gd name="T6" fmla="*/ 351 w 434"/>
                  <a:gd name="T7" fmla="*/ 55 h 375"/>
                  <a:gd name="T8" fmla="*/ 314 w 434"/>
                  <a:gd name="T9" fmla="*/ 49 h 375"/>
                  <a:gd name="T10" fmla="*/ 277 w 434"/>
                  <a:gd name="T11" fmla="*/ 40 h 375"/>
                  <a:gd name="T12" fmla="*/ 243 w 434"/>
                  <a:gd name="T13" fmla="*/ 31 h 375"/>
                  <a:gd name="T14" fmla="*/ 210 w 434"/>
                  <a:gd name="T15" fmla="*/ 21 h 375"/>
                  <a:gd name="T16" fmla="*/ 179 w 434"/>
                  <a:gd name="T17" fmla="*/ 12 h 375"/>
                  <a:gd name="T18" fmla="*/ 151 w 434"/>
                  <a:gd name="T19" fmla="*/ 0 h 375"/>
                  <a:gd name="T20" fmla="*/ 151 w 434"/>
                  <a:gd name="T21" fmla="*/ 0 h 375"/>
                  <a:gd name="T22" fmla="*/ 129 w 434"/>
                  <a:gd name="T23" fmla="*/ 9 h 375"/>
                  <a:gd name="T24" fmla="*/ 105 w 434"/>
                  <a:gd name="T25" fmla="*/ 24 h 375"/>
                  <a:gd name="T26" fmla="*/ 80 w 434"/>
                  <a:gd name="T27" fmla="*/ 40 h 375"/>
                  <a:gd name="T28" fmla="*/ 55 w 434"/>
                  <a:gd name="T29" fmla="*/ 58 h 375"/>
                  <a:gd name="T30" fmla="*/ 34 w 434"/>
                  <a:gd name="T31" fmla="*/ 77 h 375"/>
                  <a:gd name="T32" fmla="*/ 15 w 434"/>
                  <a:gd name="T33" fmla="*/ 92 h 375"/>
                  <a:gd name="T34" fmla="*/ 3 w 434"/>
                  <a:gd name="T35" fmla="*/ 101 h 375"/>
                  <a:gd name="T36" fmla="*/ 0 w 434"/>
                  <a:gd name="T37" fmla="*/ 104 h 375"/>
                  <a:gd name="T38" fmla="*/ 0 w 434"/>
                  <a:gd name="T39" fmla="*/ 104 h 375"/>
                  <a:gd name="T40" fmla="*/ 12 w 434"/>
                  <a:gd name="T41" fmla="*/ 135 h 375"/>
                  <a:gd name="T42" fmla="*/ 28 w 434"/>
                  <a:gd name="T43" fmla="*/ 169 h 375"/>
                  <a:gd name="T44" fmla="*/ 52 w 434"/>
                  <a:gd name="T45" fmla="*/ 212 h 375"/>
                  <a:gd name="T46" fmla="*/ 80 w 434"/>
                  <a:gd name="T47" fmla="*/ 252 h 375"/>
                  <a:gd name="T48" fmla="*/ 117 w 434"/>
                  <a:gd name="T49" fmla="*/ 292 h 375"/>
                  <a:gd name="T50" fmla="*/ 166 w 434"/>
                  <a:gd name="T51" fmla="*/ 329 h 375"/>
                  <a:gd name="T52" fmla="*/ 222 w 434"/>
                  <a:gd name="T53" fmla="*/ 356 h 375"/>
                  <a:gd name="T54" fmla="*/ 293 w 434"/>
                  <a:gd name="T55" fmla="*/ 375 h 375"/>
                  <a:gd name="T56" fmla="*/ 293 w 434"/>
                  <a:gd name="T57" fmla="*/ 375 h 375"/>
                  <a:gd name="T58" fmla="*/ 305 w 434"/>
                  <a:gd name="T59" fmla="*/ 329 h 375"/>
                  <a:gd name="T60" fmla="*/ 305 w 434"/>
                  <a:gd name="T61" fmla="*/ 270 h 375"/>
                  <a:gd name="T62" fmla="*/ 293 w 434"/>
                  <a:gd name="T63" fmla="*/ 209 h 375"/>
                  <a:gd name="T64" fmla="*/ 271 w 434"/>
                  <a:gd name="T65" fmla="*/ 160 h 375"/>
                  <a:gd name="T66" fmla="*/ 271 w 434"/>
                  <a:gd name="T67" fmla="*/ 160 h 375"/>
                  <a:gd name="T68" fmla="*/ 287 w 434"/>
                  <a:gd name="T69" fmla="*/ 154 h 375"/>
                  <a:gd name="T70" fmla="*/ 308 w 434"/>
                  <a:gd name="T71" fmla="*/ 141 h 375"/>
                  <a:gd name="T72" fmla="*/ 336 w 434"/>
                  <a:gd name="T73" fmla="*/ 126 h 375"/>
                  <a:gd name="T74" fmla="*/ 364 w 434"/>
                  <a:gd name="T75" fmla="*/ 107 h 375"/>
                  <a:gd name="T76" fmla="*/ 391 w 434"/>
                  <a:gd name="T77" fmla="*/ 92 h 375"/>
                  <a:gd name="T78" fmla="*/ 413 w 434"/>
                  <a:gd name="T79" fmla="*/ 80 h 375"/>
                  <a:gd name="T80" fmla="*/ 428 w 434"/>
                  <a:gd name="T81" fmla="*/ 71 h 375"/>
                  <a:gd name="T82" fmla="*/ 434 w 434"/>
                  <a:gd name="T83" fmla="*/ 67 h 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4"/>
                  <a:gd name="T127" fmla="*/ 0 h 375"/>
                  <a:gd name="T128" fmla="*/ 434 w 434"/>
                  <a:gd name="T129" fmla="*/ 375 h 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4" h="375">
                    <a:moveTo>
                      <a:pt x="434" y="67"/>
                    </a:moveTo>
                    <a:lnTo>
                      <a:pt x="434" y="67"/>
                    </a:lnTo>
                    <a:lnTo>
                      <a:pt x="391" y="61"/>
                    </a:lnTo>
                    <a:lnTo>
                      <a:pt x="351" y="55"/>
                    </a:lnTo>
                    <a:lnTo>
                      <a:pt x="314" y="49"/>
                    </a:lnTo>
                    <a:lnTo>
                      <a:pt x="277" y="40"/>
                    </a:lnTo>
                    <a:lnTo>
                      <a:pt x="243" y="31"/>
                    </a:lnTo>
                    <a:lnTo>
                      <a:pt x="210" y="21"/>
                    </a:lnTo>
                    <a:lnTo>
                      <a:pt x="179" y="12"/>
                    </a:lnTo>
                    <a:lnTo>
                      <a:pt x="151" y="0"/>
                    </a:lnTo>
                    <a:lnTo>
                      <a:pt x="129" y="9"/>
                    </a:lnTo>
                    <a:lnTo>
                      <a:pt x="105" y="24"/>
                    </a:lnTo>
                    <a:lnTo>
                      <a:pt x="80" y="40"/>
                    </a:lnTo>
                    <a:lnTo>
                      <a:pt x="55" y="58"/>
                    </a:lnTo>
                    <a:lnTo>
                      <a:pt x="34" y="77"/>
                    </a:lnTo>
                    <a:lnTo>
                      <a:pt x="15" y="92"/>
                    </a:lnTo>
                    <a:lnTo>
                      <a:pt x="3" y="101"/>
                    </a:lnTo>
                    <a:lnTo>
                      <a:pt x="0" y="104"/>
                    </a:lnTo>
                    <a:lnTo>
                      <a:pt x="12" y="135"/>
                    </a:lnTo>
                    <a:lnTo>
                      <a:pt x="28" y="169"/>
                    </a:lnTo>
                    <a:lnTo>
                      <a:pt x="52" y="212"/>
                    </a:lnTo>
                    <a:lnTo>
                      <a:pt x="80" y="252"/>
                    </a:lnTo>
                    <a:lnTo>
                      <a:pt x="117" y="292"/>
                    </a:lnTo>
                    <a:lnTo>
                      <a:pt x="166" y="329"/>
                    </a:lnTo>
                    <a:lnTo>
                      <a:pt x="222" y="356"/>
                    </a:lnTo>
                    <a:lnTo>
                      <a:pt x="293" y="375"/>
                    </a:lnTo>
                    <a:lnTo>
                      <a:pt x="305" y="329"/>
                    </a:lnTo>
                    <a:lnTo>
                      <a:pt x="305" y="270"/>
                    </a:lnTo>
                    <a:lnTo>
                      <a:pt x="293" y="209"/>
                    </a:lnTo>
                    <a:lnTo>
                      <a:pt x="271" y="160"/>
                    </a:lnTo>
                    <a:lnTo>
                      <a:pt x="287" y="154"/>
                    </a:lnTo>
                    <a:lnTo>
                      <a:pt x="308" y="141"/>
                    </a:lnTo>
                    <a:lnTo>
                      <a:pt x="336" y="126"/>
                    </a:lnTo>
                    <a:lnTo>
                      <a:pt x="364" y="107"/>
                    </a:lnTo>
                    <a:lnTo>
                      <a:pt x="391" y="92"/>
                    </a:lnTo>
                    <a:lnTo>
                      <a:pt x="413" y="80"/>
                    </a:lnTo>
                    <a:lnTo>
                      <a:pt x="428" y="71"/>
                    </a:lnTo>
                    <a:lnTo>
                      <a:pt x="434" y="67"/>
                    </a:lnTo>
                  </a:path>
                </a:pathLst>
              </a:custGeom>
              <a:noFill/>
              <a:ln w="0" cap="sq">
                <a:solidFill>
                  <a:srgbClr val="000000"/>
                </a:solidFill>
                <a:miter lim="800000"/>
                <a:headEnd/>
                <a:tailEnd/>
              </a:ln>
            </p:spPr>
            <p:txBody>
              <a:bodyPr/>
              <a:lstStyle/>
              <a:p>
                <a:endParaRPr lang="ru-RU"/>
              </a:p>
            </p:txBody>
          </p:sp>
          <p:sp>
            <p:nvSpPr>
              <p:cNvPr id="25620" name="Freeform 39"/>
              <p:cNvSpPr>
                <a:spLocks/>
              </p:cNvSpPr>
              <p:nvPr/>
            </p:nvSpPr>
            <p:spPr bwMode="auto">
              <a:xfrm>
                <a:off x="3681" y="1844"/>
                <a:ext cx="924" cy="1283"/>
              </a:xfrm>
              <a:custGeom>
                <a:avLst/>
                <a:gdLst>
                  <a:gd name="T0" fmla="*/ 231 w 924"/>
                  <a:gd name="T1" fmla="*/ 1209 h 1283"/>
                  <a:gd name="T2" fmla="*/ 188 w 924"/>
                  <a:gd name="T3" fmla="*/ 1187 h 1283"/>
                  <a:gd name="T4" fmla="*/ 148 w 924"/>
                  <a:gd name="T5" fmla="*/ 1169 h 1283"/>
                  <a:gd name="T6" fmla="*/ 114 w 924"/>
                  <a:gd name="T7" fmla="*/ 1147 h 1283"/>
                  <a:gd name="T8" fmla="*/ 83 w 924"/>
                  <a:gd name="T9" fmla="*/ 1126 h 1283"/>
                  <a:gd name="T10" fmla="*/ 55 w 924"/>
                  <a:gd name="T11" fmla="*/ 1104 h 1283"/>
                  <a:gd name="T12" fmla="*/ 34 w 924"/>
                  <a:gd name="T13" fmla="*/ 1086 h 1283"/>
                  <a:gd name="T14" fmla="*/ 15 w 924"/>
                  <a:gd name="T15" fmla="*/ 1070 h 1283"/>
                  <a:gd name="T16" fmla="*/ 0 w 924"/>
                  <a:gd name="T17" fmla="*/ 1058 h 1283"/>
                  <a:gd name="T18" fmla="*/ 15 w 924"/>
                  <a:gd name="T19" fmla="*/ 1043 h 1283"/>
                  <a:gd name="T20" fmla="*/ 62 w 924"/>
                  <a:gd name="T21" fmla="*/ 1000 h 1283"/>
                  <a:gd name="T22" fmla="*/ 126 w 924"/>
                  <a:gd name="T23" fmla="*/ 938 h 1283"/>
                  <a:gd name="T24" fmla="*/ 203 w 924"/>
                  <a:gd name="T25" fmla="*/ 864 h 1283"/>
                  <a:gd name="T26" fmla="*/ 283 w 924"/>
                  <a:gd name="T27" fmla="*/ 788 h 1283"/>
                  <a:gd name="T28" fmla="*/ 357 w 924"/>
                  <a:gd name="T29" fmla="*/ 717 h 1283"/>
                  <a:gd name="T30" fmla="*/ 419 w 924"/>
                  <a:gd name="T31" fmla="*/ 655 h 1283"/>
                  <a:gd name="T32" fmla="*/ 462 w 924"/>
                  <a:gd name="T33" fmla="*/ 618 h 1283"/>
                  <a:gd name="T34" fmla="*/ 616 w 924"/>
                  <a:gd name="T35" fmla="*/ 231 h 1283"/>
                  <a:gd name="T36" fmla="*/ 616 w 924"/>
                  <a:gd name="T37" fmla="*/ 222 h 1283"/>
                  <a:gd name="T38" fmla="*/ 610 w 924"/>
                  <a:gd name="T39" fmla="*/ 197 h 1283"/>
                  <a:gd name="T40" fmla="*/ 604 w 924"/>
                  <a:gd name="T41" fmla="*/ 163 h 1283"/>
                  <a:gd name="T42" fmla="*/ 591 w 924"/>
                  <a:gd name="T43" fmla="*/ 130 h 1283"/>
                  <a:gd name="T44" fmla="*/ 613 w 924"/>
                  <a:gd name="T45" fmla="*/ 108 h 1283"/>
                  <a:gd name="T46" fmla="*/ 644 w 924"/>
                  <a:gd name="T47" fmla="*/ 90 h 1283"/>
                  <a:gd name="T48" fmla="*/ 681 w 924"/>
                  <a:gd name="T49" fmla="*/ 68 h 1283"/>
                  <a:gd name="T50" fmla="*/ 721 w 924"/>
                  <a:gd name="T51" fmla="*/ 50 h 1283"/>
                  <a:gd name="T52" fmla="*/ 764 w 924"/>
                  <a:gd name="T53" fmla="*/ 31 h 1283"/>
                  <a:gd name="T54" fmla="*/ 801 w 924"/>
                  <a:gd name="T55" fmla="*/ 16 h 1283"/>
                  <a:gd name="T56" fmla="*/ 838 w 924"/>
                  <a:gd name="T57" fmla="*/ 7 h 1283"/>
                  <a:gd name="T58" fmla="*/ 862 w 924"/>
                  <a:gd name="T59" fmla="*/ 0 h 1283"/>
                  <a:gd name="T60" fmla="*/ 859 w 924"/>
                  <a:gd name="T61" fmla="*/ 16 h 1283"/>
                  <a:gd name="T62" fmla="*/ 850 w 924"/>
                  <a:gd name="T63" fmla="*/ 47 h 1283"/>
                  <a:gd name="T64" fmla="*/ 838 w 924"/>
                  <a:gd name="T65" fmla="*/ 83 h 1283"/>
                  <a:gd name="T66" fmla="*/ 835 w 924"/>
                  <a:gd name="T67" fmla="*/ 111 h 1283"/>
                  <a:gd name="T68" fmla="*/ 856 w 924"/>
                  <a:gd name="T69" fmla="*/ 117 h 1283"/>
                  <a:gd name="T70" fmla="*/ 881 w 924"/>
                  <a:gd name="T71" fmla="*/ 127 h 1283"/>
                  <a:gd name="T72" fmla="*/ 906 w 924"/>
                  <a:gd name="T73" fmla="*/ 142 h 1283"/>
                  <a:gd name="T74" fmla="*/ 924 w 924"/>
                  <a:gd name="T75" fmla="*/ 151 h 1283"/>
                  <a:gd name="T76" fmla="*/ 779 w 924"/>
                  <a:gd name="T77" fmla="*/ 671 h 1283"/>
                  <a:gd name="T78" fmla="*/ 773 w 924"/>
                  <a:gd name="T79" fmla="*/ 698 h 1283"/>
                  <a:gd name="T80" fmla="*/ 758 w 924"/>
                  <a:gd name="T81" fmla="*/ 769 h 1283"/>
                  <a:gd name="T82" fmla="*/ 736 w 924"/>
                  <a:gd name="T83" fmla="*/ 864 h 1283"/>
                  <a:gd name="T84" fmla="*/ 711 w 924"/>
                  <a:gd name="T85" fmla="*/ 969 h 1283"/>
                  <a:gd name="T86" fmla="*/ 684 w 924"/>
                  <a:gd name="T87" fmla="*/ 1070 h 1283"/>
                  <a:gd name="T88" fmla="*/ 662 w 924"/>
                  <a:gd name="T89" fmla="*/ 1160 h 1283"/>
                  <a:gd name="T90" fmla="*/ 644 w 924"/>
                  <a:gd name="T91" fmla="*/ 1230 h 1283"/>
                  <a:gd name="T92" fmla="*/ 631 w 924"/>
                  <a:gd name="T93" fmla="*/ 1283 h 1283"/>
                  <a:gd name="T94" fmla="*/ 616 w 924"/>
                  <a:gd name="T95" fmla="*/ 1283 h 1283"/>
                  <a:gd name="T96" fmla="*/ 601 w 924"/>
                  <a:gd name="T97" fmla="*/ 1283 h 1283"/>
                  <a:gd name="T98" fmla="*/ 585 w 924"/>
                  <a:gd name="T99" fmla="*/ 1283 h 1283"/>
                  <a:gd name="T100" fmla="*/ 573 w 924"/>
                  <a:gd name="T101" fmla="*/ 1280 h 1283"/>
                  <a:gd name="T102" fmla="*/ 557 w 924"/>
                  <a:gd name="T103" fmla="*/ 1280 h 1283"/>
                  <a:gd name="T104" fmla="*/ 542 w 924"/>
                  <a:gd name="T105" fmla="*/ 1280 h 1283"/>
                  <a:gd name="T106" fmla="*/ 530 w 924"/>
                  <a:gd name="T107" fmla="*/ 1276 h 1283"/>
                  <a:gd name="T108" fmla="*/ 514 w 924"/>
                  <a:gd name="T109" fmla="*/ 1276 h 1283"/>
                  <a:gd name="T110" fmla="*/ 471 w 924"/>
                  <a:gd name="T111" fmla="*/ 1270 h 1283"/>
                  <a:gd name="T112" fmla="*/ 431 w 924"/>
                  <a:gd name="T113" fmla="*/ 1264 h 1283"/>
                  <a:gd name="T114" fmla="*/ 394 w 924"/>
                  <a:gd name="T115" fmla="*/ 1258 h 1283"/>
                  <a:gd name="T116" fmla="*/ 357 w 924"/>
                  <a:gd name="T117" fmla="*/ 1249 h 1283"/>
                  <a:gd name="T118" fmla="*/ 323 w 924"/>
                  <a:gd name="T119" fmla="*/ 1240 h 1283"/>
                  <a:gd name="T120" fmla="*/ 290 w 924"/>
                  <a:gd name="T121" fmla="*/ 1230 h 1283"/>
                  <a:gd name="T122" fmla="*/ 259 w 924"/>
                  <a:gd name="T123" fmla="*/ 1221 h 1283"/>
                  <a:gd name="T124" fmla="*/ 231 w 924"/>
                  <a:gd name="T125" fmla="*/ 1209 h 128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24"/>
                  <a:gd name="T190" fmla="*/ 0 h 1283"/>
                  <a:gd name="T191" fmla="*/ 924 w 924"/>
                  <a:gd name="T192" fmla="*/ 1283 h 128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24" h="1283">
                    <a:moveTo>
                      <a:pt x="231" y="1209"/>
                    </a:moveTo>
                    <a:lnTo>
                      <a:pt x="188" y="1187"/>
                    </a:lnTo>
                    <a:lnTo>
                      <a:pt x="148" y="1169"/>
                    </a:lnTo>
                    <a:lnTo>
                      <a:pt x="114" y="1147"/>
                    </a:lnTo>
                    <a:lnTo>
                      <a:pt x="83" y="1126"/>
                    </a:lnTo>
                    <a:lnTo>
                      <a:pt x="55" y="1104"/>
                    </a:lnTo>
                    <a:lnTo>
                      <a:pt x="34" y="1086"/>
                    </a:lnTo>
                    <a:lnTo>
                      <a:pt x="15" y="1070"/>
                    </a:lnTo>
                    <a:lnTo>
                      <a:pt x="0" y="1058"/>
                    </a:lnTo>
                    <a:lnTo>
                      <a:pt x="15" y="1043"/>
                    </a:lnTo>
                    <a:lnTo>
                      <a:pt x="62" y="1000"/>
                    </a:lnTo>
                    <a:lnTo>
                      <a:pt x="126" y="938"/>
                    </a:lnTo>
                    <a:lnTo>
                      <a:pt x="203" y="864"/>
                    </a:lnTo>
                    <a:lnTo>
                      <a:pt x="283" y="788"/>
                    </a:lnTo>
                    <a:lnTo>
                      <a:pt x="357" y="717"/>
                    </a:lnTo>
                    <a:lnTo>
                      <a:pt x="419" y="655"/>
                    </a:lnTo>
                    <a:lnTo>
                      <a:pt x="462" y="618"/>
                    </a:lnTo>
                    <a:lnTo>
                      <a:pt x="616" y="231"/>
                    </a:lnTo>
                    <a:lnTo>
                      <a:pt x="616" y="222"/>
                    </a:lnTo>
                    <a:lnTo>
                      <a:pt x="610" y="197"/>
                    </a:lnTo>
                    <a:lnTo>
                      <a:pt x="604" y="163"/>
                    </a:lnTo>
                    <a:lnTo>
                      <a:pt x="591" y="130"/>
                    </a:lnTo>
                    <a:lnTo>
                      <a:pt x="613" y="108"/>
                    </a:lnTo>
                    <a:lnTo>
                      <a:pt x="644" y="90"/>
                    </a:lnTo>
                    <a:lnTo>
                      <a:pt x="681" y="68"/>
                    </a:lnTo>
                    <a:lnTo>
                      <a:pt x="721" y="50"/>
                    </a:lnTo>
                    <a:lnTo>
                      <a:pt x="764" y="31"/>
                    </a:lnTo>
                    <a:lnTo>
                      <a:pt x="801" y="16"/>
                    </a:lnTo>
                    <a:lnTo>
                      <a:pt x="838" y="7"/>
                    </a:lnTo>
                    <a:lnTo>
                      <a:pt x="862" y="0"/>
                    </a:lnTo>
                    <a:lnTo>
                      <a:pt x="859" y="16"/>
                    </a:lnTo>
                    <a:lnTo>
                      <a:pt x="850" y="47"/>
                    </a:lnTo>
                    <a:lnTo>
                      <a:pt x="838" y="83"/>
                    </a:lnTo>
                    <a:lnTo>
                      <a:pt x="835" y="111"/>
                    </a:lnTo>
                    <a:lnTo>
                      <a:pt x="856" y="117"/>
                    </a:lnTo>
                    <a:lnTo>
                      <a:pt x="881" y="127"/>
                    </a:lnTo>
                    <a:lnTo>
                      <a:pt x="906" y="142"/>
                    </a:lnTo>
                    <a:lnTo>
                      <a:pt x="924" y="151"/>
                    </a:lnTo>
                    <a:lnTo>
                      <a:pt x="779" y="671"/>
                    </a:lnTo>
                    <a:lnTo>
                      <a:pt x="773" y="698"/>
                    </a:lnTo>
                    <a:lnTo>
                      <a:pt x="758" y="769"/>
                    </a:lnTo>
                    <a:lnTo>
                      <a:pt x="736" y="864"/>
                    </a:lnTo>
                    <a:lnTo>
                      <a:pt x="711" y="969"/>
                    </a:lnTo>
                    <a:lnTo>
                      <a:pt x="684" y="1070"/>
                    </a:lnTo>
                    <a:lnTo>
                      <a:pt x="662" y="1160"/>
                    </a:lnTo>
                    <a:lnTo>
                      <a:pt x="644" y="1230"/>
                    </a:lnTo>
                    <a:lnTo>
                      <a:pt x="631" y="1283"/>
                    </a:lnTo>
                    <a:lnTo>
                      <a:pt x="616" y="1283"/>
                    </a:lnTo>
                    <a:lnTo>
                      <a:pt x="601" y="1283"/>
                    </a:lnTo>
                    <a:lnTo>
                      <a:pt x="585" y="1283"/>
                    </a:lnTo>
                    <a:lnTo>
                      <a:pt x="573" y="1280"/>
                    </a:lnTo>
                    <a:lnTo>
                      <a:pt x="557" y="1280"/>
                    </a:lnTo>
                    <a:lnTo>
                      <a:pt x="542" y="1280"/>
                    </a:lnTo>
                    <a:lnTo>
                      <a:pt x="530" y="1276"/>
                    </a:lnTo>
                    <a:lnTo>
                      <a:pt x="514" y="1276"/>
                    </a:lnTo>
                    <a:lnTo>
                      <a:pt x="471" y="1270"/>
                    </a:lnTo>
                    <a:lnTo>
                      <a:pt x="431" y="1264"/>
                    </a:lnTo>
                    <a:lnTo>
                      <a:pt x="394" y="1258"/>
                    </a:lnTo>
                    <a:lnTo>
                      <a:pt x="357" y="1249"/>
                    </a:lnTo>
                    <a:lnTo>
                      <a:pt x="323" y="1240"/>
                    </a:lnTo>
                    <a:lnTo>
                      <a:pt x="290" y="1230"/>
                    </a:lnTo>
                    <a:lnTo>
                      <a:pt x="259" y="1221"/>
                    </a:lnTo>
                    <a:lnTo>
                      <a:pt x="231" y="1209"/>
                    </a:lnTo>
                    <a:close/>
                  </a:path>
                </a:pathLst>
              </a:custGeom>
              <a:solidFill>
                <a:srgbClr val="E0B71E"/>
              </a:solidFill>
              <a:ln w="9525">
                <a:noFill/>
                <a:round/>
                <a:headEnd/>
                <a:tailEnd/>
              </a:ln>
            </p:spPr>
            <p:txBody>
              <a:bodyPr/>
              <a:lstStyle/>
              <a:p>
                <a:endParaRPr lang="ru-RU"/>
              </a:p>
            </p:txBody>
          </p:sp>
          <p:sp>
            <p:nvSpPr>
              <p:cNvPr id="25621" name="Freeform 40"/>
              <p:cNvSpPr>
                <a:spLocks/>
              </p:cNvSpPr>
              <p:nvPr/>
            </p:nvSpPr>
            <p:spPr bwMode="auto">
              <a:xfrm>
                <a:off x="3681" y="1844"/>
                <a:ext cx="924" cy="1283"/>
              </a:xfrm>
              <a:custGeom>
                <a:avLst/>
                <a:gdLst>
                  <a:gd name="T0" fmla="*/ 231 w 924"/>
                  <a:gd name="T1" fmla="*/ 1209 h 1283"/>
                  <a:gd name="T2" fmla="*/ 148 w 924"/>
                  <a:gd name="T3" fmla="*/ 1169 h 1283"/>
                  <a:gd name="T4" fmla="*/ 83 w 924"/>
                  <a:gd name="T5" fmla="*/ 1126 h 1283"/>
                  <a:gd name="T6" fmla="*/ 34 w 924"/>
                  <a:gd name="T7" fmla="*/ 1086 h 1283"/>
                  <a:gd name="T8" fmla="*/ 0 w 924"/>
                  <a:gd name="T9" fmla="*/ 1058 h 1283"/>
                  <a:gd name="T10" fmla="*/ 15 w 924"/>
                  <a:gd name="T11" fmla="*/ 1043 h 1283"/>
                  <a:gd name="T12" fmla="*/ 126 w 924"/>
                  <a:gd name="T13" fmla="*/ 938 h 1283"/>
                  <a:gd name="T14" fmla="*/ 283 w 924"/>
                  <a:gd name="T15" fmla="*/ 788 h 1283"/>
                  <a:gd name="T16" fmla="*/ 419 w 924"/>
                  <a:gd name="T17" fmla="*/ 655 h 1283"/>
                  <a:gd name="T18" fmla="*/ 616 w 924"/>
                  <a:gd name="T19" fmla="*/ 231 h 1283"/>
                  <a:gd name="T20" fmla="*/ 616 w 924"/>
                  <a:gd name="T21" fmla="*/ 222 h 1283"/>
                  <a:gd name="T22" fmla="*/ 604 w 924"/>
                  <a:gd name="T23" fmla="*/ 163 h 1283"/>
                  <a:gd name="T24" fmla="*/ 591 w 924"/>
                  <a:gd name="T25" fmla="*/ 130 h 1283"/>
                  <a:gd name="T26" fmla="*/ 644 w 924"/>
                  <a:gd name="T27" fmla="*/ 90 h 1283"/>
                  <a:gd name="T28" fmla="*/ 721 w 924"/>
                  <a:gd name="T29" fmla="*/ 50 h 1283"/>
                  <a:gd name="T30" fmla="*/ 801 w 924"/>
                  <a:gd name="T31" fmla="*/ 16 h 1283"/>
                  <a:gd name="T32" fmla="*/ 862 w 924"/>
                  <a:gd name="T33" fmla="*/ 0 h 1283"/>
                  <a:gd name="T34" fmla="*/ 859 w 924"/>
                  <a:gd name="T35" fmla="*/ 16 h 1283"/>
                  <a:gd name="T36" fmla="*/ 838 w 924"/>
                  <a:gd name="T37" fmla="*/ 83 h 1283"/>
                  <a:gd name="T38" fmla="*/ 835 w 924"/>
                  <a:gd name="T39" fmla="*/ 111 h 1283"/>
                  <a:gd name="T40" fmla="*/ 881 w 924"/>
                  <a:gd name="T41" fmla="*/ 127 h 1283"/>
                  <a:gd name="T42" fmla="*/ 924 w 924"/>
                  <a:gd name="T43" fmla="*/ 151 h 1283"/>
                  <a:gd name="T44" fmla="*/ 779 w 924"/>
                  <a:gd name="T45" fmla="*/ 671 h 1283"/>
                  <a:gd name="T46" fmla="*/ 758 w 924"/>
                  <a:gd name="T47" fmla="*/ 769 h 1283"/>
                  <a:gd name="T48" fmla="*/ 711 w 924"/>
                  <a:gd name="T49" fmla="*/ 969 h 1283"/>
                  <a:gd name="T50" fmla="*/ 684 w 924"/>
                  <a:gd name="T51" fmla="*/ 1070 h 1283"/>
                  <a:gd name="T52" fmla="*/ 644 w 924"/>
                  <a:gd name="T53" fmla="*/ 1230 h 1283"/>
                  <a:gd name="T54" fmla="*/ 631 w 924"/>
                  <a:gd name="T55" fmla="*/ 1283 h 1283"/>
                  <a:gd name="T56" fmla="*/ 601 w 924"/>
                  <a:gd name="T57" fmla="*/ 1283 h 1283"/>
                  <a:gd name="T58" fmla="*/ 573 w 924"/>
                  <a:gd name="T59" fmla="*/ 1280 h 1283"/>
                  <a:gd name="T60" fmla="*/ 542 w 924"/>
                  <a:gd name="T61" fmla="*/ 1280 h 1283"/>
                  <a:gd name="T62" fmla="*/ 514 w 924"/>
                  <a:gd name="T63" fmla="*/ 1276 h 1283"/>
                  <a:gd name="T64" fmla="*/ 471 w 924"/>
                  <a:gd name="T65" fmla="*/ 1270 h 1283"/>
                  <a:gd name="T66" fmla="*/ 394 w 924"/>
                  <a:gd name="T67" fmla="*/ 1258 h 1283"/>
                  <a:gd name="T68" fmla="*/ 323 w 924"/>
                  <a:gd name="T69" fmla="*/ 1240 h 1283"/>
                  <a:gd name="T70" fmla="*/ 259 w 924"/>
                  <a:gd name="T71" fmla="*/ 1221 h 128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4"/>
                  <a:gd name="T109" fmla="*/ 0 h 1283"/>
                  <a:gd name="T110" fmla="*/ 924 w 924"/>
                  <a:gd name="T111" fmla="*/ 1283 h 128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4" h="1283">
                    <a:moveTo>
                      <a:pt x="231" y="1209"/>
                    </a:moveTo>
                    <a:lnTo>
                      <a:pt x="231" y="1209"/>
                    </a:lnTo>
                    <a:lnTo>
                      <a:pt x="188" y="1187"/>
                    </a:lnTo>
                    <a:lnTo>
                      <a:pt x="148" y="1169"/>
                    </a:lnTo>
                    <a:lnTo>
                      <a:pt x="114" y="1147"/>
                    </a:lnTo>
                    <a:lnTo>
                      <a:pt x="83" y="1126"/>
                    </a:lnTo>
                    <a:lnTo>
                      <a:pt x="55" y="1104"/>
                    </a:lnTo>
                    <a:lnTo>
                      <a:pt x="34" y="1086"/>
                    </a:lnTo>
                    <a:lnTo>
                      <a:pt x="15" y="1070"/>
                    </a:lnTo>
                    <a:lnTo>
                      <a:pt x="0" y="1058"/>
                    </a:lnTo>
                    <a:lnTo>
                      <a:pt x="15" y="1043"/>
                    </a:lnTo>
                    <a:lnTo>
                      <a:pt x="62" y="1000"/>
                    </a:lnTo>
                    <a:lnTo>
                      <a:pt x="126" y="938"/>
                    </a:lnTo>
                    <a:lnTo>
                      <a:pt x="203" y="864"/>
                    </a:lnTo>
                    <a:lnTo>
                      <a:pt x="283" y="788"/>
                    </a:lnTo>
                    <a:lnTo>
                      <a:pt x="357" y="717"/>
                    </a:lnTo>
                    <a:lnTo>
                      <a:pt x="419" y="655"/>
                    </a:lnTo>
                    <a:lnTo>
                      <a:pt x="462" y="618"/>
                    </a:lnTo>
                    <a:lnTo>
                      <a:pt x="616" y="231"/>
                    </a:lnTo>
                    <a:lnTo>
                      <a:pt x="616" y="222"/>
                    </a:lnTo>
                    <a:lnTo>
                      <a:pt x="610" y="197"/>
                    </a:lnTo>
                    <a:lnTo>
                      <a:pt x="604" y="163"/>
                    </a:lnTo>
                    <a:lnTo>
                      <a:pt x="591" y="130"/>
                    </a:lnTo>
                    <a:lnTo>
                      <a:pt x="613" y="108"/>
                    </a:lnTo>
                    <a:lnTo>
                      <a:pt x="644" y="90"/>
                    </a:lnTo>
                    <a:lnTo>
                      <a:pt x="681" y="68"/>
                    </a:lnTo>
                    <a:lnTo>
                      <a:pt x="721" y="50"/>
                    </a:lnTo>
                    <a:lnTo>
                      <a:pt x="764" y="31"/>
                    </a:lnTo>
                    <a:lnTo>
                      <a:pt x="801" y="16"/>
                    </a:lnTo>
                    <a:lnTo>
                      <a:pt x="838" y="7"/>
                    </a:lnTo>
                    <a:lnTo>
                      <a:pt x="862" y="0"/>
                    </a:lnTo>
                    <a:lnTo>
                      <a:pt x="859" y="16"/>
                    </a:lnTo>
                    <a:lnTo>
                      <a:pt x="850" y="47"/>
                    </a:lnTo>
                    <a:lnTo>
                      <a:pt x="838" y="83"/>
                    </a:lnTo>
                    <a:lnTo>
                      <a:pt x="835" y="111"/>
                    </a:lnTo>
                    <a:lnTo>
                      <a:pt x="856" y="117"/>
                    </a:lnTo>
                    <a:lnTo>
                      <a:pt x="881" y="127"/>
                    </a:lnTo>
                    <a:lnTo>
                      <a:pt x="906" y="142"/>
                    </a:lnTo>
                    <a:lnTo>
                      <a:pt x="924" y="151"/>
                    </a:lnTo>
                    <a:lnTo>
                      <a:pt x="779" y="671"/>
                    </a:lnTo>
                    <a:lnTo>
                      <a:pt x="773" y="698"/>
                    </a:lnTo>
                    <a:lnTo>
                      <a:pt x="758" y="769"/>
                    </a:lnTo>
                    <a:lnTo>
                      <a:pt x="736" y="864"/>
                    </a:lnTo>
                    <a:lnTo>
                      <a:pt x="711" y="969"/>
                    </a:lnTo>
                    <a:lnTo>
                      <a:pt x="684" y="1070"/>
                    </a:lnTo>
                    <a:lnTo>
                      <a:pt x="662" y="1160"/>
                    </a:lnTo>
                    <a:lnTo>
                      <a:pt x="644" y="1230"/>
                    </a:lnTo>
                    <a:lnTo>
                      <a:pt x="631" y="1283"/>
                    </a:lnTo>
                    <a:lnTo>
                      <a:pt x="616" y="1283"/>
                    </a:lnTo>
                    <a:lnTo>
                      <a:pt x="601" y="1283"/>
                    </a:lnTo>
                    <a:lnTo>
                      <a:pt x="585" y="1283"/>
                    </a:lnTo>
                    <a:lnTo>
                      <a:pt x="573" y="1280"/>
                    </a:lnTo>
                    <a:lnTo>
                      <a:pt x="557" y="1280"/>
                    </a:lnTo>
                    <a:lnTo>
                      <a:pt x="542" y="1280"/>
                    </a:lnTo>
                    <a:lnTo>
                      <a:pt x="530" y="1276"/>
                    </a:lnTo>
                    <a:lnTo>
                      <a:pt x="514" y="1276"/>
                    </a:lnTo>
                    <a:lnTo>
                      <a:pt x="471" y="1270"/>
                    </a:lnTo>
                    <a:lnTo>
                      <a:pt x="431" y="1264"/>
                    </a:lnTo>
                    <a:lnTo>
                      <a:pt x="394" y="1258"/>
                    </a:lnTo>
                    <a:lnTo>
                      <a:pt x="357" y="1249"/>
                    </a:lnTo>
                    <a:lnTo>
                      <a:pt x="323" y="1240"/>
                    </a:lnTo>
                    <a:lnTo>
                      <a:pt x="290" y="1230"/>
                    </a:lnTo>
                    <a:lnTo>
                      <a:pt x="259" y="1221"/>
                    </a:lnTo>
                    <a:lnTo>
                      <a:pt x="231" y="1209"/>
                    </a:lnTo>
                  </a:path>
                </a:pathLst>
              </a:custGeom>
              <a:noFill/>
              <a:ln w="0" cap="sq">
                <a:solidFill>
                  <a:srgbClr val="000000"/>
                </a:solidFill>
                <a:miter lim="800000"/>
                <a:headEnd/>
                <a:tailEnd/>
              </a:ln>
            </p:spPr>
            <p:txBody>
              <a:bodyPr/>
              <a:lstStyle/>
              <a:p>
                <a:endParaRPr lang="ru-RU"/>
              </a:p>
            </p:txBody>
          </p:sp>
          <p:sp>
            <p:nvSpPr>
              <p:cNvPr id="25622" name="Freeform 41"/>
              <p:cNvSpPr>
                <a:spLocks/>
              </p:cNvSpPr>
              <p:nvPr/>
            </p:nvSpPr>
            <p:spPr bwMode="auto">
              <a:xfrm>
                <a:off x="4054" y="2044"/>
                <a:ext cx="412" cy="621"/>
              </a:xfrm>
              <a:custGeom>
                <a:avLst/>
                <a:gdLst>
                  <a:gd name="T0" fmla="*/ 400 w 412"/>
                  <a:gd name="T1" fmla="*/ 142 h 621"/>
                  <a:gd name="T2" fmla="*/ 412 w 412"/>
                  <a:gd name="T3" fmla="*/ 105 h 621"/>
                  <a:gd name="T4" fmla="*/ 409 w 412"/>
                  <a:gd name="T5" fmla="*/ 68 h 621"/>
                  <a:gd name="T6" fmla="*/ 391 w 412"/>
                  <a:gd name="T7" fmla="*/ 34 h 621"/>
                  <a:gd name="T8" fmla="*/ 360 w 412"/>
                  <a:gd name="T9" fmla="*/ 10 h 621"/>
                  <a:gd name="T10" fmla="*/ 342 w 412"/>
                  <a:gd name="T11" fmla="*/ 3 h 621"/>
                  <a:gd name="T12" fmla="*/ 323 w 412"/>
                  <a:gd name="T13" fmla="*/ 0 h 621"/>
                  <a:gd name="T14" fmla="*/ 305 w 412"/>
                  <a:gd name="T15" fmla="*/ 3 h 621"/>
                  <a:gd name="T16" fmla="*/ 283 w 412"/>
                  <a:gd name="T17" fmla="*/ 10 h 621"/>
                  <a:gd name="T18" fmla="*/ 265 w 412"/>
                  <a:gd name="T19" fmla="*/ 19 h 621"/>
                  <a:gd name="T20" fmla="*/ 246 w 412"/>
                  <a:gd name="T21" fmla="*/ 28 h 621"/>
                  <a:gd name="T22" fmla="*/ 228 w 412"/>
                  <a:gd name="T23" fmla="*/ 43 h 621"/>
                  <a:gd name="T24" fmla="*/ 212 w 412"/>
                  <a:gd name="T25" fmla="*/ 56 h 621"/>
                  <a:gd name="T26" fmla="*/ 188 w 412"/>
                  <a:gd name="T27" fmla="*/ 80 h 621"/>
                  <a:gd name="T28" fmla="*/ 157 w 412"/>
                  <a:gd name="T29" fmla="*/ 117 h 621"/>
                  <a:gd name="T30" fmla="*/ 123 w 412"/>
                  <a:gd name="T31" fmla="*/ 157 h 621"/>
                  <a:gd name="T32" fmla="*/ 89 w 412"/>
                  <a:gd name="T33" fmla="*/ 200 h 621"/>
                  <a:gd name="T34" fmla="*/ 55 w 412"/>
                  <a:gd name="T35" fmla="*/ 243 h 621"/>
                  <a:gd name="T36" fmla="*/ 27 w 412"/>
                  <a:gd name="T37" fmla="*/ 277 h 621"/>
                  <a:gd name="T38" fmla="*/ 6 w 412"/>
                  <a:gd name="T39" fmla="*/ 302 h 621"/>
                  <a:gd name="T40" fmla="*/ 0 w 412"/>
                  <a:gd name="T41" fmla="*/ 311 h 621"/>
                  <a:gd name="T42" fmla="*/ 141 w 412"/>
                  <a:gd name="T43" fmla="*/ 621 h 621"/>
                  <a:gd name="T44" fmla="*/ 157 w 412"/>
                  <a:gd name="T45" fmla="*/ 615 h 621"/>
                  <a:gd name="T46" fmla="*/ 178 w 412"/>
                  <a:gd name="T47" fmla="*/ 600 h 621"/>
                  <a:gd name="T48" fmla="*/ 209 w 412"/>
                  <a:gd name="T49" fmla="*/ 585 h 621"/>
                  <a:gd name="T50" fmla="*/ 240 w 412"/>
                  <a:gd name="T51" fmla="*/ 563 h 621"/>
                  <a:gd name="T52" fmla="*/ 274 w 412"/>
                  <a:gd name="T53" fmla="*/ 541 h 621"/>
                  <a:gd name="T54" fmla="*/ 302 w 412"/>
                  <a:gd name="T55" fmla="*/ 523 h 621"/>
                  <a:gd name="T56" fmla="*/ 326 w 412"/>
                  <a:gd name="T57" fmla="*/ 508 h 621"/>
                  <a:gd name="T58" fmla="*/ 338 w 412"/>
                  <a:gd name="T59" fmla="*/ 498 h 621"/>
                  <a:gd name="T60" fmla="*/ 317 w 412"/>
                  <a:gd name="T61" fmla="*/ 449 h 621"/>
                  <a:gd name="T62" fmla="*/ 289 w 412"/>
                  <a:gd name="T63" fmla="*/ 391 h 621"/>
                  <a:gd name="T64" fmla="*/ 268 w 412"/>
                  <a:gd name="T65" fmla="*/ 339 h 621"/>
                  <a:gd name="T66" fmla="*/ 258 w 412"/>
                  <a:gd name="T67" fmla="*/ 317 h 621"/>
                  <a:gd name="T68" fmla="*/ 400 w 412"/>
                  <a:gd name="T69" fmla="*/ 142 h 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12"/>
                  <a:gd name="T106" fmla="*/ 0 h 621"/>
                  <a:gd name="T107" fmla="*/ 412 w 412"/>
                  <a:gd name="T108" fmla="*/ 621 h 6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12" h="621">
                    <a:moveTo>
                      <a:pt x="400" y="142"/>
                    </a:moveTo>
                    <a:lnTo>
                      <a:pt x="412" y="105"/>
                    </a:lnTo>
                    <a:lnTo>
                      <a:pt x="409" y="68"/>
                    </a:lnTo>
                    <a:lnTo>
                      <a:pt x="391" y="34"/>
                    </a:lnTo>
                    <a:lnTo>
                      <a:pt x="360" y="10"/>
                    </a:lnTo>
                    <a:lnTo>
                      <a:pt x="342" y="3"/>
                    </a:lnTo>
                    <a:lnTo>
                      <a:pt x="323" y="0"/>
                    </a:lnTo>
                    <a:lnTo>
                      <a:pt x="305" y="3"/>
                    </a:lnTo>
                    <a:lnTo>
                      <a:pt x="283" y="10"/>
                    </a:lnTo>
                    <a:lnTo>
                      <a:pt x="265" y="19"/>
                    </a:lnTo>
                    <a:lnTo>
                      <a:pt x="246" y="28"/>
                    </a:lnTo>
                    <a:lnTo>
                      <a:pt x="228" y="43"/>
                    </a:lnTo>
                    <a:lnTo>
                      <a:pt x="212" y="56"/>
                    </a:lnTo>
                    <a:lnTo>
                      <a:pt x="188" y="80"/>
                    </a:lnTo>
                    <a:lnTo>
                      <a:pt x="157" y="117"/>
                    </a:lnTo>
                    <a:lnTo>
                      <a:pt x="123" y="157"/>
                    </a:lnTo>
                    <a:lnTo>
                      <a:pt x="89" y="200"/>
                    </a:lnTo>
                    <a:lnTo>
                      <a:pt x="55" y="243"/>
                    </a:lnTo>
                    <a:lnTo>
                      <a:pt x="27" y="277"/>
                    </a:lnTo>
                    <a:lnTo>
                      <a:pt x="6" y="302"/>
                    </a:lnTo>
                    <a:lnTo>
                      <a:pt x="0" y="311"/>
                    </a:lnTo>
                    <a:lnTo>
                      <a:pt x="141" y="621"/>
                    </a:lnTo>
                    <a:lnTo>
                      <a:pt x="157" y="615"/>
                    </a:lnTo>
                    <a:lnTo>
                      <a:pt x="178" y="600"/>
                    </a:lnTo>
                    <a:lnTo>
                      <a:pt x="209" y="585"/>
                    </a:lnTo>
                    <a:lnTo>
                      <a:pt x="240" y="563"/>
                    </a:lnTo>
                    <a:lnTo>
                      <a:pt x="274" y="541"/>
                    </a:lnTo>
                    <a:lnTo>
                      <a:pt x="302" y="523"/>
                    </a:lnTo>
                    <a:lnTo>
                      <a:pt x="326" y="508"/>
                    </a:lnTo>
                    <a:lnTo>
                      <a:pt x="338" y="498"/>
                    </a:lnTo>
                    <a:lnTo>
                      <a:pt x="317" y="449"/>
                    </a:lnTo>
                    <a:lnTo>
                      <a:pt x="289" y="391"/>
                    </a:lnTo>
                    <a:lnTo>
                      <a:pt x="268" y="339"/>
                    </a:lnTo>
                    <a:lnTo>
                      <a:pt x="258" y="317"/>
                    </a:lnTo>
                    <a:lnTo>
                      <a:pt x="400" y="142"/>
                    </a:lnTo>
                    <a:close/>
                  </a:path>
                </a:pathLst>
              </a:custGeom>
              <a:solidFill>
                <a:srgbClr val="E0B71E"/>
              </a:solidFill>
              <a:ln w="9525">
                <a:noFill/>
                <a:round/>
                <a:headEnd/>
                <a:tailEnd/>
              </a:ln>
            </p:spPr>
            <p:txBody>
              <a:bodyPr/>
              <a:lstStyle/>
              <a:p>
                <a:endParaRPr lang="ru-RU"/>
              </a:p>
            </p:txBody>
          </p:sp>
          <p:sp>
            <p:nvSpPr>
              <p:cNvPr id="25623" name="Freeform 42"/>
              <p:cNvSpPr>
                <a:spLocks/>
              </p:cNvSpPr>
              <p:nvPr/>
            </p:nvSpPr>
            <p:spPr bwMode="auto">
              <a:xfrm>
                <a:off x="4054" y="2044"/>
                <a:ext cx="412" cy="621"/>
              </a:xfrm>
              <a:custGeom>
                <a:avLst/>
                <a:gdLst>
                  <a:gd name="T0" fmla="*/ 400 w 412"/>
                  <a:gd name="T1" fmla="*/ 142 h 621"/>
                  <a:gd name="T2" fmla="*/ 400 w 412"/>
                  <a:gd name="T3" fmla="*/ 142 h 621"/>
                  <a:gd name="T4" fmla="*/ 412 w 412"/>
                  <a:gd name="T5" fmla="*/ 105 h 621"/>
                  <a:gd name="T6" fmla="*/ 409 w 412"/>
                  <a:gd name="T7" fmla="*/ 68 h 621"/>
                  <a:gd name="T8" fmla="*/ 391 w 412"/>
                  <a:gd name="T9" fmla="*/ 34 h 621"/>
                  <a:gd name="T10" fmla="*/ 360 w 412"/>
                  <a:gd name="T11" fmla="*/ 10 h 621"/>
                  <a:gd name="T12" fmla="*/ 360 w 412"/>
                  <a:gd name="T13" fmla="*/ 10 h 621"/>
                  <a:gd name="T14" fmla="*/ 342 w 412"/>
                  <a:gd name="T15" fmla="*/ 3 h 621"/>
                  <a:gd name="T16" fmla="*/ 323 w 412"/>
                  <a:gd name="T17" fmla="*/ 0 h 621"/>
                  <a:gd name="T18" fmla="*/ 305 w 412"/>
                  <a:gd name="T19" fmla="*/ 3 h 621"/>
                  <a:gd name="T20" fmla="*/ 283 w 412"/>
                  <a:gd name="T21" fmla="*/ 10 h 621"/>
                  <a:gd name="T22" fmla="*/ 265 w 412"/>
                  <a:gd name="T23" fmla="*/ 19 h 621"/>
                  <a:gd name="T24" fmla="*/ 246 w 412"/>
                  <a:gd name="T25" fmla="*/ 28 h 621"/>
                  <a:gd name="T26" fmla="*/ 228 w 412"/>
                  <a:gd name="T27" fmla="*/ 43 h 621"/>
                  <a:gd name="T28" fmla="*/ 212 w 412"/>
                  <a:gd name="T29" fmla="*/ 56 h 621"/>
                  <a:gd name="T30" fmla="*/ 212 w 412"/>
                  <a:gd name="T31" fmla="*/ 56 h 621"/>
                  <a:gd name="T32" fmla="*/ 188 w 412"/>
                  <a:gd name="T33" fmla="*/ 80 h 621"/>
                  <a:gd name="T34" fmla="*/ 157 w 412"/>
                  <a:gd name="T35" fmla="*/ 117 h 621"/>
                  <a:gd name="T36" fmla="*/ 123 w 412"/>
                  <a:gd name="T37" fmla="*/ 157 h 621"/>
                  <a:gd name="T38" fmla="*/ 89 w 412"/>
                  <a:gd name="T39" fmla="*/ 200 h 621"/>
                  <a:gd name="T40" fmla="*/ 55 w 412"/>
                  <a:gd name="T41" fmla="*/ 243 h 621"/>
                  <a:gd name="T42" fmla="*/ 27 w 412"/>
                  <a:gd name="T43" fmla="*/ 277 h 621"/>
                  <a:gd name="T44" fmla="*/ 6 w 412"/>
                  <a:gd name="T45" fmla="*/ 302 h 621"/>
                  <a:gd name="T46" fmla="*/ 0 w 412"/>
                  <a:gd name="T47" fmla="*/ 311 h 621"/>
                  <a:gd name="T48" fmla="*/ 141 w 412"/>
                  <a:gd name="T49" fmla="*/ 621 h 621"/>
                  <a:gd name="T50" fmla="*/ 141 w 412"/>
                  <a:gd name="T51" fmla="*/ 621 h 621"/>
                  <a:gd name="T52" fmla="*/ 157 w 412"/>
                  <a:gd name="T53" fmla="*/ 615 h 621"/>
                  <a:gd name="T54" fmla="*/ 178 w 412"/>
                  <a:gd name="T55" fmla="*/ 600 h 621"/>
                  <a:gd name="T56" fmla="*/ 209 w 412"/>
                  <a:gd name="T57" fmla="*/ 585 h 621"/>
                  <a:gd name="T58" fmla="*/ 240 w 412"/>
                  <a:gd name="T59" fmla="*/ 563 h 621"/>
                  <a:gd name="T60" fmla="*/ 274 w 412"/>
                  <a:gd name="T61" fmla="*/ 541 h 621"/>
                  <a:gd name="T62" fmla="*/ 302 w 412"/>
                  <a:gd name="T63" fmla="*/ 523 h 621"/>
                  <a:gd name="T64" fmla="*/ 326 w 412"/>
                  <a:gd name="T65" fmla="*/ 508 h 621"/>
                  <a:gd name="T66" fmla="*/ 338 w 412"/>
                  <a:gd name="T67" fmla="*/ 498 h 621"/>
                  <a:gd name="T68" fmla="*/ 338 w 412"/>
                  <a:gd name="T69" fmla="*/ 498 h 621"/>
                  <a:gd name="T70" fmla="*/ 317 w 412"/>
                  <a:gd name="T71" fmla="*/ 449 h 621"/>
                  <a:gd name="T72" fmla="*/ 289 w 412"/>
                  <a:gd name="T73" fmla="*/ 391 h 621"/>
                  <a:gd name="T74" fmla="*/ 268 w 412"/>
                  <a:gd name="T75" fmla="*/ 339 h 621"/>
                  <a:gd name="T76" fmla="*/ 258 w 412"/>
                  <a:gd name="T77" fmla="*/ 317 h 621"/>
                  <a:gd name="T78" fmla="*/ 400 w 412"/>
                  <a:gd name="T79" fmla="*/ 142 h 6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2"/>
                  <a:gd name="T121" fmla="*/ 0 h 621"/>
                  <a:gd name="T122" fmla="*/ 412 w 412"/>
                  <a:gd name="T123" fmla="*/ 621 h 6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2" h="621">
                    <a:moveTo>
                      <a:pt x="400" y="142"/>
                    </a:moveTo>
                    <a:lnTo>
                      <a:pt x="400" y="142"/>
                    </a:lnTo>
                    <a:lnTo>
                      <a:pt x="412" y="105"/>
                    </a:lnTo>
                    <a:lnTo>
                      <a:pt x="409" y="68"/>
                    </a:lnTo>
                    <a:lnTo>
                      <a:pt x="391" y="34"/>
                    </a:lnTo>
                    <a:lnTo>
                      <a:pt x="360" y="10"/>
                    </a:lnTo>
                    <a:lnTo>
                      <a:pt x="342" y="3"/>
                    </a:lnTo>
                    <a:lnTo>
                      <a:pt x="323" y="0"/>
                    </a:lnTo>
                    <a:lnTo>
                      <a:pt x="305" y="3"/>
                    </a:lnTo>
                    <a:lnTo>
                      <a:pt x="283" y="10"/>
                    </a:lnTo>
                    <a:lnTo>
                      <a:pt x="265" y="19"/>
                    </a:lnTo>
                    <a:lnTo>
                      <a:pt x="246" y="28"/>
                    </a:lnTo>
                    <a:lnTo>
                      <a:pt x="228" y="43"/>
                    </a:lnTo>
                    <a:lnTo>
                      <a:pt x="212" y="56"/>
                    </a:lnTo>
                    <a:lnTo>
                      <a:pt x="188" y="80"/>
                    </a:lnTo>
                    <a:lnTo>
                      <a:pt x="157" y="117"/>
                    </a:lnTo>
                    <a:lnTo>
                      <a:pt x="123" y="157"/>
                    </a:lnTo>
                    <a:lnTo>
                      <a:pt x="89" y="200"/>
                    </a:lnTo>
                    <a:lnTo>
                      <a:pt x="55" y="243"/>
                    </a:lnTo>
                    <a:lnTo>
                      <a:pt x="27" y="277"/>
                    </a:lnTo>
                    <a:lnTo>
                      <a:pt x="6" y="302"/>
                    </a:lnTo>
                    <a:lnTo>
                      <a:pt x="0" y="311"/>
                    </a:lnTo>
                    <a:lnTo>
                      <a:pt x="141" y="621"/>
                    </a:lnTo>
                    <a:lnTo>
                      <a:pt x="157" y="615"/>
                    </a:lnTo>
                    <a:lnTo>
                      <a:pt x="178" y="600"/>
                    </a:lnTo>
                    <a:lnTo>
                      <a:pt x="209" y="585"/>
                    </a:lnTo>
                    <a:lnTo>
                      <a:pt x="240" y="563"/>
                    </a:lnTo>
                    <a:lnTo>
                      <a:pt x="274" y="541"/>
                    </a:lnTo>
                    <a:lnTo>
                      <a:pt x="302" y="523"/>
                    </a:lnTo>
                    <a:lnTo>
                      <a:pt x="326" y="508"/>
                    </a:lnTo>
                    <a:lnTo>
                      <a:pt x="338" y="498"/>
                    </a:lnTo>
                    <a:lnTo>
                      <a:pt x="317" y="449"/>
                    </a:lnTo>
                    <a:lnTo>
                      <a:pt x="289" y="391"/>
                    </a:lnTo>
                    <a:lnTo>
                      <a:pt x="268" y="339"/>
                    </a:lnTo>
                    <a:lnTo>
                      <a:pt x="258" y="317"/>
                    </a:lnTo>
                    <a:lnTo>
                      <a:pt x="400" y="142"/>
                    </a:lnTo>
                  </a:path>
                </a:pathLst>
              </a:custGeom>
              <a:noFill/>
              <a:ln w="0" cap="sq">
                <a:solidFill>
                  <a:srgbClr val="000000"/>
                </a:solidFill>
                <a:miter lim="800000"/>
                <a:headEnd/>
                <a:tailEnd/>
              </a:ln>
            </p:spPr>
            <p:txBody>
              <a:bodyPr/>
              <a:lstStyle/>
              <a:p>
                <a:endParaRPr lang="ru-RU"/>
              </a:p>
            </p:txBody>
          </p:sp>
          <p:sp>
            <p:nvSpPr>
              <p:cNvPr id="25624" name="Freeform 43"/>
              <p:cNvSpPr>
                <a:spLocks/>
              </p:cNvSpPr>
              <p:nvPr/>
            </p:nvSpPr>
            <p:spPr bwMode="auto">
              <a:xfrm>
                <a:off x="4932" y="2364"/>
                <a:ext cx="206" cy="212"/>
              </a:xfrm>
              <a:custGeom>
                <a:avLst/>
                <a:gdLst>
                  <a:gd name="T0" fmla="*/ 30 w 206"/>
                  <a:gd name="T1" fmla="*/ 71 h 212"/>
                  <a:gd name="T2" fmla="*/ 6 w 206"/>
                  <a:gd name="T3" fmla="*/ 120 h 212"/>
                  <a:gd name="T4" fmla="*/ 0 w 206"/>
                  <a:gd name="T5" fmla="*/ 151 h 212"/>
                  <a:gd name="T6" fmla="*/ 12 w 206"/>
                  <a:gd name="T7" fmla="*/ 175 h 212"/>
                  <a:gd name="T8" fmla="*/ 46 w 206"/>
                  <a:gd name="T9" fmla="*/ 200 h 212"/>
                  <a:gd name="T10" fmla="*/ 67 w 206"/>
                  <a:gd name="T11" fmla="*/ 209 h 212"/>
                  <a:gd name="T12" fmla="*/ 86 w 206"/>
                  <a:gd name="T13" fmla="*/ 212 h 212"/>
                  <a:gd name="T14" fmla="*/ 104 w 206"/>
                  <a:gd name="T15" fmla="*/ 209 h 212"/>
                  <a:gd name="T16" fmla="*/ 120 w 206"/>
                  <a:gd name="T17" fmla="*/ 200 h 212"/>
                  <a:gd name="T18" fmla="*/ 135 w 206"/>
                  <a:gd name="T19" fmla="*/ 188 h 212"/>
                  <a:gd name="T20" fmla="*/ 147 w 206"/>
                  <a:gd name="T21" fmla="*/ 175 h 212"/>
                  <a:gd name="T22" fmla="*/ 160 w 206"/>
                  <a:gd name="T23" fmla="*/ 163 h 212"/>
                  <a:gd name="T24" fmla="*/ 172 w 206"/>
                  <a:gd name="T25" fmla="*/ 151 h 212"/>
                  <a:gd name="T26" fmla="*/ 194 w 206"/>
                  <a:gd name="T27" fmla="*/ 126 h 212"/>
                  <a:gd name="T28" fmla="*/ 206 w 206"/>
                  <a:gd name="T29" fmla="*/ 95 h 212"/>
                  <a:gd name="T30" fmla="*/ 203 w 206"/>
                  <a:gd name="T31" fmla="*/ 58 h 212"/>
                  <a:gd name="T32" fmla="*/ 172 w 206"/>
                  <a:gd name="T33" fmla="*/ 22 h 212"/>
                  <a:gd name="T34" fmla="*/ 147 w 206"/>
                  <a:gd name="T35" fmla="*/ 6 h 212"/>
                  <a:gd name="T36" fmla="*/ 126 w 206"/>
                  <a:gd name="T37" fmla="*/ 0 h 212"/>
                  <a:gd name="T38" fmla="*/ 107 w 206"/>
                  <a:gd name="T39" fmla="*/ 0 h 212"/>
                  <a:gd name="T40" fmla="*/ 89 w 206"/>
                  <a:gd name="T41" fmla="*/ 9 h 212"/>
                  <a:gd name="T42" fmla="*/ 70 w 206"/>
                  <a:gd name="T43" fmla="*/ 19 h 212"/>
                  <a:gd name="T44" fmla="*/ 55 w 206"/>
                  <a:gd name="T45" fmla="*/ 34 h 212"/>
                  <a:gd name="T46" fmla="*/ 43 w 206"/>
                  <a:gd name="T47" fmla="*/ 52 h 212"/>
                  <a:gd name="T48" fmla="*/ 30 w 206"/>
                  <a:gd name="T49" fmla="*/ 71 h 2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6"/>
                  <a:gd name="T76" fmla="*/ 0 h 212"/>
                  <a:gd name="T77" fmla="*/ 206 w 206"/>
                  <a:gd name="T78" fmla="*/ 212 h 2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6" h="212">
                    <a:moveTo>
                      <a:pt x="30" y="71"/>
                    </a:moveTo>
                    <a:lnTo>
                      <a:pt x="6" y="120"/>
                    </a:lnTo>
                    <a:lnTo>
                      <a:pt x="0" y="151"/>
                    </a:lnTo>
                    <a:lnTo>
                      <a:pt x="12" y="175"/>
                    </a:lnTo>
                    <a:lnTo>
                      <a:pt x="46" y="200"/>
                    </a:lnTo>
                    <a:lnTo>
                      <a:pt x="67" y="209"/>
                    </a:lnTo>
                    <a:lnTo>
                      <a:pt x="86" y="212"/>
                    </a:lnTo>
                    <a:lnTo>
                      <a:pt x="104" y="209"/>
                    </a:lnTo>
                    <a:lnTo>
                      <a:pt x="120" y="200"/>
                    </a:lnTo>
                    <a:lnTo>
                      <a:pt x="135" y="188"/>
                    </a:lnTo>
                    <a:lnTo>
                      <a:pt x="147" y="175"/>
                    </a:lnTo>
                    <a:lnTo>
                      <a:pt x="160" y="163"/>
                    </a:lnTo>
                    <a:lnTo>
                      <a:pt x="172" y="151"/>
                    </a:lnTo>
                    <a:lnTo>
                      <a:pt x="194" y="126"/>
                    </a:lnTo>
                    <a:lnTo>
                      <a:pt x="206" y="95"/>
                    </a:lnTo>
                    <a:lnTo>
                      <a:pt x="203" y="58"/>
                    </a:lnTo>
                    <a:lnTo>
                      <a:pt x="172" y="22"/>
                    </a:lnTo>
                    <a:lnTo>
                      <a:pt x="147" y="6"/>
                    </a:lnTo>
                    <a:lnTo>
                      <a:pt x="126" y="0"/>
                    </a:lnTo>
                    <a:lnTo>
                      <a:pt x="107" y="0"/>
                    </a:lnTo>
                    <a:lnTo>
                      <a:pt x="89" y="9"/>
                    </a:lnTo>
                    <a:lnTo>
                      <a:pt x="70" y="19"/>
                    </a:lnTo>
                    <a:lnTo>
                      <a:pt x="55" y="34"/>
                    </a:lnTo>
                    <a:lnTo>
                      <a:pt x="43" y="52"/>
                    </a:lnTo>
                    <a:lnTo>
                      <a:pt x="30" y="71"/>
                    </a:lnTo>
                    <a:close/>
                  </a:path>
                </a:pathLst>
              </a:custGeom>
              <a:solidFill>
                <a:srgbClr val="CC8C00"/>
              </a:solidFill>
              <a:ln w="9525">
                <a:noFill/>
                <a:round/>
                <a:headEnd/>
                <a:tailEnd/>
              </a:ln>
            </p:spPr>
            <p:txBody>
              <a:bodyPr/>
              <a:lstStyle/>
              <a:p>
                <a:endParaRPr lang="ru-RU"/>
              </a:p>
            </p:txBody>
          </p:sp>
          <p:sp>
            <p:nvSpPr>
              <p:cNvPr id="25625" name="Freeform 44"/>
              <p:cNvSpPr>
                <a:spLocks/>
              </p:cNvSpPr>
              <p:nvPr/>
            </p:nvSpPr>
            <p:spPr bwMode="auto">
              <a:xfrm>
                <a:off x="4932" y="2364"/>
                <a:ext cx="206" cy="212"/>
              </a:xfrm>
              <a:custGeom>
                <a:avLst/>
                <a:gdLst>
                  <a:gd name="T0" fmla="*/ 30 w 206"/>
                  <a:gd name="T1" fmla="*/ 71 h 212"/>
                  <a:gd name="T2" fmla="*/ 30 w 206"/>
                  <a:gd name="T3" fmla="*/ 71 h 212"/>
                  <a:gd name="T4" fmla="*/ 6 w 206"/>
                  <a:gd name="T5" fmla="*/ 120 h 212"/>
                  <a:gd name="T6" fmla="*/ 0 w 206"/>
                  <a:gd name="T7" fmla="*/ 151 h 212"/>
                  <a:gd name="T8" fmla="*/ 12 w 206"/>
                  <a:gd name="T9" fmla="*/ 175 h 212"/>
                  <a:gd name="T10" fmla="*/ 46 w 206"/>
                  <a:gd name="T11" fmla="*/ 200 h 212"/>
                  <a:gd name="T12" fmla="*/ 46 w 206"/>
                  <a:gd name="T13" fmla="*/ 200 h 212"/>
                  <a:gd name="T14" fmla="*/ 67 w 206"/>
                  <a:gd name="T15" fmla="*/ 209 h 212"/>
                  <a:gd name="T16" fmla="*/ 86 w 206"/>
                  <a:gd name="T17" fmla="*/ 212 h 212"/>
                  <a:gd name="T18" fmla="*/ 104 w 206"/>
                  <a:gd name="T19" fmla="*/ 209 h 212"/>
                  <a:gd name="T20" fmla="*/ 120 w 206"/>
                  <a:gd name="T21" fmla="*/ 200 h 212"/>
                  <a:gd name="T22" fmla="*/ 135 w 206"/>
                  <a:gd name="T23" fmla="*/ 188 h 212"/>
                  <a:gd name="T24" fmla="*/ 147 w 206"/>
                  <a:gd name="T25" fmla="*/ 175 h 212"/>
                  <a:gd name="T26" fmla="*/ 160 w 206"/>
                  <a:gd name="T27" fmla="*/ 163 h 212"/>
                  <a:gd name="T28" fmla="*/ 172 w 206"/>
                  <a:gd name="T29" fmla="*/ 151 h 212"/>
                  <a:gd name="T30" fmla="*/ 172 w 206"/>
                  <a:gd name="T31" fmla="*/ 151 h 212"/>
                  <a:gd name="T32" fmla="*/ 194 w 206"/>
                  <a:gd name="T33" fmla="*/ 126 h 212"/>
                  <a:gd name="T34" fmla="*/ 206 w 206"/>
                  <a:gd name="T35" fmla="*/ 95 h 212"/>
                  <a:gd name="T36" fmla="*/ 203 w 206"/>
                  <a:gd name="T37" fmla="*/ 58 h 212"/>
                  <a:gd name="T38" fmla="*/ 172 w 206"/>
                  <a:gd name="T39" fmla="*/ 22 h 212"/>
                  <a:gd name="T40" fmla="*/ 172 w 206"/>
                  <a:gd name="T41" fmla="*/ 22 h 212"/>
                  <a:gd name="T42" fmla="*/ 147 w 206"/>
                  <a:gd name="T43" fmla="*/ 6 h 212"/>
                  <a:gd name="T44" fmla="*/ 126 w 206"/>
                  <a:gd name="T45" fmla="*/ 0 h 212"/>
                  <a:gd name="T46" fmla="*/ 107 w 206"/>
                  <a:gd name="T47" fmla="*/ 0 h 212"/>
                  <a:gd name="T48" fmla="*/ 89 w 206"/>
                  <a:gd name="T49" fmla="*/ 9 h 212"/>
                  <a:gd name="T50" fmla="*/ 70 w 206"/>
                  <a:gd name="T51" fmla="*/ 19 h 212"/>
                  <a:gd name="T52" fmla="*/ 55 w 206"/>
                  <a:gd name="T53" fmla="*/ 34 h 212"/>
                  <a:gd name="T54" fmla="*/ 43 w 206"/>
                  <a:gd name="T55" fmla="*/ 52 h 212"/>
                  <a:gd name="T56" fmla="*/ 30 w 206"/>
                  <a:gd name="T57" fmla="*/ 71 h 2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6"/>
                  <a:gd name="T88" fmla="*/ 0 h 212"/>
                  <a:gd name="T89" fmla="*/ 206 w 206"/>
                  <a:gd name="T90" fmla="*/ 212 h 2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6" h="212">
                    <a:moveTo>
                      <a:pt x="30" y="71"/>
                    </a:moveTo>
                    <a:lnTo>
                      <a:pt x="30" y="71"/>
                    </a:lnTo>
                    <a:lnTo>
                      <a:pt x="6" y="120"/>
                    </a:lnTo>
                    <a:lnTo>
                      <a:pt x="0" y="151"/>
                    </a:lnTo>
                    <a:lnTo>
                      <a:pt x="12" y="175"/>
                    </a:lnTo>
                    <a:lnTo>
                      <a:pt x="46" y="200"/>
                    </a:lnTo>
                    <a:lnTo>
                      <a:pt x="67" y="209"/>
                    </a:lnTo>
                    <a:lnTo>
                      <a:pt x="86" y="212"/>
                    </a:lnTo>
                    <a:lnTo>
                      <a:pt x="104" y="209"/>
                    </a:lnTo>
                    <a:lnTo>
                      <a:pt x="120" y="200"/>
                    </a:lnTo>
                    <a:lnTo>
                      <a:pt x="135" y="188"/>
                    </a:lnTo>
                    <a:lnTo>
                      <a:pt x="147" y="175"/>
                    </a:lnTo>
                    <a:lnTo>
                      <a:pt x="160" y="163"/>
                    </a:lnTo>
                    <a:lnTo>
                      <a:pt x="172" y="151"/>
                    </a:lnTo>
                    <a:lnTo>
                      <a:pt x="194" y="126"/>
                    </a:lnTo>
                    <a:lnTo>
                      <a:pt x="206" y="95"/>
                    </a:lnTo>
                    <a:lnTo>
                      <a:pt x="203" y="58"/>
                    </a:lnTo>
                    <a:lnTo>
                      <a:pt x="172" y="22"/>
                    </a:lnTo>
                    <a:lnTo>
                      <a:pt x="147" y="6"/>
                    </a:lnTo>
                    <a:lnTo>
                      <a:pt x="126" y="0"/>
                    </a:lnTo>
                    <a:lnTo>
                      <a:pt x="107" y="0"/>
                    </a:lnTo>
                    <a:lnTo>
                      <a:pt x="89" y="9"/>
                    </a:lnTo>
                    <a:lnTo>
                      <a:pt x="70" y="19"/>
                    </a:lnTo>
                    <a:lnTo>
                      <a:pt x="55" y="34"/>
                    </a:lnTo>
                    <a:lnTo>
                      <a:pt x="43" y="52"/>
                    </a:lnTo>
                    <a:lnTo>
                      <a:pt x="30" y="71"/>
                    </a:lnTo>
                  </a:path>
                </a:pathLst>
              </a:custGeom>
              <a:noFill/>
              <a:ln w="0" cap="sq">
                <a:solidFill>
                  <a:srgbClr val="000000"/>
                </a:solidFill>
                <a:miter lim="800000"/>
                <a:headEnd/>
                <a:tailEnd/>
              </a:ln>
            </p:spPr>
            <p:txBody>
              <a:bodyPr/>
              <a:lstStyle/>
              <a:p>
                <a:endParaRPr lang="ru-RU"/>
              </a:p>
            </p:txBody>
          </p:sp>
          <p:sp>
            <p:nvSpPr>
              <p:cNvPr id="25626" name="Freeform 45"/>
              <p:cNvSpPr>
                <a:spLocks/>
              </p:cNvSpPr>
              <p:nvPr/>
            </p:nvSpPr>
            <p:spPr bwMode="auto">
              <a:xfrm>
                <a:off x="4195" y="2542"/>
                <a:ext cx="247" cy="219"/>
              </a:xfrm>
              <a:custGeom>
                <a:avLst/>
                <a:gdLst>
                  <a:gd name="T0" fmla="*/ 197 w 247"/>
                  <a:gd name="T1" fmla="*/ 0 h 219"/>
                  <a:gd name="T2" fmla="*/ 185 w 247"/>
                  <a:gd name="T3" fmla="*/ 10 h 219"/>
                  <a:gd name="T4" fmla="*/ 161 w 247"/>
                  <a:gd name="T5" fmla="*/ 25 h 219"/>
                  <a:gd name="T6" fmla="*/ 133 w 247"/>
                  <a:gd name="T7" fmla="*/ 43 h 219"/>
                  <a:gd name="T8" fmla="*/ 99 w 247"/>
                  <a:gd name="T9" fmla="*/ 65 h 219"/>
                  <a:gd name="T10" fmla="*/ 68 w 247"/>
                  <a:gd name="T11" fmla="*/ 87 h 219"/>
                  <a:gd name="T12" fmla="*/ 37 w 247"/>
                  <a:gd name="T13" fmla="*/ 102 h 219"/>
                  <a:gd name="T14" fmla="*/ 16 w 247"/>
                  <a:gd name="T15" fmla="*/ 117 h 219"/>
                  <a:gd name="T16" fmla="*/ 0 w 247"/>
                  <a:gd name="T17" fmla="*/ 123 h 219"/>
                  <a:gd name="T18" fmla="*/ 16 w 247"/>
                  <a:gd name="T19" fmla="*/ 142 h 219"/>
                  <a:gd name="T20" fmla="*/ 28 w 247"/>
                  <a:gd name="T21" fmla="*/ 163 h 219"/>
                  <a:gd name="T22" fmla="*/ 43 w 247"/>
                  <a:gd name="T23" fmla="*/ 185 h 219"/>
                  <a:gd name="T24" fmla="*/ 59 w 247"/>
                  <a:gd name="T25" fmla="*/ 203 h 219"/>
                  <a:gd name="T26" fmla="*/ 77 w 247"/>
                  <a:gd name="T27" fmla="*/ 216 h 219"/>
                  <a:gd name="T28" fmla="*/ 105 w 247"/>
                  <a:gd name="T29" fmla="*/ 219 h 219"/>
                  <a:gd name="T30" fmla="*/ 139 w 247"/>
                  <a:gd name="T31" fmla="*/ 213 h 219"/>
                  <a:gd name="T32" fmla="*/ 179 w 247"/>
                  <a:gd name="T33" fmla="*/ 191 h 219"/>
                  <a:gd name="T34" fmla="*/ 216 w 247"/>
                  <a:gd name="T35" fmla="*/ 163 h 219"/>
                  <a:gd name="T36" fmla="*/ 238 w 247"/>
                  <a:gd name="T37" fmla="*/ 139 h 219"/>
                  <a:gd name="T38" fmla="*/ 247 w 247"/>
                  <a:gd name="T39" fmla="*/ 114 h 219"/>
                  <a:gd name="T40" fmla="*/ 244 w 247"/>
                  <a:gd name="T41" fmla="*/ 90 h 219"/>
                  <a:gd name="T42" fmla="*/ 234 w 247"/>
                  <a:gd name="T43" fmla="*/ 65 h 219"/>
                  <a:gd name="T44" fmla="*/ 222 w 247"/>
                  <a:gd name="T45" fmla="*/ 43 h 219"/>
                  <a:gd name="T46" fmla="*/ 207 w 247"/>
                  <a:gd name="T47" fmla="*/ 22 h 219"/>
                  <a:gd name="T48" fmla="*/ 197 w 247"/>
                  <a:gd name="T49" fmla="*/ 0 h 2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
                  <a:gd name="T76" fmla="*/ 0 h 219"/>
                  <a:gd name="T77" fmla="*/ 247 w 247"/>
                  <a:gd name="T78" fmla="*/ 219 h 21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 h="219">
                    <a:moveTo>
                      <a:pt x="197" y="0"/>
                    </a:moveTo>
                    <a:lnTo>
                      <a:pt x="185" y="10"/>
                    </a:lnTo>
                    <a:lnTo>
                      <a:pt x="161" y="25"/>
                    </a:lnTo>
                    <a:lnTo>
                      <a:pt x="133" y="43"/>
                    </a:lnTo>
                    <a:lnTo>
                      <a:pt x="99" y="65"/>
                    </a:lnTo>
                    <a:lnTo>
                      <a:pt x="68" y="87"/>
                    </a:lnTo>
                    <a:lnTo>
                      <a:pt x="37" y="102"/>
                    </a:lnTo>
                    <a:lnTo>
                      <a:pt x="16" y="117"/>
                    </a:lnTo>
                    <a:lnTo>
                      <a:pt x="0" y="123"/>
                    </a:lnTo>
                    <a:lnTo>
                      <a:pt x="16" y="142"/>
                    </a:lnTo>
                    <a:lnTo>
                      <a:pt x="28" y="163"/>
                    </a:lnTo>
                    <a:lnTo>
                      <a:pt x="43" y="185"/>
                    </a:lnTo>
                    <a:lnTo>
                      <a:pt x="59" y="203"/>
                    </a:lnTo>
                    <a:lnTo>
                      <a:pt x="77" y="216"/>
                    </a:lnTo>
                    <a:lnTo>
                      <a:pt x="105" y="219"/>
                    </a:lnTo>
                    <a:lnTo>
                      <a:pt x="139" y="213"/>
                    </a:lnTo>
                    <a:lnTo>
                      <a:pt x="179" y="191"/>
                    </a:lnTo>
                    <a:lnTo>
                      <a:pt x="216" y="163"/>
                    </a:lnTo>
                    <a:lnTo>
                      <a:pt x="238" y="139"/>
                    </a:lnTo>
                    <a:lnTo>
                      <a:pt x="247" y="114"/>
                    </a:lnTo>
                    <a:lnTo>
                      <a:pt x="244" y="90"/>
                    </a:lnTo>
                    <a:lnTo>
                      <a:pt x="234" y="65"/>
                    </a:lnTo>
                    <a:lnTo>
                      <a:pt x="222" y="43"/>
                    </a:lnTo>
                    <a:lnTo>
                      <a:pt x="207" y="22"/>
                    </a:lnTo>
                    <a:lnTo>
                      <a:pt x="197" y="0"/>
                    </a:lnTo>
                    <a:close/>
                  </a:path>
                </a:pathLst>
              </a:custGeom>
              <a:solidFill>
                <a:srgbClr val="CC8C00"/>
              </a:solidFill>
              <a:ln w="9525">
                <a:noFill/>
                <a:round/>
                <a:headEnd/>
                <a:tailEnd/>
              </a:ln>
            </p:spPr>
            <p:txBody>
              <a:bodyPr/>
              <a:lstStyle/>
              <a:p>
                <a:endParaRPr lang="ru-RU"/>
              </a:p>
            </p:txBody>
          </p:sp>
          <p:sp>
            <p:nvSpPr>
              <p:cNvPr id="25627" name="Freeform 46"/>
              <p:cNvSpPr>
                <a:spLocks/>
              </p:cNvSpPr>
              <p:nvPr/>
            </p:nvSpPr>
            <p:spPr bwMode="auto">
              <a:xfrm>
                <a:off x="4195" y="2542"/>
                <a:ext cx="247" cy="219"/>
              </a:xfrm>
              <a:custGeom>
                <a:avLst/>
                <a:gdLst>
                  <a:gd name="T0" fmla="*/ 197 w 247"/>
                  <a:gd name="T1" fmla="*/ 0 h 219"/>
                  <a:gd name="T2" fmla="*/ 197 w 247"/>
                  <a:gd name="T3" fmla="*/ 0 h 219"/>
                  <a:gd name="T4" fmla="*/ 185 w 247"/>
                  <a:gd name="T5" fmla="*/ 10 h 219"/>
                  <a:gd name="T6" fmla="*/ 161 w 247"/>
                  <a:gd name="T7" fmla="*/ 25 h 219"/>
                  <a:gd name="T8" fmla="*/ 133 w 247"/>
                  <a:gd name="T9" fmla="*/ 43 h 219"/>
                  <a:gd name="T10" fmla="*/ 99 w 247"/>
                  <a:gd name="T11" fmla="*/ 65 h 219"/>
                  <a:gd name="T12" fmla="*/ 68 w 247"/>
                  <a:gd name="T13" fmla="*/ 87 h 219"/>
                  <a:gd name="T14" fmla="*/ 37 w 247"/>
                  <a:gd name="T15" fmla="*/ 102 h 219"/>
                  <a:gd name="T16" fmla="*/ 16 w 247"/>
                  <a:gd name="T17" fmla="*/ 117 h 219"/>
                  <a:gd name="T18" fmla="*/ 0 w 247"/>
                  <a:gd name="T19" fmla="*/ 123 h 219"/>
                  <a:gd name="T20" fmla="*/ 0 w 247"/>
                  <a:gd name="T21" fmla="*/ 123 h 219"/>
                  <a:gd name="T22" fmla="*/ 16 w 247"/>
                  <a:gd name="T23" fmla="*/ 142 h 219"/>
                  <a:gd name="T24" fmla="*/ 28 w 247"/>
                  <a:gd name="T25" fmla="*/ 163 h 219"/>
                  <a:gd name="T26" fmla="*/ 43 w 247"/>
                  <a:gd name="T27" fmla="*/ 185 h 219"/>
                  <a:gd name="T28" fmla="*/ 59 w 247"/>
                  <a:gd name="T29" fmla="*/ 203 h 219"/>
                  <a:gd name="T30" fmla="*/ 77 w 247"/>
                  <a:gd name="T31" fmla="*/ 216 h 219"/>
                  <a:gd name="T32" fmla="*/ 105 w 247"/>
                  <a:gd name="T33" fmla="*/ 219 h 219"/>
                  <a:gd name="T34" fmla="*/ 139 w 247"/>
                  <a:gd name="T35" fmla="*/ 213 h 219"/>
                  <a:gd name="T36" fmla="*/ 179 w 247"/>
                  <a:gd name="T37" fmla="*/ 191 h 219"/>
                  <a:gd name="T38" fmla="*/ 179 w 247"/>
                  <a:gd name="T39" fmla="*/ 191 h 219"/>
                  <a:gd name="T40" fmla="*/ 216 w 247"/>
                  <a:gd name="T41" fmla="*/ 163 h 219"/>
                  <a:gd name="T42" fmla="*/ 238 w 247"/>
                  <a:gd name="T43" fmla="*/ 139 h 219"/>
                  <a:gd name="T44" fmla="*/ 247 w 247"/>
                  <a:gd name="T45" fmla="*/ 114 h 219"/>
                  <a:gd name="T46" fmla="*/ 244 w 247"/>
                  <a:gd name="T47" fmla="*/ 90 h 219"/>
                  <a:gd name="T48" fmla="*/ 234 w 247"/>
                  <a:gd name="T49" fmla="*/ 65 h 219"/>
                  <a:gd name="T50" fmla="*/ 222 w 247"/>
                  <a:gd name="T51" fmla="*/ 43 h 219"/>
                  <a:gd name="T52" fmla="*/ 207 w 247"/>
                  <a:gd name="T53" fmla="*/ 22 h 219"/>
                  <a:gd name="T54" fmla="*/ 197 w 247"/>
                  <a:gd name="T55" fmla="*/ 0 h 2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7"/>
                  <a:gd name="T85" fmla="*/ 0 h 219"/>
                  <a:gd name="T86" fmla="*/ 247 w 247"/>
                  <a:gd name="T87" fmla="*/ 219 h 2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7" h="219">
                    <a:moveTo>
                      <a:pt x="197" y="0"/>
                    </a:moveTo>
                    <a:lnTo>
                      <a:pt x="197" y="0"/>
                    </a:lnTo>
                    <a:lnTo>
                      <a:pt x="185" y="10"/>
                    </a:lnTo>
                    <a:lnTo>
                      <a:pt x="161" y="25"/>
                    </a:lnTo>
                    <a:lnTo>
                      <a:pt x="133" y="43"/>
                    </a:lnTo>
                    <a:lnTo>
                      <a:pt x="99" y="65"/>
                    </a:lnTo>
                    <a:lnTo>
                      <a:pt x="68" y="87"/>
                    </a:lnTo>
                    <a:lnTo>
                      <a:pt x="37" y="102"/>
                    </a:lnTo>
                    <a:lnTo>
                      <a:pt x="16" y="117"/>
                    </a:lnTo>
                    <a:lnTo>
                      <a:pt x="0" y="123"/>
                    </a:lnTo>
                    <a:lnTo>
                      <a:pt x="16" y="142"/>
                    </a:lnTo>
                    <a:lnTo>
                      <a:pt x="28" y="163"/>
                    </a:lnTo>
                    <a:lnTo>
                      <a:pt x="43" y="185"/>
                    </a:lnTo>
                    <a:lnTo>
                      <a:pt x="59" y="203"/>
                    </a:lnTo>
                    <a:lnTo>
                      <a:pt x="77" y="216"/>
                    </a:lnTo>
                    <a:lnTo>
                      <a:pt x="105" y="219"/>
                    </a:lnTo>
                    <a:lnTo>
                      <a:pt x="139" y="213"/>
                    </a:lnTo>
                    <a:lnTo>
                      <a:pt x="179" y="191"/>
                    </a:lnTo>
                    <a:lnTo>
                      <a:pt x="216" y="163"/>
                    </a:lnTo>
                    <a:lnTo>
                      <a:pt x="238" y="139"/>
                    </a:lnTo>
                    <a:lnTo>
                      <a:pt x="247" y="114"/>
                    </a:lnTo>
                    <a:lnTo>
                      <a:pt x="244" y="90"/>
                    </a:lnTo>
                    <a:lnTo>
                      <a:pt x="234" y="65"/>
                    </a:lnTo>
                    <a:lnTo>
                      <a:pt x="222" y="43"/>
                    </a:lnTo>
                    <a:lnTo>
                      <a:pt x="207" y="22"/>
                    </a:lnTo>
                    <a:lnTo>
                      <a:pt x="197" y="0"/>
                    </a:lnTo>
                  </a:path>
                </a:pathLst>
              </a:custGeom>
              <a:noFill/>
              <a:ln w="0" cap="sq">
                <a:solidFill>
                  <a:srgbClr val="000000"/>
                </a:solidFill>
                <a:miter lim="800000"/>
                <a:headEnd/>
                <a:tailEnd/>
              </a:ln>
            </p:spPr>
            <p:txBody>
              <a:bodyPr/>
              <a:lstStyle/>
              <a:p>
                <a:endParaRPr lang="ru-RU"/>
              </a:p>
            </p:txBody>
          </p:sp>
        </p:grpSp>
      </p:grpSp>
      <p:sp>
        <p:nvSpPr>
          <p:cNvPr id="105519" name="Text Box 47"/>
          <p:cNvSpPr txBox="1">
            <a:spLocks noChangeArrowheads="1"/>
          </p:cNvSpPr>
          <p:nvPr/>
        </p:nvSpPr>
        <p:spPr bwMode="auto">
          <a:xfrm>
            <a:off x="1905000" y="5334000"/>
            <a:ext cx="5257800" cy="1187450"/>
          </a:xfrm>
          <a:prstGeom prst="rect">
            <a:avLst/>
          </a:prstGeom>
          <a:noFill/>
          <a:ln w="12700">
            <a:noFill/>
            <a:miter lim="800000"/>
            <a:headEnd/>
            <a:tailEnd/>
          </a:ln>
        </p:spPr>
        <p:txBody>
          <a:bodyPr>
            <a:spAutoFit/>
          </a:bodyPr>
          <a:lstStyle/>
          <a:p>
            <a:pPr algn="ctr" eaLnBrk="0" hangingPunct="0">
              <a:spcBef>
                <a:spcPct val="50000"/>
              </a:spcBef>
            </a:pPr>
            <a:r>
              <a:rPr lang="en-US" sz="2400"/>
              <a:t>As the distance from a radioactive source doubles, the exposure rate decreases by a factor of four.</a:t>
            </a:r>
            <a:endParaRPr lang="en-US" sz="240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105519"/>
                                        </p:tgtEl>
                                        <p:attrNameLst>
                                          <p:attrName>style.visibility</p:attrName>
                                        </p:attrNameLst>
                                      </p:cBhvr>
                                      <p:to>
                                        <p:strVal val="visible"/>
                                      </p:to>
                                    </p:set>
                                    <p:anim calcmode="lin" valueType="num">
                                      <p:cBhvr additive="base">
                                        <p:cTn id="7" dur="500" fill="hold"/>
                                        <p:tgtEl>
                                          <p:spTgt spid="105519"/>
                                        </p:tgtEl>
                                        <p:attrNameLst>
                                          <p:attrName>ppt_x</p:attrName>
                                        </p:attrNameLst>
                                      </p:cBhvr>
                                      <p:tavLst>
                                        <p:tav tm="0">
                                          <p:val>
                                            <p:strVal val="#ppt_x"/>
                                          </p:val>
                                        </p:tav>
                                        <p:tav tm="100000">
                                          <p:val>
                                            <p:strVal val="#ppt_x"/>
                                          </p:val>
                                        </p:tav>
                                      </p:tavLst>
                                    </p:anim>
                                    <p:anim calcmode="lin" valueType="num">
                                      <p:cBhvr additive="base">
                                        <p:cTn id="8" dur="500" fill="hold"/>
                                        <p:tgtEl>
                                          <p:spTgt spid="105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19"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1039813" y="304800"/>
            <a:ext cx="7064375" cy="838200"/>
          </a:xfrm>
        </p:spPr>
        <p:txBody>
          <a:bodyPr/>
          <a:lstStyle/>
          <a:p>
            <a:pPr eaLnBrk="1" hangingPunct="1">
              <a:defRPr/>
            </a:pPr>
            <a:r>
              <a:rPr lang="en-US" sz="4800" smtClean="0"/>
              <a:t>Minimizing Exposure By Using Shielding</a:t>
            </a:r>
          </a:p>
        </p:txBody>
      </p:sp>
      <p:sp>
        <p:nvSpPr>
          <p:cNvPr id="111619" name="Rectangle 3"/>
          <p:cNvSpPr>
            <a:spLocks noGrp="1" noChangeArrowheads="1"/>
          </p:cNvSpPr>
          <p:nvPr>
            <p:ph type="body" sz="half" idx="1"/>
          </p:nvPr>
        </p:nvSpPr>
        <p:spPr>
          <a:xfrm>
            <a:off x="533400" y="2209800"/>
            <a:ext cx="3962400" cy="2133600"/>
          </a:xfrm>
        </p:spPr>
        <p:txBody>
          <a:bodyPr lIns="90488" tIns="44450" rIns="90488" bIns="44450"/>
          <a:lstStyle/>
          <a:p>
            <a:pPr marL="465138" indent="-465138" eaLnBrk="1" hangingPunct="1">
              <a:buSzTx/>
              <a:buFontTx/>
              <a:buNone/>
              <a:tabLst>
                <a:tab pos="457200" algn="l"/>
              </a:tabLst>
              <a:defRPr/>
            </a:pPr>
            <a:r>
              <a:rPr lang="en-US" smtClean="0"/>
              <a:t>	Lead blanket shielding around letdown radiation monitors</a:t>
            </a:r>
          </a:p>
        </p:txBody>
      </p:sp>
      <p:pic>
        <p:nvPicPr>
          <p:cNvPr id="26628" name="Picture 6" descr="DSCN1498"/>
          <p:cNvPicPr>
            <a:picLocks noChangeAspect="1" noChangeArrowheads="1"/>
          </p:cNvPicPr>
          <p:nvPr>
            <p:ph sz="half" idx="2"/>
          </p:nvPr>
        </p:nvPicPr>
        <p:blipFill>
          <a:blip r:embed="rId3"/>
          <a:srcRect/>
          <a:stretch>
            <a:fillRect/>
          </a:stretch>
        </p:blipFill>
        <p:spPr>
          <a:xfrm>
            <a:off x="4495800" y="1752600"/>
            <a:ext cx="4343400" cy="3581400"/>
          </a:xfrm>
          <a:noFill/>
        </p:spPr>
      </p:pic>
      <p:sp>
        <p:nvSpPr>
          <p:cNvPr id="26629" name="Rectangle 7"/>
          <p:cNvSpPr>
            <a:spLocks noChangeArrowheads="1"/>
          </p:cNvSpPr>
          <p:nvPr/>
        </p:nvSpPr>
        <p:spPr bwMode="auto">
          <a:xfrm>
            <a:off x="4448175" y="3246438"/>
            <a:ext cx="247650" cy="366712"/>
          </a:xfrm>
          <a:prstGeom prst="rect">
            <a:avLst/>
          </a:prstGeom>
          <a:noFill/>
          <a:ln w="9525">
            <a:noFill/>
            <a:miter lim="800000"/>
            <a:headEnd/>
            <a:tailEnd/>
          </a:ln>
        </p:spPr>
        <p:txBody>
          <a:bodyPr wrap="none">
            <a:spAutoFit/>
          </a:bodyPr>
          <a:lstStyle/>
          <a:p>
            <a:pPr eaLnBrk="0" hangingPunct="0"/>
            <a:r>
              <a:rPr lang="en-US"/>
              <a:t> </a:t>
            </a:r>
          </a:p>
        </p:txBody>
      </p:sp>
      <p:sp>
        <p:nvSpPr>
          <p:cNvPr id="26630" name="Text Box 8"/>
          <p:cNvSpPr txBox="1">
            <a:spLocks noChangeArrowheads="1"/>
          </p:cNvSpPr>
          <p:nvPr/>
        </p:nvSpPr>
        <p:spPr bwMode="auto">
          <a:xfrm>
            <a:off x="5791200" y="5410200"/>
            <a:ext cx="1752600" cy="274638"/>
          </a:xfrm>
          <a:prstGeom prst="rect">
            <a:avLst/>
          </a:prstGeom>
          <a:noFill/>
          <a:ln w="9525">
            <a:noFill/>
            <a:miter lim="800000"/>
            <a:headEnd/>
            <a:tailEnd/>
          </a:ln>
        </p:spPr>
        <p:txBody>
          <a:bodyPr>
            <a:spAutoFit/>
          </a:bodyPr>
          <a:lstStyle/>
          <a:p>
            <a:pPr eaLnBrk="0" hangingPunct="0"/>
            <a:r>
              <a:rPr lang="en-US" sz="1200"/>
              <a:t>Surry Power Station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5400" smtClean="0"/>
              <a:t>Loss of Life Expectancy</a:t>
            </a:r>
          </a:p>
        </p:txBody>
      </p:sp>
      <p:sp>
        <p:nvSpPr>
          <p:cNvPr id="27651" name="Rectangle 3"/>
          <p:cNvSpPr>
            <a:spLocks noChangeArrowheads="1"/>
          </p:cNvSpPr>
          <p:nvPr/>
        </p:nvSpPr>
        <p:spPr bwMode="auto">
          <a:xfrm>
            <a:off x="457200" y="1524000"/>
            <a:ext cx="8001000" cy="4559300"/>
          </a:xfrm>
          <a:prstGeom prst="rect">
            <a:avLst/>
          </a:prstGeom>
          <a:noFill/>
          <a:ln w="9525">
            <a:noFill/>
            <a:miter lim="800000"/>
            <a:headEnd/>
            <a:tailEnd/>
          </a:ln>
        </p:spPr>
        <p:txBody>
          <a:bodyPr>
            <a:spAutoFit/>
          </a:bodyPr>
          <a:lstStyle/>
          <a:p>
            <a:pPr eaLnBrk="0" hangingPunct="0"/>
            <a:r>
              <a:rPr lang="en-US" sz="1400" b="1" u="sng"/>
              <a:t>Activity or Behavior                                                                    LLE (DAYS)__________________</a:t>
            </a:r>
            <a:endParaRPr lang="en-US" sz="1400"/>
          </a:p>
          <a:p>
            <a:pPr eaLnBrk="0" hangingPunct="0"/>
            <a:endParaRPr lang="en-US" sz="1400"/>
          </a:p>
          <a:p>
            <a:pPr eaLnBrk="0" hangingPunct="0"/>
            <a:r>
              <a:rPr lang="en-US" sz="1400"/>
              <a:t>Recreational swimming                                                                      40  </a:t>
            </a:r>
          </a:p>
          <a:p>
            <a:pPr eaLnBrk="0" hangingPunct="0"/>
            <a:r>
              <a:rPr lang="en-US" sz="1400"/>
              <a:t>                  </a:t>
            </a:r>
          </a:p>
          <a:p>
            <a:pPr eaLnBrk="0" hangingPunct="0"/>
            <a:r>
              <a:rPr lang="en-US" sz="1400"/>
              <a:t>Being 15 percent overweight                                                             900                                                  </a:t>
            </a:r>
          </a:p>
          <a:p>
            <a:pPr eaLnBrk="0" hangingPunct="0"/>
            <a:r>
              <a:rPr lang="en-US" sz="1400"/>
              <a:t>                </a:t>
            </a:r>
          </a:p>
          <a:p>
            <a:pPr eaLnBrk="0" hangingPunct="0"/>
            <a:r>
              <a:rPr lang="en-US" sz="1400"/>
              <a:t>Smoking 20 cigarettes per day                                                         1,600</a:t>
            </a:r>
          </a:p>
          <a:p>
            <a:pPr eaLnBrk="0" hangingPunct="0"/>
            <a:r>
              <a:rPr lang="en-US" sz="1400"/>
              <a:t>        </a:t>
            </a:r>
          </a:p>
          <a:p>
            <a:pPr eaLnBrk="0" hangingPunct="0"/>
            <a:r>
              <a:rPr lang="en-US" sz="1400"/>
              <a:t>Using pesticides at home                                                                   12</a:t>
            </a:r>
          </a:p>
          <a:p>
            <a:pPr eaLnBrk="0" hangingPunct="0"/>
            <a:r>
              <a:rPr lang="en-US" sz="1400"/>
              <a:t>                 </a:t>
            </a:r>
          </a:p>
          <a:p>
            <a:pPr eaLnBrk="0" hangingPunct="0"/>
            <a:r>
              <a:rPr lang="en-US" sz="1400"/>
              <a:t>Being exposed to radon in a home                                                     35                   </a:t>
            </a:r>
          </a:p>
          <a:p>
            <a:pPr eaLnBrk="0" hangingPunct="0"/>
            <a:endParaRPr lang="en-US" sz="1400"/>
          </a:p>
          <a:p>
            <a:pPr eaLnBrk="0" hangingPunct="0"/>
            <a:r>
              <a:rPr lang="en-US" sz="1400"/>
              <a:t>Living within 10 miles of a nuclear power plant                                  0.4        </a:t>
            </a:r>
          </a:p>
          <a:p>
            <a:pPr eaLnBrk="0" hangingPunct="0"/>
            <a:r>
              <a:rPr lang="en-US" sz="1400"/>
              <a:t>                              </a:t>
            </a:r>
          </a:p>
          <a:p>
            <a:pPr eaLnBrk="0" hangingPunct="0"/>
            <a:r>
              <a:rPr lang="en-US" sz="1400"/>
              <a:t>Riding a bicycle                                                                                   6                                                </a:t>
            </a:r>
          </a:p>
          <a:p>
            <a:pPr eaLnBrk="0" hangingPunct="0"/>
            <a:r>
              <a:rPr lang="en-US" sz="1400"/>
              <a:t>        </a:t>
            </a:r>
          </a:p>
          <a:p>
            <a:pPr eaLnBrk="0" hangingPunct="0"/>
            <a:r>
              <a:rPr lang="en-US" sz="1400"/>
              <a:t>Driving a car                                                                                      200                                          </a:t>
            </a:r>
          </a:p>
          <a:p>
            <a:pPr eaLnBrk="0" hangingPunct="0"/>
            <a:endParaRPr lang="en-US" sz="1400"/>
          </a:p>
          <a:p>
            <a:pPr eaLnBrk="0" hangingPunct="0"/>
            <a:r>
              <a:rPr lang="en-US" sz="1400"/>
              <a:t>Skydiving                                                                                           25</a:t>
            </a:r>
          </a:p>
          <a:p>
            <a:pPr eaLnBrk="0" hangingPunct="0"/>
            <a:r>
              <a:rPr lang="en-US" sz="1400"/>
              <a:t>                     </a:t>
            </a:r>
          </a:p>
          <a:p>
            <a:pPr eaLnBrk="0" hangingPunct="0"/>
            <a:r>
              <a:rPr lang="en-US" sz="1400"/>
              <a:t>Consuming alcohol (U.S. average)                                                   230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5400" smtClean="0"/>
              <a:t>Medicine and Research</a:t>
            </a:r>
          </a:p>
        </p:txBody>
      </p:sp>
      <p:pic>
        <p:nvPicPr>
          <p:cNvPr id="28675" name="Picture 3"/>
          <p:cNvPicPr>
            <a:picLocks noChangeAspect="1" noChangeArrowheads="1"/>
          </p:cNvPicPr>
          <p:nvPr>
            <p:ph sz="half" idx="1"/>
          </p:nvPr>
        </p:nvPicPr>
        <p:blipFill>
          <a:blip r:embed="rId3"/>
          <a:srcRect/>
          <a:stretch>
            <a:fillRect/>
          </a:stretch>
        </p:blipFill>
        <p:spPr>
          <a:xfrm>
            <a:off x="685800" y="2897188"/>
            <a:ext cx="1457325" cy="1906587"/>
          </a:xfrm>
          <a:noFill/>
        </p:spPr>
      </p:pic>
      <p:pic>
        <p:nvPicPr>
          <p:cNvPr id="28676" name="Picture 4"/>
          <p:cNvPicPr>
            <a:picLocks noChangeAspect="1" noChangeArrowheads="1"/>
          </p:cNvPicPr>
          <p:nvPr>
            <p:ph sz="quarter" idx="2"/>
          </p:nvPr>
        </p:nvPicPr>
        <p:blipFill>
          <a:blip r:embed="rId4"/>
          <a:srcRect/>
          <a:stretch>
            <a:fillRect/>
          </a:stretch>
        </p:blipFill>
        <p:spPr>
          <a:xfrm>
            <a:off x="6629400" y="2897188"/>
            <a:ext cx="1724025" cy="2187575"/>
          </a:xfrm>
          <a:noFill/>
        </p:spPr>
      </p:pic>
      <p:sp>
        <p:nvSpPr>
          <p:cNvPr id="28677" name="Text Box 5"/>
          <p:cNvSpPr txBox="1">
            <a:spLocks noChangeArrowheads="1"/>
          </p:cNvSpPr>
          <p:nvPr/>
        </p:nvSpPr>
        <p:spPr bwMode="auto">
          <a:xfrm>
            <a:off x="2286000" y="2895600"/>
            <a:ext cx="4800600" cy="2870200"/>
          </a:xfrm>
          <a:prstGeom prst="rect">
            <a:avLst/>
          </a:prstGeom>
          <a:noFill/>
          <a:ln w="12700">
            <a:noFill/>
            <a:miter lim="800000"/>
            <a:headEnd/>
            <a:tailEnd/>
          </a:ln>
        </p:spPr>
        <p:txBody>
          <a:bodyPr>
            <a:spAutoFit/>
          </a:bodyPr>
          <a:lstStyle/>
          <a:p>
            <a:pPr eaLnBrk="0" hangingPunct="0">
              <a:spcBef>
                <a:spcPct val="50000"/>
              </a:spcBef>
              <a:buClr>
                <a:schemeClr val="tx2"/>
              </a:buClr>
              <a:buFontTx/>
              <a:buChar char="•"/>
              <a:tabLst>
                <a:tab pos="169863" algn="l"/>
              </a:tabLst>
            </a:pPr>
            <a:r>
              <a:rPr lang="en-US" sz="2600"/>
              <a:t>  Colleges </a:t>
            </a:r>
          </a:p>
          <a:p>
            <a:pPr eaLnBrk="0" hangingPunct="0">
              <a:spcBef>
                <a:spcPct val="50000"/>
              </a:spcBef>
              <a:buClr>
                <a:schemeClr val="tx2"/>
              </a:buClr>
              <a:buFontTx/>
              <a:buChar char="•"/>
              <a:tabLst>
                <a:tab pos="169863" algn="l"/>
              </a:tabLst>
            </a:pPr>
            <a:r>
              <a:rPr lang="en-US" sz="2600"/>
              <a:t>  Doctors’ Offices</a:t>
            </a:r>
          </a:p>
          <a:p>
            <a:pPr eaLnBrk="0" hangingPunct="0">
              <a:spcBef>
                <a:spcPct val="50000"/>
              </a:spcBef>
              <a:buClr>
                <a:schemeClr val="tx2"/>
              </a:buClr>
              <a:buFontTx/>
              <a:buChar char="•"/>
              <a:tabLst>
                <a:tab pos="169863" algn="l"/>
              </a:tabLst>
            </a:pPr>
            <a:r>
              <a:rPr lang="en-US" sz="2600"/>
              <a:t>  Hospitals</a:t>
            </a:r>
          </a:p>
          <a:p>
            <a:pPr eaLnBrk="0" hangingPunct="0">
              <a:spcBef>
                <a:spcPct val="50000"/>
              </a:spcBef>
              <a:buClr>
                <a:schemeClr val="tx2"/>
              </a:buClr>
              <a:buFontTx/>
              <a:buChar char="•"/>
              <a:tabLst>
                <a:tab pos="169863" algn="l"/>
              </a:tabLst>
            </a:pPr>
            <a:r>
              <a:rPr lang="en-US" sz="2600"/>
              <a:t>  Pharmaceutical </a:t>
            </a:r>
          </a:p>
          <a:p>
            <a:pPr eaLnBrk="0" hangingPunct="0">
              <a:spcBef>
                <a:spcPct val="50000"/>
              </a:spcBef>
              <a:buClr>
                <a:schemeClr val="tx2"/>
              </a:buClr>
              <a:buFontTx/>
              <a:buChar char="•"/>
              <a:tabLst>
                <a:tab pos="169863" algn="l"/>
              </a:tabLst>
            </a:pPr>
            <a:r>
              <a:rPr lang="en-US" sz="2600"/>
              <a:t>  Research and Development</a:t>
            </a:r>
          </a:p>
        </p:txBody>
      </p:sp>
      <p:pic>
        <p:nvPicPr>
          <p:cNvPr id="28678" name="Picture 6"/>
          <p:cNvPicPr>
            <a:picLocks noChangeAspect="1" noChangeArrowheads="1"/>
          </p:cNvPicPr>
          <p:nvPr>
            <p:ph sz="quarter" idx="3"/>
          </p:nvPr>
        </p:nvPicPr>
        <p:blipFill>
          <a:blip r:embed="rId5"/>
          <a:srcRect/>
          <a:stretch>
            <a:fillRect/>
          </a:stretch>
        </p:blipFill>
        <p:spPr>
          <a:xfrm>
            <a:off x="4114800" y="1371600"/>
            <a:ext cx="1133475" cy="162877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08075" y="307975"/>
            <a:ext cx="6996113" cy="835025"/>
          </a:xfrm>
        </p:spPr>
        <p:txBody>
          <a:bodyPr lIns="90488" tIns="44450" rIns="90488" bIns="44450" anchorCtr="0"/>
          <a:lstStyle/>
          <a:p>
            <a:pPr eaLnBrk="1" hangingPunct="1">
              <a:defRPr/>
            </a:pPr>
            <a:r>
              <a:rPr lang="en-US" sz="4800" smtClean="0"/>
              <a:t>Research: As a “Tracer”</a:t>
            </a:r>
            <a:r>
              <a:rPr lang="en-US" smtClean="0"/>
              <a:t> </a:t>
            </a:r>
          </a:p>
        </p:txBody>
      </p:sp>
      <p:sp>
        <p:nvSpPr>
          <p:cNvPr id="58371" name="Rectangle 3"/>
          <p:cNvSpPr>
            <a:spLocks noGrp="1" noChangeArrowheads="1"/>
          </p:cNvSpPr>
          <p:nvPr>
            <p:ph type="body" idx="1"/>
          </p:nvPr>
        </p:nvSpPr>
        <p:spPr>
          <a:xfrm>
            <a:off x="1108075" y="1600200"/>
            <a:ext cx="6927850" cy="4043363"/>
          </a:xfrm>
        </p:spPr>
        <p:txBody>
          <a:bodyPr lIns="90488" tIns="44450" rIns="90488" bIns="44450"/>
          <a:lstStyle/>
          <a:p>
            <a:pPr eaLnBrk="1" hangingPunct="1">
              <a:buSzTx/>
              <a:buFontTx/>
              <a:buChar char="•"/>
              <a:defRPr/>
            </a:pPr>
            <a:r>
              <a:rPr lang="en-US" sz="3600" smtClean="0"/>
              <a:t>Radioactivity is an excellent tool!</a:t>
            </a:r>
          </a:p>
          <a:p>
            <a:pPr eaLnBrk="1" hangingPunct="1">
              <a:buSzTx/>
              <a:buFontTx/>
              <a:buChar char="•"/>
              <a:defRPr/>
            </a:pPr>
            <a:endParaRPr lang="en-US" sz="2000" smtClean="0"/>
          </a:p>
          <a:p>
            <a:pPr eaLnBrk="1" hangingPunct="1">
              <a:buSzTx/>
              <a:buFontTx/>
              <a:buChar char="•"/>
              <a:defRPr/>
            </a:pPr>
            <a:r>
              <a:rPr lang="en-US" sz="3600" smtClean="0"/>
              <a:t>Detectable in minute quantities</a:t>
            </a:r>
          </a:p>
          <a:p>
            <a:pPr eaLnBrk="1" hangingPunct="1">
              <a:buSzTx/>
              <a:buFontTx/>
              <a:buNone/>
              <a:defRPr/>
            </a:pPr>
            <a:r>
              <a:rPr lang="en-US" sz="3600" smtClean="0"/>
              <a:t>   (like finding one grain of sand on a small beach containing  6,000,000,000 granules)</a:t>
            </a:r>
          </a:p>
          <a:p>
            <a:pPr eaLnBrk="1" hangingPunct="1">
              <a:buClr>
                <a:schemeClr val="tx1"/>
              </a:buClr>
              <a:buFont typeface="Symbol" pitchFamily="18" charset="2"/>
              <a:buChar char="·"/>
              <a:defRPr/>
            </a:pPr>
            <a:endParaRPr lang="en-US" sz="2000" smtClean="0"/>
          </a:p>
          <a:p>
            <a:pPr eaLnBrk="1" hangingPunct="1">
              <a:buClr>
                <a:schemeClr val="tx1"/>
              </a:buClr>
              <a:buFont typeface="Symbol" pitchFamily="18" charset="2"/>
              <a:buChar char="·"/>
              <a:defRPr/>
            </a:pPr>
            <a:endParaRPr lang="en-US" sz="360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5400" smtClean="0"/>
              <a:t>Power Generation</a:t>
            </a:r>
          </a:p>
        </p:txBody>
      </p:sp>
      <p:sp>
        <p:nvSpPr>
          <p:cNvPr id="60419" name="Text Box 3"/>
          <p:cNvSpPr txBox="1">
            <a:spLocks noChangeArrowheads="1"/>
          </p:cNvSpPr>
          <p:nvPr/>
        </p:nvSpPr>
        <p:spPr bwMode="auto">
          <a:xfrm>
            <a:off x="762000" y="1754188"/>
            <a:ext cx="3733800" cy="4722812"/>
          </a:xfrm>
          <a:prstGeom prst="rect">
            <a:avLst/>
          </a:prstGeom>
          <a:noFill/>
          <a:ln w="12700">
            <a:noFill/>
            <a:miter lim="800000"/>
            <a:headEnd/>
            <a:tailEnd/>
          </a:ln>
          <a:effectLst/>
        </p:spPr>
        <p:txBody>
          <a:bodyPr>
            <a:spAutoFit/>
          </a:bodyPr>
          <a:lstStyle/>
          <a:p>
            <a:pPr eaLnBrk="0" hangingPunct="0">
              <a:spcBef>
                <a:spcPct val="50000"/>
              </a:spcBef>
              <a:defRPr/>
            </a:pPr>
            <a:r>
              <a:rPr lang="en-US" sz="3200">
                <a:effectLst>
                  <a:outerShdw blurRad="38100" dist="38100" dir="2700000" algn="tl">
                    <a:srgbClr val="000000"/>
                  </a:outerShdw>
                </a:effectLst>
              </a:rPr>
              <a:t>Nuclear power supplies 20 percent of energy in the United States. There are 104 nuclear power plants in the United States.</a:t>
            </a:r>
          </a:p>
          <a:p>
            <a:pPr eaLnBrk="0" hangingPunct="0">
              <a:spcBef>
                <a:spcPct val="50000"/>
              </a:spcBef>
              <a:defRPr/>
            </a:pPr>
            <a:endParaRPr lang="en-US" sz="3200">
              <a:latin typeface="Times New Roman" charset="0"/>
            </a:endParaRPr>
          </a:p>
        </p:txBody>
      </p:sp>
      <p:sp>
        <p:nvSpPr>
          <p:cNvPr id="30724" name="Text Box 4"/>
          <p:cNvSpPr txBox="1">
            <a:spLocks noChangeArrowheads="1"/>
          </p:cNvSpPr>
          <p:nvPr/>
        </p:nvSpPr>
        <p:spPr bwMode="auto">
          <a:xfrm>
            <a:off x="6477000" y="5410200"/>
            <a:ext cx="2978150" cy="228600"/>
          </a:xfrm>
          <a:prstGeom prst="rect">
            <a:avLst/>
          </a:prstGeom>
          <a:noFill/>
          <a:ln w="12700">
            <a:noFill/>
            <a:miter lim="800000"/>
            <a:headEnd/>
            <a:tailEnd/>
          </a:ln>
        </p:spPr>
        <p:txBody>
          <a:bodyPr>
            <a:spAutoFit/>
          </a:bodyPr>
          <a:lstStyle/>
          <a:p>
            <a:pPr algn="ctr" eaLnBrk="0" hangingPunct="0">
              <a:spcBef>
                <a:spcPct val="50000"/>
              </a:spcBef>
            </a:pPr>
            <a:r>
              <a:rPr lang="en-US" sz="900"/>
              <a:t>Photo by Karen Sheehan</a:t>
            </a:r>
          </a:p>
        </p:txBody>
      </p:sp>
      <p:pic>
        <p:nvPicPr>
          <p:cNvPr id="30725" name="Picture 5"/>
          <p:cNvPicPr>
            <a:picLocks noChangeAspect="1" noChangeArrowheads="1"/>
          </p:cNvPicPr>
          <p:nvPr>
            <p:ph sz="half" idx="2"/>
          </p:nvPr>
        </p:nvPicPr>
        <p:blipFill>
          <a:blip r:embed="rId3"/>
          <a:srcRect/>
          <a:stretch>
            <a:fillRect/>
          </a:stretch>
        </p:blipFill>
        <p:spPr>
          <a:xfrm>
            <a:off x="4652963" y="2392363"/>
            <a:ext cx="4029075" cy="2944812"/>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5400" smtClean="0"/>
              <a:t>Space Exploration</a:t>
            </a:r>
          </a:p>
        </p:txBody>
      </p:sp>
      <p:sp>
        <p:nvSpPr>
          <p:cNvPr id="62467" name="Rectangle 3"/>
          <p:cNvSpPr>
            <a:spLocks noGrp="1" noChangeArrowheads="1"/>
          </p:cNvSpPr>
          <p:nvPr>
            <p:ph type="body" sz="half" idx="1"/>
          </p:nvPr>
        </p:nvSpPr>
        <p:spPr>
          <a:xfrm>
            <a:off x="1219200" y="1371600"/>
            <a:ext cx="3200400" cy="4530725"/>
          </a:xfrm>
        </p:spPr>
        <p:txBody>
          <a:bodyPr/>
          <a:lstStyle/>
          <a:p>
            <a:pPr eaLnBrk="1" hangingPunct="1">
              <a:defRPr/>
            </a:pPr>
            <a:endParaRPr lang="en-US" smtClean="0"/>
          </a:p>
          <a:p>
            <a:pPr eaLnBrk="1" hangingPunct="1">
              <a:buFont typeface="Wingdings" pitchFamily="2" charset="2"/>
              <a:buNone/>
              <a:defRPr/>
            </a:pPr>
            <a:r>
              <a:rPr lang="en-US" smtClean="0"/>
              <a:t>  The fuel in:</a:t>
            </a:r>
          </a:p>
          <a:p>
            <a:pPr eaLnBrk="1" hangingPunct="1">
              <a:buSzTx/>
              <a:buFontTx/>
              <a:buChar char="•"/>
              <a:defRPr/>
            </a:pPr>
            <a:r>
              <a:rPr lang="en-US" smtClean="0"/>
              <a:t>Satellites</a:t>
            </a:r>
          </a:p>
          <a:p>
            <a:pPr eaLnBrk="1" hangingPunct="1">
              <a:buSzTx/>
              <a:buFontTx/>
              <a:buChar char="•"/>
              <a:defRPr/>
            </a:pPr>
            <a:r>
              <a:rPr lang="en-US" smtClean="0"/>
              <a:t>Jupiter Probe</a:t>
            </a:r>
          </a:p>
          <a:p>
            <a:pPr eaLnBrk="1" hangingPunct="1">
              <a:buSzTx/>
              <a:buFontTx/>
              <a:buChar char="•"/>
              <a:defRPr/>
            </a:pPr>
            <a:r>
              <a:rPr lang="en-US" smtClean="0"/>
              <a:t>Others</a:t>
            </a:r>
            <a:endParaRPr lang="en-US" sz="2800" smtClean="0"/>
          </a:p>
        </p:txBody>
      </p:sp>
      <p:pic>
        <p:nvPicPr>
          <p:cNvPr id="31748" name="Picture 5" descr="74567main_A82-0582-2"/>
          <p:cNvPicPr>
            <a:picLocks noChangeAspect="1" noChangeArrowheads="1"/>
          </p:cNvPicPr>
          <p:nvPr/>
        </p:nvPicPr>
        <p:blipFill>
          <a:blip r:embed="rId3"/>
          <a:srcRect/>
          <a:stretch>
            <a:fillRect/>
          </a:stretch>
        </p:blipFill>
        <p:spPr bwMode="auto">
          <a:xfrm>
            <a:off x="4572000" y="1828800"/>
            <a:ext cx="3492500" cy="3552825"/>
          </a:xfrm>
          <a:prstGeom prst="rect">
            <a:avLst/>
          </a:prstGeom>
          <a:noFill/>
          <a:ln w="9525">
            <a:noFill/>
            <a:miter lim="800000"/>
            <a:headEnd/>
            <a:tailEnd/>
          </a:ln>
        </p:spPr>
      </p:pic>
      <p:sp>
        <p:nvSpPr>
          <p:cNvPr id="31749" name="Text Box 7"/>
          <p:cNvSpPr txBox="1">
            <a:spLocks noChangeArrowheads="1"/>
          </p:cNvSpPr>
          <p:nvPr/>
        </p:nvSpPr>
        <p:spPr bwMode="auto">
          <a:xfrm>
            <a:off x="4800600" y="5424488"/>
            <a:ext cx="3048000" cy="366712"/>
          </a:xfrm>
          <a:prstGeom prst="rect">
            <a:avLst/>
          </a:prstGeom>
          <a:noFill/>
          <a:ln w="9525">
            <a:noFill/>
            <a:miter lim="800000"/>
            <a:headEnd/>
            <a:tailEnd/>
          </a:ln>
        </p:spPr>
        <p:txBody>
          <a:bodyPr>
            <a:spAutoFit/>
          </a:bodyPr>
          <a:lstStyle/>
          <a:p>
            <a:pPr algn="ctr" eaLnBrk="0" hangingPunct="0">
              <a:spcBef>
                <a:spcPct val="50000"/>
              </a:spcBef>
            </a:pPr>
            <a:r>
              <a:rPr lang="en-US"/>
              <a:t>Jupiter Probe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5400" smtClean="0"/>
              <a:t>Why Are Elements Radioactive?</a:t>
            </a:r>
          </a:p>
        </p:txBody>
      </p:sp>
      <p:sp>
        <p:nvSpPr>
          <p:cNvPr id="6148" name="Text Box 4"/>
          <p:cNvSpPr txBox="1">
            <a:spLocks noChangeArrowheads="1"/>
          </p:cNvSpPr>
          <p:nvPr/>
        </p:nvSpPr>
        <p:spPr bwMode="auto">
          <a:xfrm>
            <a:off x="1295400" y="1630363"/>
            <a:ext cx="4800600" cy="4237037"/>
          </a:xfrm>
          <a:prstGeom prst="rect">
            <a:avLst/>
          </a:prstGeom>
          <a:noFill/>
          <a:ln w="12700">
            <a:noFill/>
            <a:miter lim="800000"/>
            <a:headEnd/>
            <a:tailEnd/>
          </a:ln>
          <a:effectLst/>
        </p:spPr>
        <p:txBody>
          <a:bodyPr>
            <a:spAutoFit/>
          </a:bodyPr>
          <a:lstStyle/>
          <a:p>
            <a:pPr marL="228600" indent="-228600" eaLnBrk="0" hangingPunct="0">
              <a:spcBef>
                <a:spcPct val="50000"/>
              </a:spcBef>
              <a:defRPr/>
            </a:pPr>
            <a:r>
              <a:rPr lang="en-US" sz="3200">
                <a:effectLst>
                  <a:outerShdw blurRad="38100" dist="38100" dir="2700000" algn="tl">
                    <a:srgbClr val="000000"/>
                  </a:outerShdw>
                </a:effectLst>
              </a:rPr>
              <a:t>Unstable nucleus:</a:t>
            </a:r>
          </a:p>
          <a:p>
            <a:pPr marL="228600" indent="-228600" eaLnBrk="0" hangingPunct="0">
              <a:spcBef>
                <a:spcPct val="50000"/>
              </a:spcBef>
              <a:buClr>
                <a:schemeClr val="tx2"/>
              </a:buClr>
              <a:buFontTx/>
              <a:buChar char="•"/>
              <a:defRPr/>
            </a:pPr>
            <a:r>
              <a:rPr lang="en-US" sz="3200">
                <a:effectLst>
                  <a:outerShdw blurRad="38100" dist="38100" dir="2700000" algn="tl">
                    <a:srgbClr val="000000"/>
                  </a:outerShdw>
                </a:effectLst>
              </a:rPr>
              <a:t>Has excess energy.</a:t>
            </a:r>
          </a:p>
          <a:p>
            <a:pPr marL="228600" indent="-228600" eaLnBrk="0" hangingPunct="0">
              <a:spcBef>
                <a:spcPct val="50000"/>
              </a:spcBef>
              <a:buClr>
                <a:schemeClr val="tx2"/>
              </a:buClr>
              <a:buFontTx/>
              <a:buChar char="•"/>
              <a:defRPr/>
            </a:pPr>
            <a:r>
              <a:rPr lang="en-US" sz="3200">
                <a:effectLst>
                  <a:outerShdw blurRad="38100" dist="38100" dir="2700000" algn="tl">
                    <a:srgbClr val="000000"/>
                  </a:outerShdw>
                </a:effectLst>
              </a:rPr>
              <a:t>Wants to go to    “ground state.”</a:t>
            </a:r>
          </a:p>
          <a:p>
            <a:pPr marL="228600" indent="-228600" eaLnBrk="0" hangingPunct="0">
              <a:spcBef>
                <a:spcPct val="50000"/>
              </a:spcBef>
              <a:buClr>
                <a:schemeClr val="tx2"/>
              </a:buClr>
              <a:buFontTx/>
              <a:buChar char="•"/>
              <a:defRPr/>
            </a:pPr>
            <a:r>
              <a:rPr lang="en-US" sz="3200">
                <a:effectLst>
                  <a:outerShdw blurRad="38100" dist="38100" dir="2700000" algn="tl">
                    <a:srgbClr val="000000"/>
                  </a:outerShdw>
                </a:effectLst>
              </a:rPr>
              <a:t>Becomes stable by emitting ionizing radiation.</a:t>
            </a:r>
          </a:p>
        </p:txBody>
      </p:sp>
      <p:sp>
        <p:nvSpPr>
          <p:cNvPr id="6149" name="Text Box 5"/>
          <p:cNvSpPr txBox="1">
            <a:spLocks noChangeArrowheads="1"/>
          </p:cNvSpPr>
          <p:nvPr/>
        </p:nvSpPr>
        <p:spPr bwMode="auto">
          <a:xfrm>
            <a:off x="2308225" y="5608638"/>
            <a:ext cx="5235575" cy="944562"/>
          </a:xfrm>
          <a:prstGeom prst="rect">
            <a:avLst/>
          </a:prstGeom>
          <a:noFill/>
          <a:ln w="12700">
            <a:noFill/>
            <a:miter lim="800000"/>
            <a:headEnd/>
            <a:tailEnd/>
          </a:ln>
          <a:effectLst/>
        </p:spPr>
        <p:txBody>
          <a:bodyPr wrap="none">
            <a:spAutoFit/>
          </a:bodyPr>
          <a:lstStyle/>
          <a:p>
            <a:pPr eaLnBrk="0" hangingPunct="0">
              <a:defRPr/>
            </a:pPr>
            <a:endParaRPr lang="en-US" sz="2400"/>
          </a:p>
          <a:p>
            <a:pPr eaLnBrk="0" hangingPunct="0">
              <a:defRPr/>
            </a:pPr>
            <a:r>
              <a:rPr lang="en-US" sz="3200">
                <a:effectLst>
                  <a:outerShdw blurRad="38100" dist="38100" dir="2700000" algn="tl">
                    <a:srgbClr val="000000"/>
                  </a:outerShdw>
                </a:effectLst>
              </a:rPr>
              <a:t>What does “ionizing” mean?</a:t>
            </a:r>
          </a:p>
        </p:txBody>
      </p:sp>
      <p:pic>
        <p:nvPicPr>
          <p:cNvPr id="5125" name="Picture 7"/>
          <p:cNvPicPr>
            <a:picLocks noChangeAspect="1" noChangeArrowheads="1"/>
          </p:cNvPicPr>
          <p:nvPr>
            <p:ph idx="1"/>
          </p:nvPr>
        </p:nvPicPr>
        <p:blipFill>
          <a:blip r:embed="rId3"/>
          <a:srcRect/>
          <a:stretch>
            <a:fillRect/>
          </a:stretch>
        </p:blipFill>
        <p:spPr>
          <a:xfrm>
            <a:off x="5410200" y="2286000"/>
            <a:ext cx="2143125" cy="23082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 calcmode="lin" valueType="num">
                                      <p:cBhvr additive="base">
                                        <p:cTn id="7" dur="500" fill="hold"/>
                                        <p:tgtEl>
                                          <p:spTgt spid="6149"/>
                                        </p:tgtEl>
                                        <p:attrNameLst>
                                          <p:attrName>ppt_x</p:attrName>
                                        </p:attrNameLst>
                                      </p:cBhvr>
                                      <p:tavLst>
                                        <p:tav tm="0">
                                          <p:val>
                                            <p:strVal val="#ppt_x"/>
                                          </p:val>
                                        </p:tav>
                                        <p:tav tm="100000">
                                          <p:val>
                                            <p:strVal val="#ppt_x"/>
                                          </p:val>
                                        </p:tav>
                                      </p:tavLst>
                                    </p:anim>
                                    <p:anim calcmode="lin" valueType="num">
                                      <p:cBhvr additive="base">
                                        <p:cTn id="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sz="5400" smtClean="0"/>
              <a:t>Who Discovered X Rays?</a:t>
            </a:r>
          </a:p>
        </p:txBody>
      </p:sp>
      <p:sp>
        <p:nvSpPr>
          <p:cNvPr id="64515" name="Rectangle 3"/>
          <p:cNvSpPr>
            <a:spLocks noGrp="1" noChangeArrowheads="1"/>
          </p:cNvSpPr>
          <p:nvPr>
            <p:ph type="body" sz="half" idx="1"/>
          </p:nvPr>
        </p:nvSpPr>
        <p:spPr/>
        <p:txBody>
          <a:bodyPr/>
          <a:lstStyle/>
          <a:p>
            <a:pPr algn="ctr" eaLnBrk="1" hangingPunct="1">
              <a:defRPr/>
            </a:pPr>
            <a:endParaRPr lang="en-US" sz="2800" smtClean="0"/>
          </a:p>
          <a:p>
            <a:pPr eaLnBrk="1" hangingPunct="1">
              <a:defRPr/>
            </a:pPr>
            <a:endParaRPr lang="en-US" sz="2800" smtClean="0"/>
          </a:p>
        </p:txBody>
      </p:sp>
      <p:pic>
        <p:nvPicPr>
          <p:cNvPr id="32772" name="Picture 4"/>
          <p:cNvPicPr>
            <a:picLocks noChangeAspect="1" noChangeArrowheads="1"/>
          </p:cNvPicPr>
          <p:nvPr>
            <p:ph sz="quarter" idx="2"/>
          </p:nvPr>
        </p:nvPicPr>
        <p:blipFill>
          <a:blip r:embed="rId3"/>
          <a:srcRect/>
          <a:stretch>
            <a:fillRect/>
          </a:stretch>
        </p:blipFill>
        <p:spPr>
          <a:xfrm>
            <a:off x="2438400" y="2514600"/>
            <a:ext cx="1646238" cy="2187575"/>
          </a:xfrm>
          <a:noFill/>
        </p:spPr>
      </p:pic>
      <p:sp>
        <p:nvSpPr>
          <p:cNvPr id="64517" name="Text Box 5"/>
          <p:cNvSpPr txBox="1">
            <a:spLocks noChangeArrowheads="1"/>
          </p:cNvSpPr>
          <p:nvPr/>
        </p:nvSpPr>
        <p:spPr bwMode="auto">
          <a:xfrm>
            <a:off x="2286000" y="1371600"/>
            <a:ext cx="4294188" cy="1066800"/>
          </a:xfrm>
          <a:prstGeom prst="rect">
            <a:avLst/>
          </a:prstGeom>
          <a:noFill/>
          <a:ln w="12700">
            <a:noFill/>
            <a:miter lim="800000"/>
            <a:headEnd/>
            <a:tailEnd/>
          </a:ln>
          <a:effectLst/>
        </p:spPr>
        <p:txBody>
          <a:bodyPr>
            <a:spAutoFit/>
          </a:bodyPr>
          <a:lstStyle/>
          <a:p>
            <a:pPr algn="ctr" eaLnBrk="0" hangingPunct="0">
              <a:spcBef>
                <a:spcPct val="50000"/>
              </a:spcBef>
              <a:defRPr/>
            </a:pPr>
            <a:r>
              <a:rPr lang="en-US" sz="3200" b="1">
                <a:effectLst>
                  <a:outerShdw blurRad="38100" dist="38100" dir="2700000" algn="tl">
                    <a:srgbClr val="000000"/>
                  </a:outerShdw>
                </a:effectLst>
              </a:rPr>
              <a:t>Wilhelm Conrad Roentgen</a:t>
            </a:r>
            <a:endParaRPr lang="en-US" sz="3200">
              <a:effectLst>
                <a:outerShdw blurRad="38100" dist="38100" dir="2700000" algn="tl">
                  <a:srgbClr val="000000"/>
                </a:outerShdw>
              </a:effectLst>
            </a:endParaRPr>
          </a:p>
        </p:txBody>
      </p:sp>
      <p:sp>
        <p:nvSpPr>
          <p:cNvPr id="64518" name="Text Box 6"/>
          <p:cNvSpPr txBox="1">
            <a:spLocks noChangeArrowheads="1"/>
          </p:cNvSpPr>
          <p:nvPr/>
        </p:nvSpPr>
        <p:spPr bwMode="auto">
          <a:xfrm>
            <a:off x="2667000" y="4953000"/>
            <a:ext cx="3810000" cy="1187450"/>
          </a:xfrm>
          <a:prstGeom prst="rect">
            <a:avLst/>
          </a:prstGeom>
          <a:noFill/>
          <a:ln w="12700">
            <a:noFill/>
            <a:miter lim="800000"/>
            <a:headEnd/>
            <a:tailEnd/>
          </a:ln>
        </p:spPr>
        <p:txBody>
          <a:bodyPr>
            <a:spAutoFit/>
          </a:bodyPr>
          <a:lstStyle/>
          <a:p>
            <a:pPr eaLnBrk="0" hangingPunct="0">
              <a:spcBef>
                <a:spcPct val="50000"/>
              </a:spcBef>
            </a:pPr>
            <a:r>
              <a:rPr lang="en-US" sz="2400"/>
              <a:t>Roentgen worked with a Crookes tube to study cathode rays.</a:t>
            </a:r>
          </a:p>
        </p:txBody>
      </p:sp>
      <p:pic>
        <p:nvPicPr>
          <p:cNvPr id="32775" name="Picture 7"/>
          <p:cNvPicPr>
            <a:picLocks noChangeAspect="1" noChangeArrowheads="1"/>
          </p:cNvPicPr>
          <p:nvPr>
            <p:ph sz="quarter" idx="3"/>
          </p:nvPr>
        </p:nvPicPr>
        <p:blipFill>
          <a:blip r:embed="rId4"/>
          <a:srcRect/>
          <a:stretch>
            <a:fillRect/>
          </a:stretch>
        </p:blipFill>
        <p:spPr>
          <a:xfrm>
            <a:off x="4724400" y="2516188"/>
            <a:ext cx="1508125" cy="218916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ppt_x"/>
                                          </p:val>
                                        </p:tav>
                                        <p:tav tm="100000">
                                          <p:val>
                                            <p:strVal val="#ppt_x"/>
                                          </p:val>
                                        </p:tav>
                                      </p:tavLst>
                                    </p:anim>
                                    <p:anim calcmode="lin" valueType="num">
                                      <p:cBhvr additive="base">
                                        <p:cTn id="8" dur="500" fill="hold"/>
                                        <p:tgtEl>
                                          <p:spTgt spid="6451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4518"/>
                                        </p:tgtEl>
                                        <p:attrNameLst>
                                          <p:attrName>style.visibility</p:attrName>
                                        </p:attrNameLst>
                                      </p:cBhvr>
                                      <p:to>
                                        <p:strVal val="visible"/>
                                      </p:to>
                                    </p:set>
                                    <p:anim calcmode="lin" valueType="num">
                                      <p:cBhvr additive="base">
                                        <p:cTn id="12" dur="500" fill="hold"/>
                                        <p:tgtEl>
                                          <p:spTgt spid="64518"/>
                                        </p:tgtEl>
                                        <p:attrNameLst>
                                          <p:attrName>ppt_x</p:attrName>
                                        </p:attrNameLst>
                                      </p:cBhvr>
                                      <p:tavLst>
                                        <p:tav tm="0">
                                          <p:val>
                                            <p:strVal val="#ppt_x"/>
                                          </p:val>
                                        </p:tav>
                                        <p:tav tm="100000">
                                          <p:val>
                                            <p:strVal val="#ppt_x"/>
                                          </p:val>
                                        </p:tav>
                                      </p:tavLst>
                                    </p:anim>
                                    <p:anim calcmode="lin" valueType="num">
                                      <p:cBhvr additive="base">
                                        <p:cTn id="13" dur="500" fill="hold"/>
                                        <p:tgtEl>
                                          <p:spTgt spid="645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z="5400" smtClean="0"/>
              <a:t>How X Rays Work</a:t>
            </a:r>
          </a:p>
        </p:txBody>
      </p:sp>
      <p:pic>
        <p:nvPicPr>
          <p:cNvPr id="33795" name="Picture 3"/>
          <p:cNvPicPr>
            <a:picLocks noChangeAspect="1" noChangeArrowheads="1"/>
          </p:cNvPicPr>
          <p:nvPr>
            <p:ph idx="1"/>
          </p:nvPr>
        </p:nvPicPr>
        <p:blipFill>
          <a:blip r:embed="rId3"/>
          <a:srcRect/>
          <a:stretch>
            <a:fillRect/>
          </a:stretch>
        </p:blipFill>
        <p:spPr>
          <a:xfrm>
            <a:off x="581025" y="1900238"/>
            <a:ext cx="7981950" cy="3929062"/>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322388" y="304800"/>
            <a:ext cx="6499225" cy="838200"/>
          </a:xfrm>
          <a:prstGeom prst="rect">
            <a:avLst/>
          </a:prstGeom>
          <a:noFill/>
          <a:ln w="12700">
            <a:noFill/>
            <a:miter lim="800000"/>
            <a:headEnd/>
            <a:tailEnd/>
          </a:ln>
          <a:effectLst/>
        </p:spPr>
        <p:txBody>
          <a:bodyPr lIns="90488" tIns="44450" rIns="90488" bIns="44450" anchor="ctr"/>
          <a:lstStyle/>
          <a:p>
            <a:pPr algn="ctr">
              <a:defRPr/>
            </a:pPr>
            <a:r>
              <a:rPr lang="en-US" sz="5400">
                <a:solidFill>
                  <a:schemeClr val="tx2"/>
                </a:solidFill>
                <a:effectLst>
                  <a:outerShdw blurRad="38100" dist="38100" dir="2700000" algn="tl">
                    <a:srgbClr val="000000"/>
                  </a:outerShdw>
                </a:effectLst>
              </a:rPr>
              <a:t>X Rays (continued)</a:t>
            </a:r>
          </a:p>
        </p:txBody>
      </p:sp>
      <p:pic>
        <p:nvPicPr>
          <p:cNvPr id="34819" name="Picture 3"/>
          <p:cNvPicPr>
            <a:picLocks noChangeAspect="1" noChangeArrowheads="1"/>
          </p:cNvPicPr>
          <p:nvPr/>
        </p:nvPicPr>
        <p:blipFill>
          <a:blip r:embed="rId3"/>
          <a:srcRect/>
          <a:stretch>
            <a:fillRect/>
          </a:stretch>
        </p:blipFill>
        <p:spPr bwMode="auto">
          <a:xfrm>
            <a:off x="4800600" y="2209800"/>
            <a:ext cx="3600450" cy="2971800"/>
          </a:xfrm>
          <a:prstGeom prst="rect">
            <a:avLst/>
          </a:prstGeom>
          <a:noFill/>
          <a:ln w="9525">
            <a:noFill/>
            <a:miter lim="800000"/>
            <a:headEnd/>
            <a:tailEnd/>
          </a:ln>
        </p:spPr>
      </p:pic>
      <p:pic>
        <p:nvPicPr>
          <p:cNvPr id="34820" name="Picture 4"/>
          <p:cNvPicPr>
            <a:picLocks noChangeAspect="1" noChangeArrowheads="1"/>
          </p:cNvPicPr>
          <p:nvPr/>
        </p:nvPicPr>
        <p:blipFill>
          <a:blip r:embed="rId4"/>
          <a:srcRect/>
          <a:stretch>
            <a:fillRect/>
          </a:stretch>
        </p:blipFill>
        <p:spPr bwMode="auto">
          <a:xfrm>
            <a:off x="1066800" y="2133600"/>
            <a:ext cx="3324225"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r" eaLnBrk="1" hangingPunct="1">
              <a:defRPr/>
            </a:pPr>
            <a:r>
              <a:rPr lang="en-US" smtClean="0"/>
              <a:t>Other Types of X-Ray Machines</a:t>
            </a:r>
          </a:p>
        </p:txBody>
      </p:sp>
      <p:pic>
        <p:nvPicPr>
          <p:cNvPr id="35843" name="Picture 3"/>
          <p:cNvPicPr>
            <a:picLocks noChangeAspect="1" noChangeArrowheads="1"/>
          </p:cNvPicPr>
          <p:nvPr>
            <p:ph sz="half" idx="1"/>
          </p:nvPr>
        </p:nvPicPr>
        <p:blipFill>
          <a:blip r:embed="rId3"/>
          <a:srcRect/>
          <a:stretch>
            <a:fillRect/>
          </a:stretch>
        </p:blipFill>
        <p:spPr>
          <a:xfrm>
            <a:off x="5486400" y="1752600"/>
            <a:ext cx="2971800" cy="3613150"/>
          </a:xfrm>
          <a:noFill/>
        </p:spPr>
      </p:pic>
      <p:sp>
        <p:nvSpPr>
          <p:cNvPr id="35844" name="Text Box 4"/>
          <p:cNvSpPr txBox="1">
            <a:spLocks noChangeArrowheads="1"/>
          </p:cNvSpPr>
          <p:nvPr/>
        </p:nvSpPr>
        <p:spPr bwMode="auto">
          <a:xfrm>
            <a:off x="3886200" y="5334000"/>
            <a:ext cx="3602038" cy="336550"/>
          </a:xfrm>
          <a:prstGeom prst="rect">
            <a:avLst/>
          </a:prstGeom>
          <a:noFill/>
          <a:ln w="12700">
            <a:noFill/>
            <a:miter lim="800000"/>
            <a:headEnd/>
            <a:tailEnd/>
          </a:ln>
        </p:spPr>
        <p:txBody>
          <a:bodyPr>
            <a:spAutoFit/>
          </a:bodyPr>
          <a:lstStyle/>
          <a:p>
            <a:pPr eaLnBrk="0" hangingPunct="0">
              <a:spcBef>
                <a:spcPct val="50000"/>
              </a:spcBef>
            </a:pPr>
            <a:r>
              <a:rPr lang="en-US" sz="1600">
                <a:latin typeface="Times New Roman" charset="0"/>
              </a:rPr>
              <a:t>                         </a:t>
            </a:r>
            <a:r>
              <a:rPr lang="en-US" sz="900"/>
              <a:t>Photos by Karen Sheehan</a:t>
            </a:r>
          </a:p>
        </p:txBody>
      </p:sp>
      <p:pic>
        <p:nvPicPr>
          <p:cNvPr id="35845" name="Picture 5"/>
          <p:cNvPicPr>
            <a:picLocks noChangeAspect="1" noChangeArrowheads="1"/>
          </p:cNvPicPr>
          <p:nvPr>
            <p:ph sz="half" idx="2"/>
          </p:nvPr>
        </p:nvPicPr>
        <p:blipFill>
          <a:blip r:embed="rId4"/>
          <a:srcRect/>
          <a:stretch>
            <a:fillRect/>
          </a:stretch>
        </p:blipFill>
        <p:spPr>
          <a:xfrm>
            <a:off x="762000" y="1752600"/>
            <a:ext cx="4419600" cy="3935413"/>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r" eaLnBrk="1" hangingPunct="1">
              <a:defRPr/>
            </a:pPr>
            <a:r>
              <a:rPr lang="en-US" sz="5400" smtClean="0"/>
              <a:t>X-Ray Crystallography</a:t>
            </a:r>
          </a:p>
        </p:txBody>
      </p:sp>
      <p:sp>
        <p:nvSpPr>
          <p:cNvPr id="36867" name="Text Box 3"/>
          <p:cNvSpPr txBox="1">
            <a:spLocks noChangeArrowheads="1"/>
          </p:cNvSpPr>
          <p:nvPr/>
        </p:nvSpPr>
        <p:spPr bwMode="auto">
          <a:xfrm>
            <a:off x="5867400" y="6096000"/>
            <a:ext cx="1927225" cy="228600"/>
          </a:xfrm>
          <a:prstGeom prst="rect">
            <a:avLst/>
          </a:prstGeom>
          <a:noFill/>
          <a:ln w="12700">
            <a:noFill/>
            <a:miter lim="800000"/>
            <a:headEnd/>
            <a:tailEnd/>
          </a:ln>
        </p:spPr>
        <p:txBody>
          <a:bodyPr>
            <a:spAutoFit/>
          </a:bodyPr>
          <a:lstStyle/>
          <a:p>
            <a:pPr eaLnBrk="0" hangingPunct="0">
              <a:spcBef>
                <a:spcPct val="50000"/>
              </a:spcBef>
            </a:pPr>
            <a:r>
              <a:rPr lang="en-US" sz="900"/>
              <a:t>          Photo by Karen Sheehan</a:t>
            </a:r>
          </a:p>
        </p:txBody>
      </p:sp>
      <p:pic>
        <p:nvPicPr>
          <p:cNvPr id="36868" name="Picture 4"/>
          <p:cNvPicPr>
            <a:picLocks noChangeAspect="1" noChangeArrowheads="1"/>
          </p:cNvPicPr>
          <p:nvPr>
            <p:ph idx="1"/>
          </p:nvPr>
        </p:nvPicPr>
        <p:blipFill>
          <a:blip r:embed="rId3"/>
          <a:srcRect/>
          <a:stretch>
            <a:fillRect/>
          </a:stretch>
        </p:blipFill>
        <p:spPr>
          <a:xfrm>
            <a:off x="1524000" y="1719263"/>
            <a:ext cx="6096000" cy="4291012"/>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sz="5400" smtClean="0"/>
              <a:t>Nuclear Medicine</a:t>
            </a:r>
          </a:p>
        </p:txBody>
      </p:sp>
      <p:sp>
        <p:nvSpPr>
          <p:cNvPr id="74755" name="Rectangle 3"/>
          <p:cNvSpPr>
            <a:spLocks noGrp="1" noChangeArrowheads="1"/>
          </p:cNvSpPr>
          <p:nvPr>
            <p:ph type="body" sz="half" idx="1"/>
          </p:nvPr>
        </p:nvSpPr>
        <p:spPr/>
        <p:txBody>
          <a:bodyPr/>
          <a:lstStyle/>
          <a:p>
            <a:pPr algn="ctr" eaLnBrk="1" hangingPunct="1">
              <a:lnSpc>
                <a:spcPct val="80000"/>
              </a:lnSpc>
              <a:buFont typeface="Wingdings" pitchFamily="2" charset="2"/>
              <a:buNone/>
              <a:defRPr/>
            </a:pPr>
            <a:r>
              <a:rPr lang="en-US" sz="2400" u="sng" smtClean="0"/>
              <a:t>Diagnostic Procedures</a:t>
            </a:r>
          </a:p>
          <a:p>
            <a:pPr eaLnBrk="1" hangingPunct="1">
              <a:lnSpc>
                <a:spcPct val="80000"/>
              </a:lnSpc>
              <a:buFont typeface="Wingdings" pitchFamily="2" charset="2"/>
              <a:buNone/>
              <a:defRPr/>
            </a:pPr>
            <a:endParaRPr lang="en-US" sz="2400" smtClean="0"/>
          </a:p>
          <a:p>
            <a:pPr eaLnBrk="1" hangingPunct="1">
              <a:lnSpc>
                <a:spcPct val="80000"/>
              </a:lnSpc>
              <a:buSzTx/>
              <a:buFontTx/>
              <a:buChar char="•"/>
              <a:defRPr/>
            </a:pPr>
            <a:r>
              <a:rPr lang="en-US" sz="2400" smtClean="0"/>
              <a:t>Radioactive  injection</a:t>
            </a:r>
          </a:p>
          <a:p>
            <a:pPr eaLnBrk="1" hangingPunct="1">
              <a:lnSpc>
                <a:spcPct val="80000"/>
              </a:lnSpc>
              <a:buSzTx/>
              <a:buFontTx/>
              <a:buChar char="•"/>
              <a:defRPr/>
            </a:pPr>
            <a:r>
              <a:rPr lang="en-US" sz="2400" smtClean="0"/>
              <a:t>Short half-life radionuclide </a:t>
            </a:r>
          </a:p>
          <a:p>
            <a:pPr eaLnBrk="1" hangingPunct="1">
              <a:lnSpc>
                <a:spcPct val="80000"/>
              </a:lnSpc>
              <a:buSzTx/>
              <a:buFontTx/>
              <a:buChar char="•"/>
              <a:defRPr/>
            </a:pPr>
            <a:r>
              <a:rPr lang="en-US" sz="2400" smtClean="0"/>
              <a:t>Pictures taken with special gamma camera</a:t>
            </a:r>
          </a:p>
          <a:p>
            <a:pPr eaLnBrk="1" hangingPunct="1">
              <a:lnSpc>
                <a:spcPct val="80000"/>
              </a:lnSpc>
              <a:buSzTx/>
              <a:buFontTx/>
              <a:buChar char="•"/>
              <a:defRPr/>
            </a:pPr>
            <a:r>
              <a:rPr lang="en-US" sz="2400" smtClean="0"/>
              <a:t>Many different studies:</a:t>
            </a:r>
          </a:p>
          <a:p>
            <a:pPr eaLnBrk="1" hangingPunct="1">
              <a:lnSpc>
                <a:spcPct val="80000"/>
              </a:lnSpc>
              <a:buFont typeface="Wingdings" pitchFamily="2" charset="2"/>
              <a:buNone/>
              <a:defRPr/>
            </a:pPr>
            <a:r>
              <a:rPr lang="en-US" sz="2400" smtClean="0"/>
              <a:t>		Thyroid</a:t>
            </a:r>
          </a:p>
          <a:p>
            <a:pPr eaLnBrk="1" hangingPunct="1">
              <a:lnSpc>
                <a:spcPct val="80000"/>
              </a:lnSpc>
              <a:buFont typeface="Wingdings" pitchFamily="2" charset="2"/>
              <a:buNone/>
              <a:defRPr/>
            </a:pPr>
            <a:r>
              <a:rPr lang="en-US" sz="2400" smtClean="0"/>
              <a:t>		Lung</a:t>
            </a:r>
          </a:p>
          <a:p>
            <a:pPr eaLnBrk="1" hangingPunct="1">
              <a:lnSpc>
                <a:spcPct val="80000"/>
              </a:lnSpc>
              <a:buFont typeface="Wingdings" pitchFamily="2" charset="2"/>
              <a:buNone/>
              <a:defRPr/>
            </a:pPr>
            <a:r>
              <a:rPr lang="en-US" sz="2400" smtClean="0"/>
              <a:t>		Cardiac </a:t>
            </a:r>
          </a:p>
          <a:p>
            <a:pPr eaLnBrk="1" hangingPunct="1">
              <a:lnSpc>
                <a:spcPct val="80000"/>
              </a:lnSpc>
              <a:buFont typeface="Wingdings" pitchFamily="2" charset="2"/>
              <a:buNone/>
              <a:defRPr/>
            </a:pPr>
            <a:r>
              <a:rPr lang="en-US" sz="2400" smtClean="0"/>
              <a:t>		White Blood Cell</a:t>
            </a:r>
          </a:p>
          <a:p>
            <a:pPr eaLnBrk="1" hangingPunct="1">
              <a:lnSpc>
                <a:spcPct val="80000"/>
              </a:lnSpc>
              <a:defRPr/>
            </a:pPr>
            <a:endParaRPr lang="en-US" sz="2400" smtClean="0"/>
          </a:p>
          <a:p>
            <a:pPr eaLnBrk="1" hangingPunct="1">
              <a:lnSpc>
                <a:spcPct val="80000"/>
              </a:lnSpc>
              <a:defRPr/>
            </a:pPr>
            <a:endParaRPr lang="en-US" sz="2800" smtClean="0"/>
          </a:p>
          <a:p>
            <a:pPr eaLnBrk="1" hangingPunct="1">
              <a:lnSpc>
                <a:spcPct val="80000"/>
              </a:lnSpc>
              <a:defRPr/>
            </a:pPr>
            <a:endParaRPr lang="en-US" smtClean="0"/>
          </a:p>
          <a:p>
            <a:pPr eaLnBrk="1" hangingPunct="1">
              <a:lnSpc>
                <a:spcPct val="80000"/>
              </a:lnSpc>
              <a:defRPr/>
            </a:pPr>
            <a:endParaRPr lang="en-US" smtClean="0"/>
          </a:p>
          <a:p>
            <a:pPr eaLnBrk="1" hangingPunct="1">
              <a:lnSpc>
                <a:spcPct val="80000"/>
              </a:lnSpc>
              <a:defRPr/>
            </a:pPr>
            <a:endParaRPr lang="en-US" sz="3600" smtClean="0"/>
          </a:p>
          <a:p>
            <a:pPr eaLnBrk="1" hangingPunct="1">
              <a:lnSpc>
                <a:spcPct val="80000"/>
              </a:lnSpc>
              <a:defRPr/>
            </a:pPr>
            <a:endParaRPr lang="en-US" sz="3600" smtClean="0"/>
          </a:p>
          <a:p>
            <a:pPr eaLnBrk="1" hangingPunct="1">
              <a:lnSpc>
                <a:spcPct val="80000"/>
              </a:lnSpc>
              <a:defRPr/>
            </a:pPr>
            <a:endParaRPr lang="en-US" sz="3600" smtClean="0"/>
          </a:p>
        </p:txBody>
      </p:sp>
      <p:sp>
        <p:nvSpPr>
          <p:cNvPr id="37892" name="Text Box 4"/>
          <p:cNvSpPr txBox="1">
            <a:spLocks noChangeArrowheads="1"/>
          </p:cNvSpPr>
          <p:nvPr/>
        </p:nvSpPr>
        <p:spPr bwMode="auto">
          <a:xfrm>
            <a:off x="4953000" y="5486400"/>
            <a:ext cx="3733800" cy="304800"/>
          </a:xfrm>
          <a:prstGeom prst="rect">
            <a:avLst/>
          </a:prstGeom>
          <a:noFill/>
          <a:ln w="12700">
            <a:noFill/>
            <a:miter lim="800000"/>
            <a:headEnd/>
            <a:tailEnd/>
          </a:ln>
        </p:spPr>
        <p:txBody>
          <a:bodyPr>
            <a:spAutoFit/>
          </a:bodyPr>
          <a:lstStyle/>
          <a:p>
            <a:pPr eaLnBrk="0" hangingPunct="0">
              <a:spcBef>
                <a:spcPct val="50000"/>
              </a:spcBef>
            </a:pPr>
            <a:r>
              <a:rPr lang="en-US" sz="1400">
                <a:latin typeface="Times New Roman" charset="0"/>
              </a:rPr>
              <a:t>                                               </a:t>
            </a:r>
            <a:r>
              <a:rPr lang="en-US" sz="900"/>
              <a:t>Photo by Karen Sheehan</a:t>
            </a:r>
          </a:p>
        </p:txBody>
      </p:sp>
      <p:pic>
        <p:nvPicPr>
          <p:cNvPr id="37893" name="Picture 5"/>
          <p:cNvPicPr>
            <a:picLocks noChangeAspect="1" noChangeArrowheads="1"/>
          </p:cNvPicPr>
          <p:nvPr>
            <p:ph sz="half" idx="2"/>
          </p:nvPr>
        </p:nvPicPr>
        <p:blipFill>
          <a:blip r:embed="rId3"/>
          <a:srcRect/>
          <a:stretch>
            <a:fillRect/>
          </a:stretch>
        </p:blipFill>
        <p:spPr>
          <a:xfrm>
            <a:off x="4838700" y="2262188"/>
            <a:ext cx="3657600" cy="3205162"/>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52400"/>
            <a:ext cx="8229600" cy="1139825"/>
          </a:xfrm>
        </p:spPr>
        <p:txBody>
          <a:bodyPr/>
          <a:lstStyle/>
          <a:p>
            <a:pPr eaLnBrk="1" hangingPunct="1">
              <a:defRPr/>
            </a:pPr>
            <a:r>
              <a:rPr lang="en-US" sz="5400" smtClean="0"/>
              <a:t>Bone Scans</a:t>
            </a:r>
          </a:p>
        </p:txBody>
      </p:sp>
      <p:sp>
        <p:nvSpPr>
          <p:cNvPr id="76803" name="Rectangle 3"/>
          <p:cNvSpPr>
            <a:spLocks noGrp="1" noChangeArrowheads="1"/>
          </p:cNvSpPr>
          <p:nvPr>
            <p:ph type="body" sz="half" idx="1"/>
          </p:nvPr>
        </p:nvSpPr>
        <p:spPr>
          <a:xfrm>
            <a:off x="3352800" y="6096000"/>
            <a:ext cx="4038600" cy="381000"/>
          </a:xfrm>
        </p:spPr>
        <p:txBody>
          <a:bodyPr/>
          <a:lstStyle/>
          <a:p>
            <a:pPr algn="ctr" eaLnBrk="1" hangingPunct="1">
              <a:buFont typeface="Wingdings" pitchFamily="2" charset="2"/>
              <a:buNone/>
              <a:defRPr/>
            </a:pPr>
            <a:r>
              <a:rPr lang="en-US" sz="1000" smtClean="0"/>
              <a:t>        </a:t>
            </a:r>
            <a:r>
              <a:rPr lang="en-US" sz="1000" smtClean="0">
                <a:effectLst/>
              </a:rPr>
              <a:t>Image courtesy of</a:t>
            </a:r>
          </a:p>
        </p:txBody>
      </p:sp>
      <p:pic>
        <p:nvPicPr>
          <p:cNvPr id="38916" name="Picture 4"/>
          <p:cNvPicPr>
            <a:picLocks noChangeAspect="1" noChangeArrowheads="1"/>
          </p:cNvPicPr>
          <p:nvPr/>
        </p:nvPicPr>
        <p:blipFill>
          <a:blip r:embed="rId3"/>
          <a:srcRect/>
          <a:stretch>
            <a:fillRect/>
          </a:stretch>
        </p:blipFill>
        <p:spPr bwMode="auto">
          <a:xfrm>
            <a:off x="6096000" y="6019800"/>
            <a:ext cx="706438" cy="257175"/>
          </a:xfrm>
          <a:prstGeom prst="rect">
            <a:avLst/>
          </a:prstGeom>
          <a:noFill/>
          <a:ln w="9525">
            <a:noFill/>
            <a:miter lim="800000"/>
            <a:headEnd/>
            <a:tailEnd/>
          </a:ln>
        </p:spPr>
      </p:pic>
      <p:pic>
        <p:nvPicPr>
          <p:cNvPr id="38917" name="Picture 5"/>
          <p:cNvPicPr>
            <a:picLocks noChangeAspect="1" noChangeArrowheads="1"/>
          </p:cNvPicPr>
          <p:nvPr>
            <p:ph sz="half" idx="2"/>
          </p:nvPr>
        </p:nvPicPr>
        <p:blipFill>
          <a:blip r:embed="rId4"/>
          <a:srcRect/>
          <a:stretch>
            <a:fillRect/>
          </a:stretch>
        </p:blipFill>
        <p:spPr>
          <a:xfrm>
            <a:off x="1828800" y="1219200"/>
            <a:ext cx="5715000" cy="44196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5400" smtClean="0"/>
              <a:t>Radiation Therapy</a:t>
            </a:r>
          </a:p>
        </p:txBody>
      </p:sp>
      <p:sp>
        <p:nvSpPr>
          <p:cNvPr id="78851" name="Rectangle 3"/>
          <p:cNvSpPr>
            <a:spLocks noGrp="1" noChangeArrowheads="1"/>
          </p:cNvSpPr>
          <p:nvPr>
            <p:ph type="body" sz="half" idx="1"/>
          </p:nvPr>
        </p:nvSpPr>
        <p:spPr>
          <a:xfrm>
            <a:off x="1295400" y="1600200"/>
            <a:ext cx="7772400" cy="839788"/>
          </a:xfrm>
        </p:spPr>
        <p:txBody>
          <a:bodyPr/>
          <a:lstStyle/>
          <a:p>
            <a:pPr marL="0" indent="0" eaLnBrk="1" hangingPunct="1">
              <a:lnSpc>
                <a:spcPct val="90000"/>
              </a:lnSpc>
              <a:buFont typeface="Wingdings" pitchFamily="2" charset="2"/>
              <a:buNone/>
              <a:defRPr/>
            </a:pPr>
            <a:r>
              <a:rPr lang="en-US" sz="2800" smtClean="0"/>
              <a:t>Used for treating cancer. Why does it work?  </a:t>
            </a:r>
          </a:p>
          <a:p>
            <a:pPr marL="0" indent="0" eaLnBrk="1" hangingPunct="1">
              <a:lnSpc>
                <a:spcPct val="90000"/>
              </a:lnSpc>
              <a:defRPr/>
            </a:pPr>
            <a:endParaRPr lang="en-US" sz="2800" smtClean="0"/>
          </a:p>
          <a:p>
            <a:pPr marL="0" indent="0" eaLnBrk="1" hangingPunct="1">
              <a:lnSpc>
                <a:spcPct val="90000"/>
              </a:lnSpc>
              <a:defRPr/>
            </a:pPr>
            <a:endParaRPr lang="en-US" sz="2800" smtClean="0"/>
          </a:p>
          <a:p>
            <a:pPr marL="0" indent="0" eaLnBrk="1" hangingPunct="1">
              <a:lnSpc>
                <a:spcPct val="90000"/>
              </a:lnSpc>
              <a:defRPr/>
            </a:pPr>
            <a:endParaRPr lang="en-US" sz="2400" smtClean="0"/>
          </a:p>
          <a:p>
            <a:pPr marL="0" indent="0" eaLnBrk="1" hangingPunct="1">
              <a:lnSpc>
                <a:spcPct val="90000"/>
              </a:lnSpc>
              <a:defRPr/>
            </a:pPr>
            <a:endParaRPr lang="en-US" sz="2400" smtClean="0"/>
          </a:p>
          <a:p>
            <a:pPr marL="0" indent="0" eaLnBrk="1" hangingPunct="1">
              <a:lnSpc>
                <a:spcPct val="90000"/>
              </a:lnSpc>
              <a:defRPr/>
            </a:pPr>
            <a:endParaRPr lang="en-US" sz="2400" smtClean="0"/>
          </a:p>
        </p:txBody>
      </p:sp>
      <p:pic>
        <p:nvPicPr>
          <p:cNvPr id="39940" name="Picture 10"/>
          <p:cNvPicPr>
            <a:picLocks noChangeAspect="1" noChangeArrowheads="1"/>
          </p:cNvPicPr>
          <p:nvPr>
            <p:ph sz="quarter" idx="2"/>
          </p:nvPr>
        </p:nvPicPr>
        <p:blipFill>
          <a:blip r:embed="rId3"/>
          <a:srcRect/>
          <a:stretch>
            <a:fillRect/>
          </a:stretch>
        </p:blipFill>
        <p:spPr>
          <a:xfrm>
            <a:off x="7620000" y="5715000"/>
            <a:ext cx="533400" cy="136525"/>
          </a:xfrm>
          <a:noFill/>
        </p:spPr>
      </p:pic>
      <p:sp>
        <p:nvSpPr>
          <p:cNvPr id="39941" name="Text Box 4"/>
          <p:cNvSpPr txBox="1">
            <a:spLocks noChangeArrowheads="1"/>
          </p:cNvSpPr>
          <p:nvPr/>
        </p:nvSpPr>
        <p:spPr bwMode="auto">
          <a:xfrm>
            <a:off x="1143000" y="5943600"/>
            <a:ext cx="3255963" cy="366713"/>
          </a:xfrm>
          <a:prstGeom prst="rect">
            <a:avLst/>
          </a:prstGeom>
          <a:noFill/>
          <a:ln w="12700">
            <a:noFill/>
            <a:miter lim="800000"/>
            <a:headEnd/>
            <a:tailEnd/>
          </a:ln>
        </p:spPr>
        <p:txBody>
          <a:bodyPr>
            <a:spAutoFit/>
          </a:bodyPr>
          <a:lstStyle/>
          <a:p>
            <a:pPr algn="ctr" eaLnBrk="0" hangingPunct="0">
              <a:spcBef>
                <a:spcPct val="50000"/>
              </a:spcBef>
            </a:pPr>
            <a:r>
              <a:rPr lang="en-US" b="1"/>
              <a:t>External Beam</a:t>
            </a:r>
          </a:p>
        </p:txBody>
      </p:sp>
      <p:sp>
        <p:nvSpPr>
          <p:cNvPr id="39942" name="Text Box 5"/>
          <p:cNvSpPr txBox="1">
            <a:spLocks noChangeArrowheads="1"/>
          </p:cNvSpPr>
          <p:nvPr/>
        </p:nvSpPr>
        <p:spPr bwMode="auto">
          <a:xfrm>
            <a:off x="4876800" y="5867400"/>
            <a:ext cx="3740150" cy="457200"/>
          </a:xfrm>
          <a:prstGeom prst="rect">
            <a:avLst/>
          </a:prstGeom>
          <a:noFill/>
          <a:ln w="12700">
            <a:noFill/>
            <a:miter lim="800000"/>
            <a:headEnd/>
            <a:tailEnd/>
          </a:ln>
        </p:spPr>
        <p:txBody>
          <a:bodyPr>
            <a:spAutoFit/>
          </a:bodyPr>
          <a:lstStyle/>
          <a:p>
            <a:pPr eaLnBrk="0" hangingPunct="0">
              <a:spcBef>
                <a:spcPct val="50000"/>
              </a:spcBef>
            </a:pPr>
            <a:r>
              <a:rPr lang="en-US" sz="2400">
                <a:latin typeface="Times New Roman" charset="0"/>
              </a:rPr>
              <a:t>      </a:t>
            </a:r>
            <a:r>
              <a:rPr lang="en-US" b="1"/>
              <a:t>Brachytherapy (implants)</a:t>
            </a:r>
          </a:p>
        </p:txBody>
      </p:sp>
      <p:sp>
        <p:nvSpPr>
          <p:cNvPr id="39943" name="Text Box 8"/>
          <p:cNvSpPr txBox="1">
            <a:spLocks noChangeArrowheads="1"/>
          </p:cNvSpPr>
          <p:nvPr/>
        </p:nvSpPr>
        <p:spPr bwMode="auto">
          <a:xfrm>
            <a:off x="6477000" y="5470525"/>
            <a:ext cx="1219200" cy="473075"/>
          </a:xfrm>
          <a:prstGeom prst="rect">
            <a:avLst/>
          </a:prstGeom>
          <a:noFill/>
          <a:ln w="12700">
            <a:noFill/>
            <a:miter lim="800000"/>
            <a:headEnd/>
            <a:tailEnd/>
          </a:ln>
        </p:spPr>
        <p:txBody>
          <a:bodyPr>
            <a:spAutoFit/>
          </a:bodyPr>
          <a:lstStyle/>
          <a:p>
            <a:pPr eaLnBrk="0" hangingPunct="0">
              <a:spcBef>
                <a:spcPct val="50000"/>
              </a:spcBef>
            </a:pPr>
            <a:r>
              <a:rPr lang="en-US" sz="1600">
                <a:latin typeface="Times New Roman" charset="0"/>
              </a:rPr>
              <a:t>                                                     </a:t>
            </a:r>
            <a:r>
              <a:rPr lang="en-US" sz="900"/>
              <a:t>Image courtesy of</a:t>
            </a:r>
            <a:r>
              <a:rPr lang="en-US" sz="900">
                <a:latin typeface="Times New Roman" charset="0"/>
              </a:rPr>
              <a:t> </a:t>
            </a:r>
          </a:p>
        </p:txBody>
      </p:sp>
      <p:sp>
        <p:nvSpPr>
          <p:cNvPr id="39944" name="Text Box 9"/>
          <p:cNvSpPr txBox="1">
            <a:spLocks noChangeArrowheads="1"/>
          </p:cNvSpPr>
          <p:nvPr/>
        </p:nvSpPr>
        <p:spPr bwMode="auto">
          <a:xfrm>
            <a:off x="2819400" y="5257800"/>
            <a:ext cx="1511300" cy="581025"/>
          </a:xfrm>
          <a:prstGeom prst="rect">
            <a:avLst/>
          </a:prstGeom>
          <a:noFill/>
          <a:ln w="12700">
            <a:noFill/>
            <a:miter lim="800000"/>
            <a:headEnd/>
            <a:tailEnd/>
          </a:ln>
        </p:spPr>
        <p:txBody>
          <a:bodyPr wrap="none">
            <a:spAutoFit/>
          </a:bodyPr>
          <a:lstStyle/>
          <a:p>
            <a:pPr eaLnBrk="0" hangingPunct="0"/>
            <a:r>
              <a:rPr lang="en-US" sz="1600">
                <a:latin typeface="Times New Roman" charset="0"/>
              </a:rPr>
              <a:t>            </a:t>
            </a:r>
          </a:p>
          <a:p>
            <a:pPr eaLnBrk="0" hangingPunct="0"/>
            <a:r>
              <a:rPr lang="en-US" sz="1600">
                <a:latin typeface="Times New Roman" charset="0"/>
              </a:rPr>
              <a:t> </a:t>
            </a:r>
            <a:r>
              <a:rPr lang="en-US" sz="900"/>
              <a:t>Photo by Karen Sheehan</a:t>
            </a:r>
          </a:p>
        </p:txBody>
      </p:sp>
      <p:pic>
        <p:nvPicPr>
          <p:cNvPr id="39945" name="Picture 11"/>
          <p:cNvPicPr>
            <a:picLocks noChangeAspect="1" noChangeArrowheads="1"/>
          </p:cNvPicPr>
          <p:nvPr>
            <p:ph sz="quarter" idx="3"/>
          </p:nvPr>
        </p:nvPicPr>
        <p:blipFill>
          <a:blip r:embed="rId4"/>
          <a:srcRect/>
          <a:stretch>
            <a:fillRect/>
          </a:stretch>
        </p:blipFill>
        <p:spPr>
          <a:xfrm>
            <a:off x="914400" y="2897188"/>
            <a:ext cx="3581400" cy="2670175"/>
          </a:xfrm>
          <a:noFill/>
        </p:spPr>
      </p:pic>
      <p:pic>
        <p:nvPicPr>
          <p:cNvPr id="39946" name="Picture 13"/>
          <p:cNvPicPr>
            <a:picLocks noChangeAspect="1" noChangeArrowheads="1"/>
          </p:cNvPicPr>
          <p:nvPr/>
        </p:nvPicPr>
        <p:blipFill>
          <a:blip r:embed="rId5"/>
          <a:srcRect/>
          <a:stretch>
            <a:fillRect/>
          </a:stretch>
        </p:blipFill>
        <p:spPr bwMode="auto">
          <a:xfrm>
            <a:off x="4495800" y="2514600"/>
            <a:ext cx="4314825"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Radioactive Consumer Products</a:t>
            </a:r>
          </a:p>
        </p:txBody>
      </p:sp>
      <p:sp>
        <p:nvSpPr>
          <p:cNvPr id="80899" name="Rectangle 3"/>
          <p:cNvSpPr>
            <a:spLocks noGrp="1" noChangeArrowheads="1"/>
          </p:cNvSpPr>
          <p:nvPr>
            <p:ph type="body" sz="half" idx="1"/>
          </p:nvPr>
        </p:nvSpPr>
        <p:spPr/>
        <p:txBody>
          <a:bodyPr/>
          <a:lstStyle/>
          <a:p>
            <a:pPr eaLnBrk="1" hangingPunct="1">
              <a:defRPr/>
            </a:pPr>
            <a:endParaRPr lang="en-US" sz="2800" smtClean="0"/>
          </a:p>
          <a:p>
            <a:pPr eaLnBrk="1" hangingPunct="1">
              <a:defRPr/>
            </a:pPr>
            <a:endParaRPr lang="en-US" sz="2800" smtClean="0"/>
          </a:p>
          <a:p>
            <a:pPr eaLnBrk="1" hangingPunct="1">
              <a:defRPr/>
            </a:pPr>
            <a:endParaRPr lang="en-US" sz="2800" smtClean="0"/>
          </a:p>
        </p:txBody>
      </p:sp>
      <p:sp>
        <p:nvSpPr>
          <p:cNvPr id="40964" name="Text Box 5"/>
          <p:cNvSpPr txBox="1">
            <a:spLocks noChangeArrowheads="1"/>
          </p:cNvSpPr>
          <p:nvPr/>
        </p:nvSpPr>
        <p:spPr bwMode="auto">
          <a:xfrm>
            <a:off x="5867400" y="5486400"/>
            <a:ext cx="1600200" cy="228600"/>
          </a:xfrm>
          <a:prstGeom prst="rect">
            <a:avLst/>
          </a:prstGeom>
          <a:noFill/>
          <a:ln w="9525">
            <a:noFill/>
            <a:miter lim="800000"/>
            <a:headEnd/>
            <a:tailEnd/>
          </a:ln>
        </p:spPr>
        <p:txBody>
          <a:bodyPr>
            <a:spAutoFit/>
          </a:bodyPr>
          <a:lstStyle/>
          <a:p>
            <a:pPr>
              <a:spcBef>
                <a:spcPct val="50000"/>
              </a:spcBef>
            </a:pPr>
            <a:r>
              <a:rPr lang="en-US" sz="900"/>
              <a:t>Photo by Karen Sheehan</a:t>
            </a:r>
          </a:p>
        </p:txBody>
      </p:sp>
      <p:pic>
        <p:nvPicPr>
          <p:cNvPr id="40965" name="Picture 7"/>
          <p:cNvPicPr>
            <a:picLocks noChangeAspect="1" noChangeArrowheads="1"/>
          </p:cNvPicPr>
          <p:nvPr>
            <p:ph sz="half" idx="2"/>
          </p:nvPr>
        </p:nvPicPr>
        <p:blipFill>
          <a:blip r:embed="rId3"/>
          <a:srcRect/>
          <a:stretch>
            <a:fillRect/>
          </a:stretch>
        </p:blipFill>
        <p:spPr>
          <a:xfrm>
            <a:off x="2133600" y="1828800"/>
            <a:ext cx="5181600" cy="35861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5400" smtClean="0"/>
              <a:t>Who Discovered Radioactivity?</a:t>
            </a:r>
          </a:p>
        </p:txBody>
      </p:sp>
      <p:sp>
        <p:nvSpPr>
          <p:cNvPr id="8195" name="Rectangle 3"/>
          <p:cNvSpPr>
            <a:spLocks noGrp="1" noChangeArrowheads="1"/>
          </p:cNvSpPr>
          <p:nvPr>
            <p:ph type="body" sz="half" idx="1"/>
          </p:nvPr>
        </p:nvSpPr>
        <p:spPr>
          <a:xfrm>
            <a:off x="381000" y="2179638"/>
            <a:ext cx="4800600" cy="3763962"/>
          </a:xfrm>
        </p:spPr>
        <p:txBody>
          <a:bodyPr/>
          <a:lstStyle/>
          <a:p>
            <a:pPr eaLnBrk="1" hangingPunct="1">
              <a:lnSpc>
                <a:spcPct val="80000"/>
              </a:lnSpc>
              <a:buFont typeface="Wingdings" pitchFamily="2" charset="2"/>
              <a:buNone/>
              <a:defRPr/>
            </a:pPr>
            <a:r>
              <a:rPr lang="en-US" sz="1400" smtClean="0"/>
              <a:t>         </a:t>
            </a:r>
            <a:r>
              <a:rPr lang="en-US" sz="2800" u="sng" smtClean="0"/>
              <a:t>Antoine Henri Becquerel</a:t>
            </a:r>
            <a:endParaRPr lang="en-US" sz="2800" smtClean="0"/>
          </a:p>
          <a:p>
            <a:pPr eaLnBrk="1" hangingPunct="1">
              <a:lnSpc>
                <a:spcPct val="80000"/>
              </a:lnSpc>
              <a:defRPr/>
            </a:pPr>
            <a:endParaRPr lang="en-US" sz="2800" smtClean="0"/>
          </a:p>
          <a:p>
            <a:pPr eaLnBrk="1" hangingPunct="1">
              <a:lnSpc>
                <a:spcPct val="80000"/>
              </a:lnSpc>
              <a:buSzTx/>
              <a:buFontTx/>
              <a:buChar char="•"/>
              <a:defRPr/>
            </a:pPr>
            <a:r>
              <a:rPr lang="en-US" sz="2800" smtClean="0"/>
              <a:t>Worked with uranium.</a:t>
            </a:r>
          </a:p>
          <a:p>
            <a:pPr eaLnBrk="1" hangingPunct="1">
              <a:lnSpc>
                <a:spcPct val="80000"/>
              </a:lnSpc>
              <a:buSzTx/>
              <a:buFontTx/>
              <a:buChar char="•"/>
              <a:defRPr/>
            </a:pPr>
            <a:r>
              <a:rPr lang="en-US" sz="2800" smtClean="0"/>
              <a:t>Noticed phosphorescence caused film exposure after leaving  uranium in the sun.</a:t>
            </a:r>
          </a:p>
          <a:p>
            <a:pPr eaLnBrk="1" hangingPunct="1">
              <a:lnSpc>
                <a:spcPct val="80000"/>
              </a:lnSpc>
              <a:buSzTx/>
              <a:buFontTx/>
              <a:buChar char="•"/>
              <a:defRPr/>
            </a:pPr>
            <a:r>
              <a:rPr lang="en-US" sz="2800" smtClean="0"/>
              <a:t>Noticed same thing happened on cloudy days. </a:t>
            </a:r>
          </a:p>
        </p:txBody>
      </p:sp>
      <p:pic>
        <p:nvPicPr>
          <p:cNvPr id="6148" name="Picture 8"/>
          <p:cNvPicPr>
            <a:picLocks noChangeAspect="1" noChangeArrowheads="1"/>
          </p:cNvPicPr>
          <p:nvPr>
            <p:ph sz="half" idx="2"/>
          </p:nvPr>
        </p:nvPicPr>
        <p:blipFill>
          <a:blip r:embed="rId3"/>
          <a:srcRect/>
          <a:stretch>
            <a:fillRect/>
          </a:stretch>
        </p:blipFill>
        <p:spPr>
          <a:xfrm>
            <a:off x="5073650" y="1957388"/>
            <a:ext cx="3189288" cy="381476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 calcmode="lin" valueType="num">
                                      <p:cBhvr additive="base">
                                        <p:cTn id="12"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 calcmode="lin" valueType="num">
                                      <p:cBhvr additive="base">
                                        <p:cTn id="17"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 calcmode="lin" valueType="num">
                                      <p:cBhvr additive="base">
                                        <p:cTn id="22"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4835525" y="2373313"/>
            <a:ext cx="1123950" cy="2681287"/>
            <a:chOff x="3351" y="1495"/>
            <a:chExt cx="778" cy="1689"/>
          </a:xfrm>
        </p:grpSpPr>
        <p:sp>
          <p:nvSpPr>
            <p:cNvPr id="7183" name="Freeform 3"/>
            <p:cNvSpPr>
              <a:spLocks/>
            </p:cNvSpPr>
            <p:nvPr/>
          </p:nvSpPr>
          <p:spPr bwMode="auto">
            <a:xfrm>
              <a:off x="3351" y="1495"/>
              <a:ext cx="722" cy="1340"/>
            </a:xfrm>
            <a:custGeom>
              <a:avLst/>
              <a:gdLst>
                <a:gd name="T0" fmla="*/ 271 w 722"/>
                <a:gd name="T1" fmla="*/ 1221 h 1340"/>
                <a:gd name="T2" fmla="*/ 138 w 722"/>
                <a:gd name="T3" fmla="*/ 1102 h 1340"/>
                <a:gd name="T4" fmla="*/ 77 w 722"/>
                <a:gd name="T5" fmla="*/ 963 h 1340"/>
                <a:gd name="T6" fmla="*/ 51 w 722"/>
                <a:gd name="T7" fmla="*/ 793 h 1340"/>
                <a:gd name="T8" fmla="*/ 27 w 722"/>
                <a:gd name="T9" fmla="*/ 639 h 1340"/>
                <a:gd name="T10" fmla="*/ 0 w 722"/>
                <a:gd name="T11" fmla="*/ 503 h 1340"/>
                <a:gd name="T12" fmla="*/ 8 w 722"/>
                <a:gd name="T13" fmla="*/ 457 h 1340"/>
                <a:gd name="T14" fmla="*/ 59 w 722"/>
                <a:gd name="T15" fmla="*/ 415 h 1340"/>
                <a:gd name="T16" fmla="*/ 103 w 722"/>
                <a:gd name="T17" fmla="*/ 421 h 1340"/>
                <a:gd name="T18" fmla="*/ 146 w 722"/>
                <a:gd name="T19" fmla="*/ 459 h 1340"/>
                <a:gd name="T20" fmla="*/ 170 w 722"/>
                <a:gd name="T21" fmla="*/ 498 h 1340"/>
                <a:gd name="T22" fmla="*/ 190 w 722"/>
                <a:gd name="T23" fmla="*/ 549 h 1340"/>
                <a:gd name="T24" fmla="*/ 205 w 722"/>
                <a:gd name="T25" fmla="*/ 513 h 1340"/>
                <a:gd name="T26" fmla="*/ 216 w 722"/>
                <a:gd name="T27" fmla="*/ 482 h 1340"/>
                <a:gd name="T28" fmla="*/ 217 w 722"/>
                <a:gd name="T29" fmla="*/ 383 h 1340"/>
                <a:gd name="T30" fmla="*/ 230 w 722"/>
                <a:gd name="T31" fmla="*/ 320 h 1340"/>
                <a:gd name="T32" fmla="*/ 244 w 722"/>
                <a:gd name="T33" fmla="*/ 263 h 1340"/>
                <a:gd name="T34" fmla="*/ 256 w 722"/>
                <a:gd name="T35" fmla="*/ 176 h 1340"/>
                <a:gd name="T36" fmla="*/ 271 w 722"/>
                <a:gd name="T37" fmla="*/ 124 h 1340"/>
                <a:gd name="T38" fmla="*/ 293 w 722"/>
                <a:gd name="T39" fmla="*/ 85 h 1340"/>
                <a:gd name="T40" fmla="*/ 324 w 722"/>
                <a:gd name="T41" fmla="*/ 56 h 1340"/>
                <a:gd name="T42" fmla="*/ 367 w 722"/>
                <a:gd name="T43" fmla="*/ 53 h 1340"/>
                <a:gd name="T44" fmla="*/ 393 w 722"/>
                <a:gd name="T45" fmla="*/ 36 h 1340"/>
                <a:gd name="T46" fmla="*/ 418 w 722"/>
                <a:gd name="T47" fmla="*/ 14 h 1340"/>
                <a:gd name="T48" fmla="*/ 443 w 722"/>
                <a:gd name="T49" fmla="*/ 3 h 1340"/>
                <a:gd name="T50" fmla="*/ 463 w 722"/>
                <a:gd name="T51" fmla="*/ 0 h 1340"/>
                <a:gd name="T52" fmla="*/ 487 w 722"/>
                <a:gd name="T53" fmla="*/ 11 h 1340"/>
                <a:gd name="T54" fmla="*/ 507 w 722"/>
                <a:gd name="T55" fmla="*/ 43 h 1340"/>
                <a:gd name="T56" fmla="*/ 528 w 722"/>
                <a:gd name="T57" fmla="*/ 55 h 1340"/>
                <a:gd name="T58" fmla="*/ 555 w 722"/>
                <a:gd name="T59" fmla="*/ 40 h 1340"/>
                <a:gd name="T60" fmla="*/ 575 w 722"/>
                <a:gd name="T61" fmla="*/ 39 h 1340"/>
                <a:gd name="T62" fmla="*/ 588 w 722"/>
                <a:gd name="T63" fmla="*/ 49 h 1340"/>
                <a:gd name="T64" fmla="*/ 602 w 722"/>
                <a:gd name="T65" fmla="*/ 70 h 1340"/>
                <a:gd name="T66" fmla="*/ 614 w 722"/>
                <a:gd name="T67" fmla="*/ 121 h 1340"/>
                <a:gd name="T68" fmla="*/ 625 w 722"/>
                <a:gd name="T69" fmla="*/ 239 h 1340"/>
                <a:gd name="T70" fmla="*/ 641 w 722"/>
                <a:gd name="T71" fmla="*/ 297 h 1340"/>
                <a:gd name="T72" fmla="*/ 664 w 722"/>
                <a:gd name="T73" fmla="*/ 349 h 1340"/>
                <a:gd name="T74" fmla="*/ 694 w 722"/>
                <a:gd name="T75" fmla="*/ 488 h 1340"/>
                <a:gd name="T76" fmla="*/ 701 w 722"/>
                <a:gd name="T77" fmla="*/ 601 h 1340"/>
                <a:gd name="T78" fmla="*/ 713 w 722"/>
                <a:gd name="T79" fmla="*/ 682 h 1340"/>
                <a:gd name="T80" fmla="*/ 721 w 722"/>
                <a:gd name="T81" fmla="*/ 747 h 1340"/>
                <a:gd name="T82" fmla="*/ 715 w 722"/>
                <a:gd name="T83" fmla="*/ 827 h 1340"/>
                <a:gd name="T84" fmla="*/ 665 w 722"/>
                <a:gd name="T85" fmla="*/ 1106 h 1340"/>
                <a:gd name="T86" fmla="*/ 408 w 722"/>
                <a:gd name="T87" fmla="*/ 1339 h 1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22"/>
                <a:gd name="T133" fmla="*/ 0 h 1340"/>
                <a:gd name="T134" fmla="*/ 722 w 722"/>
                <a:gd name="T135" fmla="*/ 1340 h 13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22" h="1340">
                  <a:moveTo>
                    <a:pt x="313" y="1269"/>
                  </a:moveTo>
                  <a:lnTo>
                    <a:pt x="271" y="1221"/>
                  </a:lnTo>
                  <a:lnTo>
                    <a:pt x="197" y="1149"/>
                  </a:lnTo>
                  <a:lnTo>
                    <a:pt x="138" y="1102"/>
                  </a:lnTo>
                  <a:lnTo>
                    <a:pt x="86" y="1007"/>
                  </a:lnTo>
                  <a:lnTo>
                    <a:pt x="77" y="963"/>
                  </a:lnTo>
                  <a:lnTo>
                    <a:pt x="59" y="871"/>
                  </a:lnTo>
                  <a:lnTo>
                    <a:pt x="51" y="793"/>
                  </a:lnTo>
                  <a:lnTo>
                    <a:pt x="35" y="694"/>
                  </a:lnTo>
                  <a:lnTo>
                    <a:pt x="27" y="639"/>
                  </a:lnTo>
                  <a:lnTo>
                    <a:pt x="11" y="567"/>
                  </a:lnTo>
                  <a:lnTo>
                    <a:pt x="0" y="503"/>
                  </a:lnTo>
                  <a:lnTo>
                    <a:pt x="1" y="480"/>
                  </a:lnTo>
                  <a:lnTo>
                    <a:pt x="8" y="457"/>
                  </a:lnTo>
                  <a:lnTo>
                    <a:pt x="30" y="427"/>
                  </a:lnTo>
                  <a:lnTo>
                    <a:pt x="59" y="415"/>
                  </a:lnTo>
                  <a:lnTo>
                    <a:pt x="81" y="416"/>
                  </a:lnTo>
                  <a:lnTo>
                    <a:pt x="103" y="421"/>
                  </a:lnTo>
                  <a:lnTo>
                    <a:pt x="127" y="438"/>
                  </a:lnTo>
                  <a:lnTo>
                    <a:pt x="146" y="459"/>
                  </a:lnTo>
                  <a:lnTo>
                    <a:pt x="158" y="479"/>
                  </a:lnTo>
                  <a:lnTo>
                    <a:pt x="170" y="498"/>
                  </a:lnTo>
                  <a:lnTo>
                    <a:pt x="181" y="523"/>
                  </a:lnTo>
                  <a:lnTo>
                    <a:pt x="190" y="549"/>
                  </a:lnTo>
                  <a:lnTo>
                    <a:pt x="202" y="610"/>
                  </a:lnTo>
                  <a:lnTo>
                    <a:pt x="205" y="513"/>
                  </a:lnTo>
                  <a:lnTo>
                    <a:pt x="208" y="496"/>
                  </a:lnTo>
                  <a:lnTo>
                    <a:pt x="216" y="482"/>
                  </a:lnTo>
                  <a:lnTo>
                    <a:pt x="214" y="433"/>
                  </a:lnTo>
                  <a:lnTo>
                    <a:pt x="217" y="383"/>
                  </a:lnTo>
                  <a:lnTo>
                    <a:pt x="229" y="343"/>
                  </a:lnTo>
                  <a:lnTo>
                    <a:pt x="230" y="320"/>
                  </a:lnTo>
                  <a:lnTo>
                    <a:pt x="233" y="295"/>
                  </a:lnTo>
                  <a:lnTo>
                    <a:pt x="244" y="263"/>
                  </a:lnTo>
                  <a:lnTo>
                    <a:pt x="253" y="238"/>
                  </a:lnTo>
                  <a:lnTo>
                    <a:pt x="256" y="176"/>
                  </a:lnTo>
                  <a:lnTo>
                    <a:pt x="262" y="153"/>
                  </a:lnTo>
                  <a:lnTo>
                    <a:pt x="271" y="124"/>
                  </a:lnTo>
                  <a:lnTo>
                    <a:pt x="282" y="106"/>
                  </a:lnTo>
                  <a:lnTo>
                    <a:pt x="293" y="85"/>
                  </a:lnTo>
                  <a:lnTo>
                    <a:pt x="309" y="69"/>
                  </a:lnTo>
                  <a:lnTo>
                    <a:pt x="324" y="56"/>
                  </a:lnTo>
                  <a:lnTo>
                    <a:pt x="344" y="50"/>
                  </a:lnTo>
                  <a:lnTo>
                    <a:pt x="367" y="53"/>
                  </a:lnTo>
                  <a:lnTo>
                    <a:pt x="381" y="61"/>
                  </a:lnTo>
                  <a:lnTo>
                    <a:pt x="393" y="36"/>
                  </a:lnTo>
                  <a:lnTo>
                    <a:pt x="403" y="23"/>
                  </a:lnTo>
                  <a:lnTo>
                    <a:pt x="418" y="14"/>
                  </a:lnTo>
                  <a:lnTo>
                    <a:pt x="435" y="4"/>
                  </a:lnTo>
                  <a:lnTo>
                    <a:pt x="443" y="3"/>
                  </a:lnTo>
                  <a:lnTo>
                    <a:pt x="455" y="0"/>
                  </a:lnTo>
                  <a:lnTo>
                    <a:pt x="463" y="0"/>
                  </a:lnTo>
                  <a:lnTo>
                    <a:pt x="474" y="2"/>
                  </a:lnTo>
                  <a:lnTo>
                    <a:pt x="487" y="11"/>
                  </a:lnTo>
                  <a:lnTo>
                    <a:pt x="500" y="23"/>
                  </a:lnTo>
                  <a:lnTo>
                    <a:pt x="507" y="43"/>
                  </a:lnTo>
                  <a:lnTo>
                    <a:pt x="514" y="68"/>
                  </a:lnTo>
                  <a:lnTo>
                    <a:pt x="528" y="55"/>
                  </a:lnTo>
                  <a:lnTo>
                    <a:pt x="544" y="45"/>
                  </a:lnTo>
                  <a:lnTo>
                    <a:pt x="555" y="40"/>
                  </a:lnTo>
                  <a:lnTo>
                    <a:pt x="566" y="38"/>
                  </a:lnTo>
                  <a:lnTo>
                    <a:pt x="575" y="39"/>
                  </a:lnTo>
                  <a:lnTo>
                    <a:pt x="583" y="42"/>
                  </a:lnTo>
                  <a:lnTo>
                    <a:pt x="588" y="49"/>
                  </a:lnTo>
                  <a:lnTo>
                    <a:pt x="595" y="59"/>
                  </a:lnTo>
                  <a:lnTo>
                    <a:pt x="602" y="70"/>
                  </a:lnTo>
                  <a:lnTo>
                    <a:pt x="606" y="82"/>
                  </a:lnTo>
                  <a:lnTo>
                    <a:pt x="614" y="121"/>
                  </a:lnTo>
                  <a:lnTo>
                    <a:pt x="617" y="157"/>
                  </a:lnTo>
                  <a:lnTo>
                    <a:pt x="625" y="239"/>
                  </a:lnTo>
                  <a:lnTo>
                    <a:pt x="622" y="289"/>
                  </a:lnTo>
                  <a:lnTo>
                    <a:pt x="641" y="297"/>
                  </a:lnTo>
                  <a:lnTo>
                    <a:pt x="653" y="314"/>
                  </a:lnTo>
                  <a:lnTo>
                    <a:pt x="664" y="349"/>
                  </a:lnTo>
                  <a:lnTo>
                    <a:pt x="680" y="414"/>
                  </a:lnTo>
                  <a:lnTo>
                    <a:pt x="694" y="488"/>
                  </a:lnTo>
                  <a:lnTo>
                    <a:pt x="700" y="563"/>
                  </a:lnTo>
                  <a:lnTo>
                    <a:pt x="701" y="601"/>
                  </a:lnTo>
                  <a:lnTo>
                    <a:pt x="703" y="644"/>
                  </a:lnTo>
                  <a:lnTo>
                    <a:pt x="713" y="682"/>
                  </a:lnTo>
                  <a:lnTo>
                    <a:pt x="718" y="716"/>
                  </a:lnTo>
                  <a:lnTo>
                    <a:pt x="721" y="747"/>
                  </a:lnTo>
                  <a:lnTo>
                    <a:pt x="720" y="770"/>
                  </a:lnTo>
                  <a:lnTo>
                    <a:pt x="715" y="827"/>
                  </a:lnTo>
                  <a:lnTo>
                    <a:pt x="693" y="948"/>
                  </a:lnTo>
                  <a:lnTo>
                    <a:pt x="665" y="1106"/>
                  </a:lnTo>
                  <a:lnTo>
                    <a:pt x="604" y="1273"/>
                  </a:lnTo>
                  <a:lnTo>
                    <a:pt x="408" y="1339"/>
                  </a:lnTo>
                  <a:lnTo>
                    <a:pt x="313" y="1269"/>
                  </a:lnTo>
                </a:path>
              </a:pathLst>
            </a:custGeom>
            <a:solidFill>
              <a:srgbClr val="FF9F9F"/>
            </a:solidFill>
            <a:ln w="12700" cap="rnd">
              <a:solidFill>
                <a:srgbClr val="000000"/>
              </a:solidFill>
              <a:round/>
              <a:headEnd/>
              <a:tailEnd/>
            </a:ln>
          </p:spPr>
          <p:txBody>
            <a:bodyPr/>
            <a:lstStyle/>
            <a:p>
              <a:endParaRPr lang="ru-RU"/>
            </a:p>
          </p:txBody>
        </p:sp>
        <p:sp>
          <p:nvSpPr>
            <p:cNvPr id="7184" name="Freeform 4"/>
            <p:cNvSpPr>
              <a:spLocks/>
            </p:cNvSpPr>
            <p:nvPr/>
          </p:nvSpPr>
          <p:spPr bwMode="auto">
            <a:xfrm>
              <a:off x="3900" y="1788"/>
              <a:ext cx="73" cy="435"/>
            </a:xfrm>
            <a:custGeom>
              <a:avLst/>
              <a:gdLst>
                <a:gd name="T0" fmla="*/ 72 w 73"/>
                <a:gd name="T1" fmla="*/ 0 h 435"/>
                <a:gd name="T2" fmla="*/ 50 w 73"/>
                <a:gd name="T3" fmla="*/ 2 h 435"/>
                <a:gd name="T4" fmla="*/ 31 w 73"/>
                <a:gd name="T5" fmla="*/ 11 h 435"/>
                <a:gd name="T6" fmla="*/ 18 w 73"/>
                <a:gd name="T7" fmla="*/ 24 h 435"/>
                <a:gd name="T8" fmla="*/ 7 w 73"/>
                <a:gd name="T9" fmla="*/ 48 h 435"/>
                <a:gd name="T10" fmla="*/ 2 w 73"/>
                <a:gd name="T11" fmla="*/ 74 h 435"/>
                <a:gd name="T12" fmla="*/ 0 w 73"/>
                <a:gd name="T13" fmla="*/ 106 h 435"/>
                <a:gd name="T14" fmla="*/ 3 w 73"/>
                <a:gd name="T15" fmla="*/ 139 h 435"/>
                <a:gd name="T16" fmla="*/ 13 w 73"/>
                <a:gd name="T17" fmla="*/ 168 h 435"/>
                <a:gd name="T18" fmla="*/ 23 w 73"/>
                <a:gd name="T19" fmla="*/ 195 h 435"/>
                <a:gd name="T20" fmla="*/ 19 w 73"/>
                <a:gd name="T21" fmla="*/ 218 h 435"/>
                <a:gd name="T22" fmla="*/ 13 w 73"/>
                <a:gd name="T23" fmla="*/ 240 h 435"/>
                <a:gd name="T24" fmla="*/ 11 w 73"/>
                <a:gd name="T25" fmla="*/ 268 h 435"/>
                <a:gd name="T26" fmla="*/ 10 w 73"/>
                <a:gd name="T27" fmla="*/ 290 h 435"/>
                <a:gd name="T28" fmla="*/ 13 w 73"/>
                <a:gd name="T29" fmla="*/ 320 h 435"/>
                <a:gd name="T30" fmla="*/ 16 w 73"/>
                <a:gd name="T31" fmla="*/ 334 h 435"/>
                <a:gd name="T32" fmla="*/ 17 w 73"/>
                <a:gd name="T33" fmla="*/ 365 h 435"/>
                <a:gd name="T34" fmla="*/ 25 w 73"/>
                <a:gd name="T35" fmla="*/ 392 h 435"/>
                <a:gd name="T36" fmla="*/ 39 w 73"/>
                <a:gd name="T37" fmla="*/ 420 h 435"/>
                <a:gd name="T38" fmla="*/ 50 w 73"/>
                <a:gd name="T39" fmla="*/ 434 h 4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3"/>
                <a:gd name="T61" fmla="*/ 0 h 435"/>
                <a:gd name="T62" fmla="*/ 73 w 73"/>
                <a:gd name="T63" fmla="*/ 435 h 4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3" h="435">
                  <a:moveTo>
                    <a:pt x="72" y="0"/>
                  </a:moveTo>
                  <a:lnTo>
                    <a:pt x="50" y="2"/>
                  </a:lnTo>
                  <a:lnTo>
                    <a:pt x="31" y="11"/>
                  </a:lnTo>
                  <a:lnTo>
                    <a:pt x="18" y="24"/>
                  </a:lnTo>
                  <a:lnTo>
                    <a:pt x="7" y="48"/>
                  </a:lnTo>
                  <a:lnTo>
                    <a:pt x="2" y="74"/>
                  </a:lnTo>
                  <a:lnTo>
                    <a:pt x="0" y="106"/>
                  </a:lnTo>
                  <a:lnTo>
                    <a:pt x="3" y="139"/>
                  </a:lnTo>
                  <a:lnTo>
                    <a:pt x="13" y="168"/>
                  </a:lnTo>
                  <a:lnTo>
                    <a:pt x="23" y="195"/>
                  </a:lnTo>
                  <a:lnTo>
                    <a:pt x="19" y="218"/>
                  </a:lnTo>
                  <a:lnTo>
                    <a:pt x="13" y="240"/>
                  </a:lnTo>
                  <a:lnTo>
                    <a:pt x="11" y="268"/>
                  </a:lnTo>
                  <a:lnTo>
                    <a:pt x="10" y="290"/>
                  </a:lnTo>
                  <a:lnTo>
                    <a:pt x="13" y="320"/>
                  </a:lnTo>
                  <a:lnTo>
                    <a:pt x="16" y="334"/>
                  </a:lnTo>
                  <a:lnTo>
                    <a:pt x="17" y="365"/>
                  </a:lnTo>
                  <a:lnTo>
                    <a:pt x="25" y="392"/>
                  </a:lnTo>
                  <a:lnTo>
                    <a:pt x="39" y="420"/>
                  </a:lnTo>
                  <a:lnTo>
                    <a:pt x="50" y="434"/>
                  </a:lnTo>
                </a:path>
              </a:pathLst>
            </a:custGeom>
            <a:noFill/>
            <a:ln w="12700" cap="rnd">
              <a:solidFill>
                <a:srgbClr val="000000"/>
              </a:solidFill>
              <a:round/>
              <a:headEnd/>
              <a:tailEnd/>
            </a:ln>
          </p:spPr>
          <p:txBody>
            <a:bodyPr/>
            <a:lstStyle/>
            <a:p>
              <a:endParaRPr lang="ru-RU"/>
            </a:p>
          </p:txBody>
        </p:sp>
        <p:sp>
          <p:nvSpPr>
            <p:cNvPr id="7185" name="Freeform 5"/>
            <p:cNvSpPr>
              <a:spLocks/>
            </p:cNvSpPr>
            <p:nvPr/>
          </p:nvSpPr>
          <p:spPr bwMode="auto">
            <a:xfrm>
              <a:off x="3811" y="1564"/>
              <a:ext cx="55" cy="511"/>
            </a:xfrm>
            <a:custGeom>
              <a:avLst/>
              <a:gdLst>
                <a:gd name="T0" fmla="*/ 54 w 55"/>
                <a:gd name="T1" fmla="*/ 0 h 511"/>
                <a:gd name="T2" fmla="*/ 46 w 55"/>
                <a:gd name="T3" fmla="*/ 11 h 511"/>
                <a:gd name="T4" fmla="*/ 36 w 55"/>
                <a:gd name="T5" fmla="*/ 24 h 511"/>
                <a:gd name="T6" fmla="*/ 29 w 55"/>
                <a:gd name="T7" fmla="*/ 38 h 511"/>
                <a:gd name="T8" fmla="*/ 24 w 55"/>
                <a:gd name="T9" fmla="*/ 51 h 511"/>
                <a:gd name="T10" fmla="*/ 20 w 55"/>
                <a:gd name="T11" fmla="*/ 65 h 511"/>
                <a:gd name="T12" fmla="*/ 14 w 55"/>
                <a:gd name="T13" fmla="*/ 105 h 511"/>
                <a:gd name="T14" fmla="*/ 14 w 55"/>
                <a:gd name="T15" fmla="*/ 146 h 511"/>
                <a:gd name="T16" fmla="*/ 18 w 55"/>
                <a:gd name="T17" fmla="*/ 176 h 511"/>
                <a:gd name="T18" fmla="*/ 29 w 55"/>
                <a:gd name="T19" fmla="*/ 212 h 511"/>
                <a:gd name="T20" fmla="*/ 24 w 55"/>
                <a:gd name="T21" fmla="*/ 255 h 511"/>
                <a:gd name="T22" fmla="*/ 16 w 55"/>
                <a:gd name="T23" fmla="*/ 294 h 511"/>
                <a:gd name="T24" fmla="*/ 11 w 55"/>
                <a:gd name="T25" fmla="*/ 333 h 511"/>
                <a:gd name="T26" fmla="*/ 13 w 55"/>
                <a:gd name="T27" fmla="*/ 376 h 511"/>
                <a:gd name="T28" fmla="*/ 13 w 55"/>
                <a:gd name="T29" fmla="*/ 414 h 511"/>
                <a:gd name="T30" fmla="*/ 0 w 55"/>
                <a:gd name="T31" fmla="*/ 458 h 511"/>
                <a:gd name="T32" fmla="*/ 1 w 55"/>
                <a:gd name="T33" fmla="*/ 510 h 5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11"/>
                <a:gd name="T53" fmla="*/ 55 w 55"/>
                <a:gd name="T54" fmla="*/ 511 h 5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11">
                  <a:moveTo>
                    <a:pt x="54" y="0"/>
                  </a:moveTo>
                  <a:lnTo>
                    <a:pt x="46" y="11"/>
                  </a:lnTo>
                  <a:lnTo>
                    <a:pt x="36" y="24"/>
                  </a:lnTo>
                  <a:lnTo>
                    <a:pt x="29" y="38"/>
                  </a:lnTo>
                  <a:lnTo>
                    <a:pt x="24" y="51"/>
                  </a:lnTo>
                  <a:lnTo>
                    <a:pt x="20" y="65"/>
                  </a:lnTo>
                  <a:lnTo>
                    <a:pt x="14" y="105"/>
                  </a:lnTo>
                  <a:lnTo>
                    <a:pt x="14" y="146"/>
                  </a:lnTo>
                  <a:lnTo>
                    <a:pt x="18" y="176"/>
                  </a:lnTo>
                  <a:lnTo>
                    <a:pt x="29" y="212"/>
                  </a:lnTo>
                  <a:lnTo>
                    <a:pt x="24" y="255"/>
                  </a:lnTo>
                  <a:lnTo>
                    <a:pt x="16" y="294"/>
                  </a:lnTo>
                  <a:lnTo>
                    <a:pt x="11" y="333"/>
                  </a:lnTo>
                  <a:lnTo>
                    <a:pt x="13" y="376"/>
                  </a:lnTo>
                  <a:lnTo>
                    <a:pt x="13" y="414"/>
                  </a:lnTo>
                  <a:lnTo>
                    <a:pt x="0" y="458"/>
                  </a:lnTo>
                  <a:lnTo>
                    <a:pt x="1" y="510"/>
                  </a:lnTo>
                </a:path>
              </a:pathLst>
            </a:custGeom>
            <a:noFill/>
            <a:ln w="12700" cap="rnd">
              <a:solidFill>
                <a:srgbClr val="000000"/>
              </a:solidFill>
              <a:round/>
              <a:headEnd/>
              <a:tailEnd/>
            </a:ln>
          </p:spPr>
          <p:txBody>
            <a:bodyPr/>
            <a:lstStyle/>
            <a:p>
              <a:endParaRPr lang="ru-RU"/>
            </a:p>
          </p:txBody>
        </p:sp>
        <p:sp>
          <p:nvSpPr>
            <p:cNvPr id="7186" name="Freeform 6"/>
            <p:cNvSpPr>
              <a:spLocks/>
            </p:cNvSpPr>
            <p:nvPr/>
          </p:nvSpPr>
          <p:spPr bwMode="auto">
            <a:xfrm>
              <a:off x="3682" y="1555"/>
              <a:ext cx="49" cy="504"/>
            </a:xfrm>
            <a:custGeom>
              <a:avLst/>
              <a:gdLst>
                <a:gd name="T0" fmla="*/ 48 w 49"/>
                <a:gd name="T1" fmla="*/ 0 h 504"/>
                <a:gd name="T2" fmla="*/ 39 w 49"/>
                <a:gd name="T3" fmla="*/ 25 h 504"/>
                <a:gd name="T4" fmla="*/ 34 w 49"/>
                <a:gd name="T5" fmla="*/ 47 h 504"/>
                <a:gd name="T6" fmla="*/ 31 w 49"/>
                <a:gd name="T7" fmla="*/ 67 h 504"/>
                <a:gd name="T8" fmla="*/ 28 w 49"/>
                <a:gd name="T9" fmla="*/ 134 h 504"/>
                <a:gd name="T10" fmla="*/ 31 w 49"/>
                <a:gd name="T11" fmla="*/ 175 h 504"/>
                <a:gd name="T12" fmla="*/ 22 w 49"/>
                <a:gd name="T13" fmla="*/ 215 h 504"/>
                <a:gd name="T14" fmla="*/ 17 w 49"/>
                <a:gd name="T15" fmla="*/ 256 h 504"/>
                <a:gd name="T16" fmla="*/ 14 w 49"/>
                <a:gd name="T17" fmla="*/ 294 h 504"/>
                <a:gd name="T18" fmla="*/ 14 w 49"/>
                <a:gd name="T19" fmla="*/ 331 h 504"/>
                <a:gd name="T20" fmla="*/ 12 w 49"/>
                <a:gd name="T21" fmla="*/ 354 h 504"/>
                <a:gd name="T22" fmla="*/ 14 w 49"/>
                <a:gd name="T23" fmla="*/ 396 h 504"/>
                <a:gd name="T24" fmla="*/ 0 w 49"/>
                <a:gd name="T25" fmla="*/ 448 h 504"/>
                <a:gd name="T26" fmla="*/ 0 w 49"/>
                <a:gd name="T27" fmla="*/ 50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504"/>
                <a:gd name="T44" fmla="*/ 49 w 49"/>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504">
                  <a:moveTo>
                    <a:pt x="48" y="0"/>
                  </a:moveTo>
                  <a:lnTo>
                    <a:pt x="39" y="25"/>
                  </a:lnTo>
                  <a:lnTo>
                    <a:pt x="34" y="47"/>
                  </a:lnTo>
                  <a:lnTo>
                    <a:pt x="31" y="67"/>
                  </a:lnTo>
                  <a:lnTo>
                    <a:pt x="28" y="134"/>
                  </a:lnTo>
                  <a:lnTo>
                    <a:pt x="31" y="175"/>
                  </a:lnTo>
                  <a:lnTo>
                    <a:pt x="22" y="215"/>
                  </a:lnTo>
                  <a:lnTo>
                    <a:pt x="17" y="256"/>
                  </a:lnTo>
                  <a:lnTo>
                    <a:pt x="14" y="294"/>
                  </a:lnTo>
                  <a:lnTo>
                    <a:pt x="14" y="331"/>
                  </a:lnTo>
                  <a:lnTo>
                    <a:pt x="12" y="354"/>
                  </a:lnTo>
                  <a:lnTo>
                    <a:pt x="14" y="396"/>
                  </a:lnTo>
                  <a:lnTo>
                    <a:pt x="0" y="448"/>
                  </a:lnTo>
                  <a:lnTo>
                    <a:pt x="0" y="503"/>
                  </a:lnTo>
                </a:path>
              </a:pathLst>
            </a:custGeom>
            <a:noFill/>
            <a:ln w="12700" cap="rnd">
              <a:solidFill>
                <a:srgbClr val="000000"/>
              </a:solidFill>
              <a:round/>
              <a:headEnd/>
              <a:tailEnd/>
            </a:ln>
          </p:spPr>
          <p:txBody>
            <a:bodyPr/>
            <a:lstStyle/>
            <a:p>
              <a:endParaRPr lang="ru-RU"/>
            </a:p>
          </p:txBody>
        </p:sp>
        <p:sp>
          <p:nvSpPr>
            <p:cNvPr id="7187" name="Freeform 7"/>
            <p:cNvSpPr>
              <a:spLocks/>
            </p:cNvSpPr>
            <p:nvPr/>
          </p:nvSpPr>
          <p:spPr bwMode="auto">
            <a:xfrm>
              <a:off x="3430" y="2097"/>
              <a:ext cx="102" cy="75"/>
            </a:xfrm>
            <a:custGeom>
              <a:avLst/>
              <a:gdLst>
                <a:gd name="T0" fmla="*/ 101 w 102"/>
                <a:gd name="T1" fmla="*/ 0 h 75"/>
                <a:gd name="T2" fmla="*/ 73 w 102"/>
                <a:gd name="T3" fmla="*/ 27 h 75"/>
                <a:gd name="T4" fmla="*/ 53 w 102"/>
                <a:gd name="T5" fmla="*/ 45 h 75"/>
                <a:gd name="T6" fmla="*/ 24 w 102"/>
                <a:gd name="T7" fmla="*/ 63 h 75"/>
                <a:gd name="T8" fmla="*/ 0 w 102"/>
                <a:gd name="T9" fmla="*/ 74 h 75"/>
                <a:gd name="T10" fmla="*/ 0 60000 65536"/>
                <a:gd name="T11" fmla="*/ 0 60000 65536"/>
                <a:gd name="T12" fmla="*/ 0 60000 65536"/>
                <a:gd name="T13" fmla="*/ 0 60000 65536"/>
                <a:gd name="T14" fmla="*/ 0 60000 65536"/>
                <a:gd name="T15" fmla="*/ 0 w 102"/>
                <a:gd name="T16" fmla="*/ 0 h 75"/>
                <a:gd name="T17" fmla="*/ 102 w 102"/>
                <a:gd name="T18" fmla="*/ 75 h 75"/>
              </a:gdLst>
              <a:ahLst/>
              <a:cxnLst>
                <a:cxn ang="T10">
                  <a:pos x="T0" y="T1"/>
                </a:cxn>
                <a:cxn ang="T11">
                  <a:pos x="T2" y="T3"/>
                </a:cxn>
                <a:cxn ang="T12">
                  <a:pos x="T4" y="T5"/>
                </a:cxn>
                <a:cxn ang="T13">
                  <a:pos x="T6" y="T7"/>
                </a:cxn>
                <a:cxn ang="T14">
                  <a:pos x="T8" y="T9"/>
                </a:cxn>
              </a:cxnLst>
              <a:rect l="T15" t="T16" r="T17" b="T18"/>
              <a:pathLst>
                <a:path w="102" h="75">
                  <a:moveTo>
                    <a:pt x="101" y="0"/>
                  </a:moveTo>
                  <a:lnTo>
                    <a:pt x="73" y="27"/>
                  </a:lnTo>
                  <a:lnTo>
                    <a:pt x="53" y="45"/>
                  </a:lnTo>
                  <a:lnTo>
                    <a:pt x="24" y="63"/>
                  </a:lnTo>
                  <a:lnTo>
                    <a:pt x="0" y="74"/>
                  </a:lnTo>
                </a:path>
              </a:pathLst>
            </a:custGeom>
            <a:noFill/>
            <a:ln w="12700" cap="rnd">
              <a:solidFill>
                <a:srgbClr val="000000"/>
              </a:solidFill>
              <a:round/>
              <a:headEnd/>
              <a:tailEnd/>
            </a:ln>
          </p:spPr>
          <p:txBody>
            <a:bodyPr/>
            <a:lstStyle/>
            <a:p>
              <a:endParaRPr lang="ru-RU"/>
            </a:p>
          </p:txBody>
        </p:sp>
        <p:sp>
          <p:nvSpPr>
            <p:cNvPr id="7188" name="Freeform 8"/>
            <p:cNvSpPr>
              <a:spLocks/>
            </p:cNvSpPr>
            <p:nvPr/>
          </p:nvSpPr>
          <p:spPr bwMode="auto">
            <a:xfrm>
              <a:off x="3571" y="1974"/>
              <a:ext cx="91" cy="21"/>
            </a:xfrm>
            <a:custGeom>
              <a:avLst/>
              <a:gdLst>
                <a:gd name="T0" fmla="*/ 0 w 91"/>
                <a:gd name="T1" fmla="*/ 0 h 21"/>
                <a:gd name="T2" fmla="*/ 11 w 91"/>
                <a:gd name="T3" fmla="*/ 11 h 21"/>
                <a:gd name="T4" fmla="*/ 29 w 91"/>
                <a:gd name="T5" fmla="*/ 19 h 21"/>
                <a:gd name="T6" fmla="*/ 50 w 91"/>
                <a:gd name="T7" fmla="*/ 20 h 21"/>
                <a:gd name="T8" fmla="*/ 65 w 91"/>
                <a:gd name="T9" fmla="*/ 19 h 21"/>
                <a:gd name="T10" fmla="*/ 90 w 91"/>
                <a:gd name="T11" fmla="*/ 6 h 21"/>
                <a:gd name="T12" fmla="*/ 0 60000 65536"/>
                <a:gd name="T13" fmla="*/ 0 60000 65536"/>
                <a:gd name="T14" fmla="*/ 0 60000 65536"/>
                <a:gd name="T15" fmla="*/ 0 60000 65536"/>
                <a:gd name="T16" fmla="*/ 0 60000 65536"/>
                <a:gd name="T17" fmla="*/ 0 60000 65536"/>
                <a:gd name="T18" fmla="*/ 0 w 91"/>
                <a:gd name="T19" fmla="*/ 0 h 21"/>
                <a:gd name="T20" fmla="*/ 91 w 9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91" h="21">
                  <a:moveTo>
                    <a:pt x="0" y="0"/>
                  </a:moveTo>
                  <a:lnTo>
                    <a:pt x="11" y="11"/>
                  </a:lnTo>
                  <a:lnTo>
                    <a:pt x="29" y="19"/>
                  </a:lnTo>
                  <a:lnTo>
                    <a:pt x="50" y="20"/>
                  </a:lnTo>
                  <a:lnTo>
                    <a:pt x="65" y="19"/>
                  </a:lnTo>
                  <a:lnTo>
                    <a:pt x="90" y="6"/>
                  </a:lnTo>
                </a:path>
              </a:pathLst>
            </a:custGeom>
            <a:noFill/>
            <a:ln w="12700" cap="rnd">
              <a:solidFill>
                <a:srgbClr val="000000"/>
              </a:solidFill>
              <a:round/>
              <a:headEnd/>
              <a:tailEnd/>
            </a:ln>
          </p:spPr>
          <p:txBody>
            <a:bodyPr/>
            <a:lstStyle/>
            <a:p>
              <a:endParaRPr lang="ru-RU"/>
            </a:p>
          </p:txBody>
        </p:sp>
        <p:sp>
          <p:nvSpPr>
            <p:cNvPr id="7189" name="Freeform 9"/>
            <p:cNvSpPr>
              <a:spLocks/>
            </p:cNvSpPr>
            <p:nvPr/>
          </p:nvSpPr>
          <p:spPr bwMode="auto">
            <a:xfrm>
              <a:off x="3694" y="1959"/>
              <a:ext cx="95" cy="51"/>
            </a:xfrm>
            <a:custGeom>
              <a:avLst/>
              <a:gdLst>
                <a:gd name="T0" fmla="*/ 0 w 95"/>
                <a:gd name="T1" fmla="*/ 0 h 51"/>
                <a:gd name="T2" fmla="*/ 9 w 95"/>
                <a:gd name="T3" fmla="*/ 16 h 51"/>
                <a:gd name="T4" fmla="*/ 28 w 95"/>
                <a:gd name="T5" fmla="*/ 33 h 51"/>
                <a:gd name="T6" fmla="*/ 48 w 95"/>
                <a:gd name="T7" fmla="*/ 46 h 51"/>
                <a:gd name="T8" fmla="*/ 63 w 95"/>
                <a:gd name="T9" fmla="*/ 50 h 51"/>
                <a:gd name="T10" fmla="*/ 94 w 95"/>
                <a:gd name="T11" fmla="*/ 48 h 51"/>
                <a:gd name="T12" fmla="*/ 0 60000 65536"/>
                <a:gd name="T13" fmla="*/ 0 60000 65536"/>
                <a:gd name="T14" fmla="*/ 0 60000 65536"/>
                <a:gd name="T15" fmla="*/ 0 60000 65536"/>
                <a:gd name="T16" fmla="*/ 0 60000 65536"/>
                <a:gd name="T17" fmla="*/ 0 60000 65536"/>
                <a:gd name="T18" fmla="*/ 0 w 95"/>
                <a:gd name="T19" fmla="*/ 0 h 51"/>
                <a:gd name="T20" fmla="*/ 95 w 9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95" h="51">
                  <a:moveTo>
                    <a:pt x="0" y="0"/>
                  </a:moveTo>
                  <a:lnTo>
                    <a:pt x="9" y="16"/>
                  </a:lnTo>
                  <a:lnTo>
                    <a:pt x="28" y="33"/>
                  </a:lnTo>
                  <a:lnTo>
                    <a:pt x="48" y="46"/>
                  </a:lnTo>
                  <a:lnTo>
                    <a:pt x="63" y="50"/>
                  </a:lnTo>
                  <a:lnTo>
                    <a:pt x="94" y="48"/>
                  </a:lnTo>
                </a:path>
              </a:pathLst>
            </a:custGeom>
            <a:noFill/>
            <a:ln w="12700" cap="rnd">
              <a:solidFill>
                <a:srgbClr val="000000"/>
              </a:solidFill>
              <a:round/>
              <a:headEnd/>
              <a:tailEnd/>
            </a:ln>
          </p:spPr>
          <p:txBody>
            <a:bodyPr/>
            <a:lstStyle/>
            <a:p>
              <a:endParaRPr lang="ru-RU"/>
            </a:p>
          </p:txBody>
        </p:sp>
        <p:sp>
          <p:nvSpPr>
            <p:cNvPr id="7190" name="Freeform 10"/>
            <p:cNvSpPr>
              <a:spLocks/>
            </p:cNvSpPr>
            <p:nvPr/>
          </p:nvSpPr>
          <p:spPr bwMode="auto">
            <a:xfrm>
              <a:off x="3819" y="2009"/>
              <a:ext cx="84" cy="74"/>
            </a:xfrm>
            <a:custGeom>
              <a:avLst/>
              <a:gdLst>
                <a:gd name="T0" fmla="*/ 0 w 84"/>
                <a:gd name="T1" fmla="*/ 0 h 74"/>
                <a:gd name="T2" fmla="*/ 13 w 84"/>
                <a:gd name="T3" fmla="*/ 22 h 74"/>
                <a:gd name="T4" fmla="*/ 29 w 84"/>
                <a:gd name="T5" fmla="*/ 42 h 74"/>
                <a:gd name="T6" fmla="*/ 47 w 84"/>
                <a:gd name="T7" fmla="*/ 56 h 74"/>
                <a:gd name="T8" fmla="*/ 66 w 84"/>
                <a:gd name="T9" fmla="*/ 69 h 74"/>
                <a:gd name="T10" fmla="*/ 83 w 84"/>
                <a:gd name="T11" fmla="*/ 73 h 74"/>
                <a:gd name="T12" fmla="*/ 0 60000 65536"/>
                <a:gd name="T13" fmla="*/ 0 60000 65536"/>
                <a:gd name="T14" fmla="*/ 0 60000 65536"/>
                <a:gd name="T15" fmla="*/ 0 60000 65536"/>
                <a:gd name="T16" fmla="*/ 0 60000 65536"/>
                <a:gd name="T17" fmla="*/ 0 60000 65536"/>
                <a:gd name="T18" fmla="*/ 0 w 84"/>
                <a:gd name="T19" fmla="*/ 0 h 74"/>
                <a:gd name="T20" fmla="*/ 84 w 84"/>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84" h="74">
                  <a:moveTo>
                    <a:pt x="0" y="0"/>
                  </a:moveTo>
                  <a:lnTo>
                    <a:pt x="13" y="22"/>
                  </a:lnTo>
                  <a:lnTo>
                    <a:pt x="29" y="42"/>
                  </a:lnTo>
                  <a:lnTo>
                    <a:pt x="47" y="56"/>
                  </a:lnTo>
                  <a:lnTo>
                    <a:pt x="66" y="69"/>
                  </a:lnTo>
                  <a:lnTo>
                    <a:pt x="83" y="73"/>
                  </a:lnTo>
                </a:path>
              </a:pathLst>
            </a:custGeom>
            <a:noFill/>
            <a:ln w="12700" cap="rnd">
              <a:solidFill>
                <a:srgbClr val="000000"/>
              </a:solidFill>
              <a:round/>
              <a:headEnd/>
              <a:tailEnd/>
            </a:ln>
          </p:spPr>
          <p:txBody>
            <a:bodyPr/>
            <a:lstStyle/>
            <a:p>
              <a:endParaRPr lang="ru-RU"/>
            </a:p>
          </p:txBody>
        </p:sp>
        <p:sp>
          <p:nvSpPr>
            <p:cNvPr id="7191" name="Freeform 11"/>
            <p:cNvSpPr>
              <a:spLocks/>
            </p:cNvSpPr>
            <p:nvPr/>
          </p:nvSpPr>
          <p:spPr bwMode="auto">
            <a:xfrm>
              <a:off x="3582" y="1841"/>
              <a:ext cx="63" cy="21"/>
            </a:xfrm>
            <a:custGeom>
              <a:avLst/>
              <a:gdLst>
                <a:gd name="T0" fmla="*/ 0 w 63"/>
                <a:gd name="T1" fmla="*/ 0 h 21"/>
                <a:gd name="T2" fmla="*/ 14 w 63"/>
                <a:gd name="T3" fmla="*/ 12 h 21"/>
                <a:gd name="T4" fmla="*/ 32 w 63"/>
                <a:gd name="T5" fmla="*/ 20 h 21"/>
                <a:gd name="T6" fmla="*/ 62 w 63"/>
                <a:gd name="T7" fmla="*/ 16 h 21"/>
                <a:gd name="T8" fmla="*/ 0 60000 65536"/>
                <a:gd name="T9" fmla="*/ 0 60000 65536"/>
                <a:gd name="T10" fmla="*/ 0 60000 65536"/>
                <a:gd name="T11" fmla="*/ 0 60000 65536"/>
                <a:gd name="T12" fmla="*/ 0 w 63"/>
                <a:gd name="T13" fmla="*/ 0 h 21"/>
                <a:gd name="T14" fmla="*/ 63 w 63"/>
                <a:gd name="T15" fmla="*/ 21 h 21"/>
              </a:gdLst>
              <a:ahLst/>
              <a:cxnLst>
                <a:cxn ang="T8">
                  <a:pos x="T0" y="T1"/>
                </a:cxn>
                <a:cxn ang="T9">
                  <a:pos x="T2" y="T3"/>
                </a:cxn>
                <a:cxn ang="T10">
                  <a:pos x="T4" y="T5"/>
                </a:cxn>
                <a:cxn ang="T11">
                  <a:pos x="T6" y="T7"/>
                </a:cxn>
              </a:cxnLst>
              <a:rect l="T12" t="T13" r="T14" b="T15"/>
              <a:pathLst>
                <a:path w="63" h="21">
                  <a:moveTo>
                    <a:pt x="0" y="0"/>
                  </a:moveTo>
                  <a:lnTo>
                    <a:pt x="14" y="12"/>
                  </a:lnTo>
                  <a:lnTo>
                    <a:pt x="32" y="20"/>
                  </a:lnTo>
                  <a:lnTo>
                    <a:pt x="62" y="16"/>
                  </a:lnTo>
                </a:path>
              </a:pathLst>
            </a:custGeom>
            <a:noFill/>
            <a:ln w="12700" cap="rnd">
              <a:solidFill>
                <a:srgbClr val="000000"/>
              </a:solidFill>
              <a:round/>
              <a:headEnd/>
              <a:tailEnd/>
            </a:ln>
          </p:spPr>
          <p:txBody>
            <a:bodyPr/>
            <a:lstStyle/>
            <a:p>
              <a:endParaRPr lang="ru-RU"/>
            </a:p>
          </p:txBody>
        </p:sp>
        <p:sp>
          <p:nvSpPr>
            <p:cNvPr id="7192" name="Freeform 12"/>
            <p:cNvSpPr>
              <a:spLocks/>
            </p:cNvSpPr>
            <p:nvPr/>
          </p:nvSpPr>
          <p:spPr bwMode="auto">
            <a:xfrm>
              <a:off x="3697" y="1852"/>
              <a:ext cx="89" cy="38"/>
            </a:xfrm>
            <a:custGeom>
              <a:avLst/>
              <a:gdLst>
                <a:gd name="T0" fmla="*/ 0 w 89"/>
                <a:gd name="T1" fmla="*/ 0 h 38"/>
                <a:gd name="T2" fmla="*/ 15 w 89"/>
                <a:gd name="T3" fmla="*/ 22 h 38"/>
                <a:gd name="T4" fmla="*/ 33 w 89"/>
                <a:gd name="T5" fmla="*/ 32 h 38"/>
                <a:gd name="T6" fmla="*/ 55 w 89"/>
                <a:gd name="T7" fmla="*/ 37 h 38"/>
                <a:gd name="T8" fmla="*/ 88 w 89"/>
                <a:gd name="T9" fmla="*/ 36 h 38"/>
                <a:gd name="T10" fmla="*/ 0 60000 65536"/>
                <a:gd name="T11" fmla="*/ 0 60000 65536"/>
                <a:gd name="T12" fmla="*/ 0 60000 65536"/>
                <a:gd name="T13" fmla="*/ 0 60000 65536"/>
                <a:gd name="T14" fmla="*/ 0 60000 65536"/>
                <a:gd name="T15" fmla="*/ 0 w 89"/>
                <a:gd name="T16" fmla="*/ 0 h 38"/>
                <a:gd name="T17" fmla="*/ 89 w 89"/>
                <a:gd name="T18" fmla="*/ 38 h 38"/>
              </a:gdLst>
              <a:ahLst/>
              <a:cxnLst>
                <a:cxn ang="T10">
                  <a:pos x="T0" y="T1"/>
                </a:cxn>
                <a:cxn ang="T11">
                  <a:pos x="T2" y="T3"/>
                </a:cxn>
                <a:cxn ang="T12">
                  <a:pos x="T4" y="T5"/>
                </a:cxn>
                <a:cxn ang="T13">
                  <a:pos x="T6" y="T7"/>
                </a:cxn>
                <a:cxn ang="T14">
                  <a:pos x="T8" y="T9"/>
                </a:cxn>
              </a:cxnLst>
              <a:rect l="T15" t="T16" r="T17" b="T18"/>
              <a:pathLst>
                <a:path w="89" h="38">
                  <a:moveTo>
                    <a:pt x="0" y="0"/>
                  </a:moveTo>
                  <a:lnTo>
                    <a:pt x="15" y="22"/>
                  </a:lnTo>
                  <a:lnTo>
                    <a:pt x="33" y="32"/>
                  </a:lnTo>
                  <a:lnTo>
                    <a:pt x="55" y="37"/>
                  </a:lnTo>
                  <a:lnTo>
                    <a:pt x="88" y="36"/>
                  </a:lnTo>
                </a:path>
              </a:pathLst>
            </a:custGeom>
            <a:noFill/>
            <a:ln w="12700" cap="rnd">
              <a:solidFill>
                <a:srgbClr val="000000"/>
              </a:solidFill>
              <a:round/>
              <a:headEnd/>
              <a:tailEnd/>
            </a:ln>
          </p:spPr>
          <p:txBody>
            <a:bodyPr/>
            <a:lstStyle/>
            <a:p>
              <a:endParaRPr lang="ru-RU"/>
            </a:p>
          </p:txBody>
        </p:sp>
        <p:sp>
          <p:nvSpPr>
            <p:cNvPr id="7193" name="Freeform 13"/>
            <p:cNvSpPr>
              <a:spLocks/>
            </p:cNvSpPr>
            <p:nvPr/>
          </p:nvSpPr>
          <p:spPr bwMode="auto">
            <a:xfrm>
              <a:off x="3713" y="1699"/>
              <a:ext cx="72" cy="34"/>
            </a:xfrm>
            <a:custGeom>
              <a:avLst/>
              <a:gdLst>
                <a:gd name="T0" fmla="*/ 0 w 72"/>
                <a:gd name="T1" fmla="*/ 0 h 34"/>
                <a:gd name="T2" fmla="*/ 11 w 72"/>
                <a:gd name="T3" fmla="*/ 14 h 34"/>
                <a:gd name="T4" fmla="*/ 25 w 72"/>
                <a:gd name="T5" fmla="*/ 25 h 34"/>
                <a:gd name="T6" fmla="*/ 47 w 72"/>
                <a:gd name="T7" fmla="*/ 33 h 34"/>
                <a:gd name="T8" fmla="*/ 71 w 72"/>
                <a:gd name="T9" fmla="*/ 33 h 34"/>
                <a:gd name="T10" fmla="*/ 0 60000 65536"/>
                <a:gd name="T11" fmla="*/ 0 60000 65536"/>
                <a:gd name="T12" fmla="*/ 0 60000 65536"/>
                <a:gd name="T13" fmla="*/ 0 60000 65536"/>
                <a:gd name="T14" fmla="*/ 0 60000 65536"/>
                <a:gd name="T15" fmla="*/ 0 w 72"/>
                <a:gd name="T16" fmla="*/ 0 h 34"/>
                <a:gd name="T17" fmla="*/ 72 w 72"/>
                <a:gd name="T18" fmla="*/ 34 h 34"/>
              </a:gdLst>
              <a:ahLst/>
              <a:cxnLst>
                <a:cxn ang="T10">
                  <a:pos x="T0" y="T1"/>
                </a:cxn>
                <a:cxn ang="T11">
                  <a:pos x="T2" y="T3"/>
                </a:cxn>
                <a:cxn ang="T12">
                  <a:pos x="T4" y="T5"/>
                </a:cxn>
                <a:cxn ang="T13">
                  <a:pos x="T6" y="T7"/>
                </a:cxn>
                <a:cxn ang="T14">
                  <a:pos x="T8" y="T9"/>
                </a:cxn>
              </a:cxnLst>
              <a:rect l="T15" t="T16" r="T17" b="T18"/>
              <a:pathLst>
                <a:path w="72" h="34">
                  <a:moveTo>
                    <a:pt x="0" y="0"/>
                  </a:moveTo>
                  <a:lnTo>
                    <a:pt x="11" y="14"/>
                  </a:lnTo>
                  <a:lnTo>
                    <a:pt x="25" y="25"/>
                  </a:lnTo>
                  <a:lnTo>
                    <a:pt x="47" y="33"/>
                  </a:lnTo>
                  <a:lnTo>
                    <a:pt x="71" y="33"/>
                  </a:lnTo>
                </a:path>
              </a:pathLst>
            </a:custGeom>
            <a:noFill/>
            <a:ln w="12700" cap="rnd">
              <a:solidFill>
                <a:srgbClr val="000000"/>
              </a:solidFill>
              <a:round/>
              <a:headEnd/>
              <a:tailEnd/>
            </a:ln>
          </p:spPr>
          <p:txBody>
            <a:bodyPr/>
            <a:lstStyle/>
            <a:p>
              <a:endParaRPr lang="ru-RU"/>
            </a:p>
          </p:txBody>
        </p:sp>
        <p:sp>
          <p:nvSpPr>
            <p:cNvPr id="7194" name="Freeform 14"/>
            <p:cNvSpPr>
              <a:spLocks/>
            </p:cNvSpPr>
            <p:nvPr/>
          </p:nvSpPr>
          <p:spPr bwMode="auto">
            <a:xfrm>
              <a:off x="3838" y="1761"/>
              <a:ext cx="71" cy="32"/>
            </a:xfrm>
            <a:custGeom>
              <a:avLst/>
              <a:gdLst>
                <a:gd name="T0" fmla="*/ 0 w 71"/>
                <a:gd name="T1" fmla="*/ 0 h 32"/>
                <a:gd name="T2" fmla="*/ 19 w 71"/>
                <a:gd name="T3" fmla="*/ 17 h 32"/>
                <a:gd name="T4" fmla="*/ 33 w 71"/>
                <a:gd name="T5" fmla="*/ 26 h 32"/>
                <a:gd name="T6" fmla="*/ 52 w 71"/>
                <a:gd name="T7" fmla="*/ 29 h 32"/>
                <a:gd name="T8" fmla="*/ 70 w 71"/>
                <a:gd name="T9" fmla="*/ 31 h 32"/>
                <a:gd name="T10" fmla="*/ 0 60000 65536"/>
                <a:gd name="T11" fmla="*/ 0 60000 65536"/>
                <a:gd name="T12" fmla="*/ 0 60000 65536"/>
                <a:gd name="T13" fmla="*/ 0 60000 65536"/>
                <a:gd name="T14" fmla="*/ 0 60000 65536"/>
                <a:gd name="T15" fmla="*/ 0 w 71"/>
                <a:gd name="T16" fmla="*/ 0 h 32"/>
                <a:gd name="T17" fmla="*/ 71 w 71"/>
                <a:gd name="T18" fmla="*/ 32 h 32"/>
              </a:gdLst>
              <a:ahLst/>
              <a:cxnLst>
                <a:cxn ang="T10">
                  <a:pos x="T0" y="T1"/>
                </a:cxn>
                <a:cxn ang="T11">
                  <a:pos x="T2" y="T3"/>
                </a:cxn>
                <a:cxn ang="T12">
                  <a:pos x="T4" y="T5"/>
                </a:cxn>
                <a:cxn ang="T13">
                  <a:pos x="T6" y="T7"/>
                </a:cxn>
                <a:cxn ang="T14">
                  <a:pos x="T8" y="T9"/>
                </a:cxn>
              </a:cxnLst>
              <a:rect l="T15" t="T16" r="T17" b="T18"/>
              <a:pathLst>
                <a:path w="71" h="32">
                  <a:moveTo>
                    <a:pt x="0" y="0"/>
                  </a:moveTo>
                  <a:lnTo>
                    <a:pt x="19" y="17"/>
                  </a:lnTo>
                  <a:lnTo>
                    <a:pt x="33" y="26"/>
                  </a:lnTo>
                  <a:lnTo>
                    <a:pt x="52" y="29"/>
                  </a:lnTo>
                  <a:lnTo>
                    <a:pt x="70" y="31"/>
                  </a:lnTo>
                </a:path>
              </a:pathLst>
            </a:custGeom>
            <a:noFill/>
            <a:ln w="12700" cap="rnd">
              <a:solidFill>
                <a:srgbClr val="000000"/>
              </a:solidFill>
              <a:round/>
              <a:headEnd/>
              <a:tailEnd/>
            </a:ln>
          </p:spPr>
          <p:txBody>
            <a:bodyPr/>
            <a:lstStyle/>
            <a:p>
              <a:endParaRPr lang="ru-RU"/>
            </a:p>
          </p:txBody>
        </p:sp>
        <p:sp>
          <p:nvSpPr>
            <p:cNvPr id="7195" name="Freeform 15"/>
            <p:cNvSpPr>
              <a:spLocks/>
            </p:cNvSpPr>
            <p:nvPr/>
          </p:nvSpPr>
          <p:spPr bwMode="auto">
            <a:xfrm>
              <a:off x="3556" y="2110"/>
              <a:ext cx="139" cy="19"/>
            </a:xfrm>
            <a:custGeom>
              <a:avLst/>
              <a:gdLst>
                <a:gd name="T0" fmla="*/ 138 w 139"/>
                <a:gd name="T1" fmla="*/ 18 h 19"/>
                <a:gd name="T2" fmla="*/ 111 w 139"/>
                <a:gd name="T3" fmla="*/ 12 h 19"/>
                <a:gd name="T4" fmla="*/ 74 w 139"/>
                <a:gd name="T5" fmla="*/ 5 h 19"/>
                <a:gd name="T6" fmla="*/ 35 w 139"/>
                <a:gd name="T7" fmla="*/ 0 h 19"/>
                <a:gd name="T8" fmla="*/ 0 w 139"/>
                <a:gd name="T9" fmla="*/ 0 h 19"/>
                <a:gd name="T10" fmla="*/ 0 60000 65536"/>
                <a:gd name="T11" fmla="*/ 0 60000 65536"/>
                <a:gd name="T12" fmla="*/ 0 60000 65536"/>
                <a:gd name="T13" fmla="*/ 0 60000 65536"/>
                <a:gd name="T14" fmla="*/ 0 60000 65536"/>
                <a:gd name="T15" fmla="*/ 0 w 139"/>
                <a:gd name="T16" fmla="*/ 0 h 19"/>
                <a:gd name="T17" fmla="*/ 139 w 139"/>
                <a:gd name="T18" fmla="*/ 19 h 19"/>
              </a:gdLst>
              <a:ahLst/>
              <a:cxnLst>
                <a:cxn ang="T10">
                  <a:pos x="T0" y="T1"/>
                </a:cxn>
                <a:cxn ang="T11">
                  <a:pos x="T2" y="T3"/>
                </a:cxn>
                <a:cxn ang="T12">
                  <a:pos x="T4" y="T5"/>
                </a:cxn>
                <a:cxn ang="T13">
                  <a:pos x="T6" y="T7"/>
                </a:cxn>
                <a:cxn ang="T14">
                  <a:pos x="T8" y="T9"/>
                </a:cxn>
              </a:cxnLst>
              <a:rect l="T15" t="T16" r="T17" b="T18"/>
              <a:pathLst>
                <a:path w="139" h="19">
                  <a:moveTo>
                    <a:pt x="138" y="18"/>
                  </a:moveTo>
                  <a:lnTo>
                    <a:pt x="111" y="12"/>
                  </a:lnTo>
                  <a:lnTo>
                    <a:pt x="74" y="5"/>
                  </a:lnTo>
                  <a:lnTo>
                    <a:pt x="35" y="0"/>
                  </a:lnTo>
                  <a:lnTo>
                    <a:pt x="0" y="0"/>
                  </a:lnTo>
                </a:path>
              </a:pathLst>
            </a:custGeom>
            <a:noFill/>
            <a:ln w="12700" cap="rnd">
              <a:solidFill>
                <a:srgbClr val="000000"/>
              </a:solidFill>
              <a:round/>
              <a:headEnd/>
              <a:tailEnd/>
            </a:ln>
          </p:spPr>
          <p:txBody>
            <a:bodyPr/>
            <a:lstStyle/>
            <a:p>
              <a:endParaRPr lang="ru-RU"/>
            </a:p>
          </p:txBody>
        </p:sp>
        <p:sp>
          <p:nvSpPr>
            <p:cNvPr id="7196" name="Freeform 16"/>
            <p:cNvSpPr>
              <a:spLocks/>
            </p:cNvSpPr>
            <p:nvPr/>
          </p:nvSpPr>
          <p:spPr bwMode="auto">
            <a:xfrm>
              <a:off x="3824" y="1916"/>
              <a:ext cx="77" cy="43"/>
            </a:xfrm>
            <a:custGeom>
              <a:avLst/>
              <a:gdLst>
                <a:gd name="T0" fmla="*/ 0 w 77"/>
                <a:gd name="T1" fmla="*/ 0 h 43"/>
                <a:gd name="T2" fmla="*/ 19 w 77"/>
                <a:gd name="T3" fmla="*/ 22 h 43"/>
                <a:gd name="T4" fmla="*/ 37 w 77"/>
                <a:gd name="T5" fmla="*/ 35 h 43"/>
                <a:gd name="T6" fmla="*/ 55 w 77"/>
                <a:gd name="T7" fmla="*/ 41 h 43"/>
                <a:gd name="T8" fmla="*/ 76 w 77"/>
                <a:gd name="T9" fmla="*/ 42 h 43"/>
                <a:gd name="T10" fmla="*/ 0 60000 65536"/>
                <a:gd name="T11" fmla="*/ 0 60000 65536"/>
                <a:gd name="T12" fmla="*/ 0 60000 65536"/>
                <a:gd name="T13" fmla="*/ 0 60000 65536"/>
                <a:gd name="T14" fmla="*/ 0 60000 65536"/>
                <a:gd name="T15" fmla="*/ 0 w 77"/>
                <a:gd name="T16" fmla="*/ 0 h 43"/>
                <a:gd name="T17" fmla="*/ 77 w 77"/>
                <a:gd name="T18" fmla="*/ 43 h 43"/>
              </a:gdLst>
              <a:ahLst/>
              <a:cxnLst>
                <a:cxn ang="T10">
                  <a:pos x="T0" y="T1"/>
                </a:cxn>
                <a:cxn ang="T11">
                  <a:pos x="T2" y="T3"/>
                </a:cxn>
                <a:cxn ang="T12">
                  <a:pos x="T4" y="T5"/>
                </a:cxn>
                <a:cxn ang="T13">
                  <a:pos x="T6" y="T7"/>
                </a:cxn>
                <a:cxn ang="T14">
                  <a:pos x="T8" y="T9"/>
                </a:cxn>
              </a:cxnLst>
              <a:rect l="T15" t="T16" r="T17" b="T18"/>
              <a:pathLst>
                <a:path w="77" h="43">
                  <a:moveTo>
                    <a:pt x="0" y="0"/>
                  </a:moveTo>
                  <a:lnTo>
                    <a:pt x="19" y="22"/>
                  </a:lnTo>
                  <a:lnTo>
                    <a:pt x="37" y="35"/>
                  </a:lnTo>
                  <a:lnTo>
                    <a:pt x="55" y="41"/>
                  </a:lnTo>
                  <a:lnTo>
                    <a:pt x="76" y="42"/>
                  </a:lnTo>
                </a:path>
              </a:pathLst>
            </a:custGeom>
            <a:noFill/>
            <a:ln w="12700" cap="rnd">
              <a:solidFill>
                <a:srgbClr val="000000"/>
              </a:solidFill>
              <a:round/>
              <a:headEnd/>
              <a:tailEnd/>
            </a:ln>
          </p:spPr>
          <p:txBody>
            <a:bodyPr/>
            <a:lstStyle/>
            <a:p>
              <a:endParaRPr lang="ru-RU"/>
            </a:p>
          </p:txBody>
        </p:sp>
        <p:sp>
          <p:nvSpPr>
            <p:cNvPr id="7197" name="Freeform 17"/>
            <p:cNvSpPr>
              <a:spLocks/>
            </p:cNvSpPr>
            <p:nvPr/>
          </p:nvSpPr>
          <p:spPr bwMode="auto">
            <a:xfrm>
              <a:off x="3606" y="1712"/>
              <a:ext cx="58" cy="43"/>
            </a:xfrm>
            <a:custGeom>
              <a:avLst/>
              <a:gdLst>
                <a:gd name="T0" fmla="*/ 0 w 58"/>
                <a:gd name="T1" fmla="*/ 0 h 43"/>
                <a:gd name="T2" fmla="*/ 5 w 58"/>
                <a:gd name="T3" fmla="*/ 18 h 43"/>
                <a:gd name="T4" fmla="*/ 15 w 58"/>
                <a:gd name="T5" fmla="*/ 31 h 43"/>
                <a:gd name="T6" fmla="*/ 30 w 58"/>
                <a:gd name="T7" fmla="*/ 40 h 43"/>
                <a:gd name="T8" fmla="*/ 44 w 58"/>
                <a:gd name="T9" fmla="*/ 42 h 43"/>
                <a:gd name="T10" fmla="*/ 57 w 58"/>
                <a:gd name="T11" fmla="*/ 39 h 43"/>
                <a:gd name="T12" fmla="*/ 0 60000 65536"/>
                <a:gd name="T13" fmla="*/ 0 60000 65536"/>
                <a:gd name="T14" fmla="*/ 0 60000 65536"/>
                <a:gd name="T15" fmla="*/ 0 60000 65536"/>
                <a:gd name="T16" fmla="*/ 0 60000 65536"/>
                <a:gd name="T17" fmla="*/ 0 60000 65536"/>
                <a:gd name="T18" fmla="*/ 0 w 58"/>
                <a:gd name="T19" fmla="*/ 0 h 43"/>
                <a:gd name="T20" fmla="*/ 58 w 58"/>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58" h="43">
                  <a:moveTo>
                    <a:pt x="0" y="0"/>
                  </a:moveTo>
                  <a:lnTo>
                    <a:pt x="5" y="18"/>
                  </a:lnTo>
                  <a:lnTo>
                    <a:pt x="15" y="31"/>
                  </a:lnTo>
                  <a:lnTo>
                    <a:pt x="30" y="40"/>
                  </a:lnTo>
                  <a:lnTo>
                    <a:pt x="44" y="42"/>
                  </a:lnTo>
                  <a:lnTo>
                    <a:pt x="57" y="39"/>
                  </a:lnTo>
                </a:path>
              </a:pathLst>
            </a:custGeom>
            <a:noFill/>
            <a:ln w="12700" cap="rnd">
              <a:solidFill>
                <a:srgbClr val="000000"/>
              </a:solidFill>
              <a:round/>
              <a:headEnd/>
              <a:tailEnd/>
            </a:ln>
          </p:spPr>
          <p:txBody>
            <a:bodyPr/>
            <a:lstStyle/>
            <a:p>
              <a:endParaRPr lang="ru-RU"/>
            </a:p>
          </p:txBody>
        </p:sp>
        <p:sp>
          <p:nvSpPr>
            <p:cNvPr id="7198" name="Freeform 18"/>
            <p:cNvSpPr>
              <a:spLocks/>
            </p:cNvSpPr>
            <p:nvPr/>
          </p:nvSpPr>
          <p:spPr bwMode="auto">
            <a:xfrm>
              <a:off x="3922" y="1977"/>
              <a:ext cx="59" cy="33"/>
            </a:xfrm>
            <a:custGeom>
              <a:avLst/>
              <a:gdLst>
                <a:gd name="T0" fmla="*/ 0 w 59"/>
                <a:gd name="T1" fmla="*/ 0 h 33"/>
                <a:gd name="T2" fmla="*/ 5 w 59"/>
                <a:gd name="T3" fmla="*/ 9 h 33"/>
                <a:gd name="T4" fmla="*/ 17 w 59"/>
                <a:gd name="T5" fmla="*/ 20 h 33"/>
                <a:gd name="T6" fmla="*/ 29 w 59"/>
                <a:gd name="T7" fmla="*/ 29 h 33"/>
                <a:gd name="T8" fmla="*/ 38 w 59"/>
                <a:gd name="T9" fmla="*/ 31 h 33"/>
                <a:gd name="T10" fmla="*/ 50 w 59"/>
                <a:gd name="T11" fmla="*/ 32 h 33"/>
                <a:gd name="T12" fmla="*/ 58 w 59"/>
                <a:gd name="T13" fmla="*/ 32 h 33"/>
                <a:gd name="T14" fmla="*/ 0 60000 65536"/>
                <a:gd name="T15" fmla="*/ 0 60000 65536"/>
                <a:gd name="T16" fmla="*/ 0 60000 65536"/>
                <a:gd name="T17" fmla="*/ 0 60000 65536"/>
                <a:gd name="T18" fmla="*/ 0 60000 65536"/>
                <a:gd name="T19" fmla="*/ 0 60000 65536"/>
                <a:gd name="T20" fmla="*/ 0 60000 65536"/>
                <a:gd name="T21" fmla="*/ 0 w 59"/>
                <a:gd name="T22" fmla="*/ 0 h 33"/>
                <a:gd name="T23" fmla="*/ 59 w 5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33">
                  <a:moveTo>
                    <a:pt x="0" y="0"/>
                  </a:moveTo>
                  <a:lnTo>
                    <a:pt x="5" y="9"/>
                  </a:lnTo>
                  <a:lnTo>
                    <a:pt x="17" y="20"/>
                  </a:lnTo>
                  <a:lnTo>
                    <a:pt x="29" y="29"/>
                  </a:lnTo>
                  <a:lnTo>
                    <a:pt x="38" y="31"/>
                  </a:lnTo>
                  <a:lnTo>
                    <a:pt x="50" y="32"/>
                  </a:lnTo>
                  <a:lnTo>
                    <a:pt x="58" y="32"/>
                  </a:lnTo>
                </a:path>
              </a:pathLst>
            </a:custGeom>
            <a:noFill/>
            <a:ln w="12700" cap="rnd">
              <a:solidFill>
                <a:srgbClr val="000000"/>
              </a:solidFill>
              <a:round/>
              <a:headEnd/>
              <a:tailEnd/>
            </a:ln>
          </p:spPr>
          <p:txBody>
            <a:bodyPr/>
            <a:lstStyle/>
            <a:p>
              <a:endParaRPr lang="ru-RU"/>
            </a:p>
          </p:txBody>
        </p:sp>
        <p:sp>
          <p:nvSpPr>
            <p:cNvPr id="7199" name="Freeform 19"/>
            <p:cNvSpPr>
              <a:spLocks/>
            </p:cNvSpPr>
            <p:nvPr/>
          </p:nvSpPr>
          <p:spPr bwMode="auto">
            <a:xfrm>
              <a:off x="3890" y="2172"/>
              <a:ext cx="32" cy="12"/>
            </a:xfrm>
            <a:custGeom>
              <a:avLst/>
              <a:gdLst>
                <a:gd name="T0" fmla="*/ 31 w 32"/>
                <a:gd name="T1" fmla="*/ 0 h 12"/>
                <a:gd name="T2" fmla="*/ 14 w 32"/>
                <a:gd name="T3" fmla="*/ 9 h 12"/>
                <a:gd name="T4" fmla="*/ 5 w 32"/>
                <a:gd name="T5" fmla="*/ 10 h 12"/>
                <a:gd name="T6" fmla="*/ 0 w 32"/>
                <a:gd name="T7" fmla="*/ 11 h 12"/>
                <a:gd name="T8" fmla="*/ 0 60000 65536"/>
                <a:gd name="T9" fmla="*/ 0 60000 65536"/>
                <a:gd name="T10" fmla="*/ 0 60000 65536"/>
                <a:gd name="T11" fmla="*/ 0 60000 65536"/>
                <a:gd name="T12" fmla="*/ 0 w 32"/>
                <a:gd name="T13" fmla="*/ 0 h 12"/>
                <a:gd name="T14" fmla="*/ 32 w 32"/>
                <a:gd name="T15" fmla="*/ 12 h 12"/>
              </a:gdLst>
              <a:ahLst/>
              <a:cxnLst>
                <a:cxn ang="T8">
                  <a:pos x="T0" y="T1"/>
                </a:cxn>
                <a:cxn ang="T9">
                  <a:pos x="T2" y="T3"/>
                </a:cxn>
                <a:cxn ang="T10">
                  <a:pos x="T4" y="T5"/>
                </a:cxn>
                <a:cxn ang="T11">
                  <a:pos x="T6" y="T7"/>
                </a:cxn>
              </a:cxnLst>
              <a:rect l="T12" t="T13" r="T14" b="T15"/>
              <a:pathLst>
                <a:path w="32" h="12">
                  <a:moveTo>
                    <a:pt x="31" y="0"/>
                  </a:moveTo>
                  <a:lnTo>
                    <a:pt x="14" y="9"/>
                  </a:lnTo>
                  <a:lnTo>
                    <a:pt x="5" y="10"/>
                  </a:lnTo>
                  <a:lnTo>
                    <a:pt x="0" y="11"/>
                  </a:lnTo>
                </a:path>
              </a:pathLst>
            </a:custGeom>
            <a:noFill/>
            <a:ln w="12700" cap="rnd">
              <a:solidFill>
                <a:srgbClr val="000000"/>
              </a:solidFill>
              <a:round/>
              <a:headEnd/>
              <a:tailEnd/>
            </a:ln>
          </p:spPr>
          <p:txBody>
            <a:bodyPr/>
            <a:lstStyle/>
            <a:p>
              <a:endParaRPr lang="ru-RU"/>
            </a:p>
          </p:txBody>
        </p:sp>
        <p:sp>
          <p:nvSpPr>
            <p:cNvPr id="7200" name="Freeform 20"/>
            <p:cNvSpPr>
              <a:spLocks/>
            </p:cNvSpPr>
            <p:nvPr/>
          </p:nvSpPr>
          <p:spPr bwMode="auto">
            <a:xfrm>
              <a:off x="3555" y="2221"/>
              <a:ext cx="152" cy="337"/>
            </a:xfrm>
            <a:custGeom>
              <a:avLst/>
              <a:gdLst>
                <a:gd name="T0" fmla="*/ 138 w 152"/>
                <a:gd name="T1" fmla="*/ 336 h 337"/>
                <a:gd name="T2" fmla="*/ 151 w 152"/>
                <a:gd name="T3" fmla="*/ 257 h 337"/>
                <a:gd name="T4" fmla="*/ 150 w 152"/>
                <a:gd name="T5" fmla="*/ 210 h 337"/>
                <a:gd name="T6" fmla="*/ 143 w 152"/>
                <a:gd name="T7" fmla="*/ 168 h 337"/>
                <a:gd name="T8" fmla="*/ 77 w 152"/>
                <a:gd name="T9" fmla="*/ 68 h 337"/>
                <a:gd name="T10" fmla="*/ 42 w 152"/>
                <a:gd name="T11" fmla="*/ 34 h 337"/>
                <a:gd name="T12" fmla="*/ 16 w 152"/>
                <a:gd name="T13" fmla="*/ 22 h 337"/>
                <a:gd name="T14" fmla="*/ 0 w 152"/>
                <a:gd name="T15" fmla="*/ 0 h 337"/>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337"/>
                <a:gd name="T26" fmla="*/ 152 w 152"/>
                <a:gd name="T27" fmla="*/ 337 h 3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337">
                  <a:moveTo>
                    <a:pt x="138" y="336"/>
                  </a:moveTo>
                  <a:lnTo>
                    <a:pt x="151" y="257"/>
                  </a:lnTo>
                  <a:lnTo>
                    <a:pt x="150" y="210"/>
                  </a:lnTo>
                  <a:lnTo>
                    <a:pt x="143" y="168"/>
                  </a:lnTo>
                  <a:lnTo>
                    <a:pt x="77" y="68"/>
                  </a:lnTo>
                  <a:lnTo>
                    <a:pt x="42" y="34"/>
                  </a:lnTo>
                  <a:lnTo>
                    <a:pt x="16" y="22"/>
                  </a:lnTo>
                  <a:lnTo>
                    <a:pt x="0" y="0"/>
                  </a:lnTo>
                </a:path>
              </a:pathLst>
            </a:custGeom>
            <a:noFill/>
            <a:ln w="12700" cap="rnd">
              <a:solidFill>
                <a:srgbClr val="000000"/>
              </a:solidFill>
              <a:round/>
              <a:headEnd/>
              <a:tailEnd/>
            </a:ln>
          </p:spPr>
          <p:txBody>
            <a:bodyPr/>
            <a:lstStyle/>
            <a:p>
              <a:endParaRPr lang="ru-RU"/>
            </a:p>
          </p:txBody>
        </p:sp>
        <p:sp>
          <p:nvSpPr>
            <p:cNvPr id="7201" name="Freeform 21"/>
            <p:cNvSpPr>
              <a:spLocks/>
            </p:cNvSpPr>
            <p:nvPr/>
          </p:nvSpPr>
          <p:spPr bwMode="auto">
            <a:xfrm>
              <a:off x="3703" y="2381"/>
              <a:ext cx="91" cy="149"/>
            </a:xfrm>
            <a:custGeom>
              <a:avLst/>
              <a:gdLst>
                <a:gd name="T0" fmla="*/ 0 w 91"/>
                <a:gd name="T1" fmla="*/ 148 h 149"/>
                <a:gd name="T2" fmla="*/ 20 w 91"/>
                <a:gd name="T3" fmla="*/ 98 h 149"/>
                <a:gd name="T4" fmla="*/ 44 w 91"/>
                <a:gd name="T5" fmla="*/ 57 h 149"/>
                <a:gd name="T6" fmla="*/ 61 w 91"/>
                <a:gd name="T7" fmla="*/ 38 h 149"/>
                <a:gd name="T8" fmla="*/ 90 w 91"/>
                <a:gd name="T9" fmla="*/ 0 h 149"/>
                <a:gd name="T10" fmla="*/ 0 60000 65536"/>
                <a:gd name="T11" fmla="*/ 0 60000 65536"/>
                <a:gd name="T12" fmla="*/ 0 60000 65536"/>
                <a:gd name="T13" fmla="*/ 0 60000 65536"/>
                <a:gd name="T14" fmla="*/ 0 60000 65536"/>
                <a:gd name="T15" fmla="*/ 0 w 91"/>
                <a:gd name="T16" fmla="*/ 0 h 149"/>
                <a:gd name="T17" fmla="*/ 91 w 91"/>
                <a:gd name="T18" fmla="*/ 149 h 149"/>
              </a:gdLst>
              <a:ahLst/>
              <a:cxnLst>
                <a:cxn ang="T10">
                  <a:pos x="T0" y="T1"/>
                </a:cxn>
                <a:cxn ang="T11">
                  <a:pos x="T2" y="T3"/>
                </a:cxn>
                <a:cxn ang="T12">
                  <a:pos x="T4" y="T5"/>
                </a:cxn>
                <a:cxn ang="T13">
                  <a:pos x="T6" y="T7"/>
                </a:cxn>
                <a:cxn ang="T14">
                  <a:pos x="T8" y="T9"/>
                </a:cxn>
              </a:cxnLst>
              <a:rect l="T15" t="T16" r="T17" b="T18"/>
              <a:pathLst>
                <a:path w="91" h="149">
                  <a:moveTo>
                    <a:pt x="0" y="148"/>
                  </a:moveTo>
                  <a:lnTo>
                    <a:pt x="20" y="98"/>
                  </a:lnTo>
                  <a:lnTo>
                    <a:pt x="44" y="57"/>
                  </a:lnTo>
                  <a:lnTo>
                    <a:pt x="61" y="38"/>
                  </a:lnTo>
                  <a:lnTo>
                    <a:pt x="90" y="0"/>
                  </a:lnTo>
                </a:path>
              </a:pathLst>
            </a:custGeom>
            <a:noFill/>
            <a:ln w="12700" cap="rnd">
              <a:solidFill>
                <a:srgbClr val="000000"/>
              </a:solidFill>
              <a:round/>
              <a:headEnd/>
              <a:tailEnd/>
            </a:ln>
          </p:spPr>
          <p:txBody>
            <a:bodyPr/>
            <a:lstStyle/>
            <a:p>
              <a:endParaRPr lang="ru-RU"/>
            </a:p>
          </p:txBody>
        </p:sp>
        <p:sp>
          <p:nvSpPr>
            <p:cNvPr id="7202" name="Freeform 22"/>
            <p:cNvSpPr>
              <a:spLocks/>
            </p:cNvSpPr>
            <p:nvPr/>
          </p:nvSpPr>
          <p:spPr bwMode="auto">
            <a:xfrm>
              <a:off x="3688" y="2171"/>
              <a:ext cx="330" cy="172"/>
            </a:xfrm>
            <a:custGeom>
              <a:avLst/>
              <a:gdLst>
                <a:gd name="T0" fmla="*/ 0 w 330"/>
                <a:gd name="T1" fmla="*/ 0 h 172"/>
                <a:gd name="T2" fmla="*/ 72 w 330"/>
                <a:gd name="T3" fmla="*/ 23 h 172"/>
                <a:gd name="T4" fmla="*/ 107 w 330"/>
                <a:gd name="T5" fmla="*/ 51 h 172"/>
                <a:gd name="T6" fmla="*/ 161 w 330"/>
                <a:gd name="T7" fmla="*/ 83 h 172"/>
                <a:gd name="T8" fmla="*/ 209 w 330"/>
                <a:gd name="T9" fmla="*/ 119 h 172"/>
                <a:gd name="T10" fmla="*/ 260 w 330"/>
                <a:gd name="T11" fmla="*/ 146 h 172"/>
                <a:gd name="T12" fmla="*/ 317 w 330"/>
                <a:gd name="T13" fmla="*/ 171 h 172"/>
                <a:gd name="T14" fmla="*/ 329 w 330"/>
                <a:gd name="T15" fmla="*/ 167 h 172"/>
                <a:gd name="T16" fmla="*/ 0 60000 65536"/>
                <a:gd name="T17" fmla="*/ 0 60000 65536"/>
                <a:gd name="T18" fmla="*/ 0 60000 65536"/>
                <a:gd name="T19" fmla="*/ 0 60000 65536"/>
                <a:gd name="T20" fmla="*/ 0 60000 65536"/>
                <a:gd name="T21" fmla="*/ 0 60000 65536"/>
                <a:gd name="T22" fmla="*/ 0 60000 65536"/>
                <a:gd name="T23" fmla="*/ 0 60000 65536"/>
                <a:gd name="T24" fmla="*/ 0 w 330"/>
                <a:gd name="T25" fmla="*/ 0 h 172"/>
                <a:gd name="T26" fmla="*/ 330 w 330"/>
                <a:gd name="T27" fmla="*/ 172 h 1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0" h="172">
                  <a:moveTo>
                    <a:pt x="0" y="0"/>
                  </a:moveTo>
                  <a:lnTo>
                    <a:pt x="72" y="23"/>
                  </a:lnTo>
                  <a:lnTo>
                    <a:pt x="107" y="51"/>
                  </a:lnTo>
                  <a:lnTo>
                    <a:pt x="161" y="83"/>
                  </a:lnTo>
                  <a:lnTo>
                    <a:pt x="209" y="119"/>
                  </a:lnTo>
                  <a:lnTo>
                    <a:pt x="260" y="146"/>
                  </a:lnTo>
                  <a:lnTo>
                    <a:pt x="317" y="171"/>
                  </a:lnTo>
                  <a:lnTo>
                    <a:pt x="329" y="167"/>
                  </a:lnTo>
                </a:path>
              </a:pathLst>
            </a:custGeom>
            <a:noFill/>
            <a:ln w="12700" cap="rnd">
              <a:solidFill>
                <a:srgbClr val="000000"/>
              </a:solidFill>
              <a:round/>
              <a:headEnd/>
              <a:tailEnd/>
            </a:ln>
          </p:spPr>
          <p:txBody>
            <a:bodyPr/>
            <a:lstStyle/>
            <a:p>
              <a:endParaRPr lang="ru-RU"/>
            </a:p>
          </p:txBody>
        </p:sp>
        <p:sp>
          <p:nvSpPr>
            <p:cNvPr id="7203" name="Freeform 23"/>
            <p:cNvSpPr>
              <a:spLocks/>
            </p:cNvSpPr>
            <p:nvPr/>
          </p:nvSpPr>
          <p:spPr bwMode="auto">
            <a:xfrm>
              <a:off x="3644" y="2043"/>
              <a:ext cx="34" cy="35"/>
            </a:xfrm>
            <a:custGeom>
              <a:avLst/>
              <a:gdLst>
                <a:gd name="T0" fmla="*/ 33 w 34"/>
                <a:gd name="T1" fmla="*/ 0 h 35"/>
                <a:gd name="T2" fmla="*/ 22 w 34"/>
                <a:gd name="T3" fmla="*/ 5 h 35"/>
                <a:gd name="T4" fmla="*/ 10 w 34"/>
                <a:gd name="T5" fmla="*/ 25 h 35"/>
                <a:gd name="T6" fmla="*/ 0 w 34"/>
                <a:gd name="T7" fmla="*/ 34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33" y="0"/>
                  </a:moveTo>
                  <a:lnTo>
                    <a:pt x="22" y="5"/>
                  </a:lnTo>
                  <a:lnTo>
                    <a:pt x="10" y="25"/>
                  </a:lnTo>
                  <a:lnTo>
                    <a:pt x="0" y="34"/>
                  </a:lnTo>
                </a:path>
              </a:pathLst>
            </a:custGeom>
            <a:noFill/>
            <a:ln w="12700" cap="rnd">
              <a:solidFill>
                <a:srgbClr val="000000"/>
              </a:solidFill>
              <a:round/>
              <a:headEnd/>
              <a:tailEnd/>
            </a:ln>
          </p:spPr>
          <p:txBody>
            <a:bodyPr/>
            <a:lstStyle/>
            <a:p>
              <a:endParaRPr lang="ru-RU"/>
            </a:p>
          </p:txBody>
        </p:sp>
        <p:sp>
          <p:nvSpPr>
            <p:cNvPr id="7204" name="Freeform 24"/>
            <p:cNvSpPr>
              <a:spLocks/>
            </p:cNvSpPr>
            <p:nvPr/>
          </p:nvSpPr>
          <p:spPr bwMode="auto">
            <a:xfrm>
              <a:off x="3549" y="2112"/>
              <a:ext cx="9" cy="94"/>
            </a:xfrm>
            <a:custGeom>
              <a:avLst/>
              <a:gdLst>
                <a:gd name="T0" fmla="*/ 0 w 9"/>
                <a:gd name="T1" fmla="*/ 93 h 94"/>
                <a:gd name="T2" fmla="*/ 4 w 9"/>
                <a:gd name="T3" fmla="*/ 67 h 94"/>
                <a:gd name="T4" fmla="*/ 7 w 9"/>
                <a:gd name="T5" fmla="*/ 42 h 94"/>
                <a:gd name="T6" fmla="*/ 8 w 9"/>
                <a:gd name="T7" fmla="*/ 0 h 94"/>
                <a:gd name="T8" fmla="*/ 0 60000 65536"/>
                <a:gd name="T9" fmla="*/ 0 60000 65536"/>
                <a:gd name="T10" fmla="*/ 0 60000 65536"/>
                <a:gd name="T11" fmla="*/ 0 60000 65536"/>
                <a:gd name="T12" fmla="*/ 0 w 9"/>
                <a:gd name="T13" fmla="*/ 0 h 94"/>
                <a:gd name="T14" fmla="*/ 9 w 9"/>
                <a:gd name="T15" fmla="*/ 94 h 94"/>
              </a:gdLst>
              <a:ahLst/>
              <a:cxnLst>
                <a:cxn ang="T8">
                  <a:pos x="T0" y="T1"/>
                </a:cxn>
                <a:cxn ang="T9">
                  <a:pos x="T2" y="T3"/>
                </a:cxn>
                <a:cxn ang="T10">
                  <a:pos x="T4" y="T5"/>
                </a:cxn>
                <a:cxn ang="T11">
                  <a:pos x="T6" y="T7"/>
                </a:cxn>
              </a:cxnLst>
              <a:rect l="T12" t="T13" r="T14" b="T15"/>
              <a:pathLst>
                <a:path w="9" h="94">
                  <a:moveTo>
                    <a:pt x="0" y="93"/>
                  </a:moveTo>
                  <a:lnTo>
                    <a:pt x="4" y="67"/>
                  </a:lnTo>
                  <a:lnTo>
                    <a:pt x="7" y="42"/>
                  </a:lnTo>
                  <a:lnTo>
                    <a:pt x="8" y="0"/>
                  </a:lnTo>
                </a:path>
              </a:pathLst>
            </a:custGeom>
            <a:noFill/>
            <a:ln w="12700" cap="rnd">
              <a:solidFill>
                <a:srgbClr val="000000"/>
              </a:solidFill>
              <a:round/>
              <a:headEnd/>
              <a:tailEnd/>
            </a:ln>
          </p:spPr>
          <p:txBody>
            <a:bodyPr/>
            <a:lstStyle/>
            <a:p>
              <a:endParaRPr lang="ru-RU"/>
            </a:p>
          </p:txBody>
        </p:sp>
        <p:sp>
          <p:nvSpPr>
            <p:cNvPr id="7205" name="Freeform 25"/>
            <p:cNvSpPr>
              <a:spLocks/>
            </p:cNvSpPr>
            <p:nvPr/>
          </p:nvSpPr>
          <p:spPr bwMode="auto">
            <a:xfrm>
              <a:off x="3622" y="2635"/>
              <a:ext cx="507" cy="549"/>
            </a:xfrm>
            <a:custGeom>
              <a:avLst/>
              <a:gdLst>
                <a:gd name="T0" fmla="*/ 30 w 507"/>
                <a:gd name="T1" fmla="*/ 387 h 549"/>
                <a:gd name="T2" fmla="*/ 0 w 507"/>
                <a:gd name="T3" fmla="*/ 82 h 549"/>
                <a:gd name="T4" fmla="*/ 39 w 507"/>
                <a:gd name="T5" fmla="*/ 114 h 549"/>
                <a:gd name="T6" fmla="*/ 107 w 507"/>
                <a:gd name="T7" fmla="*/ 155 h 549"/>
                <a:gd name="T8" fmla="*/ 165 w 507"/>
                <a:gd name="T9" fmla="*/ 171 h 549"/>
                <a:gd name="T10" fmla="*/ 223 w 507"/>
                <a:gd name="T11" fmla="*/ 165 h 549"/>
                <a:gd name="T12" fmla="*/ 291 w 507"/>
                <a:gd name="T13" fmla="*/ 139 h 549"/>
                <a:gd name="T14" fmla="*/ 356 w 507"/>
                <a:gd name="T15" fmla="*/ 88 h 549"/>
                <a:gd name="T16" fmla="*/ 438 w 507"/>
                <a:gd name="T17" fmla="*/ 0 h 549"/>
                <a:gd name="T18" fmla="*/ 506 w 507"/>
                <a:gd name="T19" fmla="*/ 399 h 549"/>
                <a:gd name="T20" fmla="*/ 450 w 507"/>
                <a:gd name="T21" fmla="*/ 463 h 549"/>
                <a:gd name="T22" fmla="*/ 366 w 507"/>
                <a:gd name="T23" fmla="*/ 510 h 549"/>
                <a:gd name="T24" fmla="*/ 281 w 507"/>
                <a:gd name="T25" fmla="*/ 543 h 549"/>
                <a:gd name="T26" fmla="*/ 206 w 507"/>
                <a:gd name="T27" fmla="*/ 548 h 549"/>
                <a:gd name="T28" fmla="*/ 124 w 507"/>
                <a:gd name="T29" fmla="*/ 520 h 549"/>
                <a:gd name="T30" fmla="*/ 74 w 507"/>
                <a:gd name="T31" fmla="*/ 482 h 549"/>
                <a:gd name="T32" fmla="*/ 30 w 507"/>
                <a:gd name="T33" fmla="*/ 387 h 5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549"/>
                <a:gd name="T53" fmla="*/ 507 w 507"/>
                <a:gd name="T54" fmla="*/ 549 h 5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549">
                  <a:moveTo>
                    <a:pt x="30" y="387"/>
                  </a:moveTo>
                  <a:lnTo>
                    <a:pt x="0" y="82"/>
                  </a:lnTo>
                  <a:lnTo>
                    <a:pt x="39" y="114"/>
                  </a:lnTo>
                  <a:lnTo>
                    <a:pt x="107" y="155"/>
                  </a:lnTo>
                  <a:lnTo>
                    <a:pt x="165" y="171"/>
                  </a:lnTo>
                  <a:lnTo>
                    <a:pt x="223" y="165"/>
                  </a:lnTo>
                  <a:lnTo>
                    <a:pt x="291" y="139"/>
                  </a:lnTo>
                  <a:lnTo>
                    <a:pt x="356" y="88"/>
                  </a:lnTo>
                  <a:lnTo>
                    <a:pt x="438" y="0"/>
                  </a:lnTo>
                  <a:lnTo>
                    <a:pt x="506" y="399"/>
                  </a:lnTo>
                  <a:lnTo>
                    <a:pt x="450" y="463"/>
                  </a:lnTo>
                  <a:lnTo>
                    <a:pt x="366" y="510"/>
                  </a:lnTo>
                  <a:lnTo>
                    <a:pt x="281" y="543"/>
                  </a:lnTo>
                  <a:lnTo>
                    <a:pt x="206" y="548"/>
                  </a:lnTo>
                  <a:lnTo>
                    <a:pt x="124" y="520"/>
                  </a:lnTo>
                  <a:lnTo>
                    <a:pt x="74" y="482"/>
                  </a:lnTo>
                  <a:lnTo>
                    <a:pt x="30" y="387"/>
                  </a:lnTo>
                </a:path>
              </a:pathLst>
            </a:custGeom>
            <a:solidFill>
              <a:schemeClr val="tx1"/>
            </a:solidFill>
            <a:ln w="12700" cap="rnd">
              <a:solidFill>
                <a:srgbClr val="000000"/>
              </a:solidFill>
              <a:round/>
              <a:headEnd/>
              <a:tailEnd/>
            </a:ln>
          </p:spPr>
          <p:txBody>
            <a:bodyPr/>
            <a:lstStyle/>
            <a:p>
              <a:endParaRPr lang="ru-RU"/>
            </a:p>
          </p:txBody>
        </p:sp>
      </p:grpSp>
      <p:sp>
        <p:nvSpPr>
          <p:cNvPr id="7171" name="Rectangle 26" descr="90%"/>
          <p:cNvSpPr>
            <a:spLocks noChangeArrowheads="1"/>
          </p:cNvSpPr>
          <p:nvPr/>
        </p:nvSpPr>
        <p:spPr bwMode="auto">
          <a:xfrm>
            <a:off x="4024313" y="2292350"/>
            <a:ext cx="127000" cy="2806700"/>
          </a:xfrm>
          <a:prstGeom prst="rect">
            <a:avLst/>
          </a:prstGeom>
          <a:pattFill prst="pct90">
            <a:fgClr>
              <a:schemeClr val="tx1"/>
            </a:fgClr>
            <a:bgClr>
              <a:schemeClr val="bg1"/>
            </a:bgClr>
          </a:pattFill>
          <a:ln w="12700">
            <a:solidFill>
              <a:schemeClr val="tx1"/>
            </a:solidFill>
            <a:miter lim="800000"/>
            <a:headEnd/>
            <a:tailEnd/>
          </a:ln>
        </p:spPr>
        <p:txBody>
          <a:bodyPr wrap="none" anchor="ctr"/>
          <a:lstStyle/>
          <a:p>
            <a:endParaRPr lang="ru-RU"/>
          </a:p>
        </p:txBody>
      </p:sp>
      <p:sp>
        <p:nvSpPr>
          <p:cNvPr id="7172" name="Rectangle 27" descr="70%"/>
          <p:cNvSpPr>
            <a:spLocks noChangeArrowheads="1"/>
          </p:cNvSpPr>
          <p:nvPr/>
        </p:nvSpPr>
        <p:spPr bwMode="auto">
          <a:xfrm>
            <a:off x="6724650" y="2139950"/>
            <a:ext cx="542925" cy="2959100"/>
          </a:xfrm>
          <a:prstGeom prst="rect">
            <a:avLst/>
          </a:prstGeom>
          <a:pattFill prst="pct70">
            <a:fgClr>
              <a:srgbClr val="CECECE"/>
            </a:fgClr>
            <a:bgClr>
              <a:schemeClr val="bg1"/>
            </a:bgClr>
          </a:pattFill>
          <a:ln w="12700">
            <a:solidFill>
              <a:schemeClr val="tx1"/>
            </a:solidFill>
            <a:miter lim="800000"/>
            <a:headEnd/>
            <a:tailEnd/>
          </a:ln>
        </p:spPr>
        <p:txBody>
          <a:bodyPr wrap="none" anchor="ctr"/>
          <a:lstStyle/>
          <a:p>
            <a:endParaRPr lang="ru-RU"/>
          </a:p>
        </p:txBody>
      </p:sp>
      <p:sp>
        <p:nvSpPr>
          <p:cNvPr id="10268" name="Line 28"/>
          <p:cNvSpPr>
            <a:spLocks noChangeShapeType="1"/>
          </p:cNvSpPr>
          <p:nvPr/>
        </p:nvSpPr>
        <p:spPr bwMode="auto">
          <a:xfrm>
            <a:off x="2663825" y="2743200"/>
            <a:ext cx="1325563" cy="0"/>
          </a:xfrm>
          <a:prstGeom prst="line">
            <a:avLst/>
          </a:prstGeom>
          <a:noFill/>
          <a:ln w="25400">
            <a:solidFill>
              <a:schemeClr val="tx1"/>
            </a:solidFill>
            <a:round/>
            <a:headEnd/>
            <a:tailEnd type="triangle" w="med" len="med"/>
          </a:ln>
        </p:spPr>
        <p:txBody>
          <a:bodyPr wrap="none" anchor="ctr"/>
          <a:lstStyle/>
          <a:p>
            <a:endParaRPr lang="ru-RU"/>
          </a:p>
        </p:txBody>
      </p:sp>
      <p:sp>
        <p:nvSpPr>
          <p:cNvPr id="10269" name="Line 29"/>
          <p:cNvSpPr>
            <a:spLocks noChangeShapeType="1"/>
          </p:cNvSpPr>
          <p:nvPr/>
        </p:nvSpPr>
        <p:spPr bwMode="auto">
          <a:xfrm>
            <a:off x="2652713" y="3352800"/>
            <a:ext cx="2663825" cy="0"/>
          </a:xfrm>
          <a:prstGeom prst="line">
            <a:avLst/>
          </a:prstGeom>
          <a:noFill/>
          <a:ln w="12700">
            <a:solidFill>
              <a:schemeClr val="tx2"/>
            </a:solidFill>
            <a:round/>
            <a:headEnd/>
            <a:tailEnd type="triangle" w="med" len="med"/>
          </a:ln>
        </p:spPr>
        <p:txBody>
          <a:bodyPr wrap="none" anchor="ctr"/>
          <a:lstStyle/>
          <a:p>
            <a:endParaRPr lang="ru-RU"/>
          </a:p>
        </p:txBody>
      </p:sp>
      <p:sp>
        <p:nvSpPr>
          <p:cNvPr id="10270" name="Line 30"/>
          <p:cNvSpPr>
            <a:spLocks noChangeShapeType="1"/>
          </p:cNvSpPr>
          <p:nvPr/>
        </p:nvSpPr>
        <p:spPr bwMode="auto">
          <a:xfrm>
            <a:off x="2652713" y="3962400"/>
            <a:ext cx="4325937" cy="0"/>
          </a:xfrm>
          <a:prstGeom prst="line">
            <a:avLst/>
          </a:prstGeom>
          <a:noFill/>
          <a:ln w="22225">
            <a:solidFill>
              <a:srgbClr val="FF6600"/>
            </a:solidFill>
            <a:prstDash val="sysDot"/>
            <a:round/>
            <a:headEnd/>
            <a:tailEnd type="triangle" w="med" len="med"/>
          </a:ln>
        </p:spPr>
        <p:txBody>
          <a:bodyPr wrap="none" anchor="ctr"/>
          <a:lstStyle/>
          <a:p>
            <a:endParaRPr lang="ru-RU"/>
          </a:p>
        </p:txBody>
      </p:sp>
      <p:sp>
        <p:nvSpPr>
          <p:cNvPr id="7176" name="Rectangle 31"/>
          <p:cNvSpPr>
            <a:spLocks noChangeArrowheads="1"/>
          </p:cNvSpPr>
          <p:nvPr/>
        </p:nvSpPr>
        <p:spPr bwMode="auto">
          <a:xfrm>
            <a:off x="1219200" y="2514600"/>
            <a:ext cx="1654175" cy="5143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b="1"/>
              <a:t>Alpha Particles (2n, 2p)</a:t>
            </a:r>
          </a:p>
        </p:txBody>
      </p:sp>
      <p:sp>
        <p:nvSpPr>
          <p:cNvPr id="7177" name="Rectangle 32"/>
          <p:cNvSpPr>
            <a:spLocks noChangeArrowheads="1"/>
          </p:cNvSpPr>
          <p:nvPr/>
        </p:nvSpPr>
        <p:spPr bwMode="auto">
          <a:xfrm>
            <a:off x="1295400" y="3124200"/>
            <a:ext cx="1524000" cy="51435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b="1"/>
              <a:t>Beta Particles (e-or+)</a:t>
            </a:r>
          </a:p>
        </p:txBody>
      </p:sp>
      <p:sp>
        <p:nvSpPr>
          <p:cNvPr id="7178" name="Rectangle 33"/>
          <p:cNvSpPr>
            <a:spLocks noChangeArrowheads="1"/>
          </p:cNvSpPr>
          <p:nvPr/>
        </p:nvSpPr>
        <p:spPr bwMode="auto">
          <a:xfrm>
            <a:off x="1295400" y="3733800"/>
            <a:ext cx="1890713" cy="620713"/>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b="1"/>
              <a:t>Photons (hv)</a:t>
            </a:r>
          </a:p>
          <a:p>
            <a:pPr eaLnBrk="0" hangingPunct="0">
              <a:spcBef>
                <a:spcPct val="50000"/>
              </a:spcBef>
            </a:pPr>
            <a:r>
              <a:rPr lang="en-US" sz="1400" b="1"/>
              <a:t>(x or gamma rays)</a:t>
            </a:r>
          </a:p>
        </p:txBody>
      </p:sp>
      <p:sp>
        <p:nvSpPr>
          <p:cNvPr id="7179" name="Rectangle 34"/>
          <p:cNvSpPr>
            <a:spLocks noChangeArrowheads="1"/>
          </p:cNvSpPr>
          <p:nvPr/>
        </p:nvSpPr>
        <p:spPr bwMode="auto">
          <a:xfrm>
            <a:off x="3660775" y="5246688"/>
            <a:ext cx="852488" cy="363537"/>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a:t>Paper</a:t>
            </a:r>
          </a:p>
        </p:txBody>
      </p:sp>
      <p:sp>
        <p:nvSpPr>
          <p:cNvPr id="7180" name="Rectangle 35"/>
          <p:cNvSpPr>
            <a:spLocks noChangeArrowheads="1"/>
          </p:cNvSpPr>
          <p:nvPr/>
        </p:nvSpPr>
        <p:spPr bwMode="auto">
          <a:xfrm>
            <a:off x="6400800" y="5246688"/>
            <a:ext cx="1228725"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a:t>Concrete</a:t>
            </a:r>
          </a:p>
        </p:txBody>
      </p:sp>
      <p:sp>
        <p:nvSpPr>
          <p:cNvPr id="10276" name="Rectangle 36"/>
          <p:cNvSpPr>
            <a:spLocks noGrp="1" noChangeArrowheads="1"/>
          </p:cNvSpPr>
          <p:nvPr>
            <p:ph type="title"/>
          </p:nvPr>
        </p:nvSpPr>
        <p:spPr>
          <a:xfrm>
            <a:off x="1316038" y="384175"/>
            <a:ext cx="6511925" cy="835025"/>
          </a:xfrm>
        </p:spPr>
        <p:txBody>
          <a:bodyPr lIns="90488" tIns="44450" rIns="90488" bIns="44450" anchorCtr="0"/>
          <a:lstStyle/>
          <a:p>
            <a:pPr eaLnBrk="1" hangingPunct="1">
              <a:lnSpc>
                <a:spcPct val="90000"/>
              </a:lnSpc>
              <a:spcBef>
                <a:spcPct val="30000"/>
              </a:spcBef>
              <a:defRPr/>
            </a:pPr>
            <a:r>
              <a:rPr lang="en-US" sz="5400" smtClean="0"/>
              <a:t>Radiation Types</a:t>
            </a:r>
          </a:p>
        </p:txBody>
      </p:sp>
      <p:sp>
        <p:nvSpPr>
          <p:cNvPr id="7182" name="Rectangle 37"/>
          <p:cNvSpPr>
            <a:spLocks noChangeArrowheads="1"/>
          </p:cNvSpPr>
          <p:nvPr/>
        </p:nvSpPr>
        <p:spPr bwMode="auto">
          <a:xfrm>
            <a:off x="-1930400" y="4537075"/>
            <a:ext cx="166687" cy="457200"/>
          </a:xfrm>
          <a:prstGeom prst="rect">
            <a:avLst/>
          </a:prstGeom>
          <a:noFill/>
          <a:ln w="12700">
            <a:noFill/>
            <a:miter lim="800000"/>
            <a:headEnd/>
            <a:tailEnd/>
          </a:ln>
        </p:spPr>
        <p:txBody>
          <a:bodyPr wrap="none">
            <a:spAutoFit/>
          </a:bodyPr>
          <a:lstStyle/>
          <a:p>
            <a:pPr eaLnBrk="0" hangingPunct="0"/>
            <a:endParaRPr lang="ru-RU" sz="2400">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68"/>
                                        </p:tgtEl>
                                        <p:attrNameLst>
                                          <p:attrName>style.visibility</p:attrName>
                                        </p:attrNameLst>
                                      </p:cBhvr>
                                      <p:to>
                                        <p:strVal val="visible"/>
                                      </p:to>
                                    </p:set>
                                    <p:anim calcmode="lin" valueType="num">
                                      <p:cBhvr additive="base">
                                        <p:cTn id="7" dur="500" fill="hold"/>
                                        <p:tgtEl>
                                          <p:spTgt spid="10268"/>
                                        </p:tgtEl>
                                        <p:attrNameLst>
                                          <p:attrName>ppt_x</p:attrName>
                                        </p:attrNameLst>
                                      </p:cBhvr>
                                      <p:tavLst>
                                        <p:tav tm="0">
                                          <p:val>
                                            <p:strVal val="0-#ppt_w/2"/>
                                          </p:val>
                                        </p:tav>
                                        <p:tav tm="100000">
                                          <p:val>
                                            <p:strVal val="#ppt_x"/>
                                          </p:val>
                                        </p:tav>
                                      </p:tavLst>
                                    </p:anim>
                                    <p:anim calcmode="lin" valueType="num">
                                      <p:cBhvr additive="base">
                                        <p:cTn id="8" dur="500" fill="hold"/>
                                        <p:tgtEl>
                                          <p:spTgt spid="10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DRIVEBY.WAV" builtIn="1"/>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69"/>
                                        </p:tgtEl>
                                        <p:attrNameLst>
                                          <p:attrName>style.visibility</p:attrName>
                                        </p:attrNameLst>
                                      </p:cBhvr>
                                      <p:to>
                                        <p:strVal val="visible"/>
                                      </p:to>
                                    </p:set>
                                    <p:anim calcmode="lin" valueType="num">
                                      <p:cBhvr additive="base">
                                        <p:cTn id="13" dur="500" fill="hold"/>
                                        <p:tgtEl>
                                          <p:spTgt spid="10269"/>
                                        </p:tgtEl>
                                        <p:attrNameLst>
                                          <p:attrName>ppt_x</p:attrName>
                                        </p:attrNameLst>
                                      </p:cBhvr>
                                      <p:tavLst>
                                        <p:tav tm="0">
                                          <p:val>
                                            <p:strVal val="0-#ppt_w/2"/>
                                          </p:val>
                                        </p:tav>
                                        <p:tav tm="100000">
                                          <p:val>
                                            <p:strVal val="#ppt_x"/>
                                          </p:val>
                                        </p:tav>
                                      </p:tavLst>
                                    </p:anim>
                                    <p:anim calcmode="lin" valueType="num">
                                      <p:cBhvr additive="base">
                                        <p:cTn id="14" dur="500" fill="hold"/>
                                        <p:tgtEl>
                                          <p:spTgt spid="10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LASER.WAV" builtIn="1"/>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70"/>
                                        </p:tgtEl>
                                        <p:attrNameLst>
                                          <p:attrName>style.visibility</p:attrName>
                                        </p:attrNameLst>
                                      </p:cBhvr>
                                      <p:to>
                                        <p:strVal val="visible"/>
                                      </p:to>
                                    </p:set>
                                    <p:anim calcmode="lin" valueType="num">
                                      <p:cBhvr additive="base">
                                        <p:cTn id="19" dur="500" fill="hold"/>
                                        <p:tgtEl>
                                          <p:spTgt spid="10270"/>
                                        </p:tgtEl>
                                        <p:attrNameLst>
                                          <p:attrName>ppt_x</p:attrName>
                                        </p:attrNameLst>
                                      </p:cBhvr>
                                      <p:tavLst>
                                        <p:tav tm="0">
                                          <p:val>
                                            <p:strVal val="0-#ppt_w/2"/>
                                          </p:val>
                                        </p:tav>
                                        <p:tav tm="100000">
                                          <p:val>
                                            <p:strVal val="#ppt_x"/>
                                          </p:val>
                                        </p:tav>
                                      </p:tavLst>
                                    </p:anim>
                                    <p:anim calcmode="lin" valueType="num">
                                      <p:cBhvr additive="base">
                                        <p:cTn id="20" dur="500" fill="hold"/>
                                        <p:tgtEl>
                                          <p:spTgt spid="10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RICOCHET.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8" grpId="0" animBg="1"/>
      <p:bldP spid="10269" grpId="0" animBg="1"/>
      <p:bldP spid="102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lIns="90488" tIns="44450" rIns="90488" bIns="44450" anchorCtr="0"/>
          <a:lstStyle/>
          <a:p>
            <a:pPr eaLnBrk="1" hangingPunct="1">
              <a:lnSpc>
                <a:spcPct val="90000"/>
              </a:lnSpc>
              <a:defRPr/>
            </a:pPr>
            <a:r>
              <a:rPr lang="en-US" sz="5400" smtClean="0"/>
              <a:t>Ionizing Radiations</a:t>
            </a:r>
            <a:br>
              <a:rPr lang="en-US" sz="5400" smtClean="0"/>
            </a:br>
            <a:r>
              <a:rPr lang="en-US" sz="5400" smtClean="0"/>
              <a:t>Beta Decay</a:t>
            </a:r>
          </a:p>
        </p:txBody>
      </p:sp>
      <p:grpSp>
        <p:nvGrpSpPr>
          <p:cNvPr id="8195" name="Group 3"/>
          <p:cNvGrpSpPr>
            <a:grpSpLocks/>
          </p:cNvGrpSpPr>
          <p:nvPr/>
        </p:nvGrpSpPr>
        <p:grpSpPr bwMode="auto">
          <a:xfrm>
            <a:off x="1676400" y="2057400"/>
            <a:ext cx="5880100" cy="3838575"/>
            <a:chOff x="1228" y="1193"/>
            <a:chExt cx="4168" cy="2418"/>
          </a:xfrm>
        </p:grpSpPr>
        <p:sp>
          <p:nvSpPr>
            <p:cNvPr id="8196" name="Line 4"/>
            <p:cNvSpPr>
              <a:spLocks noChangeShapeType="1"/>
            </p:cNvSpPr>
            <p:nvPr/>
          </p:nvSpPr>
          <p:spPr bwMode="auto">
            <a:xfrm>
              <a:off x="2895" y="2151"/>
              <a:ext cx="841" cy="265"/>
            </a:xfrm>
            <a:prstGeom prst="line">
              <a:avLst/>
            </a:prstGeom>
            <a:noFill/>
            <a:ln w="12700">
              <a:solidFill>
                <a:schemeClr val="tx1"/>
              </a:solidFill>
              <a:round/>
              <a:headEnd/>
              <a:tailEnd type="triangle" w="med" len="med"/>
            </a:ln>
          </p:spPr>
          <p:txBody>
            <a:bodyPr wrap="none" anchor="ctr"/>
            <a:lstStyle/>
            <a:p>
              <a:endParaRPr lang="ru-RU"/>
            </a:p>
          </p:txBody>
        </p:sp>
        <p:sp>
          <p:nvSpPr>
            <p:cNvPr id="8197" name="Rectangle 5"/>
            <p:cNvSpPr>
              <a:spLocks noChangeArrowheads="1"/>
            </p:cNvSpPr>
            <p:nvPr/>
          </p:nvSpPr>
          <p:spPr bwMode="auto">
            <a:xfrm>
              <a:off x="1601" y="1193"/>
              <a:ext cx="734" cy="402"/>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600" baseline="30000"/>
                <a:t>3</a:t>
              </a:r>
              <a:r>
                <a:rPr lang="en-US" sz="3600"/>
                <a:t>H</a:t>
              </a:r>
              <a:r>
                <a:rPr lang="en-US" sz="2800" b="1"/>
                <a:t> </a:t>
              </a:r>
            </a:p>
          </p:txBody>
        </p:sp>
        <p:sp>
          <p:nvSpPr>
            <p:cNvPr id="8198" name="Rectangle 6"/>
            <p:cNvSpPr>
              <a:spLocks noChangeArrowheads="1"/>
            </p:cNvSpPr>
            <p:nvPr/>
          </p:nvSpPr>
          <p:spPr bwMode="auto">
            <a:xfrm>
              <a:off x="4097" y="1673"/>
              <a:ext cx="1166" cy="3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200" baseline="30000"/>
                <a:t>3</a:t>
              </a:r>
              <a:r>
                <a:rPr lang="en-US" sz="3200"/>
                <a:t>He Ion</a:t>
              </a:r>
            </a:p>
          </p:txBody>
        </p:sp>
        <p:sp>
          <p:nvSpPr>
            <p:cNvPr id="8199" name="Rectangle 7"/>
            <p:cNvSpPr>
              <a:spLocks noChangeArrowheads="1"/>
            </p:cNvSpPr>
            <p:nvPr/>
          </p:nvSpPr>
          <p:spPr bwMode="auto">
            <a:xfrm>
              <a:off x="3185" y="1241"/>
              <a:ext cx="734" cy="40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i="1"/>
                <a:t>Beta particle</a:t>
              </a:r>
            </a:p>
          </p:txBody>
        </p:sp>
        <p:sp>
          <p:nvSpPr>
            <p:cNvPr id="8200" name="Freeform 8"/>
            <p:cNvSpPr>
              <a:spLocks/>
            </p:cNvSpPr>
            <p:nvPr/>
          </p:nvSpPr>
          <p:spPr bwMode="auto">
            <a:xfrm>
              <a:off x="2070" y="1395"/>
              <a:ext cx="1101" cy="618"/>
            </a:xfrm>
            <a:custGeom>
              <a:avLst/>
              <a:gdLst>
                <a:gd name="T0" fmla="*/ 43 w 1101"/>
                <a:gd name="T1" fmla="*/ 575 h 618"/>
                <a:gd name="T2" fmla="*/ 87 w 1101"/>
                <a:gd name="T3" fmla="*/ 540 h 618"/>
                <a:gd name="T4" fmla="*/ 134 w 1101"/>
                <a:gd name="T5" fmla="*/ 503 h 618"/>
                <a:gd name="T6" fmla="*/ 191 w 1101"/>
                <a:gd name="T7" fmla="*/ 465 h 618"/>
                <a:gd name="T8" fmla="*/ 240 w 1101"/>
                <a:gd name="T9" fmla="*/ 429 h 618"/>
                <a:gd name="T10" fmla="*/ 310 w 1101"/>
                <a:gd name="T11" fmla="*/ 385 h 618"/>
                <a:gd name="T12" fmla="*/ 401 w 1101"/>
                <a:gd name="T13" fmla="*/ 331 h 618"/>
                <a:gd name="T14" fmla="*/ 481 w 1101"/>
                <a:gd name="T15" fmla="*/ 284 h 618"/>
                <a:gd name="T16" fmla="*/ 572 w 1101"/>
                <a:gd name="T17" fmla="*/ 235 h 618"/>
                <a:gd name="T18" fmla="*/ 649 w 1101"/>
                <a:gd name="T19" fmla="*/ 194 h 618"/>
                <a:gd name="T20" fmla="*/ 726 w 1101"/>
                <a:gd name="T21" fmla="*/ 158 h 618"/>
                <a:gd name="T22" fmla="*/ 795 w 1101"/>
                <a:gd name="T23" fmla="*/ 131 h 618"/>
                <a:gd name="T24" fmla="*/ 859 w 1101"/>
                <a:gd name="T25" fmla="*/ 107 h 618"/>
                <a:gd name="T26" fmla="*/ 915 w 1101"/>
                <a:gd name="T27" fmla="*/ 93 h 618"/>
                <a:gd name="T28" fmla="*/ 958 w 1101"/>
                <a:gd name="T29" fmla="*/ 84 h 618"/>
                <a:gd name="T30" fmla="*/ 1057 w 1101"/>
                <a:gd name="T31" fmla="*/ 0 h 618"/>
                <a:gd name="T32" fmla="*/ 1051 w 1101"/>
                <a:gd name="T33" fmla="*/ 24 h 618"/>
                <a:gd name="T34" fmla="*/ 1051 w 1101"/>
                <a:gd name="T35" fmla="*/ 44 h 618"/>
                <a:gd name="T36" fmla="*/ 1056 w 1101"/>
                <a:gd name="T37" fmla="*/ 62 h 618"/>
                <a:gd name="T38" fmla="*/ 1065 w 1101"/>
                <a:gd name="T39" fmla="*/ 75 h 618"/>
                <a:gd name="T40" fmla="*/ 1082 w 1101"/>
                <a:gd name="T41" fmla="*/ 89 h 618"/>
                <a:gd name="T42" fmla="*/ 1100 w 1101"/>
                <a:gd name="T43" fmla="*/ 98 h 618"/>
                <a:gd name="T44" fmla="*/ 1051 w 1101"/>
                <a:gd name="T45" fmla="*/ 119 h 618"/>
                <a:gd name="T46" fmla="*/ 995 w 1101"/>
                <a:gd name="T47" fmla="*/ 144 h 618"/>
                <a:gd name="T48" fmla="*/ 962 w 1101"/>
                <a:gd name="T49" fmla="*/ 163 h 618"/>
                <a:gd name="T50" fmla="*/ 912 w 1101"/>
                <a:gd name="T51" fmla="*/ 193 h 618"/>
                <a:gd name="T52" fmla="*/ 867 w 1101"/>
                <a:gd name="T53" fmla="*/ 221 h 618"/>
                <a:gd name="T54" fmla="*/ 804 w 1101"/>
                <a:gd name="T55" fmla="*/ 262 h 618"/>
                <a:gd name="T56" fmla="*/ 869 w 1101"/>
                <a:gd name="T57" fmla="*/ 175 h 618"/>
                <a:gd name="T58" fmla="*/ 804 w 1101"/>
                <a:gd name="T59" fmla="*/ 191 h 618"/>
                <a:gd name="T60" fmla="*/ 739 w 1101"/>
                <a:gd name="T61" fmla="*/ 212 h 618"/>
                <a:gd name="T62" fmla="*/ 683 w 1101"/>
                <a:gd name="T63" fmla="*/ 233 h 618"/>
                <a:gd name="T64" fmla="*/ 611 w 1101"/>
                <a:gd name="T65" fmla="*/ 261 h 618"/>
                <a:gd name="T66" fmla="*/ 541 w 1101"/>
                <a:gd name="T67" fmla="*/ 293 h 618"/>
                <a:gd name="T68" fmla="*/ 473 w 1101"/>
                <a:gd name="T69" fmla="*/ 324 h 618"/>
                <a:gd name="T70" fmla="*/ 394 w 1101"/>
                <a:gd name="T71" fmla="*/ 366 h 618"/>
                <a:gd name="T72" fmla="*/ 317 w 1101"/>
                <a:gd name="T73" fmla="*/ 409 h 618"/>
                <a:gd name="T74" fmla="*/ 227 w 1101"/>
                <a:gd name="T75" fmla="*/ 461 h 618"/>
                <a:gd name="T76" fmla="*/ 157 w 1101"/>
                <a:gd name="T77" fmla="*/ 503 h 618"/>
                <a:gd name="T78" fmla="*/ 107 w 1101"/>
                <a:gd name="T79" fmla="*/ 536 h 618"/>
                <a:gd name="T80" fmla="*/ 66 w 1101"/>
                <a:gd name="T81" fmla="*/ 566 h 6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01"/>
                <a:gd name="T124" fmla="*/ 0 h 618"/>
                <a:gd name="T125" fmla="*/ 1101 w 1101"/>
                <a:gd name="T126" fmla="*/ 618 h 6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01" h="618">
                  <a:moveTo>
                    <a:pt x="0" y="617"/>
                  </a:moveTo>
                  <a:lnTo>
                    <a:pt x="43" y="575"/>
                  </a:lnTo>
                  <a:lnTo>
                    <a:pt x="64" y="558"/>
                  </a:lnTo>
                  <a:lnTo>
                    <a:pt x="87" y="540"/>
                  </a:lnTo>
                  <a:lnTo>
                    <a:pt x="108" y="523"/>
                  </a:lnTo>
                  <a:lnTo>
                    <a:pt x="134" y="503"/>
                  </a:lnTo>
                  <a:lnTo>
                    <a:pt x="160" y="484"/>
                  </a:lnTo>
                  <a:lnTo>
                    <a:pt x="191" y="465"/>
                  </a:lnTo>
                  <a:lnTo>
                    <a:pt x="215" y="447"/>
                  </a:lnTo>
                  <a:lnTo>
                    <a:pt x="240" y="429"/>
                  </a:lnTo>
                  <a:lnTo>
                    <a:pt x="274" y="408"/>
                  </a:lnTo>
                  <a:lnTo>
                    <a:pt x="310" y="385"/>
                  </a:lnTo>
                  <a:lnTo>
                    <a:pt x="350" y="361"/>
                  </a:lnTo>
                  <a:lnTo>
                    <a:pt x="401" y="331"/>
                  </a:lnTo>
                  <a:lnTo>
                    <a:pt x="446" y="304"/>
                  </a:lnTo>
                  <a:lnTo>
                    <a:pt x="481" y="284"/>
                  </a:lnTo>
                  <a:lnTo>
                    <a:pt x="533" y="256"/>
                  </a:lnTo>
                  <a:lnTo>
                    <a:pt x="572" y="235"/>
                  </a:lnTo>
                  <a:lnTo>
                    <a:pt x="609" y="216"/>
                  </a:lnTo>
                  <a:lnTo>
                    <a:pt x="649" y="194"/>
                  </a:lnTo>
                  <a:lnTo>
                    <a:pt x="690" y="175"/>
                  </a:lnTo>
                  <a:lnTo>
                    <a:pt x="726" y="158"/>
                  </a:lnTo>
                  <a:lnTo>
                    <a:pt x="761" y="143"/>
                  </a:lnTo>
                  <a:lnTo>
                    <a:pt x="795" y="131"/>
                  </a:lnTo>
                  <a:lnTo>
                    <a:pt x="825" y="118"/>
                  </a:lnTo>
                  <a:lnTo>
                    <a:pt x="859" y="107"/>
                  </a:lnTo>
                  <a:lnTo>
                    <a:pt x="891" y="97"/>
                  </a:lnTo>
                  <a:lnTo>
                    <a:pt x="915" y="93"/>
                  </a:lnTo>
                  <a:lnTo>
                    <a:pt x="939" y="87"/>
                  </a:lnTo>
                  <a:lnTo>
                    <a:pt x="958" y="84"/>
                  </a:lnTo>
                  <a:lnTo>
                    <a:pt x="983" y="82"/>
                  </a:lnTo>
                  <a:lnTo>
                    <a:pt x="1057" y="0"/>
                  </a:lnTo>
                  <a:lnTo>
                    <a:pt x="1053" y="13"/>
                  </a:lnTo>
                  <a:lnTo>
                    <a:pt x="1051" y="24"/>
                  </a:lnTo>
                  <a:lnTo>
                    <a:pt x="1051" y="34"/>
                  </a:lnTo>
                  <a:lnTo>
                    <a:pt x="1051" y="44"/>
                  </a:lnTo>
                  <a:lnTo>
                    <a:pt x="1054" y="54"/>
                  </a:lnTo>
                  <a:lnTo>
                    <a:pt x="1056" y="62"/>
                  </a:lnTo>
                  <a:lnTo>
                    <a:pt x="1061" y="68"/>
                  </a:lnTo>
                  <a:lnTo>
                    <a:pt x="1065" y="75"/>
                  </a:lnTo>
                  <a:lnTo>
                    <a:pt x="1076" y="84"/>
                  </a:lnTo>
                  <a:lnTo>
                    <a:pt x="1082" y="89"/>
                  </a:lnTo>
                  <a:lnTo>
                    <a:pt x="1091" y="94"/>
                  </a:lnTo>
                  <a:lnTo>
                    <a:pt x="1100" y="98"/>
                  </a:lnTo>
                  <a:lnTo>
                    <a:pt x="1075" y="108"/>
                  </a:lnTo>
                  <a:lnTo>
                    <a:pt x="1051" y="119"/>
                  </a:lnTo>
                  <a:lnTo>
                    <a:pt x="1022" y="132"/>
                  </a:lnTo>
                  <a:lnTo>
                    <a:pt x="995" y="144"/>
                  </a:lnTo>
                  <a:lnTo>
                    <a:pt x="978" y="154"/>
                  </a:lnTo>
                  <a:lnTo>
                    <a:pt x="962" y="163"/>
                  </a:lnTo>
                  <a:lnTo>
                    <a:pt x="937" y="177"/>
                  </a:lnTo>
                  <a:lnTo>
                    <a:pt x="912" y="193"/>
                  </a:lnTo>
                  <a:lnTo>
                    <a:pt x="890" y="205"/>
                  </a:lnTo>
                  <a:lnTo>
                    <a:pt x="867" y="221"/>
                  </a:lnTo>
                  <a:lnTo>
                    <a:pt x="841" y="238"/>
                  </a:lnTo>
                  <a:lnTo>
                    <a:pt x="804" y="262"/>
                  </a:lnTo>
                  <a:lnTo>
                    <a:pt x="898" y="168"/>
                  </a:lnTo>
                  <a:lnTo>
                    <a:pt x="869" y="175"/>
                  </a:lnTo>
                  <a:lnTo>
                    <a:pt x="833" y="182"/>
                  </a:lnTo>
                  <a:lnTo>
                    <a:pt x="804" y="191"/>
                  </a:lnTo>
                  <a:lnTo>
                    <a:pt x="765" y="203"/>
                  </a:lnTo>
                  <a:lnTo>
                    <a:pt x="739" y="212"/>
                  </a:lnTo>
                  <a:lnTo>
                    <a:pt x="715" y="219"/>
                  </a:lnTo>
                  <a:lnTo>
                    <a:pt x="683" y="233"/>
                  </a:lnTo>
                  <a:lnTo>
                    <a:pt x="648" y="245"/>
                  </a:lnTo>
                  <a:lnTo>
                    <a:pt x="611" y="261"/>
                  </a:lnTo>
                  <a:lnTo>
                    <a:pt x="577" y="275"/>
                  </a:lnTo>
                  <a:lnTo>
                    <a:pt x="541" y="293"/>
                  </a:lnTo>
                  <a:lnTo>
                    <a:pt x="502" y="310"/>
                  </a:lnTo>
                  <a:lnTo>
                    <a:pt x="473" y="324"/>
                  </a:lnTo>
                  <a:lnTo>
                    <a:pt x="433" y="346"/>
                  </a:lnTo>
                  <a:lnTo>
                    <a:pt x="394" y="366"/>
                  </a:lnTo>
                  <a:lnTo>
                    <a:pt x="357" y="386"/>
                  </a:lnTo>
                  <a:lnTo>
                    <a:pt x="317" y="409"/>
                  </a:lnTo>
                  <a:lnTo>
                    <a:pt x="272" y="434"/>
                  </a:lnTo>
                  <a:lnTo>
                    <a:pt x="227" y="461"/>
                  </a:lnTo>
                  <a:lnTo>
                    <a:pt x="187" y="486"/>
                  </a:lnTo>
                  <a:lnTo>
                    <a:pt x="157" y="503"/>
                  </a:lnTo>
                  <a:lnTo>
                    <a:pt x="129" y="521"/>
                  </a:lnTo>
                  <a:lnTo>
                    <a:pt x="107" y="536"/>
                  </a:lnTo>
                  <a:lnTo>
                    <a:pt x="84" y="551"/>
                  </a:lnTo>
                  <a:lnTo>
                    <a:pt x="66" y="566"/>
                  </a:lnTo>
                  <a:lnTo>
                    <a:pt x="0" y="617"/>
                  </a:lnTo>
                </a:path>
              </a:pathLst>
            </a:custGeom>
            <a:solidFill>
              <a:srgbClr val="00F437"/>
            </a:solidFill>
            <a:ln w="12700" cap="rnd">
              <a:noFill/>
              <a:round/>
              <a:headEnd/>
              <a:tailEnd/>
            </a:ln>
          </p:spPr>
          <p:txBody>
            <a:bodyPr/>
            <a:lstStyle/>
            <a:p>
              <a:endParaRPr lang="ru-RU"/>
            </a:p>
          </p:txBody>
        </p:sp>
        <p:grpSp>
          <p:nvGrpSpPr>
            <p:cNvPr id="8201" name="Group 9"/>
            <p:cNvGrpSpPr>
              <a:grpSpLocks/>
            </p:cNvGrpSpPr>
            <p:nvPr/>
          </p:nvGrpSpPr>
          <p:grpSpPr bwMode="auto">
            <a:xfrm>
              <a:off x="2088" y="2160"/>
              <a:ext cx="769" cy="913"/>
              <a:chOff x="2088" y="2160"/>
              <a:chExt cx="769" cy="913"/>
            </a:xfrm>
          </p:grpSpPr>
          <p:sp>
            <p:nvSpPr>
              <p:cNvPr id="8227" name="Freeform 10"/>
              <p:cNvSpPr>
                <a:spLocks/>
              </p:cNvSpPr>
              <p:nvPr/>
            </p:nvSpPr>
            <p:spPr bwMode="auto">
              <a:xfrm>
                <a:off x="2785" y="3044"/>
                <a:ext cx="72" cy="29"/>
              </a:xfrm>
              <a:custGeom>
                <a:avLst/>
                <a:gdLst>
                  <a:gd name="T0" fmla="*/ 71 w 72"/>
                  <a:gd name="T1" fmla="*/ 28 h 29"/>
                  <a:gd name="T2" fmla="*/ 68 w 72"/>
                  <a:gd name="T3" fmla="*/ 23 h 29"/>
                  <a:gd name="T4" fmla="*/ 64 w 72"/>
                  <a:gd name="T5" fmla="*/ 17 h 29"/>
                  <a:gd name="T6" fmla="*/ 60 w 72"/>
                  <a:gd name="T7" fmla="*/ 14 h 29"/>
                  <a:gd name="T8" fmla="*/ 57 w 72"/>
                  <a:gd name="T9" fmla="*/ 11 h 29"/>
                  <a:gd name="T10" fmla="*/ 53 w 72"/>
                  <a:gd name="T11" fmla="*/ 11 h 29"/>
                  <a:gd name="T12" fmla="*/ 15 w 72"/>
                  <a:gd name="T13" fmla="*/ 12 h 29"/>
                  <a:gd name="T14" fmla="*/ 14 w 72"/>
                  <a:gd name="T15" fmla="*/ 12 h 29"/>
                  <a:gd name="T16" fmla="*/ 11 w 72"/>
                  <a:gd name="T17" fmla="*/ 9 h 29"/>
                  <a:gd name="T18" fmla="*/ 7 w 72"/>
                  <a:gd name="T19" fmla="*/ 6 h 29"/>
                  <a:gd name="T20" fmla="*/ 0 w 72"/>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29"/>
                  <a:gd name="T35" fmla="*/ 72 w 72"/>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29">
                    <a:moveTo>
                      <a:pt x="71" y="28"/>
                    </a:moveTo>
                    <a:lnTo>
                      <a:pt x="68" y="23"/>
                    </a:lnTo>
                    <a:lnTo>
                      <a:pt x="64" y="17"/>
                    </a:lnTo>
                    <a:lnTo>
                      <a:pt x="60" y="14"/>
                    </a:lnTo>
                    <a:lnTo>
                      <a:pt x="57" y="11"/>
                    </a:lnTo>
                    <a:lnTo>
                      <a:pt x="53" y="11"/>
                    </a:lnTo>
                    <a:lnTo>
                      <a:pt x="15" y="12"/>
                    </a:lnTo>
                    <a:lnTo>
                      <a:pt x="14" y="12"/>
                    </a:lnTo>
                    <a:lnTo>
                      <a:pt x="11" y="9"/>
                    </a:lnTo>
                    <a:lnTo>
                      <a:pt x="7" y="6"/>
                    </a:lnTo>
                    <a:lnTo>
                      <a:pt x="0" y="0"/>
                    </a:lnTo>
                  </a:path>
                </a:pathLst>
              </a:custGeom>
              <a:noFill/>
              <a:ln w="25400" cap="rnd">
                <a:solidFill>
                  <a:srgbClr val="FF3958"/>
                </a:solidFill>
                <a:round/>
                <a:headEnd/>
                <a:tailEnd/>
              </a:ln>
            </p:spPr>
            <p:txBody>
              <a:bodyPr/>
              <a:lstStyle/>
              <a:p>
                <a:endParaRPr lang="ru-RU"/>
              </a:p>
            </p:txBody>
          </p:sp>
          <p:sp>
            <p:nvSpPr>
              <p:cNvPr id="8228" name="Freeform 11"/>
              <p:cNvSpPr>
                <a:spLocks/>
              </p:cNvSpPr>
              <p:nvPr/>
            </p:nvSpPr>
            <p:spPr bwMode="auto">
              <a:xfrm>
                <a:off x="2708" y="2954"/>
                <a:ext cx="73" cy="28"/>
              </a:xfrm>
              <a:custGeom>
                <a:avLst/>
                <a:gdLst>
                  <a:gd name="T0" fmla="*/ 72 w 73"/>
                  <a:gd name="T1" fmla="*/ 27 h 28"/>
                  <a:gd name="T2" fmla="*/ 69 w 73"/>
                  <a:gd name="T3" fmla="*/ 22 h 28"/>
                  <a:gd name="T4" fmla="*/ 66 w 73"/>
                  <a:gd name="T5" fmla="*/ 17 h 28"/>
                  <a:gd name="T6" fmla="*/ 61 w 73"/>
                  <a:gd name="T7" fmla="*/ 13 h 28"/>
                  <a:gd name="T8" fmla="*/ 58 w 73"/>
                  <a:gd name="T9" fmla="*/ 11 h 28"/>
                  <a:gd name="T10" fmla="*/ 55 w 73"/>
                  <a:gd name="T11" fmla="*/ 11 h 28"/>
                  <a:gd name="T12" fmla="*/ 16 w 73"/>
                  <a:gd name="T13" fmla="*/ 12 h 28"/>
                  <a:gd name="T14" fmla="*/ 14 w 73"/>
                  <a:gd name="T15" fmla="*/ 12 h 28"/>
                  <a:gd name="T16" fmla="*/ 10 w 73"/>
                  <a:gd name="T17" fmla="*/ 8 h 28"/>
                  <a:gd name="T18" fmla="*/ 6 w 73"/>
                  <a:gd name="T19" fmla="*/ 5 h 28"/>
                  <a:gd name="T20" fmla="*/ 0 w 73"/>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8"/>
                  <a:gd name="T35" fmla="*/ 73 w 73"/>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8">
                    <a:moveTo>
                      <a:pt x="72" y="27"/>
                    </a:moveTo>
                    <a:lnTo>
                      <a:pt x="69" y="22"/>
                    </a:lnTo>
                    <a:lnTo>
                      <a:pt x="66" y="17"/>
                    </a:lnTo>
                    <a:lnTo>
                      <a:pt x="61" y="13"/>
                    </a:lnTo>
                    <a:lnTo>
                      <a:pt x="58" y="11"/>
                    </a:lnTo>
                    <a:lnTo>
                      <a:pt x="55" y="11"/>
                    </a:lnTo>
                    <a:lnTo>
                      <a:pt x="16" y="12"/>
                    </a:lnTo>
                    <a:lnTo>
                      <a:pt x="14" y="12"/>
                    </a:lnTo>
                    <a:lnTo>
                      <a:pt x="10" y="8"/>
                    </a:lnTo>
                    <a:lnTo>
                      <a:pt x="6" y="5"/>
                    </a:lnTo>
                    <a:lnTo>
                      <a:pt x="0" y="0"/>
                    </a:lnTo>
                  </a:path>
                </a:pathLst>
              </a:custGeom>
              <a:noFill/>
              <a:ln w="25400" cap="rnd">
                <a:solidFill>
                  <a:srgbClr val="FF3958"/>
                </a:solidFill>
                <a:round/>
                <a:headEnd/>
                <a:tailEnd/>
              </a:ln>
            </p:spPr>
            <p:txBody>
              <a:bodyPr/>
              <a:lstStyle/>
              <a:p>
                <a:endParaRPr lang="ru-RU"/>
              </a:p>
            </p:txBody>
          </p:sp>
          <p:sp>
            <p:nvSpPr>
              <p:cNvPr id="8229" name="Freeform 12"/>
              <p:cNvSpPr>
                <a:spLocks/>
              </p:cNvSpPr>
              <p:nvPr/>
            </p:nvSpPr>
            <p:spPr bwMode="auto">
              <a:xfrm>
                <a:off x="2631" y="2862"/>
                <a:ext cx="73" cy="30"/>
              </a:xfrm>
              <a:custGeom>
                <a:avLst/>
                <a:gdLst>
                  <a:gd name="T0" fmla="*/ 72 w 73"/>
                  <a:gd name="T1" fmla="*/ 29 h 30"/>
                  <a:gd name="T2" fmla="*/ 69 w 73"/>
                  <a:gd name="T3" fmla="*/ 24 h 30"/>
                  <a:gd name="T4" fmla="*/ 65 w 73"/>
                  <a:gd name="T5" fmla="*/ 18 h 30"/>
                  <a:gd name="T6" fmla="*/ 61 w 73"/>
                  <a:gd name="T7" fmla="*/ 15 h 30"/>
                  <a:gd name="T8" fmla="*/ 57 w 73"/>
                  <a:gd name="T9" fmla="*/ 12 h 30"/>
                  <a:gd name="T10" fmla="*/ 54 w 73"/>
                  <a:gd name="T11" fmla="*/ 12 h 30"/>
                  <a:gd name="T12" fmla="*/ 15 w 73"/>
                  <a:gd name="T13" fmla="*/ 13 h 30"/>
                  <a:gd name="T14" fmla="*/ 14 w 73"/>
                  <a:gd name="T15" fmla="*/ 13 h 30"/>
                  <a:gd name="T16" fmla="*/ 10 w 73"/>
                  <a:gd name="T17" fmla="*/ 9 h 30"/>
                  <a:gd name="T18" fmla="*/ 6 w 73"/>
                  <a:gd name="T19" fmla="*/ 5 h 30"/>
                  <a:gd name="T20" fmla="*/ 0 w 73"/>
                  <a:gd name="T21" fmla="*/ 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30"/>
                  <a:gd name="T35" fmla="*/ 73 w 73"/>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30">
                    <a:moveTo>
                      <a:pt x="72" y="29"/>
                    </a:moveTo>
                    <a:lnTo>
                      <a:pt x="69" y="24"/>
                    </a:lnTo>
                    <a:lnTo>
                      <a:pt x="65" y="18"/>
                    </a:lnTo>
                    <a:lnTo>
                      <a:pt x="61" y="15"/>
                    </a:lnTo>
                    <a:lnTo>
                      <a:pt x="57" y="12"/>
                    </a:lnTo>
                    <a:lnTo>
                      <a:pt x="54" y="12"/>
                    </a:lnTo>
                    <a:lnTo>
                      <a:pt x="15" y="13"/>
                    </a:lnTo>
                    <a:lnTo>
                      <a:pt x="14" y="13"/>
                    </a:lnTo>
                    <a:lnTo>
                      <a:pt x="10" y="9"/>
                    </a:lnTo>
                    <a:lnTo>
                      <a:pt x="6" y="5"/>
                    </a:lnTo>
                    <a:lnTo>
                      <a:pt x="0" y="0"/>
                    </a:lnTo>
                  </a:path>
                </a:pathLst>
              </a:custGeom>
              <a:noFill/>
              <a:ln w="25400" cap="rnd">
                <a:solidFill>
                  <a:srgbClr val="FF3958"/>
                </a:solidFill>
                <a:round/>
                <a:headEnd/>
                <a:tailEnd/>
              </a:ln>
            </p:spPr>
            <p:txBody>
              <a:bodyPr/>
              <a:lstStyle/>
              <a:p>
                <a:endParaRPr lang="ru-RU"/>
              </a:p>
            </p:txBody>
          </p:sp>
          <p:sp>
            <p:nvSpPr>
              <p:cNvPr id="8230" name="Freeform 13"/>
              <p:cNvSpPr>
                <a:spLocks/>
              </p:cNvSpPr>
              <p:nvPr/>
            </p:nvSpPr>
            <p:spPr bwMode="auto">
              <a:xfrm>
                <a:off x="2693" y="2878"/>
                <a:ext cx="16" cy="77"/>
              </a:xfrm>
              <a:custGeom>
                <a:avLst/>
                <a:gdLst>
                  <a:gd name="T0" fmla="*/ 0 w 16"/>
                  <a:gd name="T1" fmla="*/ 0 h 77"/>
                  <a:gd name="T2" fmla="*/ 5 w 16"/>
                  <a:gd name="T3" fmla="*/ 5 h 77"/>
                  <a:gd name="T4" fmla="*/ 9 w 16"/>
                  <a:gd name="T5" fmla="*/ 9 h 77"/>
                  <a:gd name="T6" fmla="*/ 13 w 16"/>
                  <a:gd name="T7" fmla="*/ 15 h 77"/>
                  <a:gd name="T8" fmla="*/ 14 w 16"/>
                  <a:gd name="T9" fmla="*/ 19 h 77"/>
                  <a:gd name="T10" fmla="*/ 13 w 16"/>
                  <a:gd name="T11" fmla="*/ 20 h 77"/>
                  <a:gd name="T12" fmla="*/ 6 w 16"/>
                  <a:gd name="T13" fmla="*/ 59 h 77"/>
                  <a:gd name="T14" fmla="*/ 6 w 16"/>
                  <a:gd name="T15" fmla="*/ 61 h 77"/>
                  <a:gd name="T16" fmla="*/ 8 w 16"/>
                  <a:gd name="T17" fmla="*/ 63 h 77"/>
                  <a:gd name="T18" fmla="*/ 10 w 16"/>
                  <a:gd name="T19" fmla="*/ 68 h 77"/>
                  <a:gd name="T20" fmla="*/ 15 w 16"/>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7"/>
                  <a:gd name="T35" fmla="*/ 16 w 16"/>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7">
                    <a:moveTo>
                      <a:pt x="0" y="0"/>
                    </a:moveTo>
                    <a:lnTo>
                      <a:pt x="5" y="5"/>
                    </a:lnTo>
                    <a:lnTo>
                      <a:pt x="9" y="9"/>
                    </a:lnTo>
                    <a:lnTo>
                      <a:pt x="13" y="15"/>
                    </a:lnTo>
                    <a:lnTo>
                      <a:pt x="14" y="19"/>
                    </a:lnTo>
                    <a:lnTo>
                      <a:pt x="13" y="20"/>
                    </a:lnTo>
                    <a:lnTo>
                      <a:pt x="6" y="59"/>
                    </a:lnTo>
                    <a:lnTo>
                      <a:pt x="6" y="61"/>
                    </a:lnTo>
                    <a:lnTo>
                      <a:pt x="8" y="63"/>
                    </a:lnTo>
                    <a:lnTo>
                      <a:pt x="10" y="68"/>
                    </a:lnTo>
                    <a:lnTo>
                      <a:pt x="15" y="76"/>
                    </a:lnTo>
                  </a:path>
                </a:pathLst>
              </a:custGeom>
              <a:noFill/>
              <a:ln w="25400" cap="rnd">
                <a:solidFill>
                  <a:srgbClr val="FF3958"/>
                </a:solidFill>
                <a:round/>
                <a:headEnd/>
                <a:tailEnd/>
              </a:ln>
            </p:spPr>
            <p:txBody>
              <a:bodyPr/>
              <a:lstStyle/>
              <a:p>
                <a:endParaRPr lang="ru-RU"/>
              </a:p>
            </p:txBody>
          </p:sp>
          <p:sp>
            <p:nvSpPr>
              <p:cNvPr id="8231" name="Freeform 14"/>
              <p:cNvSpPr>
                <a:spLocks/>
              </p:cNvSpPr>
              <p:nvPr/>
            </p:nvSpPr>
            <p:spPr bwMode="auto">
              <a:xfrm>
                <a:off x="2767" y="2968"/>
                <a:ext cx="19" cy="77"/>
              </a:xfrm>
              <a:custGeom>
                <a:avLst/>
                <a:gdLst>
                  <a:gd name="T0" fmla="*/ 0 w 19"/>
                  <a:gd name="T1" fmla="*/ 0 h 77"/>
                  <a:gd name="T2" fmla="*/ 7 w 19"/>
                  <a:gd name="T3" fmla="*/ 5 h 77"/>
                  <a:gd name="T4" fmla="*/ 11 w 19"/>
                  <a:gd name="T5" fmla="*/ 9 h 77"/>
                  <a:gd name="T6" fmla="*/ 16 w 19"/>
                  <a:gd name="T7" fmla="*/ 15 h 77"/>
                  <a:gd name="T8" fmla="*/ 17 w 19"/>
                  <a:gd name="T9" fmla="*/ 18 h 77"/>
                  <a:gd name="T10" fmla="*/ 16 w 19"/>
                  <a:gd name="T11" fmla="*/ 20 h 77"/>
                  <a:gd name="T12" fmla="*/ 7 w 19"/>
                  <a:gd name="T13" fmla="*/ 59 h 77"/>
                  <a:gd name="T14" fmla="*/ 8 w 19"/>
                  <a:gd name="T15" fmla="*/ 60 h 77"/>
                  <a:gd name="T16" fmla="*/ 10 w 19"/>
                  <a:gd name="T17" fmla="*/ 64 h 77"/>
                  <a:gd name="T18" fmla="*/ 13 w 19"/>
                  <a:gd name="T19" fmla="*/ 69 h 77"/>
                  <a:gd name="T20" fmla="*/ 18 w 19"/>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77"/>
                  <a:gd name="T35" fmla="*/ 19 w 19"/>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77">
                    <a:moveTo>
                      <a:pt x="0" y="0"/>
                    </a:moveTo>
                    <a:lnTo>
                      <a:pt x="7" y="5"/>
                    </a:lnTo>
                    <a:lnTo>
                      <a:pt x="11" y="9"/>
                    </a:lnTo>
                    <a:lnTo>
                      <a:pt x="16" y="15"/>
                    </a:lnTo>
                    <a:lnTo>
                      <a:pt x="17" y="18"/>
                    </a:lnTo>
                    <a:lnTo>
                      <a:pt x="16" y="20"/>
                    </a:lnTo>
                    <a:lnTo>
                      <a:pt x="7" y="59"/>
                    </a:lnTo>
                    <a:lnTo>
                      <a:pt x="8" y="60"/>
                    </a:lnTo>
                    <a:lnTo>
                      <a:pt x="10" y="64"/>
                    </a:lnTo>
                    <a:lnTo>
                      <a:pt x="13" y="69"/>
                    </a:lnTo>
                    <a:lnTo>
                      <a:pt x="18" y="76"/>
                    </a:lnTo>
                  </a:path>
                </a:pathLst>
              </a:custGeom>
              <a:noFill/>
              <a:ln w="25400" cap="rnd">
                <a:solidFill>
                  <a:srgbClr val="FF3958"/>
                </a:solidFill>
                <a:round/>
                <a:headEnd/>
                <a:tailEnd/>
              </a:ln>
            </p:spPr>
            <p:txBody>
              <a:bodyPr/>
              <a:lstStyle/>
              <a:p>
                <a:endParaRPr lang="ru-RU"/>
              </a:p>
            </p:txBody>
          </p:sp>
          <p:sp>
            <p:nvSpPr>
              <p:cNvPr id="8232" name="Freeform 15"/>
              <p:cNvSpPr>
                <a:spLocks/>
              </p:cNvSpPr>
              <p:nvPr/>
            </p:nvSpPr>
            <p:spPr bwMode="auto">
              <a:xfrm>
                <a:off x="2558" y="2776"/>
                <a:ext cx="72" cy="27"/>
              </a:xfrm>
              <a:custGeom>
                <a:avLst/>
                <a:gdLst>
                  <a:gd name="T0" fmla="*/ 71 w 72"/>
                  <a:gd name="T1" fmla="*/ 26 h 27"/>
                  <a:gd name="T2" fmla="*/ 68 w 72"/>
                  <a:gd name="T3" fmla="*/ 21 h 27"/>
                  <a:gd name="T4" fmla="*/ 65 w 72"/>
                  <a:gd name="T5" fmla="*/ 17 h 27"/>
                  <a:gd name="T6" fmla="*/ 60 w 72"/>
                  <a:gd name="T7" fmla="*/ 12 h 27"/>
                  <a:gd name="T8" fmla="*/ 56 w 72"/>
                  <a:gd name="T9" fmla="*/ 10 h 27"/>
                  <a:gd name="T10" fmla="*/ 54 w 72"/>
                  <a:gd name="T11" fmla="*/ 9 h 27"/>
                  <a:gd name="T12" fmla="*/ 15 w 72"/>
                  <a:gd name="T13" fmla="*/ 11 h 27"/>
                  <a:gd name="T14" fmla="*/ 14 w 72"/>
                  <a:gd name="T15" fmla="*/ 11 h 27"/>
                  <a:gd name="T16" fmla="*/ 10 w 72"/>
                  <a:gd name="T17" fmla="*/ 8 h 27"/>
                  <a:gd name="T18" fmla="*/ 6 w 72"/>
                  <a:gd name="T19" fmla="*/ 4 h 27"/>
                  <a:gd name="T20" fmla="*/ 0 w 72"/>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27"/>
                  <a:gd name="T35" fmla="*/ 72 w 72"/>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27">
                    <a:moveTo>
                      <a:pt x="71" y="26"/>
                    </a:moveTo>
                    <a:lnTo>
                      <a:pt x="68" y="21"/>
                    </a:lnTo>
                    <a:lnTo>
                      <a:pt x="65" y="17"/>
                    </a:lnTo>
                    <a:lnTo>
                      <a:pt x="60" y="12"/>
                    </a:lnTo>
                    <a:lnTo>
                      <a:pt x="56" y="10"/>
                    </a:lnTo>
                    <a:lnTo>
                      <a:pt x="54" y="9"/>
                    </a:lnTo>
                    <a:lnTo>
                      <a:pt x="15" y="11"/>
                    </a:lnTo>
                    <a:lnTo>
                      <a:pt x="14" y="11"/>
                    </a:lnTo>
                    <a:lnTo>
                      <a:pt x="10" y="8"/>
                    </a:lnTo>
                    <a:lnTo>
                      <a:pt x="6" y="4"/>
                    </a:lnTo>
                    <a:lnTo>
                      <a:pt x="0" y="0"/>
                    </a:lnTo>
                  </a:path>
                </a:pathLst>
              </a:custGeom>
              <a:noFill/>
              <a:ln w="25400" cap="rnd">
                <a:solidFill>
                  <a:srgbClr val="FF3958"/>
                </a:solidFill>
                <a:round/>
                <a:headEnd/>
                <a:tailEnd/>
              </a:ln>
            </p:spPr>
            <p:txBody>
              <a:bodyPr/>
              <a:lstStyle/>
              <a:p>
                <a:endParaRPr lang="ru-RU"/>
              </a:p>
            </p:txBody>
          </p:sp>
          <p:sp>
            <p:nvSpPr>
              <p:cNvPr id="8233" name="Freeform 16"/>
              <p:cNvSpPr>
                <a:spLocks/>
              </p:cNvSpPr>
              <p:nvPr/>
            </p:nvSpPr>
            <p:spPr bwMode="auto">
              <a:xfrm>
                <a:off x="2479" y="2683"/>
                <a:ext cx="75" cy="29"/>
              </a:xfrm>
              <a:custGeom>
                <a:avLst/>
                <a:gdLst>
                  <a:gd name="T0" fmla="*/ 74 w 75"/>
                  <a:gd name="T1" fmla="*/ 28 h 29"/>
                  <a:gd name="T2" fmla="*/ 71 w 75"/>
                  <a:gd name="T3" fmla="*/ 23 h 29"/>
                  <a:gd name="T4" fmla="*/ 67 w 75"/>
                  <a:gd name="T5" fmla="*/ 18 h 29"/>
                  <a:gd name="T6" fmla="*/ 63 w 75"/>
                  <a:gd name="T7" fmla="*/ 14 h 29"/>
                  <a:gd name="T8" fmla="*/ 58 w 75"/>
                  <a:gd name="T9" fmla="*/ 11 h 29"/>
                  <a:gd name="T10" fmla="*/ 56 w 75"/>
                  <a:gd name="T11" fmla="*/ 11 h 29"/>
                  <a:gd name="T12" fmla="*/ 16 w 75"/>
                  <a:gd name="T13" fmla="*/ 12 h 29"/>
                  <a:gd name="T14" fmla="*/ 14 w 75"/>
                  <a:gd name="T15" fmla="*/ 12 h 29"/>
                  <a:gd name="T16" fmla="*/ 11 w 75"/>
                  <a:gd name="T17" fmla="*/ 10 h 29"/>
                  <a:gd name="T18" fmla="*/ 6 w 75"/>
                  <a:gd name="T19" fmla="*/ 5 h 29"/>
                  <a:gd name="T20" fmla="*/ 0 w 75"/>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29"/>
                  <a:gd name="T35" fmla="*/ 75 w 7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29">
                    <a:moveTo>
                      <a:pt x="74" y="28"/>
                    </a:moveTo>
                    <a:lnTo>
                      <a:pt x="71" y="23"/>
                    </a:lnTo>
                    <a:lnTo>
                      <a:pt x="67" y="18"/>
                    </a:lnTo>
                    <a:lnTo>
                      <a:pt x="63" y="14"/>
                    </a:lnTo>
                    <a:lnTo>
                      <a:pt x="58" y="11"/>
                    </a:lnTo>
                    <a:lnTo>
                      <a:pt x="56" y="11"/>
                    </a:lnTo>
                    <a:lnTo>
                      <a:pt x="16" y="12"/>
                    </a:lnTo>
                    <a:lnTo>
                      <a:pt x="14" y="12"/>
                    </a:lnTo>
                    <a:lnTo>
                      <a:pt x="11" y="10"/>
                    </a:lnTo>
                    <a:lnTo>
                      <a:pt x="6" y="5"/>
                    </a:lnTo>
                    <a:lnTo>
                      <a:pt x="0" y="0"/>
                    </a:lnTo>
                  </a:path>
                </a:pathLst>
              </a:custGeom>
              <a:noFill/>
              <a:ln w="25400" cap="rnd">
                <a:solidFill>
                  <a:srgbClr val="FF3958"/>
                </a:solidFill>
                <a:round/>
                <a:headEnd/>
                <a:tailEnd/>
              </a:ln>
            </p:spPr>
            <p:txBody>
              <a:bodyPr/>
              <a:lstStyle/>
              <a:p>
                <a:endParaRPr lang="ru-RU"/>
              </a:p>
            </p:txBody>
          </p:sp>
          <p:sp>
            <p:nvSpPr>
              <p:cNvPr id="8234" name="Freeform 17"/>
              <p:cNvSpPr>
                <a:spLocks/>
              </p:cNvSpPr>
              <p:nvPr/>
            </p:nvSpPr>
            <p:spPr bwMode="auto">
              <a:xfrm>
                <a:off x="2542" y="2699"/>
                <a:ext cx="16" cy="77"/>
              </a:xfrm>
              <a:custGeom>
                <a:avLst/>
                <a:gdLst>
                  <a:gd name="T0" fmla="*/ 0 w 16"/>
                  <a:gd name="T1" fmla="*/ 0 h 77"/>
                  <a:gd name="T2" fmla="*/ 5 w 16"/>
                  <a:gd name="T3" fmla="*/ 5 h 77"/>
                  <a:gd name="T4" fmla="*/ 10 w 16"/>
                  <a:gd name="T5" fmla="*/ 9 h 77"/>
                  <a:gd name="T6" fmla="*/ 13 w 16"/>
                  <a:gd name="T7" fmla="*/ 15 h 77"/>
                  <a:gd name="T8" fmla="*/ 15 w 16"/>
                  <a:gd name="T9" fmla="*/ 19 h 77"/>
                  <a:gd name="T10" fmla="*/ 14 w 16"/>
                  <a:gd name="T11" fmla="*/ 20 h 77"/>
                  <a:gd name="T12" fmla="*/ 6 w 16"/>
                  <a:gd name="T13" fmla="*/ 59 h 77"/>
                  <a:gd name="T14" fmla="*/ 6 w 16"/>
                  <a:gd name="T15" fmla="*/ 61 h 77"/>
                  <a:gd name="T16" fmla="*/ 8 w 16"/>
                  <a:gd name="T17" fmla="*/ 64 h 77"/>
                  <a:gd name="T18" fmla="*/ 11 w 16"/>
                  <a:gd name="T19" fmla="*/ 68 h 77"/>
                  <a:gd name="T20" fmla="*/ 15 w 16"/>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7"/>
                  <a:gd name="T35" fmla="*/ 16 w 16"/>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7">
                    <a:moveTo>
                      <a:pt x="0" y="0"/>
                    </a:moveTo>
                    <a:lnTo>
                      <a:pt x="5" y="5"/>
                    </a:lnTo>
                    <a:lnTo>
                      <a:pt x="10" y="9"/>
                    </a:lnTo>
                    <a:lnTo>
                      <a:pt x="13" y="15"/>
                    </a:lnTo>
                    <a:lnTo>
                      <a:pt x="15" y="19"/>
                    </a:lnTo>
                    <a:lnTo>
                      <a:pt x="14" y="20"/>
                    </a:lnTo>
                    <a:lnTo>
                      <a:pt x="6" y="59"/>
                    </a:lnTo>
                    <a:lnTo>
                      <a:pt x="6" y="61"/>
                    </a:lnTo>
                    <a:lnTo>
                      <a:pt x="8" y="64"/>
                    </a:lnTo>
                    <a:lnTo>
                      <a:pt x="11" y="68"/>
                    </a:lnTo>
                    <a:lnTo>
                      <a:pt x="15" y="76"/>
                    </a:lnTo>
                  </a:path>
                </a:pathLst>
              </a:custGeom>
              <a:noFill/>
              <a:ln w="25400" cap="rnd">
                <a:solidFill>
                  <a:srgbClr val="FF3958"/>
                </a:solidFill>
                <a:round/>
                <a:headEnd/>
                <a:tailEnd/>
              </a:ln>
            </p:spPr>
            <p:txBody>
              <a:bodyPr/>
              <a:lstStyle/>
              <a:p>
                <a:endParaRPr lang="ru-RU"/>
              </a:p>
            </p:txBody>
          </p:sp>
          <p:sp>
            <p:nvSpPr>
              <p:cNvPr id="8235" name="Freeform 18"/>
              <p:cNvSpPr>
                <a:spLocks/>
              </p:cNvSpPr>
              <p:nvPr/>
            </p:nvSpPr>
            <p:spPr bwMode="auto">
              <a:xfrm>
                <a:off x="2618" y="2790"/>
                <a:ext cx="15" cy="75"/>
              </a:xfrm>
              <a:custGeom>
                <a:avLst/>
                <a:gdLst>
                  <a:gd name="T0" fmla="*/ 0 w 15"/>
                  <a:gd name="T1" fmla="*/ 0 h 75"/>
                  <a:gd name="T2" fmla="*/ 5 w 15"/>
                  <a:gd name="T3" fmla="*/ 4 h 75"/>
                  <a:gd name="T4" fmla="*/ 9 w 15"/>
                  <a:gd name="T5" fmla="*/ 8 h 75"/>
                  <a:gd name="T6" fmla="*/ 12 w 15"/>
                  <a:gd name="T7" fmla="*/ 14 h 75"/>
                  <a:gd name="T8" fmla="*/ 14 w 15"/>
                  <a:gd name="T9" fmla="*/ 18 h 75"/>
                  <a:gd name="T10" fmla="*/ 13 w 15"/>
                  <a:gd name="T11" fmla="*/ 19 h 75"/>
                  <a:gd name="T12" fmla="*/ 6 w 15"/>
                  <a:gd name="T13" fmla="*/ 57 h 75"/>
                  <a:gd name="T14" fmla="*/ 6 w 15"/>
                  <a:gd name="T15" fmla="*/ 59 h 75"/>
                  <a:gd name="T16" fmla="*/ 8 w 15"/>
                  <a:gd name="T17" fmla="*/ 62 h 75"/>
                  <a:gd name="T18" fmla="*/ 11 w 15"/>
                  <a:gd name="T19" fmla="*/ 67 h 75"/>
                  <a:gd name="T20" fmla="*/ 14 w 15"/>
                  <a:gd name="T21" fmla="*/ 74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75"/>
                  <a:gd name="T35" fmla="*/ 15 w 15"/>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75">
                    <a:moveTo>
                      <a:pt x="0" y="0"/>
                    </a:moveTo>
                    <a:lnTo>
                      <a:pt x="5" y="4"/>
                    </a:lnTo>
                    <a:lnTo>
                      <a:pt x="9" y="8"/>
                    </a:lnTo>
                    <a:lnTo>
                      <a:pt x="12" y="14"/>
                    </a:lnTo>
                    <a:lnTo>
                      <a:pt x="14" y="18"/>
                    </a:lnTo>
                    <a:lnTo>
                      <a:pt x="13" y="19"/>
                    </a:lnTo>
                    <a:lnTo>
                      <a:pt x="6" y="57"/>
                    </a:lnTo>
                    <a:lnTo>
                      <a:pt x="6" y="59"/>
                    </a:lnTo>
                    <a:lnTo>
                      <a:pt x="8" y="62"/>
                    </a:lnTo>
                    <a:lnTo>
                      <a:pt x="11" y="67"/>
                    </a:lnTo>
                    <a:lnTo>
                      <a:pt x="14" y="74"/>
                    </a:lnTo>
                  </a:path>
                </a:pathLst>
              </a:custGeom>
              <a:noFill/>
              <a:ln w="25400" cap="rnd">
                <a:solidFill>
                  <a:srgbClr val="FF3958"/>
                </a:solidFill>
                <a:round/>
                <a:headEnd/>
                <a:tailEnd/>
              </a:ln>
            </p:spPr>
            <p:txBody>
              <a:bodyPr/>
              <a:lstStyle/>
              <a:p>
                <a:endParaRPr lang="ru-RU"/>
              </a:p>
            </p:txBody>
          </p:sp>
          <p:sp>
            <p:nvSpPr>
              <p:cNvPr id="8236" name="Freeform 19"/>
              <p:cNvSpPr>
                <a:spLocks/>
              </p:cNvSpPr>
              <p:nvPr/>
            </p:nvSpPr>
            <p:spPr bwMode="auto">
              <a:xfrm>
                <a:off x="2407" y="2596"/>
                <a:ext cx="72" cy="29"/>
              </a:xfrm>
              <a:custGeom>
                <a:avLst/>
                <a:gdLst>
                  <a:gd name="T0" fmla="*/ 71 w 72"/>
                  <a:gd name="T1" fmla="*/ 28 h 29"/>
                  <a:gd name="T2" fmla="*/ 68 w 72"/>
                  <a:gd name="T3" fmla="*/ 23 h 29"/>
                  <a:gd name="T4" fmla="*/ 64 w 72"/>
                  <a:gd name="T5" fmla="*/ 17 h 29"/>
                  <a:gd name="T6" fmla="*/ 60 w 72"/>
                  <a:gd name="T7" fmla="*/ 14 h 29"/>
                  <a:gd name="T8" fmla="*/ 56 w 72"/>
                  <a:gd name="T9" fmla="*/ 11 h 29"/>
                  <a:gd name="T10" fmla="*/ 53 w 72"/>
                  <a:gd name="T11" fmla="*/ 10 h 29"/>
                  <a:gd name="T12" fmla="*/ 15 w 72"/>
                  <a:gd name="T13" fmla="*/ 12 h 29"/>
                  <a:gd name="T14" fmla="*/ 14 w 72"/>
                  <a:gd name="T15" fmla="*/ 12 h 29"/>
                  <a:gd name="T16" fmla="*/ 10 w 72"/>
                  <a:gd name="T17" fmla="*/ 8 h 29"/>
                  <a:gd name="T18" fmla="*/ 6 w 72"/>
                  <a:gd name="T19" fmla="*/ 5 h 29"/>
                  <a:gd name="T20" fmla="*/ 0 w 72"/>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29"/>
                  <a:gd name="T35" fmla="*/ 72 w 72"/>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29">
                    <a:moveTo>
                      <a:pt x="71" y="28"/>
                    </a:moveTo>
                    <a:lnTo>
                      <a:pt x="68" y="23"/>
                    </a:lnTo>
                    <a:lnTo>
                      <a:pt x="64" y="17"/>
                    </a:lnTo>
                    <a:lnTo>
                      <a:pt x="60" y="14"/>
                    </a:lnTo>
                    <a:lnTo>
                      <a:pt x="56" y="11"/>
                    </a:lnTo>
                    <a:lnTo>
                      <a:pt x="53" y="10"/>
                    </a:lnTo>
                    <a:lnTo>
                      <a:pt x="15" y="12"/>
                    </a:lnTo>
                    <a:lnTo>
                      <a:pt x="14" y="12"/>
                    </a:lnTo>
                    <a:lnTo>
                      <a:pt x="10" y="8"/>
                    </a:lnTo>
                    <a:lnTo>
                      <a:pt x="6" y="5"/>
                    </a:lnTo>
                    <a:lnTo>
                      <a:pt x="0" y="0"/>
                    </a:lnTo>
                  </a:path>
                </a:pathLst>
              </a:custGeom>
              <a:noFill/>
              <a:ln w="25400" cap="rnd">
                <a:solidFill>
                  <a:srgbClr val="FF3958"/>
                </a:solidFill>
                <a:round/>
                <a:headEnd/>
                <a:tailEnd/>
              </a:ln>
            </p:spPr>
            <p:txBody>
              <a:bodyPr/>
              <a:lstStyle/>
              <a:p>
                <a:endParaRPr lang="ru-RU"/>
              </a:p>
            </p:txBody>
          </p:sp>
          <p:sp>
            <p:nvSpPr>
              <p:cNvPr id="8237" name="Freeform 20"/>
              <p:cNvSpPr>
                <a:spLocks/>
              </p:cNvSpPr>
              <p:nvPr/>
            </p:nvSpPr>
            <p:spPr bwMode="auto">
              <a:xfrm>
                <a:off x="2330" y="2505"/>
                <a:ext cx="73" cy="27"/>
              </a:xfrm>
              <a:custGeom>
                <a:avLst/>
                <a:gdLst>
                  <a:gd name="T0" fmla="*/ 72 w 73"/>
                  <a:gd name="T1" fmla="*/ 26 h 27"/>
                  <a:gd name="T2" fmla="*/ 69 w 73"/>
                  <a:gd name="T3" fmla="*/ 20 h 27"/>
                  <a:gd name="T4" fmla="*/ 65 w 73"/>
                  <a:gd name="T5" fmla="*/ 16 h 27"/>
                  <a:gd name="T6" fmla="*/ 60 w 73"/>
                  <a:gd name="T7" fmla="*/ 12 h 27"/>
                  <a:gd name="T8" fmla="*/ 57 w 73"/>
                  <a:gd name="T9" fmla="*/ 11 h 27"/>
                  <a:gd name="T10" fmla="*/ 54 w 73"/>
                  <a:gd name="T11" fmla="*/ 11 h 27"/>
                  <a:gd name="T12" fmla="*/ 15 w 73"/>
                  <a:gd name="T13" fmla="*/ 11 h 27"/>
                  <a:gd name="T14" fmla="*/ 14 w 73"/>
                  <a:gd name="T15" fmla="*/ 11 h 27"/>
                  <a:gd name="T16" fmla="*/ 10 w 73"/>
                  <a:gd name="T17" fmla="*/ 8 h 27"/>
                  <a:gd name="T18" fmla="*/ 6 w 73"/>
                  <a:gd name="T19" fmla="*/ 5 h 27"/>
                  <a:gd name="T20" fmla="*/ 0 w 73"/>
                  <a:gd name="T21" fmla="*/ 0 h 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7"/>
                  <a:gd name="T35" fmla="*/ 73 w 73"/>
                  <a:gd name="T36" fmla="*/ 27 h 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7">
                    <a:moveTo>
                      <a:pt x="72" y="26"/>
                    </a:moveTo>
                    <a:lnTo>
                      <a:pt x="69" y="20"/>
                    </a:lnTo>
                    <a:lnTo>
                      <a:pt x="65" y="16"/>
                    </a:lnTo>
                    <a:lnTo>
                      <a:pt x="60" y="12"/>
                    </a:lnTo>
                    <a:lnTo>
                      <a:pt x="57" y="11"/>
                    </a:lnTo>
                    <a:lnTo>
                      <a:pt x="54" y="11"/>
                    </a:lnTo>
                    <a:lnTo>
                      <a:pt x="15" y="11"/>
                    </a:lnTo>
                    <a:lnTo>
                      <a:pt x="14" y="11"/>
                    </a:lnTo>
                    <a:lnTo>
                      <a:pt x="10" y="8"/>
                    </a:lnTo>
                    <a:lnTo>
                      <a:pt x="6" y="5"/>
                    </a:lnTo>
                    <a:lnTo>
                      <a:pt x="0" y="0"/>
                    </a:lnTo>
                  </a:path>
                </a:pathLst>
              </a:custGeom>
              <a:noFill/>
              <a:ln w="25400" cap="rnd">
                <a:solidFill>
                  <a:srgbClr val="FF3958"/>
                </a:solidFill>
                <a:round/>
                <a:headEnd/>
                <a:tailEnd/>
              </a:ln>
            </p:spPr>
            <p:txBody>
              <a:bodyPr/>
              <a:lstStyle/>
              <a:p>
                <a:endParaRPr lang="ru-RU"/>
              </a:p>
            </p:txBody>
          </p:sp>
          <p:sp>
            <p:nvSpPr>
              <p:cNvPr id="8238" name="Freeform 21"/>
              <p:cNvSpPr>
                <a:spLocks/>
              </p:cNvSpPr>
              <p:nvPr/>
            </p:nvSpPr>
            <p:spPr bwMode="auto">
              <a:xfrm>
                <a:off x="2391" y="2520"/>
                <a:ext cx="16" cy="76"/>
              </a:xfrm>
              <a:custGeom>
                <a:avLst/>
                <a:gdLst>
                  <a:gd name="T0" fmla="*/ 0 w 16"/>
                  <a:gd name="T1" fmla="*/ 0 h 76"/>
                  <a:gd name="T2" fmla="*/ 5 w 16"/>
                  <a:gd name="T3" fmla="*/ 6 h 76"/>
                  <a:gd name="T4" fmla="*/ 10 w 16"/>
                  <a:gd name="T5" fmla="*/ 9 h 76"/>
                  <a:gd name="T6" fmla="*/ 13 w 16"/>
                  <a:gd name="T7" fmla="*/ 14 h 76"/>
                  <a:gd name="T8" fmla="*/ 14 w 16"/>
                  <a:gd name="T9" fmla="*/ 18 h 76"/>
                  <a:gd name="T10" fmla="*/ 14 w 16"/>
                  <a:gd name="T11" fmla="*/ 21 h 76"/>
                  <a:gd name="T12" fmla="*/ 6 w 16"/>
                  <a:gd name="T13" fmla="*/ 58 h 76"/>
                  <a:gd name="T14" fmla="*/ 6 w 16"/>
                  <a:gd name="T15" fmla="*/ 60 h 76"/>
                  <a:gd name="T16" fmla="*/ 8 w 16"/>
                  <a:gd name="T17" fmla="*/ 63 h 76"/>
                  <a:gd name="T18" fmla="*/ 11 w 16"/>
                  <a:gd name="T19" fmla="*/ 67 h 76"/>
                  <a:gd name="T20" fmla="*/ 15 w 16"/>
                  <a:gd name="T21" fmla="*/ 75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6"/>
                  <a:gd name="T35" fmla="*/ 16 w 1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6">
                    <a:moveTo>
                      <a:pt x="0" y="0"/>
                    </a:moveTo>
                    <a:lnTo>
                      <a:pt x="5" y="6"/>
                    </a:lnTo>
                    <a:lnTo>
                      <a:pt x="10" y="9"/>
                    </a:lnTo>
                    <a:lnTo>
                      <a:pt x="13" y="14"/>
                    </a:lnTo>
                    <a:lnTo>
                      <a:pt x="14" y="18"/>
                    </a:lnTo>
                    <a:lnTo>
                      <a:pt x="14" y="21"/>
                    </a:lnTo>
                    <a:lnTo>
                      <a:pt x="6" y="58"/>
                    </a:lnTo>
                    <a:lnTo>
                      <a:pt x="6" y="60"/>
                    </a:lnTo>
                    <a:lnTo>
                      <a:pt x="8" y="63"/>
                    </a:lnTo>
                    <a:lnTo>
                      <a:pt x="11" y="67"/>
                    </a:lnTo>
                    <a:lnTo>
                      <a:pt x="15" y="75"/>
                    </a:lnTo>
                  </a:path>
                </a:pathLst>
              </a:custGeom>
              <a:noFill/>
              <a:ln w="25400" cap="rnd">
                <a:solidFill>
                  <a:srgbClr val="FF3958"/>
                </a:solidFill>
                <a:round/>
                <a:headEnd/>
                <a:tailEnd/>
              </a:ln>
            </p:spPr>
            <p:txBody>
              <a:bodyPr/>
              <a:lstStyle/>
              <a:p>
                <a:endParaRPr lang="ru-RU"/>
              </a:p>
            </p:txBody>
          </p:sp>
          <p:sp>
            <p:nvSpPr>
              <p:cNvPr id="8239" name="Freeform 22"/>
              <p:cNvSpPr>
                <a:spLocks/>
              </p:cNvSpPr>
              <p:nvPr/>
            </p:nvSpPr>
            <p:spPr bwMode="auto">
              <a:xfrm>
                <a:off x="2467" y="2609"/>
                <a:ext cx="15" cy="77"/>
              </a:xfrm>
              <a:custGeom>
                <a:avLst/>
                <a:gdLst>
                  <a:gd name="T0" fmla="*/ 0 w 15"/>
                  <a:gd name="T1" fmla="*/ 0 h 77"/>
                  <a:gd name="T2" fmla="*/ 5 w 15"/>
                  <a:gd name="T3" fmla="*/ 5 h 77"/>
                  <a:gd name="T4" fmla="*/ 9 w 15"/>
                  <a:gd name="T5" fmla="*/ 9 h 77"/>
                  <a:gd name="T6" fmla="*/ 12 w 15"/>
                  <a:gd name="T7" fmla="*/ 15 h 77"/>
                  <a:gd name="T8" fmla="*/ 14 w 15"/>
                  <a:gd name="T9" fmla="*/ 18 h 77"/>
                  <a:gd name="T10" fmla="*/ 13 w 15"/>
                  <a:gd name="T11" fmla="*/ 21 h 77"/>
                  <a:gd name="T12" fmla="*/ 6 w 15"/>
                  <a:gd name="T13" fmla="*/ 59 h 77"/>
                  <a:gd name="T14" fmla="*/ 6 w 15"/>
                  <a:gd name="T15" fmla="*/ 60 h 77"/>
                  <a:gd name="T16" fmla="*/ 7 w 15"/>
                  <a:gd name="T17" fmla="*/ 64 h 77"/>
                  <a:gd name="T18" fmla="*/ 11 w 15"/>
                  <a:gd name="T19" fmla="*/ 69 h 77"/>
                  <a:gd name="T20" fmla="*/ 14 w 15"/>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77"/>
                  <a:gd name="T35" fmla="*/ 15 w 15"/>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77">
                    <a:moveTo>
                      <a:pt x="0" y="0"/>
                    </a:moveTo>
                    <a:lnTo>
                      <a:pt x="5" y="5"/>
                    </a:lnTo>
                    <a:lnTo>
                      <a:pt x="9" y="9"/>
                    </a:lnTo>
                    <a:lnTo>
                      <a:pt x="12" y="15"/>
                    </a:lnTo>
                    <a:lnTo>
                      <a:pt x="14" y="18"/>
                    </a:lnTo>
                    <a:lnTo>
                      <a:pt x="13" y="21"/>
                    </a:lnTo>
                    <a:lnTo>
                      <a:pt x="6" y="59"/>
                    </a:lnTo>
                    <a:lnTo>
                      <a:pt x="6" y="60"/>
                    </a:lnTo>
                    <a:lnTo>
                      <a:pt x="7" y="64"/>
                    </a:lnTo>
                    <a:lnTo>
                      <a:pt x="11" y="69"/>
                    </a:lnTo>
                    <a:lnTo>
                      <a:pt x="14" y="76"/>
                    </a:lnTo>
                  </a:path>
                </a:pathLst>
              </a:custGeom>
              <a:noFill/>
              <a:ln w="25400" cap="rnd">
                <a:solidFill>
                  <a:srgbClr val="FF3958"/>
                </a:solidFill>
                <a:round/>
                <a:headEnd/>
                <a:tailEnd/>
              </a:ln>
            </p:spPr>
            <p:txBody>
              <a:bodyPr/>
              <a:lstStyle/>
              <a:p>
                <a:endParaRPr lang="ru-RU"/>
              </a:p>
            </p:txBody>
          </p:sp>
          <p:sp>
            <p:nvSpPr>
              <p:cNvPr id="8240" name="Freeform 23"/>
              <p:cNvSpPr>
                <a:spLocks/>
              </p:cNvSpPr>
              <p:nvPr/>
            </p:nvSpPr>
            <p:spPr bwMode="auto">
              <a:xfrm>
                <a:off x="2255" y="2417"/>
                <a:ext cx="73" cy="28"/>
              </a:xfrm>
              <a:custGeom>
                <a:avLst/>
                <a:gdLst>
                  <a:gd name="T0" fmla="*/ 72 w 73"/>
                  <a:gd name="T1" fmla="*/ 27 h 28"/>
                  <a:gd name="T2" fmla="*/ 69 w 73"/>
                  <a:gd name="T3" fmla="*/ 21 h 28"/>
                  <a:gd name="T4" fmla="*/ 65 w 73"/>
                  <a:gd name="T5" fmla="*/ 16 h 28"/>
                  <a:gd name="T6" fmla="*/ 61 w 73"/>
                  <a:gd name="T7" fmla="*/ 13 h 28"/>
                  <a:gd name="T8" fmla="*/ 57 w 73"/>
                  <a:gd name="T9" fmla="*/ 11 h 28"/>
                  <a:gd name="T10" fmla="*/ 54 w 73"/>
                  <a:gd name="T11" fmla="*/ 10 h 28"/>
                  <a:gd name="T12" fmla="*/ 15 w 73"/>
                  <a:gd name="T13" fmla="*/ 11 h 28"/>
                  <a:gd name="T14" fmla="*/ 10 w 73"/>
                  <a:gd name="T15" fmla="*/ 8 h 28"/>
                  <a:gd name="T16" fmla="*/ 7 w 73"/>
                  <a:gd name="T17" fmla="*/ 6 h 28"/>
                  <a:gd name="T18" fmla="*/ 0 w 73"/>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
                  <a:gd name="T31" fmla="*/ 0 h 28"/>
                  <a:gd name="T32" fmla="*/ 73 w 7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 h="28">
                    <a:moveTo>
                      <a:pt x="72" y="27"/>
                    </a:moveTo>
                    <a:lnTo>
                      <a:pt x="69" y="21"/>
                    </a:lnTo>
                    <a:lnTo>
                      <a:pt x="65" y="16"/>
                    </a:lnTo>
                    <a:lnTo>
                      <a:pt x="61" y="13"/>
                    </a:lnTo>
                    <a:lnTo>
                      <a:pt x="57" y="11"/>
                    </a:lnTo>
                    <a:lnTo>
                      <a:pt x="54" y="10"/>
                    </a:lnTo>
                    <a:lnTo>
                      <a:pt x="15" y="11"/>
                    </a:lnTo>
                    <a:lnTo>
                      <a:pt x="10" y="8"/>
                    </a:lnTo>
                    <a:lnTo>
                      <a:pt x="7" y="6"/>
                    </a:lnTo>
                    <a:lnTo>
                      <a:pt x="0" y="0"/>
                    </a:lnTo>
                  </a:path>
                </a:pathLst>
              </a:custGeom>
              <a:noFill/>
              <a:ln w="25400" cap="rnd">
                <a:solidFill>
                  <a:srgbClr val="FF3958"/>
                </a:solidFill>
                <a:round/>
                <a:headEnd/>
                <a:tailEnd/>
              </a:ln>
            </p:spPr>
            <p:txBody>
              <a:bodyPr/>
              <a:lstStyle/>
              <a:p>
                <a:endParaRPr lang="ru-RU"/>
              </a:p>
            </p:txBody>
          </p:sp>
          <p:sp>
            <p:nvSpPr>
              <p:cNvPr id="8241" name="Freeform 24"/>
              <p:cNvSpPr>
                <a:spLocks/>
              </p:cNvSpPr>
              <p:nvPr/>
            </p:nvSpPr>
            <p:spPr bwMode="auto">
              <a:xfrm>
                <a:off x="2179" y="2325"/>
                <a:ext cx="73" cy="28"/>
              </a:xfrm>
              <a:custGeom>
                <a:avLst/>
                <a:gdLst>
                  <a:gd name="T0" fmla="*/ 72 w 73"/>
                  <a:gd name="T1" fmla="*/ 27 h 28"/>
                  <a:gd name="T2" fmla="*/ 69 w 73"/>
                  <a:gd name="T3" fmla="*/ 21 h 28"/>
                  <a:gd name="T4" fmla="*/ 65 w 73"/>
                  <a:gd name="T5" fmla="*/ 17 h 28"/>
                  <a:gd name="T6" fmla="*/ 60 w 73"/>
                  <a:gd name="T7" fmla="*/ 12 h 28"/>
                  <a:gd name="T8" fmla="*/ 57 w 73"/>
                  <a:gd name="T9" fmla="*/ 10 h 28"/>
                  <a:gd name="T10" fmla="*/ 54 w 73"/>
                  <a:gd name="T11" fmla="*/ 10 h 28"/>
                  <a:gd name="T12" fmla="*/ 15 w 73"/>
                  <a:gd name="T13" fmla="*/ 11 h 28"/>
                  <a:gd name="T14" fmla="*/ 14 w 73"/>
                  <a:gd name="T15" fmla="*/ 11 h 28"/>
                  <a:gd name="T16" fmla="*/ 9 w 73"/>
                  <a:gd name="T17" fmla="*/ 8 h 28"/>
                  <a:gd name="T18" fmla="*/ 6 w 73"/>
                  <a:gd name="T19" fmla="*/ 4 h 28"/>
                  <a:gd name="T20" fmla="*/ 0 w 73"/>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3"/>
                  <a:gd name="T34" fmla="*/ 0 h 28"/>
                  <a:gd name="T35" fmla="*/ 73 w 73"/>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3" h="28">
                    <a:moveTo>
                      <a:pt x="72" y="27"/>
                    </a:moveTo>
                    <a:lnTo>
                      <a:pt x="69" y="21"/>
                    </a:lnTo>
                    <a:lnTo>
                      <a:pt x="65" y="17"/>
                    </a:lnTo>
                    <a:lnTo>
                      <a:pt x="60" y="12"/>
                    </a:lnTo>
                    <a:lnTo>
                      <a:pt x="57" y="10"/>
                    </a:lnTo>
                    <a:lnTo>
                      <a:pt x="54" y="10"/>
                    </a:lnTo>
                    <a:lnTo>
                      <a:pt x="15" y="11"/>
                    </a:lnTo>
                    <a:lnTo>
                      <a:pt x="14" y="11"/>
                    </a:lnTo>
                    <a:lnTo>
                      <a:pt x="9" y="8"/>
                    </a:lnTo>
                    <a:lnTo>
                      <a:pt x="6" y="4"/>
                    </a:lnTo>
                    <a:lnTo>
                      <a:pt x="0" y="0"/>
                    </a:lnTo>
                  </a:path>
                </a:pathLst>
              </a:custGeom>
              <a:noFill/>
              <a:ln w="25400" cap="rnd">
                <a:solidFill>
                  <a:srgbClr val="FF3958"/>
                </a:solidFill>
                <a:round/>
                <a:headEnd/>
                <a:tailEnd/>
              </a:ln>
            </p:spPr>
            <p:txBody>
              <a:bodyPr/>
              <a:lstStyle/>
              <a:p>
                <a:endParaRPr lang="ru-RU"/>
              </a:p>
            </p:txBody>
          </p:sp>
          <p:sp>
            <p:nvSpPr>
              <p:cNvPr id="8242" name="Freeform 25"/>
              <p:cNvSpPr>
                <a:spLocks/>
              </p:cNvSpPr>
              <p:nvPr/>
            </p:nvSpPr>
            <p:spPr bwMode="auto">
              <a:xfrm>
                <a:off x="2241" y="2340"/>
                <a:ext cx="15" cy="77"/>
              </a:xfrm>
              <a:custGeom>
                <a:avLst/>
                <a:gdLst>
                  <a:gd name="T0" fmla="*/ 0 w 15"/>
                  <a:gd name="T1" fmla="*/ 0 h 77"/>
                  <a:gd name="T2" fmla="*/ 5 w 15"/>
                  <a:gd name="T3" fmla="*/ 5 h 77"/>
                  <a:gd name="T4" fmla="*/ 9 w 15"/>
                  <a:gd name="T5" fmla="*/ 9 h 77"/>
                  <a:gd name="T6" fmla="*/ 12 w 15"/>
                  <a:gd name="T7" fmla="*/ 14 h 77"/>
                  <a:gd name="T8" fmla="*/ 13 w 15"/>
                  <a:gd name="T9" fmla="*/ 17 h 77"/>
                  <a:gd name="T10" fmla="*/ 12 w 15"/>
                  <a:gd name="T11" fmla="*/ 20 h 77"/>
                  <a:gd name="T12" fmla="*/ 6 w 15"/>
                  <a:gd name="T13" fmla="*/ 59 h 77"/>
                  <a:gd name="T14" fmla="*/ 6 w 15"/>
                  <a:gd name="T15" fmla="*/ 61 h 77"/>
                  <a:gd name="T16" fmla="*/ 8 w 15"/>
                  <a:gd name="T17" fmla="*/ 65 h 77"/>
                  <a:gd name="T18" fmla="*/ 10 w 15"/>
                  <a:gd name="T19" fmla="*/ 69 h 77"/>
                  <a:gd name="T20" fmla="*/ 14 w 15"/>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77"/>
                  <a:gd name="T35" fmla="*/ 15 w 15"/>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77">
                    <a:moveTo>
                      <a:pt x="0" y="0"/>
                    </a:moveTo>
                    <a:lnTo>
                      <a:pt x="5" y="5"/>
                    </a:lnTo>
                    <a:lnTo>
                      <a:pt x="9" y="9"/>
                    </a:lnTo>
                    <a:lnTo>
                      <a:pt x="12" y="14"/>
                    </a:lnTo>
                    <a:lnTo>
                      <a:pt x="13" y="17"/>
                    </a:lnTo>
                    <a:lnTo>
                      <a:pt x="12" y="20"/>
                    </a:lnTo>
                    <a:lnTo>
                      <a:pt x="6" y="59"/>
                    </a:lnTo>
                    <a:lnTo>
                      <a:pt x="6" y="61"/>
                    </a:lnTo>
                    <a:lnTo>
                      <a:pt x="8" y="65"/>
                    </a:lnTo>
                    <a:lnTo>
                      <a:pt x="10" y="69"/>
                    </a:lnTo>
                    <a:lnTo>
                      <a:pt x="14" y="76"/>
                    </a:lnTo>
                  </a:path>
                </a:pathLst>
              </a:custGeom>
              <a:noFill/>
              <a:ln w="25400" cap="rnd">
                <a:solidFill>
                  <a:srgbClr val="FF3958"/>
                </a:solidFill>
                <a:round/>
                <a:headEnd/>
                <a:tailEnd/>
              </a:ln>
            </p:spPr>
            <p:txBody>
              <a:bodyPr/>
              <a:lstStyle/>
              <a:p>
                <a:endParaRPr lang="ru-RU"/>
              </a:p>
            </p:txBody>
          </p:sp>
          <p:sp>
            <p:nvSpPr>
              <p:cNvPr id="8243" name="Freeform 26"/>
              <p:cNvSpPr>
                <a:spLocks/>
              </p:cNvSpPr>
              <p:nvPr/>
            </p:nvSpPr>
            <p:spPr bwMode="auto">
              <a:xfrm>
                <a:off x="2316" y="2431"/>
                <a:ext cx="16" cy="76"/>
              </a:xfrm>
              <a:custGeom>
                <a:avLst/>
                <a:gdLst>
                  <a:gd name="T0" fmla="*/ 0 w 16"/>
                  <a:gd name="T1" fmla="*/ 0 h 76"/>
                  <a:gd name="T2" fmla="*/ 5 w 16"/>
                  <a:gd name="T3" fmla="*/ 5 h 76"/>
                  <a:gd name="T4" fmla="*/ 10 w 16"/>
                  <a:gd name="T5" fmla="*/ 9 h 76"/>
                  <a:gd name="T6" fmla="*/ 13 w 16"/>
                  <a:gd name="T7" fmla="*/ 14 h 76"/>
                  <a:gd name="T8" fmla="*/ 15 w 16"/>
                  <a:gd name="T9" fmla="*/ 18 h 76"/>
                  <a:gd name="T10" fmla="*/ 14 w 16"/>
                  <a:gd name="T11" fmla="*/ 20 h 76"/>
                  <a:gd name="T12" fmla="*/ 6 w 16"/>
                  <a:gd name="T13" fmla="*/ 58 h 76"/>
                  <a:gd name="T14" fmla="*/ 6 w 16"/>
                  <a:gd name="T15" fmla="*/ 60 h 76"/>
                  <a:gd name="T16" fmla="*/ 8 w 16"/>
                  <a:gd name="T17" fmla="*/ 63 h 76"/>
                  <a:gd name="T18" fmla="*/ 11 w 16"/>
                  <a:gd name="T19" fmla="*/ 67 h 76"/>
                  <a:gd name="T20" fmla="*/ 15 w 16"/>
                  <a:gd name="T21" fmla="*/ 75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76"/>
                  <a:gd name="T35" fmla="*/ 16 w 1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76">
                    <a:moveTo>
                      <a:pt x="0" y="0"/>
                    </a:moveTo>
                    <a:lnTo>
                      <a:pt x="5" y="5"/>
                    </a:lnTo>
                    <a:lnTo>
                      <a:pt x="10" y="9"/>
                    </a:lnTo>
                    <a:lnTo>
                      <a:pt x="13" y="14"/>
                    </a:lnTo>
                    <a:lnTo>
                      <a:pt x="15" y="18"/>
                    </a:lnTo>
                    <a:lnTo>
                      <a:pt x="14" y="20"/>
                    </a:lnTo>
                    <a:lnTo>
                      <a:pt x="6" y="58"/>
                    </a:lnTo>
                    <a:lnTo>
                      <a:pt x="6" y="60"/>
                    </a:lnTo>
                    <a:lnTo>
                      <a:pt x="8" y="63"/>
                    </a:lnTo>
                    <a:lnTo>
                      <a:pt x="11" y="67"/>
                    </a:lnTo>
                    <a:lnTo>
                      <a:pt x="15" y="75"/>
                    </a:lnTo>
                  </a:path>
                </a:pathLst>
              </a:custGeom>
              <a:noFill/>
              <a:ln w="25400" cap="rnd">
                <a:solidFill>
                  <a:srgbClr val="FF3958"/>
                </a:solidFill>
                <a:round/>
                <a:headEnd/>
                <a:tailEnd/>
              </a:ln>
            </p:spPr>
            <p:txBody>
              <a:bodyPr/>
              <a:lstStyle/>
              <a:p>
                <a:endParaRPr lang="ru-RU"/>
              </a:p>
            </p:txBody>
          </p:sp>
          <p:sp>
            <p:nvSpPr>
              <p:cNvPr id="8244" name="Freeform 27"/>
              <p:cNvSpPr>
                <a:spLocks/>
              </p:cNvSpPr>
              <p:nvPr/>
            </p:nvSpPr>
            <p:spPr bwMode="auto">
              <a:xfrm>
                <a:off x="2103" y="2236"/>
                <a:ext cx="75" cy="29"/>
              </a:xfrm>
              <a:custGeom>
                <a:avLst/>
                <a:gdLst>
                  <a:gd name="T0" fmla="*/ 74 w 75"/>
                  <a:gd name="T1" fmla="*/ 28 h 29"/>
                  <a:gd name="T2" fmla="*/ 70 w 75"/>
                  <a:gd name="T3" fmla="*/ 23 h 29"/>
                  <a:gd name="T4" fmla="*/ 66 w 75"/>
                  <a:gd name="T5" fmla="*/ 18 h 29"/>
                  <a:gd name="T6" fmla="*/ 61 w 75"/>
                  <a:gd name="T7" fmla="*/ 13 h 29"/>
                  <a:gd name="T8" fmla="*/ 57 w 75"/>
                  <a:gd name="T9" fmla="*/ 11 h 29"/>
                  <a:gd name="T10" fmla="*/ 55 w 75"/>
                  <a:gd name="T11" fmla="*/ 11 h 29"/>
                  <a:gd name="T12" fmla="*/ 16 w 75"/>
                  <a:gd name="T13" fmla="*/ 11 h 29"/>
                  <a:gd name="T14" fmla="*/ 14 w 75"/>
                  <a:gd name="T15" fmla="*/ 11 h 29"/>
                  <a:gd name="T16" fmla="*/ 10 w 75"/>
                  <a:gd name="T17" fmla="*/ 10 h 29"/>
                  <a:gd name="T18" fmla="*/ 5 w 75"/>
                  <a:gd name="T19" fmla="*/ 6 h 29"/>
                  <a:gd name="T20" fmla="*/ 0 w 75"/>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29"/>
                  <a:gd name="T35" fmla="*/ 75 w 7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29">
                    <a:moveTo>
                      <a:pt x="74" y="28"/>
                    </a:moveTo>
                    <a:lnTo>
                      <a:pt x="70" y="23"/>
                    </a:lnTo>
                    <a:lnTo>
                      <a:pt x="66" y="18"/>
                    </a:lnTo>
                    <a:lnTo>
                      <a:pt x="61" y="13"/>
                    </a:lnTo>
                    <a:lnTo>
                      <a:pt x="57" y="11"/>
                    </a:lnTo>
                    <a:lnTo>
                      <a:pt x="55" y="11"/>
                    </a:lnTo>
                    <a:lnTo>
                      <a:pt x="16" y="11"/>
                    </a:lnTo>
                    <a:lnTo>
                      <a:pt x="14" y="11"/>
                    </a:lnTo>
                    <a:lnTo>
                      <a:pt x="10" y="10"/>
                    </a:lnTo>
                    <a:lnTo>
                      <a:pt x="5" y="6"/>
                    </a:lnTo>
                    <a:lnTo>
                      <a:pt x="0" y="0"/>
                    </a:lnTo>
                  </a:path>
                </a:pathLst>
              </a:custGeom>
              <a:noFill/>
              <a:ln w="25400" cap="rnd">
                <a:solidFill>
                  <a:srgbClr val="FF3958"/>
                </a:solidFill>
                <a:round/>
                <a:headEnd/>
                <a:tailEnd/>
              </a:ln>
            </p:spPr>
            <p:txBody>
              <a:bodyPr/>
              <a:lstStyle/>
              <a:p>
                <a:endParaRPr lang="ru-RU"/>
              </a:p>
            </p:txBody>
          </p:sp>
          <p:sp>
            <p:nvSpPr>
              <p:cNvPr id="8245" name="Freeform 28"/>
              <p:cNvSpPr>
                <a:spLocks/>
              </p:cNvSpPr>
              <p:nvPr/>
            </p:nvSpPr>
            <p:spPr bwMode="auto">
              <a:xfrm>
                <a:off x="2088" y="2160"/>
                <a:ext cx="15" cy="77"/>
              </a:xfrm>
              <a:custGeom>
                <a:avLst/>
                <a:gdLst>
                  <a:gd name="T0" fmla="*/ 0 w 15"/>
                  <a:gd name="T1" fmla="*/ 0 h 77"/>
                  <a:gd name="T2" fmla="*/ 5 w 15"/>
                  <a:gd name="T3" fmla="*/ 5 h 77"/>
                  <a:gd name="T4" fmla="*/ 8 w 15"/>
                  <a:gd name="T5" fmla="*/ 10 h 77"/>
                  <a:gd name="T6" fmla="*/ 12 w 15"/>
                  <a:gd name="T7" fmla="*/ 15 h 77"/>
                  <a:gd name="T8" fmla="*/ 13 w 15"/>
                  <a:gd name="T9" fmla="*/ 18 h 77"/>
                  <a:gd name="T10" fmla="*/ 12 w 15"/>
                  <a:gd name="T11" fmla="*/ 22 h 77"/>
                  <a:gd name="T12" fmla="*/ 6 w 15"/>
                  <a:gd name="T13" fmla="*/ 59 h 77"/>
                  <a:gd name="T14" fmla="*/ 6 w 15"/>
                  <a:gd name="T15" fmla="*/ 61 h 77"/>
                  <a:gd name="T16" fmla="*/ 7 w 15"/>
                  <a:gd name="T17" fmla="*/ 65 h 77"/>
                  <a:gd name="T18" fmla="*/ 9 w 15"/>
                  <a:gd name="T19" fmla="*/ 70 h 77"/>
                  <a:gd name="T20" fmla="*/ 14 w 15"/>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77"/>
                  <a:gd name="T35" fmla="*/ 15 w 15"/>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77">
                    <a:moveTo>
                      <a:pt x="0" y="0"/>
                    </a:moveTo>
                    <a:lnTo>
                      <a:pt x="5" y="5"/>
                    </a:lnTo>
                    <a:lnTo>
                      <a:pt x="8" y="10"/>
                    </a:lnTo>
                    <a:lnTo>
                      <a:pt x="12" y="15"/>
                    </a:lnTo>
                    <a:lnTo>
                      <a:pt x="13" y="18"/>
                    </a:lnTo>
                    <a:lnTo>
                      <a:pt x="12" y="22"/>
                    </a:lnTo>
                    <a:lnTo>
                      <a:pt x="6" y="59"/>
                    </a:lnTo>
                    <a:lnTo>
                      <a:pt x="6" y="61"/>
                    </a:lnTo>
                    <a:lnTo>
                      <a:pt x="7" y="65"/>
                    </a:lnTo>
                    <a:lnTo>
                      <a:pt x="9" y="70"/>
                    </a:lnTo>
                    <a:lnTo>
                      <a:pt x="14" y="76"/>
                    </a:lnTo>
                  </a:path>
                </a:pathLst>
              </a:custGeom>
              <a:noFill/>
              <a:ln w="25400" cap="rnd">
                <a:solidFill>
                  <a:srgbClr val="FF3958"/>
                </a:solidFill>
                <a:round/>
                <a:headEnd/>
                <a:tailEnd/>
              </a:ln>
            </p:spPr>
            <p:txBody>
              <a:bodyPr/>
              <a:lstStyle/>
              <a:p>
                <a:endParaRPr lang="ru-RU"/>
              </a:p>
            </p:txBody>
          </p:sp>
          <p:sp>
            <p:nvSpPr>
              <p:cNvPr id="8246" name="Freeform 29"/>
              <p:cNvSpPr>
                <a:spLocks/>
              </p:cNvSpPr>
              <p:nvPr/>
            </p:nvSpPr>
            <p:spPr bwMode="auto">
              <a:xfrm>
                <a:off x="2163" y="2250"/>
                <a:ext cx="17" cy="76"/>
              </a:xfrm>
              <a:custGeom>
                <a:avLst/>
                <a:gdLst>
                  <a:gd name="T0" fmla="*/ 0 w 17"/>
                  <a:gd name="T1" fmla="*/ 0 h 76"/>
                  <a:gd name="T2" fmla="*/ 5 w 17"/>
                  <a:gd name="T3" fmla="*/ 5 h 76"/>
                  <a:gd name="T4" fmla="*/ 10 w 17"/>
                  <a:gd name="T5" fmla="*/ 10 h 76"/>
                  <a:gd name="T6" fmla="*/ 12 w 17"/>
                  <a:gd name="T7" fmla="*/ 14 h 76"/>
                  <a:gd name="T8" fmla="*/ 14 w 17"/>
                  <a:gd name="T9" fmla="*/ 19 h 76"/>
                  <a:gd name="T10" fmla="*/ 14 w 17"/>
                  <a:gd name="T11" fmla="*/ 21 h 76"/>
                  <a:gd name="T12" fmla="*/ 7 w 17"/>
                  <a:gd name="T13" fmla="*/ 58 h 76"/>
                  <a:gd name="T14" fmla="*/ 6 w 17"/>
                  <a:gd name="T15" fmla="*/ 59 h 76"/>
                  <a:gd name="T16" fmla="*/ 8 w 17"/>
                  <a:gd name="T17" fmla="*/ 63 h 76"/>
                  <a:gd name="T18" fmla="*/ 10 w 17"/>
                  <a:gd name="T19" fmla="*/ 68 h 76"/>
                  <a:gd name="T20" fmla="*/ 16 w 17"/>
                  <a:gd name="T21" fmla="*/ 75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76"/>
                  <a:gd name="T35" fmla="*/ 17 w 17"/>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76">
                    <a:moveTo>
                      <a:pt x="0" y="0"/>
                    </a:moveTo>
                    <a:lnTo>
                      <a:pt x="5" y="5"/>
                    </a:lnTo>
                    <a:lnTo>
                      <a:pt x="10" y="10"/>
                    </a:lnTo>
                    <a:lnTo>
                      <a:pt x="12" y="14"/>
                    </a:lnTo>
                    <a:lnTo>
                      <a:pt x="14" y="19"/>
                    </a:lnTo>
                    <a:lnTo>
                      <a:pt x="14" y="21"/>
                    </a:lnTo>
                    <a:lnTo>
                      <a:pt x="7" y="58"/>
                    </a:lnTo>
                    <a:lnTo>
                      <a:pt x="6" y="59"/>
                    </a:lnTo>
                    <a:lnTo>
                      <a:pt x="8" y="63"/>
                    </a:lnTo>
                    <a:lnTo>
                      <a:pt x="10" y="68"/>
                    </a:lnTo>
                    <a:lnTo>
                      <a:pt x="16" y="75"/>
                    </a:lnTo>
                  </a:path>
                </a:pathLst>
              </a:custGeom>
              <a:noFill/>
              <a:ln w="25400" cap="rnd">
                <a:solidFill>
                  <a:srgbClr val="FF3958"/>
                </a:solidFill>
                <a:round/>
                <a:headEnd/>
                <a:tailEnd/>
              </a:ln>
            </p:spPr>
            <p:txBody>
              <a:bodyPr/>
              <a:lstStyle/>
              <a:p>
                <a:endParaRPr lang="ru-RU"/>
              </a:p>
            </p:txBody>
          </p:sp>
        </p:grpSp>
        <p:sp>
          <p:nvSpPr>
            <p:cNvPr id="8202" name="Line 30"/>
            <p:cNvSpPr>
              <a:spLocks noChangeShapeType="1"/>
            </p:cNvSpPr>
            <p:nvPr/>
          </p:nvSpPr>
          <p:spPr bwMode="auto">
            <a:xfrm>
              <a:off x="2931" y="3147"/>
              <a:ext cx="1" cy="1"/>
            </a:xfrm>
            <a:prstGeom prst="line">
              <a:avLst/>
            </a:prstGeom>
            <a:noFill/>
            <a:ln w="12700">
              <a:solidFill>
                <a:srgbClr val="FF3958"/>
              </a:solidFill>
              <a:round/>
              <a:headEnd/>
              <a:tailEnd type="triangle" w="med" len="med"/>
            </a:ln>
          </p:spPr>
          <p:txBody>
            <a:bodyPr wrap="none" anchor="ctr"/>
            <a:lstStyle/>
            <a:p>
              <a:endParaRPr lang="ru-RU"/>
            </a:p>
          </p:txBody>
        </p:sp>
        <p:sp>
          <p:nvSpPr>
            <p:cNvPr id="8203" name="Rectangle 31"/>
            <p:cNvSpPr>
              <a:spLocks noChangeArrowheads="1"/>
            </p:cNvSpPr>
            <p:nvPr/>
          </p:nvSpPr>
          <p:spPr bwMode="auto">
            <a:xfrm>
              <a:off x="2753" y="3209"/>
              <a:ext cx="877" cy="402"/>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i="1"/>
                <a:t>Anti Neutrino</a:t>
              </a:r>
            </a:p>
          </p:txBody>
        </p:sp>
        <p:sp>
          <p:nvSpPr>
            <p:cNvPr id="8204" name="Oval 32"/>
            <p:cNvSpPr>
              <a:spLocks noChangeArrowheads="1"/>
            </p:cNvSpPr>
            <p:nvPr/>
          </p:nvSpPr>
          <p:spPr bwMode="auto">
            <a:xfrm>
              <a:off x="1871" y="1932"/>
              <a:ext cx="121" cy="255"/>
            </a:xfrm>
            <a:prstGeom prst="ellipse">
              <a:avLst/>
            </a:prstGeom>
            <a:solidFill>
              <a:srgbClr val="618FFD"/>
            </a:solidFill>
            <a:ln w="12700">
              <a:noFill/>
              <a:round/>
              <a:headEnd/>
              <a:tailEnd/>
            </a:ln>
          </p:spPr>
          <p:txBody>
            <a:bodyPr wrap="none" anchor="ctr"/>
            <a:lstStyle/>
            <a:p>
              <a:endParaRPr lang="ru-RU"/>
            </a:p>
          </p:txBody>
        </p:sp>
        <p:sp>
          <p:nvSpPr>
            <p:cNvPr id="8205" name="Oval 33"/>
            <p:cNvSpPr>
              <a:spLocks noChangeArrowheads="1"/>
            </p:cNvSpPr>
            <p:nvPr/>
          </p:nvSpPr>
          <p:spPr bwMode="auto">
            <a:xfrm>
              <a:off x="1926" y="2118"/>
              <a:ext cx="121" cy="222"/>
            </a:xfrm>
            <a:prstGeom prst="ellipse">
              <a:avLst/>
            </a:prstGeom>
            <a:solidFill>
              <a:srgbClr val="8CF4EA"/>
            </a:solidFill>
            <a:ln w="12700">
              <a:noFill/>
              <a:round/>
              <a:headEnd/>
              <a:tailEnd/>
            </a:ln>
          </p:spPr>
          <p:txBody>
            <a:bodyPr wrap="none" anchor="ctr"/>
            <a:lstStyle/>
            <a:p>
              <a:endParaRPr lang="ru-RU"/>
            </a:p>
          </p:txBody>
        </p:sp>
        <p:sp>
          <p:nvSpPr>
            <p:cNvPr id="8206" name="Oval 34"/>
            <p:cNvSpPr>
              <a:spLocks noChangeArrowheads="1"/>
            </p:cNvSpPr>
            <p:nvPr/>
          </p:nvSpPr>
          <p:spPr bwMode="auto">
            <a:xfrm>
              <a:off x="1228" y="1732"/>
              <a:ext cx="1528" cy="712"/>
            </a:xfrm>
            <a:prstGeom prst="ellipse">
              <a:avLst/>
            </a:prstGeom>
            <a:noFill/>
            <a:ln w="12700">
              <a:solidFill>
                <a:schemeClr val="tx1"/>
              </a:solidFill>
              <a:round/>
              <a:headEnd/>
              <a:tailEnd/>
            </a:ln>
          </p:spPr>
          <p:txBody>
            <a:bodyPr wrap="none" anchor="ctr"/>
            <a:lstStyle/>
            <a:p>
              <a:endParaRPr lang="ru-RU"/>
            </a:p>
          </p:txBody>
        </p:sp>
        <p:grpSp>
          <p:nvGrpSpPr>
            <p:cNvPr id="8207" name="Group 35"/>
            <p:cNvGrpSpPr>
              <a:grpSpLocks/>
            </p:cNvGrpSpPr>
            <p:nvPr/>
          </p:nvGrpSpPr>
          <p:grpSpPr bwMode="auto">
            <a:xfrm>
              <a:off x="1375" y="2289"/>
              <a:ext cx="138" cy="154"/>
              <a:chOff x="1375" y="2289"/>
              <a:chExt cx="138" cy="154"/>
            </a:xfrm>
          </p:grpSpPr>
          <p:sp>
            <p:nvSpPr>
              <p:cNvPr id="8225" name="Freeform 36"/>
              <p:cNvSpPr>
                <a:spLocks/>
              </p:cNvSpPr>
              <p:nvPr/>
            </p:nvSpPr>
            <p:spPr bwMode="auto">
              <a:xfrm>
                <a:off x="1375" y="2289"/>
                <a:ext cx="138" cy="154"/>
              </a:xfrm>
              <a:custGeom>
                <a:avLst/>
                <a:gdLst>
                  <a:gd name="T0" fmla="*/ 0 w 138"/>
                  <a:gd name="T1" fmla="*/ 6 h 154"/>
                  <a:gd name="T2" fmla="*/ 20 w 138"/>
                  <a:gd name="T3" fmla="*/ 35 h 154"/>
                  <a:gd name="T4" fmla="*/ 36 w 138"/>
                  <a:gd name="T5" fmla="*/ 62 h 154"/>
                  <a:gd name="T6" fmla="*/ 53 w 138"/>
                  <a:gd name="T7" fmla="*/ 95 h 154"/>
                  <a:gd name="T8" fmla="*/ 62 w 138"/>
                  <a:gd name="T9" fmla="*/ 109 h 154"/>
                  <a:gd name="T10" fmla="*/ 71 w 138"/>
                  <a:gd name="T11" fmla="*/ 131 h 154"/>
                  <a:gd name="T12" fmla="*/ 80 w 138"/>
                  <a:gd name="T13" fmla="*/ 143 h 154"/>
                  <a:gd name="T14" fmla="*/ 95 w 138"/>
                  <a:gd name="T15" fmla="*/ 153 h 154"/>
                  <a:gd name="T16" fmla="*/ 106 w 138"/>
                  <a:gd name="T17" fmla="*/ 153 h 154"/>
                  <a:gd name="T18" fmla="*/ 117 w 138"/>
                  <a:gd name="T19" fmla="*/ 145 h 154"/>
                  <a:gd name="T20" fmla="*/ 127 w 138"/>
                  <a:gd name="T21" fmla="*/ 129 h 154"/>
                  <a:gd name="T22" fmla="*/ 134 w 138"/>
                  <a:gd name="T23" fmla="*/ 109 h 154"/>
                  <a:gd name="T24" fmla="*/ 137 w 138"/>
                  <a:gd name="T25" fmla="*/ 84 h 154"/>
                  <a:gd name="T26" fmla="*/ 136 w 138"/>
                  <a:gd name="T27" fmla="*/ 54 h 154"/>
                  <a:gd name="T28" fmla="*/ 128 w 138"/>
                  <a:gd name="T29" fmla="*/ 29 h 154"/>
                  <a:gd name="T30" fmla="*/ 118 w 138"/>
                  <a:gd name="T31" fmla="*/ 12 h 154"/>
                  <a:gd name="T32" fmla="*/ 105 w 138"/>
                  <a:gd name="T33" fmla="*/ 2 h 154"/>
                  <a:gd name="T34" fmla="*/ 88 w 138"/>
                  <a:gd name="T35" fmla="*/ 0 h 154"/>
                  <a:gd name="T36" fmla="*/ 68 w 138"/>
                  <a:gd name="T37" fmla="*/ 6 h 154"/>
                  <a:gd name="T38" fmla="*/ 50 w 138"/>
                  <a:gd name="T39" fmla="*/ 12 h 154"/>
                  <a:gd name="T40" fmla="*/ 29 w 138"/>
                  <a:gd name="T41" fmla="*/ 12 h 154"/>
                  <a:gd name="T42" fmla="*/ 0 w 138"/>
                  <a:gd name="T43" fmla="*/ 6 h 1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54"/>
                  <a:gd name="T68" fmla="*/ 138 w 138"/>
                  <a:gd name="T69" fmla="*/ 154 h 1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54">
                    <a:moveTo>
                      <a:pt x="0" y="6"/>
                    </a:moveTo>
                    <a:lnTo>
                      <a:pt x="20" y="35"/>
                    </a:lnTo>
                    <a:lnTo>
                      <a:pt x="36" y="62"/>
                    </a:lnTo>
                    <a:lnTo>
                      <a:pt x="53" y="95"/>
                    </a:lnTo>
                    <a:lnTo>
                      <a:pt x="62" y="109"/>
                    </a:lnTo>
                    <a:lnTo>
                      <a:pt x="71" y="131"/>
                    </a:lnTo>
                    <a:lnTo>
                      <a:pt x="80" y="143"/>
                    </a:lnTo>
                    <a:lnTo>
                      <a:pt x="95" y="153"/>
                    </a:lnTo>
                    <a:lnTo>
                      <a:pt x="106" y="153"/>
                    </a:lnTo>
                    <a:lnTo>
                      <a:pt x="117" y="145"/>
                    </a:lnTo>
                    <a:lnTo>
                      <a:pt x="127" y="129"/>
                    </a:lnTo>
                    <a:lnTo>
                      <a:pt x="134" y="109"/>
                    </a:lnTo>
                    <a:lnTo>
                      <a:pt x="137" y="84"/>
                    </a:lnTo>
                    <a:lnTo>
                      <a:pt x="136" y="54"/>
                    </a:lnTo>
                    <a:lnTo>
                      <a:pt x="128" y="29"/>
                    </a:lnTo>
                    <a:lnTo>
                      <a:pt x="118" y="12"/>
                    </a:lnTo>
                    <a:lnTo>
                      <a:pt x="105" y="2"/>
                    </a:lnTo>
                    <a:lnTo>
                      <a:pt x="88" y="0"/>
                    </a:lnTo>
                    <a:lnTo>
                      <a:pt x="68" y="6"/>
                    </a:lnTo>
                    <a:lnTo>
                      <a:pt x="50" y="12"/>
                    </a:lnTo>
                    <a:lnTo>
                      <a:pt x="29" y="12"/>
                    </a:lnTo>
                    <a:lnTo>
                      <a:pt x="0" y="6"/>
                    </a:lnTo>
                  </a:path>
                </a:pathLst>
              </a:custGeom>
              <a:solidFill>
                <a:schemeClr val="tx2"/>
              </a:solidFill>
              <a:ln w="12700" cap="rnd">
                <a:noFill/>
                <a:round/>
                <a:headEnd/>
                <a:tailEnd/>
              </a:ln>
            </p:spPr>
            <p:txBody>
              <a:bodyPr/>
              <a:lstStyle/>
              <a:p>
                <a:endParaRPr lang="ru-RU"/>
              </a:p>
            </p:txBody>
          </p:sp>
          <p:sp>
            <p:nvSpPr>
              <p:cNvPr id="8226" name="Oval 37"/>
              <p:cNvSpPr>
                <a:spLocks noChangeArrowheads="1"/>
              </p:cNvSpPr>
              <p:nvPr/>
            </p:nvSpPr>
            <p:spPr bwMode="auto">
              <a:xfrm>
                <a:off x="1473" y="2397"/>
                <a:ext cx="15" cy="30"/>
              </a:xfrm>
              <a:prstGeom prst="ellipse">
                <a:avLst/>
              </a:prstGeom>
              <a:solidFill>
                <a:schemeClr val="tx2"/>
              </a:solidFill>
              <a:ln w="12700">
                <a:noFill/>
                <a:round/>
                <a:headEnd/>
                <a:tailEnd/>
              </a:ln>
            </p:spPr>
            <p:txBody>
              <a:bodyPr wrap="none" anchor="ctr"/>
              <a:lstStyle/>
              <a:p>
                <a:endParaRPr lang="ru-RU"/>
              </a:p>
            </p:txBody>
          </p:sp>
        </p:grpSp>
        <p:sp>
          <p:nvSpPr>
            <p:cNvPr id="8208" name="Oval 38"/>
            <p:cNvSpPr>
              <a:spLocks noChangeArrowheads="1"/>
            </p:cNvSpPr>
            <p:nvPr/>
          </p:nvSpPr>
          <p:spPr bwMode="auto">
            <a:xfrm>
              <a:off x="1980" y="1932"/>
              <a:ext cx="121" cy="255"/>
            </a:xfrm>
            <a:prstGeom prst="ellipse">
              <a:avLst/>
            </a:prstGeom>
            <a:solidFill>
              <a:srgbClr val="618FFD"/>
            </a:solidFill>
            <a:ln w="12700">
              <a:noFill/>
              <a:round/>
              <a:headEnd/>
              <a:tailEnd/>
            </a:ln>
          </p:spPr>
          <p:txBody>
            <a:bodyPr wrap="none" anchor="ctr"/>
            <a:lstStyle/>
            <a:p>
              <a:endParaRPr lang="ru-RU"/>
            </a:p>
          </p:txBody>
        </p:sp>
        <p:sp>
          <p:nvSpPr>
            <p:cNvPr id="8209" name="Rectangle 39"/>
            <p:cNvSpPr>
              <a:spLocks noChangeArrowheads="1"/>
            </p:cNvSpPr>
            <p:nvPr/>
          </p:nvSpPr>
          <p:spPr bwMode="auto">
            <a:xfrm>
              <a:off x="1851" y="1924"/>
              <a:ext cx="158" cy="19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a:solidFill>
                    <a:schemeClr val="bg1"/>
                  </a:solidFill>
                </a:rPr>
                <a:t>N</a:t>
              </a:r>
            </a:p>
          </p:txBody>
        </p:sp>
        <p:sp>
          <p:nvSpPr>
            <p:cNvPr id="8210" name="Rectangle 40"/>
            <p:cNvSpPr>
              <a:spLocks noChangeArrowheads="1"/>
            </p:cNvSpPr>
            <p:nvPr/>
          </p:nvSpPr>
          <p:spPr bwMode="auto">
            <a:xfrm>
              <a:off x="1899" y="2128"/>
              <a:ext cx="130" cy="19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a:solidFill>
                    <a:schemeClr val="bg1"/>
                  </a:solidFill>
                </a:rPr>
                <a:t>P</a:t>
              </a:r>
            </a:p>
          </p:txBody>
        </p:sp>
        <p:sp>
          <p:nvSpPr>
            <p:cNvPr id="8211" name="Rectangle 41"/>
            <p:cNvSpPr>
              <a:spLocks noChangeArrowheads="1"/>
            </p:cNvSpPr>
            <p:nvPr/>
          </p:nvSpPr>
          <p:spPr bwMode="auto">
            <a:xfrm>
              <a:off x="1960" y="1975"/>
              <a:ext cx="158" cy="19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a:solidFill>
                    <a:schemeClr val="bg1"/>
                  </a:solidFill>
                </a:rPr>
                <a:t>N</a:t>
              </a:r>
            </a:p>
          </p:txBody>
        </p:sp>
        <p:sp>
          <p:nvSpPr>
            <p:cNvPr id="8212" name="Rectangle 42"/>
            <p:cNvSpPr>
              <a:spLocks noChangeArrowheads="1"/>
            </p:cNvSpPr>
            <p:nvPr/>
          </p:nvSpPr>
          <p:spPr bwMode="auto">
            <a:xfrm>
              <a:off x="1350" y="2281"/>
              <a:ext cx="206" cy="171"/>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200"/>
                <a:t>e</a:t>
              </a:r>
            </a:p>
          </p:txBody>
        </p:sp>
        <p:sp>
          <p:nvSpPr>
            <p:cNvPr id="8213" name="Oval 43"/>
            <p:cNvSpPr>
              <a:spLocks noChangeArrowheads="1"/>
            </p:cNvSpPr>
            <p:nvPr/>
          </p:nvSpPr>
          <p:spPr bwMode="auto">
            <a:xfrm>
              <a:off x="3868" y="2164"/>
              <a:ext cx="1528" cy="616"/>
            </a:xfrm>
            <a:prstGeom prst="ellipse">
              <a:avLst/>
            </a:prstGeom>
            <a:noFill/>
            <a:ln w="12700">
              <a:solidFill>
                <a:schemeClr val="tx1"/>
              </a:solidFill>
              <a:round/>
              <a:headEnd/>
              <a:tailEnd/>
            </a:ln>
          </p:spPr>
          <p:txBody>
            <a:bodyPr wrap="none" anchor="ctr"/>
            <a:lstStyle/>
            <a:p>
              <a:endParaRPr lang="ru-RU"/>
            </a:p>
          </p:txBody>
        </p:sp>
        <p:grpSp>
          <p:nvGrpSpPr>
            <p:cNvPr id="8214" name="Group 44"/>
            <p:cNvGrpSpPr>
              <a:grpSpLocks/>
            </p:cNvGrpSpPr>
            <p:nvPr/>
          </p:nvGrpSpPr>
          <p:grpSpPr bwMode="auto">
            <a:xfrm>
              <a:off x="3919" y="2589"/>
              <a:ext cx="138" cy="118"/>
              <a:chOff x="3919" y="2589"/>
              <a:chExt cx="138" cy="118"/>
            </a:xfrm>
          </p:grpSpPr>
          <p:sp>
            <p:nvSpPr>
              <p:cNvPr id="8223" name="Freeform 45"/>
              <p:cNvSpPr>
                <a:spLocks/>
              </p:cNvSpPr>
              <p:nvPr/>
            </p:nvSpPr>
            <p:spPr bwMode="auto">
              <a:xfrm>
                <a:off x="3919" y="2589"/>
                <a:ext cx="138" cy="118"/>
              </a:xfrm>
              <a:custGeom>
                <a:avLst/>
                <a:gdLst>
                  <a:gd name="T0" fmla="*/ 0 w 138"/>
                  <a:gd name="T1" fmla="*/ 4 h 118"/>
                  <a:gd name="T2" fmla="*/ 20 w 138"/>
                  <a:gd name="T3" fmla="*/ 27 h 118"/>
                  <a:gd name="T4" fmla="*/ 36 w 138"/>
                  <a:gd name="T5" fmla="*/ 48 h 118"/>
                  <a:gd name="T6" fmla="*/ 53 w 138"/>
                  <a:gd name="T7" fmla="*/ 73 h 118"/>
                  <a:gd name="T8" fmla="*/ 62 w 138"/>
                  <a:gd name="T9" fmla="*/ 83 h 118"/>
                  <a:gd name="T10" fmla="*/ 71 w 138"/>
                  <a:gd name="T11" fmla="*/ 101 h 118"/>
                  <a:gd name="T12" fmla="*/ 80 w 138"/>
                  <a:gd name="T13" fmla="*/ 109 h 118"/>
                  <a:gd name="T14" fmla="*/ 95 w 138"/>
                  <a:gd name="T15" fmla="*/ 117 h 118"/>
                  <a:gd name="T16" fmla="*/ 106 w 138"/>
                  <a:gd name="T17" fmla="*/ 117 h 118"/>
                  <a:gd name="T18" fmla="*/ 117 w 138"/>
                  <a:gd name="T19" fmla="*/ 111 h 118"/>
                  <a:gd name="T20" fmla="*/ 127 w 138"/>
                  <a:gd name="T21" fmla="*/ 99 h 118"/>
                  <a:gd name="T22" fmla="*/ 134 w 138"/>
                  <a:gd name="T23" fmla="*/ 83 h 118"/>
                  <a:gd name="T24" fmla="*/ 137 w 138"/>
                  <a:gd name="T25" fmla="*/ 64 h 118"/>
                  <a:gd name="T26" fmla="*/ 136 w 138"/>
                  <a:gd name="T27" fmla="*/ 42 h 118"/>
                  <a:gd name="T28" fmla="*/ 128 w 138"/>
                  <a:gd name="T29" fmla="*/ 23 h 118"/>
                  <a:gd name="T30" fmla="*/ 118 w 138"/>
                  <a:gd name="T31" fmla="*/ 10 h 118"/>
                  <a:gd name="T32" fmla="*/ 105 w 138"/>
                  <a:gd name="T33" fmla="*/ 2 h 118"/>
                  <a:gd name="T34" fmla="*/ 88 w 138"/>
                  <a:gd name="T35" fmla="*/ 0 h 118"/>
                  <a:gd name="T36" fmla="*/ 68 w 138"/>
                  <a:gd name="T37" fmla="*/ 4 h 118"/>
                  <a:gd name="T38" fmla="*/ 50 w 138"/>
                  <a:gd name="T39" fmla="*/ 10 h 118"/>
                  <a:gd name="T40" fmla="*/ 29 w 138"/>
                  <a:gd name="T41" fmla="*/ 10 h 118"/>
                  <a:gd name="T42" fmla="*/ 0 w 138"/>
                  <a:gd name="T43" fmla="*/ 4 h 1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18"/>
                  <a:gd name="T68" fmla="*/ 138 w 138"/>
                  <a:gd name="T69" fmla="*/ 118 h 1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18">
                    <a:moveTo>
                      <a:pt x="0" y="4"/>
                    </a:moveTo>
                    <a:lnTo>
                      <a:pt x="20" y="27"/>
                    </a:lnTo>
                    <a:lnTo>
                      <a:pt x="36" y="48"/>
                    </a:lnTo>
                    <a:lnTo>
                      <a:pt x="53" y="73"/>
                    </a:lnTo>
                    <a:lnTo>
                      <a:pt x="62" y="83"/>
                    </a:lnTo>
                    <a:lnTo>
                      <a:pt x="71" y="101"/>
                    </a:lnTo>
                    <a:lnTo>
                      <a:pt x="80" y="109"/>
                    </a:lnTo>
                    <a:lnTo>
                      <a:pt x="95" y="117"/>
                    </a:lnTo>
                    <a:lnTo>
                      <a:pt x="106" y="117"/>
                    </a:lnTo>
                    <a:lnTo>
                      <a:pt x="117" y="111"/>
                    </a:lnTo>
                    <a:lnTo>
                      <a:pt x="127" y="99"/>
                    </a:lnTo>
                    <a:lnTo>
                      <a:pt x="134" y="83"/>
                    </a:lnTo>
                    <a:lnTo>
                      <a:pt x="137" y="64"/>
                    </a:lnTo>
                    <a:lnTo>
                      <a:pt x="136" y="42"/>
                    </a:lnTo>
                    <a:lnTo>
                      <a:pt x="128" y="23"/>
                    </a:lnTo>
                    <a:lnTo>
                      <a:pt x="118" y="10"/>
                    </a:lnTo>
                    <a:lnTo>
                      <a:pt x="105" y="2"/>
                    </a:lnTo>
                    <a:lnTo>
                      <a:pt x="88" y="0"/>
                    </a:lnTo>
                    <a:lnTo>
                      <a:pt x="68" y="4"/>
                    </a:lnTo>
                    <a:lnTo>
                      <a:pt x="50" y="10"/>
                    </a:lnTo>
                    <a:lnTo>
                      <a:pt x="29" y="10"/>
                    </a:lnTo>
                    <a:lnTo>
                      <a:pt x="0" y="4"/>
                    </a:lnTo>
                  </a:path>
                </a:pathLst>
              </a:custGeom>
              <a:solidFill>
                <a:schemeClr val="tx2"/>
              </a:solidFill>
              <a:ln w="12700" cap="rnd">
                <a:noFill/>
                <a:round/>
                <a:headEnd/>
                <a:tailEnd/>
              </a:ln>
            </p:spPr>
            <p:txBody>
              <a:bodyPr/>
              <a:lstStyle/>
              <a:p>
                <a:endParaRPr lang="ru-RU"/>
              </a:p>
            </p:txBody>
          </p:sp>
          <p:sp>
            <p:nvSpPr>
              <p:cNvPr id="8224" name="Oval 46"/>
              <p:cNvSpPr>
                <a:spLocks noChangeArrowheads="1"/>
              </p:cNvSpPr>
              <p:nvPr/>
            </p:nvSpPr>
            <p:spPr bwMode="auto">
              <a:xfrm>
                <a:off x="4017" y="2671"/>
                <a:ext cx="15" cy="24"/>
              </a:xfrm>
              <a:prstGeom prst="ellipse">
                <a:avLst/>
              </a:prstGeom>
              <a:solidFill>
                <a:schemeClr val="tx2"/>
              </a:solidFill>
              <a:ln w="12700">
                <a:noFill/>
                <a:round/>
                <a:headEnd/>
                <a:tailEnd/>
              </a:ln>
            </p:spPr>
            <p:txBody>
              <a:bodyPr wrap="none" anchor="ctr"/>
              <a:lstStyle/>
              <a:p>
                <a:endParaRPr lang="ru-RU"/>
              </a:p>
            </p:txBody>
          </p:sp>
        </p:grpSp>
        <p:sp>
          <p:nvSpPr>
            <p:cNvPr id="8215" name="Rectangle 47"/>
            <p:cNvSpPr>
              <a:spLocks noChangeArrowheads="1"/>
            </p:cNvSpPr>
            <p:nvPr/>
          </p:nvSpPr>
          <p:spPr bwMode="auto">
            <a:xfrm>
              <a:off x="3942" y="2575"/>
              <a:ext cx="313" cy="171"/>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200"/>
                <a:t>e</a:t>
              </a:r>
            </a:p>
          </p:txBody>
        </p:sp>
        <p:grpSp>
          <p:nvGrpSpPr>
            <p:cNvPr id="8216" name="Group 48"/>
            <p:cNvGrpSpPr>
              <a:grpSpLocks/>
            </p:cNvGrpSpPr>
            <p:nvPr/>
          </p:nvGrpSpPr>
          <p:grpSpPr bwMode="auto">
            <a:xfrm>
              <a:off x="4436" y="2238"/>
              <a:ext cx="346" cy="450"/>
              <a:chOff x="4436" y="2238"/>
              <a:chExt cx="346" cy="450"/>
            </a:xfrm>
          </p:grpSpPr>
          <p:sp>
            <p:nvSpPr>
              <p:cNvPr id="8217" name="Oval 49"/>
              <p:cNvSpPr>
                <a:spLocks noChangeArrowheads="1"/>
              </p:cNvSpPr>
              <p:nvPr/>
            </p:nvSpPr>
            <p:spPr bwMode="auto">
              <a:xfrm>
                <a:off x="4533" y="2267"/>
                <a:ext cx="167" cy="263"/>
              </a:xfrm>
              <a:prstGeom prst="ellipse">
                <a:avLst/>
              </a:prstGeom>
              <a:solidFill>
                <a:srgbClr val="618FFD"/>
              </a:solidFill>
              <a:ln w="12700">
                <a:noFill/>
                <a:round/>
                <a:headEnd/>
                <a:tailEnd/>
              </a:ln>
            </p:spPr>
            <p:txBody>
              <a:bodyPr wrap="none" anchor="ctr"/>
              <a:lstStyle/>
              <a:p>
                <a:endParaRPr lang="ru-RU"/>
              </a:p>
            </p:txBody>
          </p:sp>
          <p:sp>
            <p:nvSpPr>
              <p:cNvPr id="8218" name="Oval 50"/>
              <p:cNvSpPr>
                <a:spLocks noChangeArrowheads="1"/>
              </p:cNvSpPr>
              <p:nvPr/>
            </p:nvSpPr>
            <p:spPr bwMode="auto">
              <a:xfrm>
                <a:off x="4477" y="2458"/>
                <a:ext cx="166" cy="230"/>
              </a:xfrm>
              <a:prstGeom prst="ellipse">
                <a:avLst/>
              </a:prstGeom>
              <a:solidFill>
                <a:srgbClr val="8CF4EA"/>
              </a:solidFill>
              <a:ln w="12700">
                <a:noFill/>
                <a:round/>
                <a:headEnd/>
                <a:tailEnd/>
              </a:ln>
            </p:spPr>
            <p:txBody>
              <a:bodyPr wrap="none" anchor="ctr"/>
              <a:lstStyle/>
              <a:p>
                <a:endParaRPr lang="ru-RU"/>
              </a:p>
            </p:txBody>
          </p:sp>
          <p:sp>
            <p:nvSpPr>
              <p:cNvPr id="8219" name="Rectangle 51"/>
              <p:cNvSpPr>
                <a:spLocks noChangeArrowheads="1"/>
              </p:cNvSpPr>
              <p:nvPr/>
            </p:nvSpPr>
            <p:spPr bwMode="auto">
              <a:xfrm>
                <a:off x="4482" y="2238"/>
                <a:ext cx="279" cy="19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400">
                    <a:solidFill>
                      <a:schemeClr val="bg1"/>
                    </a:solidFill>
                  </a:rPr>
                  <a:t> N</a:t>
                </a:r>
              </a:p>
            </p:txBody>
          </p:sp>
          <p:sp>
            <p:nvSpPr>
              <p:cNvPr id="8220" name="Oval 52"/>
              <p:cNvSpPr>
                <a:spLocks noChangeArrowheads="1"/>
              </p:cNvSpPr>
              <p:nvPr/>
            </p:nvSpPr>
            <p:spPr bwMode="auto">
              <a:xfrm>
                <a:off x="4609" y="2458"/>
                <a:ext cx="167" cy="230"/>
              </a:xfrm>
              <a:prstGeom prst="ellipse">
                <a:avLst/>
              </a:prstGeom>
              <a:solidFill>
                <a:srgbClr val="8CF4EA"/>
              </a:solidFill>
              <a:ln w="12700">
                <a:noFill/>
                <a:round/>
                <a:headEnd/>
                <a:tailEnd/>
              </a:ln>
            </p:spPr>
            <p:txBody>
              <a:bodyPr wrap="none" anchor="ctr"/>
              <a:lstStyle/>
              <a:p>
                <a:endParaRPr lang="ru-RU"/>
              </a:p>
            </p:txBody>
          </p:sp>
          <p:sp>
            <p:nvSpPr>
              <p:cNvPr id="8221" name="Rectangle 53"/>
              <p:cNvSpPr>
                <a:spLocks noChangeArrowheads="1"/>
              </p:cNvSpPr>
              <p:nvPr/>
            </p:nvSpPr>
            <p:spPr bwMode="auto">
              <a:xfrm>
                <a:off x="4436" y="2472"/>
                <a:ext cx="213" cy="190"/>
              </a:xfrm>
              <a:prstGeom prst="rect">
                <a:avLst/>
              </a:prstGeom>
              <a:noFill/>
              <a:ln w="12700">
                <a:noFill/>
                <a:miter lim="800000"/>
                <a:headEnd/>
                <a:tailEnd/>
              </a:ln>
            </p:spPr>
            <p:txBody>
              <a:bodyPr wrap="none" lIns="90488" tIns="44450" rIns="90488" bIns="44450">
                <a:spAutoFit/>
              </a:bodyPr>
              <a:lstStyle/>
              <a:p>
                <a:pPr eaLnBrk="0" hangingPunct="0">
                  <a:spcBef>
                    <a:spcPct val="50000"/>
                  </a:spcBef>
                </a:pPr>
                <a:r>
                  <a:rPr lang="en-US" sz="1400">
                    <a:solidFill>
                      <a:schemeClr val="bg1"/>
                    </a:solidFill>
                  </a:rPr>
                  <a:t>P</a:t>
                </a:r>
              </a:p>
            </p:txBody>
          </p:sp>
          <p:sp>
            <p:nvSpPr>
              <p:cNvPr id="8222" name="Rectangle 54"/>
              <p:cNvSpPr>
                <a:spLocks noChangeArrowheads="1"/>
              </p:cNvSpPr>
              <p:nvPr/>
            </p:nvSpPr>
            <p:spPr bwMode="auto">
              <a:xfrm>
                <a:off x="4569" y="2472"/>
                <a:ext cx="213" cy="190"/>
              </a:xfrm>
              <a:prstGeom prst="rect">
                <a:avLst/>
              </a:prstGeom>
              <a:noFill/>
              <a:ln w="12700">
                <a:noFill/>
                <a:miter lim="800000"/>
                <a:headEnd/>
                <a:tailEnd/>
              </a:ln>
            </p:spPr>
            <p:txBody>
              <a:bodyPr wrap="none" lIns="90488" tIns="44450" rIns="90488" bIns="44450">
                <a:spAutoFit/>
              </a:bodyPr>
              <a:lstStyle/>
              <a:p>
                <a:pPr eaLnBrk="0" hangingPunct="0">
                  <a:spcBef>
                    <a:spcPct val="50000"/>
                  </a:spcBef>
                </a:pPr>
                <a:r>
                  <a:rPr lang="en-US" sz="1400">
                    <a:solidFill>
                      <a:schemeClr val="bg1"/>
                    </a:solidFill>
                  </a:rPr>
                  <a:t>P</a:t>
                </a:r>
              </a:p>
            </p:txBody>
          </p:sp>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The Electromagnetic Spectrum</a:t>
            </a:r>
          </a:p>
        </p:txBody>
      </p:sp>
      <p:sp>
        <p:nvSpPr>
          <p:cNvPr id="9219" name="Rectangle 5"/>
          <p:cNvSpPr>
            <a:spLocks noChangeArrowheads="1"/>
          </p:cNvSpPr>
          <p:nvPr/>
        </p:nvSpPr>
        <p:spPr bwMode="auto">
          <a:xfrm>
            <a:off x="0" y="2681288"/>
            <a:ext cx="9144000" cy="0"/>
          </a:xfrm>
          <a:prstGeom prst="rect">
            <a:avLst/>
          </a:prstGeom>
          <a:noFill/>
          <a:ln w="9525">
            <a:noFill/>
            <a:miter lim="800000"/>
            <a:headEnd/>
            <a:tailEnd/>
          </a:ln>
        </p:spPr>
        <p:txBody>
          <a:bodyPr wrap="none" anchor="ctr">
            <a:spAutoFit/>
          </a:bodyPr>
          <a:lstStyle/>
          <a:p>
            <a:endParaRPr lang="ru-RU"/>
          </a:p>
        </p:txBody>
      </p:sp>
      <p:graphicFrame>
        <p:nvGraphicFramePr>
          <p:cNvPr id="9220" name="Object 4"/>
          <p:cNvGraphicFramePr>
            <a:graphicFrameLocks noChangeAspect="1"/>
          </p:cNvGraphicFramePr>
          <p:nvPr/>
        </p:nvGraphicFramePr>
        <p:xfrm>
          <a:off x="228600" y="1905000"/>
          <a:ext cx="8686800" cy="2727325"/>
        </p:xfrm>
        <a:graphic>
          <a:graphicData uri="http://schemas.openxmlformats.org/presentationml/2006/ole">
            <p:oleObj spid="_x0000_s9220" name="Bitmap Image" r:id="rId4" imgW="4761905" imgH="1495634" progId="Paint.Picture">
              <p:embed/>
            </p:oleObj>
          </a:graphicData>
        </a:graphic>
      </p:graphicFrame>
      <p:sp>
        <p:nvSpPr>
          <p:cNvPr id="102406" name="Text Box 6"/>
          <p:cNvSpPr txBox="1">
            <a:spLocks noChangeArrowheads="1"/>
          </p:cNvSpPr>
          <p:nvPr/>
        </p:nvSpPr>
        <p:spPr bwMode="auto">
          <a:xfrm>
            <a:off x="2514600" y="6019800"/>
            <a:ext cx="4495800" cy="366713"/>
          </a:xfrm>
          <a:prstGeom prst="rect">
            <a:avLst/>
          </a:prstGeom>
          <a:noFill/>
          <a:ln w="9525">
            <a:noFill/>
            <a:miter lim="800000"/>
            <a:headEnd/>
            <a:tailEnd/>
          </a:ln>
          <a:effectLst/>
        </p:spPr>
        <p:txBody>
          <a:bodyPr>
            <a:spAutoFit/>
          </a:bodyPr>
          <a:lstStyle/>
          <a:p>
            <a:pPr eaLnBrk="0" hangingPunct="0">
              <a:spcBef>
                <a:spcPct val="50000"/>
              </a:spcBef>
              <a:defRPr/>
            </a:pPr>
            <a:r>
              <a:rPr lang="en-US">
                <a:effectLst>
                  <a:outerShdw blurRad="38100" dist="38100" dir="2700000" algn="tl">
                    <a:srgbClr val="000000"/>
                  </a:outerShdw>
                </a:effectLst>
              </a:rPr>
              <a:t>Figure courtesy of NASA/JPL-Caltech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1219200" y="2043113"/>
            <a:ext cx="6694488" cy="4129087"/>
            <a:chOff x="892" y="1096"/>
            <a:chExt cx="4744" cy="2601"/>
          </a:xfrm>
        </p:grpSpPr>
        <p:sp>
          <p:nvSpPr>
            <p:cNvPr id="10244" name="Rectangle 3"/>
            <p:cNvSpPr>
              <a:spLocks noChangeArrowheads="1"/>
            </p:cNvSpPr>
            <p:nvPr/>
          </p:nvSpPr>
          <p:spPr bwMode="auto">
            <a:xfrm>
              <a:off x="1121" y="1097"/>
              <a:ext cx="1022" cy="363"/>
            </a:xfrm>
            <a:prstGeom prst="rect">
              <a:avLst/>
            </a:prstGeom>
            <a:noFill/>
            <a:ln w="12700">
              <a:noFill/>
              <a:miter lim="800000"/>
              <a:headEnd/>
              <a:tailEnd/>
            </a:ln>
          </p:spPr>
          <p:txBody>
            <a:bodyPr lIns="90488" tIns="44450" rIns="90488" bIns="44450">
              <a:spAutoFit/>
            </a:bodyPr>
            <a:lstStyle/>
            <a:p>
              <a:pPr algn="ctr" eaLnBrk="0" hangingPunct="0">
                <a:spcBef>
                  <a:spcPct val="50000"/>
                </a:spcBef>
              </a:pPr>
              <a:r>
                <a:rPr lang="en-US" sz="3200" baseline="30000"/>
                <a:t>137m</a:t>
              </a:r>
              <a:r>
                <a:rPr lang="en-US" sz="3200"/>
                <a:t>Ba</a:t>
              </a:r>
            </a:p>
          </p:txBody>
        </p:sp>
        <p:sp>
          <p:nvSpPr>
            <p:cNvPr id="10245" name="Line 4"/>
            <p:cNvSpPr>
              <a:spLocks noChangeShapeType="1"/>
            </p:cNvSpPr>
            <p:nvPr/>
          </p:nvSpPr>
          <p:spPr bwMode="auto">
            <a:xfrm>
              <a:off x="1741" y="2487"/>
              <a:ext cx="0" cy="745"/>
            </a:xfrm>
            <a:prstGeom prst="line">
              <a:avLst/>
            </a:prstGeom>
            <a:noFill/>
            <a:ln w="12700">
              <a:solidFill>
                <a:schemeClr val="tx1"/>
              </a:solidFill>
              <a:round/>
              <a:headEnd type="triangle" w="med" len="med"/>
              <a:tailEnd/>
            </a:ln>
          </p:spPr>
          <p:txBody>
            <a:bodyPr wrap="none" anchor="ctr"/>
            <a:lstStyle/>
            <a:p>
              <a:endParaRPr lang="ru-RU"/>
            </a:p>
          </p:txBody>
        </p:sp>
        <p:sp>
          <p:nvSpPr>
            <p:cNvPr id="10246" name="Rectangle 5"/>
            <p:cNvSpPr>
              <a:spLocks noChangeArrowheads="1"/>
            </p:cNvSpPr>
            <p:nvPr/>
          </p:nvSpPr>
          <p:spPr bwMode="auto">
            <a:xfrm>
              <a:off x="1121" y="3257"/>
              <a:ext cx="1358" cy="44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2000"/>
                <a:t>Excited Nucleus</a:t>
              </a:r>
            </a:p>
          </p:txBody>
        </p:sp>
        <p:grpSp>
          <p:nvGrpSpPr>
            <p:cNvPr id="10247" name="Group 6"/>
            <p:cNvGrpSpPr>
              <a:grpSpLocks/>
            </p:cNvGrpSpPr>
            <p:nvPr/>
          </p:nvGrpSpPr>
          <p:grpSpPr bwMode="auto">
            <a:xfrm>
              <a:off x="892" y="1687"/>
              <a:ext cx="1681" cy="1333"/>
              <a:chOff x="892" y="1687"/>
              <a:chExt cx="1681" cy="1333"/>
            </a:xfrm>
          </p:grpSpPr>
          <p:sp>
            <p:nvSpPr>
              <p:cNvPr id="10294" name="Oval 7"/>
              <p:cNvSpPr>
                <a:spLocks noChangeArrowheads="1"/>
              </p:cNvSpPr>
              <p:nvPr/>
            </p:nvSpPr>
            <p:spPr bwMode="auto">
              <a:xfrm>
                <a:off x="1611" y="2229"/>
                <a:ext cx="214" cy="185"/>
              </a:xfrm>
              <a:prstGeom prst="ellipse">
                <a:avLst/>
              </a:prstGeom>
              <a:solidFill>
                <a:schemeClr val="hlink"/>
              </a:solidFill>
              <a:ln w="12700">
                <a:noFill/>
                <a:round/>
                <a:headEnd/>
                <a:tailEnd/>
              </a:ln>
            </p:spPr>
            <p:txBody>
              <a:bodyPr wrap="none" anchor="ctr"/>
              <a:lstStyle/>
              <a:p>
                <a:endParaRPr lang="ru-RU"/>
              </a:p>
            </p:txBody>
          </p:sp>
          <p:sp>
            <p:nvSpPr>
              <p:cNvPr id="10295" name="Oval 8"/>
              <p:cNvSpPr>
                <a:spLocks noChangeArrowheads="1"/>
              </p:cNvSpPr>
              <p:nvPr/>
            </p:nvSpPr>
            <p:spPr bwMode="auto">
              <a:xfrm>
                <a:off x="1681" y="2289"/>
                <a:ext cx="74" cy="66"/>
              </a:xfrm>
              <a:prstGeom prst="ellipse">
                <a:avLst/>
              </a:prstGeom>
              <a:solidFill>
                <a:srgbClr val="FF8C9F"/>
              </a:solidFill>
              <a:ln w="12700">
                <a:noFill/>
                <a:round/>
                <a:headEnd/>
                <a:tailEnd/>
              </a:ln>
            </p:spPr>
            <p:txBody>
              <a:bodyPr wrap="none" anchor="ctr"/>
              <a:lstStyle/>
              <a:p>
                <a:endParaRPr lang="ru-RU"/>
              </a:p>
            </p:txBody>
          </p:sp>
          <p:grpSp>
            <p:nvGrpSpPr>
              <p:cNvPr id="10296" name="Group 9"/>
              <p:cNvGrpSpPr>
                <a:grpSpLocks/>
              </p:cNvGrpSpPr>
              <p:nvPr/>
            </p:nvGrpSpPr>
            <p:grpSpPr bwMode="auto">
              <a:xfrm>
                <a:off x="892" y="1687"/>
                <a:ext cx="1681" cy="1333"/>
                <a:chOff x="892" y="1687"/>
                <a:chExt cx="1681" cy="1333"/>
              </a:xfrm>
            </p:grpSpPr>
            <p:grpSp>
              <p:nvGrpSpPr>
                <p:cNvPr id="10297" name="Group 10"/>
                <p:cNvGrpSpPr>
                  <a:grpSpLocks/>
                </p:cNvGrpSpPr>
                <p:nvPr/>
              </p:nvGrpSpPr>
              <p:grpSpPr bwMode="auto">
                <a:xfrm>
                  <a:off x="1120" y="1814"/>
                  <a:ext cx="1231" cy="1025"/>
                  <a:chOff x="1120" y="1814"/>
                  <a:chExt cx="1231" cy="1025"/>
                </a:xfrm>
              </p:grpSpPr>
              <p:sp>
                <p:nvSpPr>
                  <p:cNvPr id="10311" name="Freeform 11"/>
                  <p:cNvSpPr>
                    <a:spLocks/>
                  </p:cNvSpPr>
                  <p:nvPr/>
                </p:nvSpPr>
                <p:spPr bwMode="auto">
                  <a:xfrm>
                    <a:off x="1120" y="1814"/>
                    <a:ext cx="1231" cy="1025"/>
                  </a:xfrm>
                  <a:custGeom>
                    <a:avLst/>
                    <a:gdLst>
                      <a:gd name="T0" fmla="*/ 12 w 1231"/>
                      <a:gd name="T1" fmla="*/ 24 h 1025"/>
                      <a:gd name="T2" fmla="*/ 34 w 1231"/>
                      <a:gd name="T3" fmla="*/ 9 h 1025"/>
                      <a:gd name="T4" fmla="*/ 71 w 1231"/>
                      <a:gd name="T5" fmla="*/ 0 h 1025"/>
                      <a:gd name="T6" fmla="*/ 106 w 1231"/>
                      <a:gd name="T7" fmla="*/ 0 h 1025"/>
                      <a:gd name="T8" fmla="*/ 153 w 1231"/>
                      <a:gd name="T9" fmla="*/ 7 h 1025"/>
                      <a:gd name="T10" fmla="*/ 207 w 1231"/>
                      <a:gd name="T11" fmla="*/ 23 h 1025"/>
                      <a:gd name="T12" fmla="*/ 281 w 1231"/>
                      <a:gd name="T13" fmla="*/ 57 h 1025"/>
                      <a:gd name="T14" fmla="*/ 385 w 1231"/>
                      <a:gd name="T15" fmla="*/ 113 h 1025"/>
                      <a:gd name="T16" fmla="*/ 466 w 1231"/>
                      <a:gd name="T17" fmla="*/ 166 h 1025"/>
                      <a:gd name="T18" fmla="*/ 554 w 1231"/>
                      <a:gd name="T19" fmla="*/ 228 h 1025"/>
                      <a:gd name="T20" fmla="*/ 658 w 1231"/>
                      <a:gd name="T21" fmla="*/ 311 h 1025"/>
                      <a:gd name="T22" fmla="*/ 737 w 1231"/>
                      <a:gd name="T23" fmla="*/ 378 h 1025"/>
                      <a:gd name="T24" fmla="*/ 819 w 1231"/>
                      <a:gd name="T25" fmla="*/ 453 h 1025"/>
                      <a:gd name="T26" fmla="*/ 904 w 1231"/>
                      <a:gd name="T27" fmla="*/ 533 h 1025"/>
                      <a:gd name="T28" fmla="*/ 971 w 1231"/>
                      <a:gd name="T29" fmla="*/ 600 h 1025"/>
                      <a:gd name="T30" fmla="*/ 1045 w 1231"/>
                      <a:gd name="T31" fmla="*/ 681 h 1025"/>
                      <a:gd name="T32" fmla="*/ 1114 w 1231"/>
                      <a:gd name="T33" fmla="*/ 758 h 1025"/>
                      <a:gd name="T34" fmla="*/ 1163 w 1231"/>
                      <a:gd name="T35" fmla="*/ 823 h 1025"/>
                      <a:gd name="T36" fmla="*/ 1198 w 1231"/>
                      <a:gd name="T37" fmla="*/ 874 h 1025"/>
                      <a:gd name="T38" fmla="*/ 1218 w 1231"/>
                      <a:gd name="T39" fmla="*/ 912 h 1025"/>
                      <a:gd name="T40" fmla="*/ 1227 w 1231"/>
                      <a:gd name="T41" fmla="*/ 944 h 1025"/>
                      <a:gd name="T42" fmla="*/ 1230 w 1231"/>
                      <a:gd name="T43" fmla="*/ 974 h 1025"/>
                      <a:gd name="T44" fmla="*/ 1230 w 1231"/>
                      <a:gd name="T45" fmla="*/ 995 h 1025"/>
                      <a:gd name="T46" fmla="*/ 1215 w 1231"/>
                      <a:gd name="T47" fmla="*/ 1015 h 1025"/>
                      <a:gd name="T48" fmla="*/ 1188 w 1231"/>
                      <a:gd name="T49" fmla="*/ 1024 h 1025"/>
                      <a:gd name="T50" fmla="*/ 1154 w 1231"/>
                      <a:gd name="T51" fmla="*/ 1023 h 1025"/>
                      <a:gd name="T52" fmla="*/ 1121 w 1231"/>
                      <a:gd name="T53" fmla="*/ 1019 h 1025"/>
                      <a:gd name="T54" fmla="*/ 1087 w 1231"/>
                      <a:gd name="T55" fmla="*/ 1010 h 1025"/>
                      <a:gd name="T56" fmla="*/ 1050 w 1231"/>
                      <a:gd name="T57" fmla="*/ 998 h 1025"/>
                      <a:gd name="T58" fmla="*/ 1001 w 1231"/>
                      <a:gd name="T59" fmla="*/ 977 h 1025"/>
                      <a:gd name="T60" fmla="*/ 927 w 1231"/>
                      <a:gd name="T61" fmla="*/ 938 h 1025"/>
                      <a:gd name="T62" fmla="*/ 853 w 1231"/>
                      <a:gd name="T63" fmla="*/ 896 h 1025"/>
                      <a:gd name="T64" fmla="*/ 764 w 1231"/>
                      <a:gd name="T65" fmla="*/ 844 h 1025"/>
                      <a:gd name="T66" fmla="*/ 665 w 1231"/>
                      <a:gd name="T67" fmla="*/ 780 h 1025"/>
                      <a:gd name="T68" fmla="*/ 547 w 1231"/>
                      <a:gd name="T69" fmla="*/ 690 h 1025"/>
                      <a:gd name="T70" fmla="*/ 454 w 1231"/>
                      <a:gd name="T71" fmla="*/ 617 h 1025"/>
                      <a:gd name="T72" fmla="*/ 350 w 1231"/>
                      <a:gd name="T73" fmla="*/ 531 h 1025"/>
                      <a:gd name="T74" fmla="*/ 261 w 1231"/>
                      <a:gd name="T75" fmla="*/ 450 h 1025"/>
                      <a:gd name="T76" fmla="*/ 172 w 1231"/>
                      <a:gd name="T77" fmla="*/ 356 h 1025"/>
                      <a:gd name="T78" fmla="*/ 88 w 1231"/>
                      <a:gd name="T79" fmla="*/ 254 h 1025"/>
                      <a:gd name="T80" fmla="*/ 42 w 1231"/>
                      <a:gd name="T81" fmla="*/ 186 h 1025"/>
                      <a:gd name="T82" fmla="*/ 15 w 1231"/>
                      <a:gd name="T83" fmla="*/ 138 h 1025"/>
                      <a:gd name="T84" fmla="*/ 5 w 1231"/>
                      <a:gd name="T85" fmla="*/ 103 h 1025"/>
                      <a:gd name="T86" fmla="*/ 0 w 1231"/>
                      <a:gd name="T87" fmla="*/ 74 h 1025"/>
                      <a:gd name="T88" fmla="*/ 0 w 1231"/>
                      <a:gd name="T89" fmla="*/ 52 h 1025"/>
                      <a:gd name="T90" fmla="*/ 12 w 1231"/>
                      <a:gd name="T91" fmla="*/ 24 h 10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1"/>
                      <a:gd name="T139" fmla="*/ 0 h 1025"/>
                      <a:gd name="T140" fmla="*/ 1231 w 1231"/>
                      <a:gd name="T141" fmla="*/ 1025 h 10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1" h="1025">
                        <a:moveTo>
                          <a:pt x="12" y="24"/>
                        </a:moveTo>
                        <a:lnTo>
                          <a:pt x="34" y="9"/>
                        </a:lnTo>
                        <a:lnTo>
                          <a:pt x="71" y="0"/>
                        </a:lnTo>
                        <a:lnTo>
                          <a:pt x="106" y="0"/>
                        </a:lnTo>
                        <a:lnTo>
                          <a:pt x="153" y="7"/>
                        </a:lnTo>
                        <a:lnTo>
                          <a:pt x="207" y="23"/>
                        </a:lnTo>
                        <a:lnTo>
                          <a:pt x="281" y="57"/>
                        </a:lnTo>
                        <a:lnTo>
                          <a:pt x="385" y="113"/>
                        </a:lnTo>
                        <a:lnTo>
                          <a:pt x="466" y="166"/>
                        </a:lnTo>
                        <a:lnTo>
                          <a:pt x="554" y="228"/>
                        </a:lnTo>
                        <a:lnTo>
                          <a:pt x="658" y="311"/>
                        </a:lnTo>
                        <a:lnTo>
                          <a:pt x="737" y="378"/>
                        </a:lnTo>
                        <a:lnTo>
                          <a:pt x="819" y="453"/>
                        </a:lnTo>
                        <a:lnTo>
                          <a:pt x="904" y="533"/>
                        </a:lnTo>
                        <a:lnTo>
                          <a:pt x="971" y="600"/>
                        </a:lnTo>
                        <a:lnTo>
                          <a:pt x="1045" y="681"/>
                        </a:lnTo>
                        <a:lnTo>
                          <a:pt x="1114" y="758"/>
                        </a:lnTo>
                        <a:lnTo>
                          <a:pt x="1163" y="823"/>
                        </a:lnTo>
                        <a:lnTo>
                          <a:pt x="1198" y="874"/>
                        </a:lnTo>
                        <a:lnTo>
                          <a:pt x="1218" y="912"/>
                        </a:lnTo>
                        <a:lnTo>
                          <a:pt x="1227" y="944"/>
                        </a:lnTo>
                        <a:lnTo>
                          <a:pt x="1230" y="974"/>
                        </a:lnTo>
                        <a:lnTo>
                          <a:pt x="1230" y="995"/>
                        </a:lnTo>
                        <a:lnTo>
                          <a:pt x="1215" y="1015"/>
                        </a:lnTo>
                        <a:lnTo>
                          <a:pt x="1188" y="1024"/>
                        </a:lnTo>
                        <a:lnTo>
                          <a:pt x="1154" y="1023"/>
                        </a:lnTo>
                        <a:lnTo>
                          <a:pt x="1121" y="1019"/>
                        </a:lnTo>
                        <a:lnTo>
                          <a:pt x="1087" y="1010"/>
                        </a:lnTo>
                        <a:lnTo>
                          <a:pt x="1050" y="998"/>
                        </a:lnTo>
                        <a:lnTo>
                          <a:pt x="1001" y="977"/>
                        </a:lnTo>
                        <a:lnTo>
                          <a:pt x="927" y="938"/>
                        </a:lnTo>
                        <a:lnTo>
                          <a:pt x="853" y="896"/>
                        </a:lnTo>
                        <a:lnTo>
                          <a:pt x="764" y="844"/>
                        </a:lnTo>
                        <a:lnTo>
                          <a:pt x="665" y="780"/>
                        </a:lnTo>
                        <a:lnTo>
                          <a:pt x="547" y="690"/>
                        </a:lnTo>
                        <a:lnTo>
                          <a:pt x="454" y="617"/>
                        </a:lnTo>
                        <a:lnTo>
                          <a:pt x="350" y="531"/>
                        </a:lnTo>
                        <a:lnTo>
                          <a:pt x="261" y="450"/>
                        </a:lnTo>
                        <a:lnTo>
                          <a:pt x="172" y="356"/>
                        </a:lnTo>
                        <a:lnTo>
                          <a:pt x="88" y="254"/>
                        </a:lnTo>
                        <a:lnTo>
                          <a:pt x="42" y="186"/>
                        </a:lnTo>
                        <a:lnTo>
                          <a:pt x="15" y="138"/>
                        </a:lnTo>
                        <a:lnTo>
                          <a:pt x="5" y="103"/>
                        </a:lnTo>
                        <a:lnTo>
                          <a:pt x="0" y="74"/>
                        </a:lnTo>
                        <a:lnTo>
                          <a:pt x="0" y="52"/>
                        </a:lnTo>
                        <a:lnTo>
                          <a:pt x="12" y="24"/>
                        </a:lnTo>
                      </a:path>
                    </a:pathLst>
                  </a:custGeom>
                  <a:noFill/>
                  <a:ln w="12700" cap="rnd">
                    <a:solidFill>
                      <a:srgbClr val="FF8C9F"/>
                    </a:solidFill>
                    <a:round/>
                    <a:headEnd/>
                    <a:tailEnd/>
                  </a:ln>
                </p:spPr>
                <p:txBody>
                  <a:bodyPr/>
                  <a:lstStyle/>
                  <a:p>
                    <a:endParaRPr lang="ru-RU"/>
                  </a:p>
                </p:txBody>
              </p:sp>
              <p:grpSp>
                <p:nvGrpSpPr>
                  <p:cNvPr id="10312" name="Group 12"/>
                  <p:cNvGrpSpPr>
                    <a:grpSpLocks/>
                  </p:cNvGrpSpPr>
                  <p:nvPr/>
                </p:nvGrpSpPr>
                <p:grpSpPr bwMode="auto">
                  <a:xfrm>
                    <a:off x="1322" y="1825"/>
                    <a:ext cx="101" cy="57"/>
                    <a:chOff x="1322" y="1825"/>
                    <a:chExt cx="101" cy="57"/>
                  </a:xfrm>
                </p:grpSpPr>
                <p:sp>
                  <p:nvSpPr>
                    <p:cNvPr id="10313" name="Freeform 13"/>
                    <p:cNvSpPr>
                      <a:spLocks/>
                    </p:cNvSpPr>
                    <p:nvPr/>
                  </p:nvSpPr>
                  <p:spPr bwMode="auto">
                    <a:xfrm>
                      <a:off x="1322" y="1825"/>
                      <a:ext cx="101" cy="57"/>
                    </a:xfrm>
                    <a:custGeom>
                      <a:avLst/>
                      <a:gdLst>
                        <a:gd name="T0" fmla="*/ 100 w 101"/>
                        <a:gd name="T1" fmla="*/ 56 h 57"/>
                        <a:gd name="T2" fmla="*/ 84 w 101"/>
                        <a:gd name="T3" fmla="*/ 44 h 57"/>
                        <a:gd name="T4" fmla="*/ 72 w 101"/>
                        <a:gd name="T5" fmla="*/ 34 h 57"/>
                        <a:gd name="T6" fmla="*/ 59 w 101"/>
                        <a:gd name="T7" fmla="*/ 19 h 57"/>
                        <a:gd name="T8" fmla="*/ 53 w 101"/>
                        <a:gd name="T9" fmla="*/ 10 h 57"/>
                        <a:gd name="T10" fmla="*/ 47 w 101"/>
                        <a:gd name="T11" fmla="*/ 5 h 57"/>
                        <a:gd name="T12" fmla="*/ 42 w 101"/>
                        <a:gd name="T13" fmla="*/ 2 h 57"/>
                        <a:gd name="T14" fmla="*/ 33 w 101"/>
                        <a:gd name="T15" fmla="*/ 0 h 57"/>
                        <a:gd name="T16" fmla="*/ 23 w 101"/>
                        <a:gd name="T17" fmla="*/ 0 h 57"/>
                        <a:gd name="T18" fmla="*/ 15 w 101"/>
                        <a:gd name="T19" fmla="*/ 2 h 57"/>
                        <a:gd name="T20" fmla="*/ 8 w 101"/>
                        <a:gd name="T21" fmla="*/ 8 h 57"/>
                        <a:gd name="T22" fmla="*/ 2 w 101"/>
                        <a:gd name="T23" fmla="*/ 15 h 57"/>
                        <a:gd name="T24" fmla="*/ 0 w 101"/>
                        <a:gd name="T25" fmla="*/ 23 h 57"/>
                        <a:gd name="T26" fmla="*/ 1 w 101"/>
                        <a:gd name="T27" fmla="*/ 33 h 57"/>
                        <a:gd name="T28" fmla="*/ 5 w 101"/>
                        <a:gd name="T29" fmla="*/ 43 h 57"/>
                        <a:gd name="T30" fmla="*/ 13 w 101"/>
                        <a:gd name="T31" fmla="*/ 49 h 57"/>
                        <a:gd name="T32" fmla="*/ 23 w 101"/>
                        <a:gd name="T33" fmla="*/ 53 h 57"/>
                        <a:gd name="T34" fmla="*/ 36 w 101"/>
                        <a:gd name="T35" fmla="*/ 54 h 57"/>
                        <a:gd name="T36" fmla="*/ 54 w 101"/>
                        <a:gd name="T37" fmla="*/ 52 h 57"/>
                        <a:gd name="T38" fmla="*/ 68 w 101"/>
                        <a:gd name="T39" fmla="*/ 50 h 57"/>
                        <a:gd name="T40" fmla="*/ 82 w 101"/>
                        <a:gd name="T41" fmla="*/ 52 h 57"/>
                        <a:gd name="T42" fmla="*/ 100 w 101"/>
                        <a:gd name="T43" fmla="*/ 56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57"/>
                        <a:gd name="T68" fmla="*/ 101 w 101"/>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57">
                          <a:moveTo>
                            <a:pt x="100" y="56"/>
                          </a:moveTo>
                          <a:lnTo>
                            <a:pt x="84" y="44"/>
                          </a:lnTo>
                          <a:lnTo>
                            <a:pt x="72" y="34"/>
                          </a:lnTo>
                          <a:lnTo>
                            <a:pt x="59" y="19"/>
                          </a:lnTo>
                          <a:lnTo>
                            <a:pt x="53" y="10"/>
                          </a:lnTo>
                          <a:lnTo>
                            <a:pt x="47" y="5"/>
                          </a:lnTo>
                          <a:lnTo>
                            <a:pt x="42" y="2"/>
                          </a:lnTo>
                          <a:lnTo>
                            <a:pt x="33" y="0"/>
                          </a:lnTo>
                          <a:lnTo>
                            <a:pt x="23" y="0"/>
                          </a:lnTo>
                          <a:lnTo>
                            <a:pt x="15" y="2"/>
                          </a:lnTo>
                          <a:lnTo>
                            <a:pt x="8" y="8"/>
                          </a:lnTo>
                          <a:lnTo>
                            <a:pt x="2" y="15"/>
                          </a:lnTo>
                          <a:lnTo>
                            <a:pt x="0" y="23"/>
                          </a:lnTo>
                          <a:lnTo>
                            <a:pt x="1" y="33"/>
                          </a:lnTo>
                          <a:lnTo>
                            <a:pt x="5" y="43"/>
                          </a:lnTo>
                          <a:lnTo>
                            <a:pt x="13" y="49"/>
                          </a:lnTo>
                          <a:lnTo>
                            <a:pt x="23" y="53"/>
                          </a:lnTo>
                          <a:lnTo>
                            <a:pt x="36" y="54"/>
                          </a:lnTo>
                          <a:lnTo>
                            <a:pt x="54" y="52"/>
                          </a:lnTo>
                          <a:lnTo>
                            <a:pt x="68" y="50"/>
                          </a:lnTo>
                          <a:lnTo>
                            <a:pt x="82" y="52"/>
                          </a:lnTo>
                          <a:lnTo>
                            <a:pt x="100" y="56"/>
                          </a:lnTo>
                        </a:path>
                      </a:pathLst>
                    </a:custGeom>
                    <a:solidFill>
                      <a:srgbClr val="FF0000"/>
                    </a:solidFill>
                    <a:ln w="12700" cap="rnd">
                      <a:solidFill>
                        <a:srgbClr val="FF8C9F"/>
                      </a:solidFill>
                      <a:round/>
                      <a:headEnd/>
                      <a:tailEnd/>
                    </a:ln>
                  </p:spPr>
                  <p:txBody>
                    <a:bodyPr/>
                    <a:lstStyle/>
                    <a:p>
                      <a:endParaRPr lang="ru-RU"/>
                    </a:p>
                  </p:txBody>
                </p:sp>
                <p:sp>
                  <p:nvSpPr>
                    <p:cNvPr id="10314" name="Oval 14"/>
                    <p:cNvSpPr>
                      <a:spLocks noChangeArrowheads="1"/>
                    </p:cNvSpPr>
                    <p:nvPr/>
                  </p:nvSpPr>
                  <p:spPr bwMode="auto">
                    <a:xfrm>
                      <a:off x="1345" y="1836"/>
                      <a:ext cx="2" cy="1"/>
                    </a:xfrm>
                    <a:prstGeom prst="ellipse">
                      <a:avLst/>
                    </a:prstGeom>
                    <a:solidFill>
                      <a:srgbClr val="FF8080"/>
                    </a:solidFill>
                    <a:ln w="12700">
                      <a:solidFill>
                        <a:srgbClr val="FF8C9F"/>
                      </a:solidFill>
                      <a:round/>
                      <a:headEnd/>
                      <a:tailEnd/>
                    </a:ln>
                  </p:spPr>
                  <p:txBody>
                    <a:bodyPr wrap="none" anchor="ctr"/>
                    <a:lstStyle/>
                    <a:p>
                      <a:endParaRPr lang="ru-RU"/>
                    </a:p>
                  </p:txBody>
                </p:sp>
              </p:grpSp>
            </p:grpSp>
            <p:grpSp>
              <p:nvGrpSpPr>
                <p:cNvPr id="10298" name="Group 15"/>
                <p:cNvGrpSpPr>
                  <a:grpSpLocks/>
                </p:cNvGrpSpPr>
                <p:nvPr/>
              </p:nvGrpSpPr>
              <p:grpSpPr bwMode="auto">
                <a:xfrm>
                  <a:off x="1084" y="1840"/>
                  <a:ext cx="1250" cy="1025"/>
                  <a:chOff x="1084" y="1840"/>
                  <a:chExt cx="1250" cy="1025"/>
                </a:xfrm>
              </p:grpSpPr>
              <p:sp>
                <p:nvSpPr>
                  <p:cNvPr id="10307" name="Freeform 16"/>
                  <p:cNvSpPr>
                    <a:spLocks/>
                  </p:cNvSpPr>
                  <p:nvPr/>
                </p:nvSpPr>
                <p:spPr bwMode="auto">
                  <a:xfrm>
                    <a:off x="1084" y="1840"/>
                    <a:ext cx="1232" cy="1025"/>
                  </a:xfrm>
                  <a:custGeom>
                    <a:avLst/>
                    <a:gdLst>
                      <a:gd name="T0" fmla="*/ 1219 w 1232"/>
                      <a:gd name="T1" fmla="*/ 24 h 1025"/>
                      <a:gd name="T2" fmla="*/ 1196 w 1232"/>
                      <a:gd name="T3" fmla="*/ 9 h 1025"/>
                      <a:gd name="T4" fmla="*/ 1159 w 1232"/>
                      <a:gd name="T5" fmla="*/ 0 h 1025"/>
                      <a:gd name="T6" fmla="*/ 1125 w 1232"/>
                      <a:gd name="T7" fmla="*/ 0 h 1025"/>
                      <a:gd name="T8" fmla="*/ 1078 w 1232"/>
                      <a:gd name="T9" fmla="*/ 7 h 1025"/>
                      <a:gd name="T10" fmla="*/ 1024 w 1232"/>
                      <a:gd name="T11" fmla="*/ 23 h 1025"/>
                      <a:gd name="T12" fmla="*/ 950 w 1232"/>
                      <a:gd name="T13" fmla="*/ 57 h 1025"/>
                      <a:gd name="T14" fmla="*/ 846 w 1232"/>
                      <a:gd name="T15" fmla="*/ 113 h 1025"/>
                      <a:gd name="T16" fmla="*/ 764 w 1232"/>
                      <a:gd name="T17" fmla="*/ 165 h 1025"/>
                      <a:gd name="T18" fmla="*/ 676 w 1232"/>
                      <a:gd name="T19" fmla="*/ 228 h 1025"/>
                      <a:gd name="T20" fmla="*/ 572 w 1232"/>
                      <a:gd name="T21" fmla="*/ 311 h 1025"/>
                      <a:gd name="T22" fmla="*/ 493 w 1232"/>
                      <a:gd name="T23" fmla="*/ 377 h 1025"/>
                      <a:gd name="T24" fmla="*/ 412 w 1232"/>
                      <a:gd name="T25" fmla="*/ 452 h 1025"/>
                      <a:gd name="T26" fmla="*/ 325 w 1232"/>
                      <a:gd name="T27" fmla="*/ 533 h 1025"/>
                      <a:gd name="T28" fmla="*/ 259 w 1232"/>
                      <a:gd name="T29" fmla="*/ 600 h 1025"/>
                      <a:gd name="T30" fmla="*/ 185 w 1232"/>
                      <a:gd name="T31" fmla="*/ 681 h 1025"/>
                      <a:gd name="T32" fmla="*/ 116 w 1232"/>
                      <a:gd name="T33" fmla="*/ 759 h 1025"/>
                      <a:gd name="T34" fmla="*/ 67 w 1232"/>
                      <a:gd name="T35" fmla="*/ 823 h 1025"/>
                      <a:gd name="T36" fmla="*/ 32 w 1232"/>
                      <a:gd name="T37" fmla="*/ 874 h 1025"/>
                      <a:gd name="T38" fmla="*/ 12 w 1232"/>
                      <a:gd name="T39" fmla="*/ 913 h 1025"/>
                      <a:gd name="T40" fmla="*/ 2 w 1232"/>
                      <a:gd name="T41" fmla="*/ 944 h 1025"/>
                      <a:gd name="T42" fmla="*/ 0 w 1232"/>
                      <a:gd name="T43" fmla="*/ 974 h 1025"/>
                      <a:gd name="T44" fmla="*/ 0 w 1232"/>
                      <a:gd name="T45" fmla="*/ 995 h 1025"/>
                      <a:gd name="T46" fmla="*/ 15 w 1232"/>
                      <a:gd name="T47" fmla="*/ 1015 h 1025"/>
                      <a:gd name="T48" fmla="*/ 42 w 1232"/>
                      <a:gd name="T49" fmla="*/ 1024 h 1025"/>
                      <a:gd name="T50" fmla="*/ 77 w 1232"/>
                      <a:gd name="T51" fmla="*/ 1023 h 1025"/>
                      <a:gd name="T52" fmla="*/ 108 w 1232"/>
                      <a:gd name="T53" fmla="*/ 1019 h 1025"/>
                      <a:gd name="T54" fmla="*/ 143 w 1232"/>
                      <a:gd name="T55" fmla="*/ 1011 h 1025"/>
                      <a:gd name="T56" fmla="*/ 180 w 1232"/>
                      <a:gd name="T57" fmla="*/ 998 h 1025"/>
                      <a:gd name="T58" fmla="*/ 230 w 1232"/>
                      <a:gd name="T59" fmla="*/ 977 h 1025"/>
                      <a:gd name="T60" fmla="*/ 304 w 1232"/>
                      <a:gd name="T61" fmla="*/ 939 h 1025"/>
                      <a:gd name="T62" fmla="*/ 378 w 1232"/>
                      <a:gd name="T63" fmla="*/ 896 h 1025"/>
                      <a:gd name="T64" fmla="*/ 467 w 1232"/>
                      <a:gd name="T65" fmla="*/ 844 h 1025"/>
                      <a:gd name="T66" fmla="*/ 565 w 1232"/>
                      <a:gd name="T67" fmla="*/ 780 h 1025"/>
                      <a:gd name="T68" fmla="*/ 683 w 1232"/>
                      <a:gd name="T69" fmla="*/ 689 h 1025"/>
                      <a:gd name="T70" fmla="*/ 777 w 1232"/>
                      <a:gd name="T71" fmla="*/ 618 h 1025"/>
                      <a:gd name="T72" fmla="*/ 881 w 1232"/>
                      <a:gd name="T73" fmla="*/ 532 h 1025"/>
                      <a:gd name="T74" fmla="*/ 969 w 1232"/>
                      <a:gd name="T75" fmla="*/ 450 h 1025"/>
                      <a:gd name="T76" fmla="*/ 1058 w 1232"/>
                      <a:gd name="T77" fmla="*/ 355 h 1025"/>
                      <a:gd name="T78" fmla="*/ 1142 w 1232"/>
                      <a:gd name="T79" fmla="*/ 253 h 1025"/>
                      <a:gd name="T80" fmla="*/ 1189 w 1232"/>
                      <a:gd name="T81" fmla="*/ 186 h 1025"/>
                      <a:gd name="T82" fmla="*/ 1216 w 1232"/>
                      <a:gd name="T83" fmla="*/ 138 h 1025"/>
                      <a:gd name="T84" fmla="*/ 1226 w 1232"/>
                      <a:gd name="T85" fmla="*/ 103 h 1025"/>
                      <a:gd name="T86" fmla="*/ 1231 w 1232"/>
                      <a:gd name="T87" fmla="*/ 73 h 1025"/>
                      <a:gd name="T88" fmla="*/ 1231 w 1232"/>
                      <a:gd name="T89" fmla="*/ 52 h 1025"/>
                      <a:gd name="T90" fmla="*/ 1219 w 1232"/>
                      <a:gd name="T91" fmla="*/ 24 h 10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2"/>
                      <a:gd name="T139" fmla="*/ 0 h 1025"/>
                      <a:gd name="T140" fmla="*/ 1232 w 1232"/>
                      <a:gd name="T141" fmla="*/ 1025 h 10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2" h="1025">
                        <a:moveTo>
                          <a:pt x="1219" y="24"/>
                        </a:moveTo>
                        <a:lnTo>
                          <a:pt x="1196" y="9"/>
                        </a:lnTo>
                        <a:lnTo>
                          <a:pt x="1159" y="0"/>
                        </a:lnTo>
                        <a:lnTo>
                          <a:pt x="1125" y="0"/>
                        </a:lnTo>
                        <a:lnTo>
                          <a:pt x="1078" y="7"/>
                        </a:lnTo>
                        <a:lnTo>
                          <a:pt x="1024" y="23"/>
                        </a:lnTo>
                        <a:lnTo>
                          <a:pt x="950" y="57"/>
                        </a:lnTo>
                        <a:lnTo>
                          <a:pt x="846" y="113"/>
                        </a:lnTo>
                        <a:lnTo>
                          <a:pt x="764" y="165"/>
                        </a:lnTo>
                        <a:lnTo>
                          <a:pt x="676" y="228"/>
                        </a:lnTo>
                        <a:lnTo>
                          <a:pt x="572" y="311"/>
                        </a:lnTo>
                        <a:lnTo>
                          <a:pt x="493" y="377"/>
                        </a:lnTo>
                        <a:lnTo>
                          <a:pt x="412" y="452"/>
                        </a:lnTo>
                        <a:lnTo>
                          <a:pt x="325" y="533"/>
                        </a:lnTo>
                        <a:lnTo>
                          <a:pt x="259" y="600"/>
                        </a:lnTo>
                        <a:lnTo>
                          <a:pt x="185" y="681"/>
                        </a:lnTo>
                        <a:lnTo>
                          <a:pt x="116" y="759"/>
                        </a:lnTo>
                        <a:lnTo>
                          <a:pt x="67" y="823"/>
                        </a:lnTo>
                        <a:lnTo>
                          <a:pt x="32" y="874"/>
                        </a:lnTo>
                        <a:lnTo>
                          <a:pt x="12" y="913"/>
                        </a:lnTo>
                        <a:lnTo>
                          <a:pt x="2" y="944"/>
                        </a:lnTo>
                        <a:lnTo>
                          <a:pt x="0" y="974"/>
                        </a:lnTo>
                        <a:lnTo>
                          <a:pt x="0" y="995"/>
                        </a:lnTo>
                        <a:lnTo>
                          <a:pt x="15" y="1015"/>
                        </a:lnTo>
                        <a:lnTo>
                          <a:pt x="42" y="1024"/>
                        </a:lnTo>
                        <a:lnTo>
                          <a:pt x="77" y="1023"/>
                        </a:lnTo>
                        <a:lnTo>
                          <a:pt x="108" y="1019"/>
                        </a:lnTo>
                        <a:lnTo>
                          <a:pt x="143" y="1011"/>
                        </a:lnTo>
                        <a:lnTo>
                          <a:pt x="180" y="998"/>
                        </a:lnTo>
                        <a:lnTo>
                          <a:pt x="230" y="977"/>
                        </a:lnTo>
                        <a:lnTo>
                          <a:pt x="304" y="939"/>
                        </a:lnTo>
                        <a:lnTo>
                          <a:pt x="378" y="896"/>
                        </a:lnTo>
                        <a:lnTo>
                          <a:pt x="467" y="844"/>
                        </a:lnTo>
                        <a:lnTo>
                          <a:pt x="565" y="780"/>
                        </a:lnTo>
                        <a:lnTo>
                          <a:pt x="683" y="689"/>
                        </a:lnTo>
                        <a:lnTo>
                          <a:pt x="777" y="618"/>
                        </a:lnTo>
                        <a:lnTo>
                          <a:pt x="881" y="532"/>
                        </a:lnTo>
                        <a:lnTo>
                          <a:pt x="969" y="450"/>
                        </a:lnTo>
                        <a:lnTo>
                          <a:pt x="1058" y="355"/>
                        </a:lnTo>
                        <a:lnTo>
                          <a:pt x="1142" y="253"/>
                        </a:lnTo>
                        <a:lnTo>
                          <a:pt x="1189" y="186"/>
                        </a:lnTo>
                        <a:lnTo>
                          <a:pt x="1216" y="138"/>
                        </a:lnTo>
                        <a:lnTo>
                          <a:pt x="1226" y="103"/>
                        </a:lnTo>
                        <a:lnTo>
                          <a:pt x="1231" y="73"/>
                        </a:lnTo>
                        <a:lnTo>
                          <a:pt x="1231" y="52"/>
                        </a:lnTo>
                        <a:lnTo>
                          <a:pt x="1219" y="24"/>
                        </a:lnTo>
                      </a:path>
                    </a:pathLst>
                  </a:custGeom>
                  <a:noFill/>
                  <a:ln w="12700" cap="rnd">
                    <a:solidFill>
                      <a:srgbClr val="C0C0C0"/>
                    </a:solidFill>
                    <a:round/>
                    <a:headEnd/>
                    <a:tailEnd/>
                  </a:ln>
                </p:spPr>
                <p:txBody>
                  <a:bodyPr/>
                  <a:lstStyle/>
                  <a:p>
                    <a:endParaRPr lang="ru-RU"/>
                  </a:p>
                </p:txBody>
              </p:sp>
              <p:grpSp>
                <p:nvGrpSpPr>
                  <p:cNvPr id="10308" name="Group 17"/>
                  <p:cNvGrpSpPr>
                    <a:grpSpLocks/>
                  </p:cNvGrpSpPr>
                  <p:nvPr/>
                </p:nvGrpSpPr>
                <p:grpSpPr bwMode="auto">
                  <a:xfrm>
                    <a:off x="2263" y="1929"/>
                    <a:ext cx="71" cy="108"/>
                    <a:chOff x="2263" y="1929"/>
                    <a:chExt cx="71" cy="108"/>
                  </a:xfrm>
                </p:grpSpPr>
                <p:sp>
                  <p:nvSpPr>
                    <p:cNvPr id="10309" name="Freeform 18"/>
                    <p:cNvSpPr>
                      <a:spLocks/>
                    </p:cNvSpPr>
                    <p:nvPr/>
                  </p:nvSpPr>
                  <p:spPr bwMode="auto">
                    <a:xfrm>
                      <a:off x="2263" y="1929"/>
                      <a:ext cx="71" cy="108"/>
                    </a:xfrm>
                    <a:custGeom>
                      <a:avLst/>
                      <a:gdLst>
                        <a:gd name="T0" fmla="*/ 0 w 71"/>
                        <a:gd name="T1" fmla="*/ 107 h 108"/>
                        <a:gd name="T2" fmla="*/ 8 w 71"/>
                        <a:gd name="T3" fmla="*/ 83 h 108"/>
                        <a:gd name="T4" fmla="*/ 11 w 71"/>
                        <a:gd name="T5" fmla="*/ 64 h 108"/>
                        <a:gd name="T6" fmla="*/ 8 w 71"/>
                        <a:gd name="T7" fmla="*/ 45 h 108"/>
                        <a:gd name="T8" fmla="*/ 8 w 71"/>
                        <a:gd name="T9" fmla="*/ 33 h 108"/>
                        <a:gd name="T10" fmla="*/ 11 w 71"/>
                        <a:gd name="T11" fmla="*/ 22 h 108"/>
                        <a:gd name="T12" fmla="*/ 15 w 71"/>
                        <a:gd name="T13" fmla="*/ 14 h 108"/>
                        <a:gd name="T14" fmla="*/ 23 w 71"/>
                        <a:gd name="T15" fmla="*/ 5 h 108"/>
                        <a:gd name="T16" fmla="*/ 33 w 71"/>
                        <a:gd name="T17" fmla="*/ 0 h 108"/>
                        <a:gd name="T18" fmla="*/ 46 w 71"/>
                        <a:gd name="T19" fmla="*/ 2 h 108"/>
                        <a:gd name="T20" fmla="*/ 56 w 71"/>
                        <a:gd name="T21" fmla="*/ 3 h 108"/>
                        <a:gd name="T22" fmla="*/ 64 w 71"/>
                        <a:gd name="T23" fmla="*/ 10 h 108"/>
                        <a:gd name="T24" fmla="*/ 68 w 71"/>
                        <a:gd name="T25" fmla="*/ 19 h 108"/>
                        <a:gd name="T26" fmla="*/ 70 w 71"/>
                        <a:gd name="T27" fmla="*/ 29 h 108"/>
                        <a:gd name="T28" fmla="*/ 70 w 71"/>
                        <a:gd name="T29" fmla="*/ 37 h 108"/>
                        <a:gd name="T30" fmla="*/ 65 w 71"/>
                        <a:gd name="T31" fmla="*/ 47 h 108"/>
                        <a:gd name="T32" fmla="*/ 52 w 71"/>
                        <a:gd name="T33" fmla="*/ 59 h 108"/>
                        <a:gd name="T34" fmla="*/ 40 w 71"/>
                        <a:gd name="T35" fmla="*/ 68 h 108"/>
                        <a:gd name="T36" fmla="*/ 28 w 71"/>
                        <a:gd name="T37" fmla="*/ 78 h 108"/>
                        <a:gd name="T38" fmla="*/ 20 w 71"/>
                        <a:gd name="T39" fmla="*/ 89 h 108"/>
                        <a:gd name="T40" fmla="*/ 13 w 71"/>
                        <a:gd name="T41" fmla="*/ 96 h 108"/>
                        <a:gd name="T42" fmla="*/ 0 w 71"/>
                        <a:gd name="T43" fmla="*/ 107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108"/>
                        <a:gd name="T68" fmla="*/ 71 w 71"/>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108">
                          <a:moveTo>
                            <a:pt x="0" y="107"/>
                          </a:moveTo>
                          <a:lnTo>
                            <a:pt x="8" y="83"/>
                          </a:lnTo>
                          <a:lnTo>
                            <a:pt x="11" y="64"/>
                          </a:lnTo>
                          <a:lnTo>
                            <a:pt x="8" y="45"/>
                          </a:lnTo>
                          <a:lnTo>
                            <a:pt x="8" y="33"/>
                          </a:lnTo>
                          <a:lnTo>
                            <a:pt x="11" y="22"/>
                          </a:lnTo>
                          <a:lnTo>
                            <a:pt x="15" y="14"/>
                          </a:lnTo>
                          <a:lnTo>
                            <a:pt x="23" y="5"/>
                          </a:lnTo>
                          <a:lnTo>
                            <a:pt x="33" y="0"/>
                          </a:lnTo>
                          <a:lnTo>
                            <a:pt x="46" y="2"/>
                          </a:lnTo>
                          <a:lnTo>
                            <a:pt x="56" y="3"/>
                          </a:lnTo>
                          <a:lnTo>
                            <a:pt x="64" y="10"/>
                          </a:lnTo>
                          <a:lnTo>
                            <a:pt x="68" y="19"/>
                          </a:lnTo>
                          <a:lnTo>
                            <a:pt x="70" y="29"/>
                          </a:lnTo>
                          <a:lnTo>
                            <a:pt x="70" y="37"/>
                          </a:lnTo>
                          <a:lnTo>
                            <a:pt x="65" y="47"/>
                          </a:lnTo>
                          <a:lnTo>
                            <a:pt x="52" y="59"/>
                          </a:lnTo>
                          <a:lnTo>
                            <a:pt x="40" y="68"/>
                          </a:lnTo>
                          <a:lnTo>
                            <a:pt x="28" y="78"/>
                          </a:lnTo>
                          <a:lnTo>
                            <a:pt x="20" y="89"/>
                          </a:lnTo>
                          <a:lnTo>
                            <a:pt x="13" y="96"/>
                          </a:lnTo>
                          <a:lnTo>
                            <a:pt x="0" y="107"/>
                          </a:lnTo>
                        </a:path>
                      </a:pathLst>
                    </a:custGeom>
                    <a:solidFill>
                      <a:srgbClr val="FF0000"/>
                    </a:solidFill>
                    <a:ln w="12700" cap="rnd">
                      <a:solidFill>
                        <a:srgbClr val="C0C0C0"/>
                      </a:solidFill>
                      <a:round/>
                      <a:headEnd/>
                      <a:tailEnd/>
                    </a:ln>
                  </p:spPr>
                  <p:txBody>
                    <a:bodyPr/>
                    <a:lstStyle/>
                    <a:p>
                      <a:endParaRPr lang="ru-RU"/>
                    </a:p>
                  </p:txBody>
                </p:sp>
                <p:sp>
                  <p:nvSpPr>
                    <p:cNvPr id="10310" name="Oval 19"/>
                    <p:cNvSpPr>
                      <a:spLocks noChangeArrowheads="1"/>
                    </p:cNvSpPr>
                    <p:nvPr/>
                  </p:nvSpPr>
                  <p:spPr bwMode="auto">
                    <a:xfrm>
                      <a:off x="2320" y="1956"/>
                      <a:ext cx="4" cy="1"/>
                    </a:xfrm>
                    <a:prstGeom prst="ellipse">
                      <a:avLst/>
                    </a:prstGeom>
                    <a:solidFill>
                      <a:srgbClr val="FF8080"/>
                    </a:solidFill>
                    <a:ln w="12700">
                      <a:solidFill>
                        <a:srgbClr val="C0C0C0"/>
                      </a:solidFill>
                      <a:round/>
                      <a:headEnd/>
                      <a:tailEnd/>
                    </a:ln>
                  </p:spPr>
                  <p:txBody>
                    <a:bodyPr wrap="none" anchor="ctr"/>
                    <a:lstStyle/>
                    <a:p>
                      <a:endParaRPr lang="ru-RU"/>
                    </a:p>
                  </p:txBody>
                </p:sp>
              </p:grpSp>
            </p:grpSp>
            <p:sp>
              <p:nvSpPr>
                <p:cNvPr id="10299" name="Oval 20"/>
                <p:cNvSpPr>
                  <a:spLocks noChangeArrowheads="1"/>
                </p:cNvSpPr>
                <p:nvPr/>
              </p:nvSpPr>
              <p:spPr bwMode="auto">
                <a:xfrm>
                  <a:off x="892" y="2175"/>
                  <a:ext cx="1681" cy="302"/>
                </a:xfrm>
                <a:prstGeom prst="ellipse">
                  <a:avLst/>
                </a:prstGeom>
                <a:noFill/>
                <a:ln w="12700">
                  <a:solidFill>
                    <a:srgbClr val="01A7F2"/>
                  </a:solidFill>
                  <a:round/>
                  <a:headEnd/>
                  <a:tailEnd/>
                </a:ln>
              </p:spPr>
              <p:txBody>
                <a:bodyPr wrap="none" anchor="ctr"/>
                <a:lstStyle/>
                <a:p>
                  <a:endParaRPr lang="ru-RU"/>
                </a:p>
              </p:txBody>
            </p:sp>
            <p:grpSp>
              <p:nvGrpSpPr>
                <p:cNvPr id="10300" name="Group 21"/>
                <p:cNvGrpSpPr>
                  <a:grpSpLocks/>
                </p:cNvGrpSpPr>
                <p:nvPr/>
              </p:nvGrpSpPr>
              <p:grpSpPr bwMode="auto">
                <a:xfrm>
                  <a:off x="975" y="2393"/>
                  <a:ext cx="111" cy="53"/>
                  <a:chOff x="975" y="2393"/>
                  <a:chExt cx="111" cy="53"/>
                </a:xfrm>
              </p:grpSpPr>
              <p:sp>
                <p:nvSpPr>
                  <p:cNvPr id="10305" name="Freeform 22"/>
                  <p:cNvSpPr>
                    <a:spLocks/>
                  </p:cNvSpPr>
                  <p:nvPr/>
                </p:nvSpPr>
                <p:spPr bwMode="auto">
                  <a:xfrm>
                    <a:off x="975" y="2393"/>
                    <a:ext cx="111" cy="53"/>
                  </a:xfrm>
                  <a:custGeom>
                    <a:avLst/>
                    <a:gdLst>
                      <a:gd name="T0" fmla="*/ 0 w 111"/>
                      <a:gd name="T1" fmla="*/ 2 h 53"/>
                      <a:gd name="T2" fmla="*/ 17 w 111"/>
                      <a:gd name="T3" fmla="*/ 12 h 53"/>
                      <a:gd name="T4" fmla="*/ 29 w 111"/>
                      <a:gd name="T5" fmla="*/ 21 h 53"/>
                      <a:gd name="T6" fmla="*/ 43 w 111"/>
                      <a:gd name="T7" fmla="*/ 33 h 53"/>
                      <a:gd name="T8" fmla="*/ 50 w 111"/>
                      <a:gd name="T9" fmla="*/ 37 h 53"/>
                      <a:gd name="T10" fmla="*/ 57 w 111"/>
                      <a:gd name="T11" fmla="*/ 45 h 53"/>
                      <a:gd name="T12" fmla="*/ 64 w 111"/>
                      <a:gd name="T13" fmla="*/ 49 h 53"/>
                      <a:gd name="T14" fmla="*/ 76 w 111"/>
                      <a:gd name="T15" fmla="*/ 52 h 53"/>
                      <a:gd name="T16" fmla="*/ 85 w 111"/>
                      <a:gd name="T17" fmla="*/ 52 h 53"/>
                      <a:gd name="T18" fmla="*/ 94 w 111"/>
                      <a:gd name="T19" fmla="*/ 49 h 53"/>
                      <a:gd name="T20" fmla="*/ 102 w 111"/>
                      <a:gd name="T21" fmla="*/ 44 h 53"/>
                      <a:gd name="T22" fmla="*/ 108 w 111"/>
                      <a:gd name="T23" fmla="*/ 37 h 53"/>
                      <a:gd name="T24" fmla="*/ 110 w 111"/>
                      <a:gd name="T25" fmla="*/ 29 h 53"/>
                      <a:gd name="T26" fmla="*/ 109 w 111"/>
                      <a:gd name="T27" fmla="*/ 19 h 53"/>
                      <a:gd name="T28" fmla="*/ 102 w 111"/>
                      <a:gd name="T29" fmla="*/ 10 h 53"/>
                      <a:gd name="T30" fmla="*/ 95 w 111"/>
                      <a:gd name="T31" fmla="*/ 5 h 53"/>
                      <a:gd name="T32" fmla="*/ 84 w 111"/>
                      <a:gd name="T33" fmla="*/ 1 h 53"/>
                      <a:gd name="T34" fmla="*/ 71 w 111"/>
                      <a:gd name="T35" fmla="*/ 0 h 53"/>
                      <a:gd name="T36" fmla="*/ 54 w 111"/>
                      <a:gd name="T37" fmla="*/ 2 h 53"/>
                      <a:gd name="T38" fmla="*/ 40 w 111"/>
                      <a:gd name="T39" fmla="*/ 5 h 53"/>
                      <a:gd name="T40" fmla="*/ 24 w 111"/>
                      <a:gd name="T41" fmla="*/ 5 h 53"/>
                      <a:gd name="T42" fmla="*/ 0 w 111"/>
                      <a:gd name="T43" fmla="*/ 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53"/>
                      <a:gd name="T68" fmla="*/ 111 w 111"/>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53">
                        <a:moveTo>
                          <a:pt x="0" y="2"/>
                        </a:moveTo>
                        <a:lnTo>
                          <a:pt x="17" y="12"/>
                        </a:lnTo>
                        <a:lnTo>
                          <a:pt x="29" y="21"/>
                        </a:lnTo>
                        <a:lnTo>
                          <a:pt x="43" y="33"/>
                        </a:lnTo>
                        <a:lnTo>
                          <a:pt x="50" y="37"/>
                        </a:lnTo>
                        <a:lnTo>
                          <a:pt x="57" y="45"/>
                        </a:lnTo>
                        <a:lnTo>
                          <a:pt x="64" y="49"/>
                        </a:lnTo>
                        <a:lnTo>
                          <a:pt x="76" y="52"/>
                        </a:lnTo>
                        <a:lnTo>
                          <a:pt x="85" y="52"/>
                        </a:lnTo>
                        <a:lnTo>
                          <a:pt x="94" y="49"/>
                        </a:lnTo>
                        <a:lnTo>
                          <a:pt x="102" y="44"/>
                        </a:lnTo>
                        <a:lnTo>
                          <a:pt x="108" y="37"/>
                        </a:lnTo>
                        <a:lnTo>
                          <a:pt x="110" y="29"/>
                        </a:lnTo>
                        <a:lnTo>
                          <a:pt x="109" y="19"/>
                        </a:lnTo>
                        <a:lnTo>
                          <a:pt x="102" y="10"/>
                        </a:lnTo>
                        <a:lnTo>
                          <a:pt x="95" y="5"/>
                        </a:lnTo>
                        <a:lnTo>
                          <a:pt x="84" y="1"/>
                        </a:lnTo>
                        <a:lnTo>
                          <a:pt x="71" y="0"/>
                        </a:lnTo>
                        <a:lnTo>
                          <a:pt x="54" y="2"/>
                        </a:lnTo>
                        <a:lnTo>
                          <a:pt x="40" y="5"/>
                        </a:lnTo>
                        <a:lnTo>
                          <a:pt x="24" y="5"/>
                        </a:lnTo>
                        <a:lnTo>
                          <a:pt x="0" y="2"/>
                        </a:lnTo>
                      </a:path>
                    </a:pathLst>
                  </a:custGeom>
                  <a:solidFill>
                    <a:schemeClr val="hlink"/>
                  </a:solidFill>
                  <a:ln w="12700" cap="rnd">
                    <a:solidFill>
                      <a:srgbClr val="01A7F2"/>
                    </a:solidFill>
                    <a:round/>
                    <a:headEnd/>
                    <a:tailEnd/>
                  </a:ln>
                </p:spPr>
                <p:txBody>
                  <a:bodyPr/>
                  <a:lstStyle/>
                  <a:p>
                    <a:endParaRPr lang="ru-RU"/>
                  </a:p>
                </p:txBody>
              </p:sp>
              <p:sp>
                <p:nvSpPr>
                  <p:cNvPr id="10306" name="Oval 23"/>
                  <p:cNvSpPr>
                    <a:spLocks noChangeArrowheads="1"/>
                  </p:cNvSpPr>
                  <p:nvPr/>
                </p:nvSpPr>
                <p:spPr bwMode="auto">
                  <a:xfrm>
                    <a:off x="1058" y="2433"/>
                    <a:ext cx="4" cy="1"/>
                  </a:xfrm>
                  <a:prstGeom prst="ellipse">
                    <a:avLst/>
                  </a:prstGeom>
                  <a:solidFill>
                    <a:schemeClr val="hlink"/>
                  </a:solidFill>
                  <a:ln w="12700">
                    <a:solidFill>
                      <a:srgbClr val="01A7F2"/>
                    </a:solidFill>
                    <a:round/>
                    <a:headEnd/>
                    <a:tailEnd/>
                  </a:ln>
                </p:spPr>
                <p:txBody>
                  <a:bodyPr wrap="none" anchor="ctr"/>
                  <a:lstStyle/>
                  <a:p>
                    <a:endParaRPr lang="ru-RU"/>
                  </a:p>
                </p:txBody>
              </p:sp>
            </p:grpSp>
            <p:sp>
              <p:nvSpPr>
                <p:cNvPr id="10301" name="Oval 24"/>
                <p:cNvSpPr>
                  <a:spLocks noChangeArrowheads="1"/>
                </p:cNvSpPr>
                <p:nvPr/>
              </p:nvSpPr>
              <p:spPr bwMode="auto">
                <a:xfrm>
                  <a:off x="1524" y="1687"/>
                  <a:ext cx="398" cy="1333"/>
                </a:xfrm>
                <a:prstGeom prst="ellipse">
                  <a:avLst/>
                </a:prstGeom>
                <a:noFill/>
                <a:ln w="12700">
                  <a:solidFill>
                    <a:srgbClr val="01F3C9"/>
                  </a:solidFill>
                  <a:round/>
                  <a:headEnd/>
                  <a:tailEnd/>
                </a:ln>
              </p:spPr>
              <p:txBody>
                <a:bodyPr wrap="none" anchor="ctr"/>
                <a:lstStyle/>
                <a:p>
                  <a:endParaRPr lang="ru-RU"/>
                </a:p>
              </p:txBody>
            </p:sp>
            <p:grpSp>
              <p:nvGrpSpPr>
                <p:cNvPr id="10302" name="Group 25"/>
                <p:cNvGrpSpPr>
                  <a:grpSpLocks/>
                </p:cNvGrpSpPr>
                <p:nvPr/>
              </p:nvGrpSpPr>
              <p:grpSpPr bwMode="auto">
                <a:xfrm>
                  <a:off x="1539" y="2726"/>
                  <a:ext cx="62" cy="93"/>
                  <a:chOff x="1539" y="2726"/>
                  <a:chExt cx="62" cy="93"/>
                </a:xfrm>
              </p:grpSpPr>
              <p:sp>
                <p:nvSpPr>
                  <p:cNvPr id="10303" name="Freeform 26"/>
                  <p:cNvSpPr>
                    <a:spLocks/>
                  </p:cNvSpPr>
                  <p:nvPr/>
                </p:nvSpPr>
                <p:spPr bwMode="auto">
                  <a:xfrm>
                    <a:off x="1539" y="2726"/>
                    <a:ext cx="62" cy="93"/>
                  </a:xfrm>
                  <a:custGeom>
                    <a:avLst/>
                    <a:gdLst>
                      <a:gd name="T0" fmla="*/ 48 w 62"/>
                      <a:gd name="T1" fmla="*/ 42 h 93"/>
                      <a:gd name="T2" fmla="*/ 56 w 62"/>
                      <a:gd name="T3" fmla="*/ 50 h 93"/>
                      <a:gd name="T4" fmla="*/ 60 w 62"/>
                      <a:gd name="T5" fmla="*/ 59 h 93"/>
                      <a:gd name="T6" fmla="*/ 61 w 62"/>
                      <a:gd name="T7" fmla="*/ 65 h 93"/>
                      <a:gd name="T8" fmla="*/ 59 w 62"/>
                      <a:gd name="T9" fmla="*/ 72 h 93"/>
                      <a:gd name="T10" fmla="*/ 55 w 62"/>
                      <a:gd name="T11" fmla="*/ 79 h 93"/>
                      <a:gd name="T12" fmla="*/ 50 w 62"/>
                      <a:gd name="T13" fmla="*/ 85 h 93"/>
                      <a:gd name="T14" fmla="*/ 42 w 62"/>
                      <a:gd name="T15" fmla="*/ 90 h 93"/>
                      <a:gd name="T16" fmla="*/ 33 w 62"/>
                      <a:gd name="T17" fmla="*/ 92 h 93"/>
                      <a:gd name="T18" fmla="*/ 23 w 62"/>
                      <a:gd name="T19" fmla="*/ 91 h 93"/>
                      <a:gd name="T20" fmla="*/ 12 w 62"/>
                      <a:gd name="T21" fmla="*/ 88 h 93"/>
                      <a:gd name="T22" fmla="*/ 6 w 62"/>
                      <a:gd name="T23" fmla="*/ 83 h 93"/>
                      <a:gd name="T24" fmla="*/ 2 w 62"/>
                      <a:gd name="T25" fmla="*/ 76 h 93"/>
                      <a:gd name="T26" fmla="*/ 0 w 62"/>
                      <a:gd name="T27" fmla="*/ 68 h 93"/>
                      <a:gd name="T28" fmla="*/ 0 w 62"/>
                      <a:gd name="T29" fmla="*/ 60 h 93"/>
                      <a:gd name="T30" fmla="*/ 2 w 62"/>
                      <a:gd name="T31" fmla="*/ 51 h 93"/>
                      <a:gd name="T32" fmla="*/ 7 w 62"/>
                      <a:gd name="T33" fmla="*/ 41 h 93"/>
                      <a:gd name="T34" fmla="*/ 10 w 62"/>
                      <a:gd name="T35" fmla="*/ 32 h 93"/>
                      <a:gd name="T36" fmla="*/ 13 w 62"/>
                      <a:gd name="T37" fmla="*/ 20 h 93"/>
                      <a:gd name="T38" fmla="*/ 16 w 62"/>
                      <a:gd name="T39" fmla="*/ 0 h 93"/>
                      <a:gd name="T40" fmla="*/ 21 w 62"/>
                      <a:gd name="T41" fmla="*/ 10 h 93"/>
                      <a:gd name="T42" fmla="*/ 28 w 62"/>
                      <a:gd name="T43" fmla="*/ 22 h 93"/>
                      <a:gd name="T44" fmla="*/ 37 w 62"/>
                      <a:gd name="T45" fmla="*/ 30 h 93"/>
                      <a:gd name="T46" fmla="*/ 48 w 62"/>
                      <a:gd name="T47" fmla="*/ 42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93"/>
                      <a:gd name="T74" fmla="*/ 62 w 62"/>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93">
                        <a:moveTo>
                          <a:pt x="48" y="42"/>
                        </a:moveTo>
                        <a:lnTo>
                          <a:pt x="56" y="50"/>
                        </a:lnTo>
                        <a:lnTo>
                          <a:pt x="60" y="59"/>
                        </a:lnTo>
                        <a:lnTo>
                          <a:pt x="61" y="65"/>
                        </a:lnTo>
                        <a:lnTo>
                          <a:pt x="59" y="72"/>
                        </a:lnTo>
                        <a:lnTo>
                          <a:pt x="55" y="79"/>
                        </a:lnTo>
                        <a:lnTo>
                          <a:pt x="50" y="85"/>
                        </a:lnTo>
                        <a:lnTo>
                          <a:pt x="42" y="90"/>
                        </a:lnTo>
                        <a:lnTo>
                          <a:pt x="33" y="92"/>
                        </a:lnTo>
                        <a:lnTo>
                          <a:pt x="23" y="91"/>
                        </a:lnTo>
                        <a:lnTo>
                          <a:pt x="12" y="88"/>
                        </a:lnTo>
                        <a:lnTo>
                          <a:pt x="6" y="83"/>
                        </a:lnTo>
                        <a:lnTo>
                          <a:pt x="2" y="76"/>
                        </a:lnTo>
                        <a:lnTo>
                          <a:pt x="0" y="68"/>
                        </a:lnTo>
                        <a:lnTo>
                          <a:pt x="0" y="60"/>
                        </a:lnTo>
                        <a:lnTo>
                          <a:pt x="2" y="51"/>
                        </a:lnTo>
                        <a:lnTo>
                          <a:pt x="7" y="41"/>
                        </a:lnTo>
                        <a:lnTo>
                          <a:pt x="10" y="32"/>
                        </a:lnTo>
                        <a:lnTo>
                          <a:pt x="13" y="20"/>
                        </a:lnTo>
                        <a:lnTo>
                          <a:pt x="16" y="0"/>
                        </a:lnTo>
                        <a:lnTo>
                          <a:pt x="21" y="10"/>
                        </a:lnTo>
                        <a:lnTo>
                          <a:pt x="28" y="22"/>
                        </a:lnTo>
                        <a:lnTo>
                          <a:pt x="37" y="30"/>
                        </a:lnTo>
                        <a:lnTo>
                          <a:pt x="48" y="42"/>
                        </a:lnTo>
                      </a:path>
                    </a:pathLst>
                  </a:custGeom>
                  <a:solidFill>
                    <a:schemeClr val="hlink"/>
                  </a:solidFill>
                  <a:ln w="12700" cap="rnd">
                    <a:solidFill>
                      <a:srgbClr val="01F3C9"/>
                    </a:solidFill>
                    <a:round/>
                    <a:headEnd/>
                    <a:tailEnd/>
                  </a:ln>
                </p:spPr>
                <p:txBody>
                  <a:bodyPr/>
                  <a:lstStyle/>
                  <a:p>
                    <a:endParaRPr lang="ru-RU"/>
                  </a:p>
                </p:txBody>
              </p:sp>
              <p:sp>
                <p:nvSpPr>
                  <p:cNvPr id="10304" name="Oval 27"/>
                  <p:cNvSpPr>
                    <a:spLocks noChangeArrowheads="1"/>
                  </p:cNvSpPr>
                  <p:nvPr/>
                </p:nvSpPr>
                <p:spPr bwMode="auto">
                  <a:xfrm>
                    <a:off x="1554" y="2803"/>
                    <a:ext cx="2" cy="1"/>
                  </a:xfrm>
                  <a:prstGeom prst="ellipse">
                    <a:avLst/>
                  </a:prstGeom>
                  <a:solidFill>
                    <a:schemeClr val="hlink"/>
                  </a:solidFill>
                  <a:ln w="12700">
                    <a:solidFill>
                      <a:srgbClr val="01F3C9"/>
                    </a:solidFill>
                    <a:round/>
                    <a:headEnd/>
                    <a:tailEnd/>
                  </a:ln>
                </p:spPr>
                <p:txBody>
                  <a:bodyPr wrap="none" anchor="ctr"/>
                  <a:lstStyle/>
                  <a:p>
                    <a:endParaRPr lang="ru-RU"/>
                  </a:p>
                </p:txBody>
              </p:sp>
            </p:grpSp>
          </p:grpSp>
        </p:grpSp>
        <p:sp>
          <p:nvSpPr>
            <p:cNvPr id="10248" name="Oval 28"/>
            <p:cNvSpPr>
              <a:spLocks noChangeArrowheads="1"/>
            </p:cNvSpPr>
            <p:nvPr/>
          </p:nvSpPr>
          <p:spPr bwMode="auto">
            <a:xfrm>
              <a:off x="4674" y="2229"/>
              <a:ext cx="214" cy="185"/>
            </a:xfrm>
            <a:prstGeom prst="ellipse">
              <a:avLst/>
            </a:prstGeom>
            <a:solidFill>
              <a:schemeClr val="accent1"/>
            </a:solidFill>
            <a:ln w="12700">
              <a:noFill/>
              <a:round/>
              <a:headEnd/>
              <a:tailEnd/>
            </a:ln>
          </p:spPr>
          <p:txBody>
            <a:bodyPr wrap="none" anchor="ctr"/>
            <a:lstStyle/>
            <a:p>
              <a:endParaRPr lang="ru-RU"/>
            </a:p>
          </p:txBody>
        </p:sp>
        <p:sp>
          <p:nvSpPr>
            <p:cNvPr id="10249" name="Oval 29"/>
            <p:cNvSpPr>
              <a:spLocks noChangeArrowheads="1"/>
            </p:cNvSpPr>
            <p:nvPr/>
          </p:nvSpPr>
          <p:spPr bwMode="auto">
            <a:xfrm>
              <a:off x="4745" y="2289"/>
              <a:ext cx="73" cy="66"/>
            </a:xfrm>
            <a:prstGeom prst="ellipse">
              <a:avLst/>
            </a:prstGeom>
            <a:solidFill>
              <a:srgbClr val="01A7F2"/>
            </a:solidFill>
            <a:ln w="12700">
              <a:noFill/>
              <a:round/>
              <a:headEnd/>
              <a:tailEnd/>
            </a:ln>
          </p:spPr>
          <p:txBody>
            <a:bodyPr wrap="none" anchor="ctr"/>
            <a:lstStyle/>
            <a:p>
              <a:endParaRPr lang="ru-RU"/>
            </a:p>
          </p:txBody>
        </p:sp>
        <p:grpSp>
          <p:nvGrpSpPr>
            <p:cNvPr id="10250" name="Group 30"/>
            <p:cNvGrpSpPr>
              <a:grpSpLocks/>
            </p:cNvGrpSpPr>
            <p:nvPr/>
          </p:nvGrpSpPr>
          <p:grpSpPr bwMode="auto">
            <a:xfrm>
              <a:off x="3955" y="1687"/>
              <a:ext cx="1681" cy="1333"/>
              <a:chOff x="3955" y="1687"/>
              <a:chExt cx="1681" cy="1333"/>
            </a:xfrm>
          </p:grpSpPr>
          <p:grpSp>
            <p:nvGrpSpPr>
              <p:cNvPr id="10276" name="Group 31"/>
              <p:cNvGrpSpPr>
                <a:grpSpLocks/>
              </p:cNvGrpSpPr>
              <p:nvPr/>
            </p:nvGrpSpPr>
            <p:grpSpPr bwMode="auto">
              <a:xfrm>
                <a:off x="4184" y="1814"/>
                <a:ext cx="1231" cy="1025"/>
                <a:chOff x="4184" y="1814"/>
                <a:chExt cx="1231" cy="1025"/>
              </a:xfrm>
            </p:grpSpPr>
            <p:sp>
              <p:nvSpPr>
                <p:cNvPr id="10290" name="Freeform 32"/>
                <p:cNvSpPr>
                  <a:spLocks/>
                </p:cNvSpPr>
                <p:nvPr/>
              </p:nvSpPr>
              <p:spPr bwMode="auto">
                <a:xfrm>
                  <a:off x="4184" y="1814"/>
                  <a:ext cx="1231" cy="1025"/>
                </a:xfrm>
                <a:custGeom>
                  <a:avLst/>
                  <a:gdLst>
                    <a:gd name="T0" fmla="*/ 12 w 1231"/>
                    <a:gd name="T1" fmla="*/ 24 h 1025"/>
                    <a:gd name="T2" fmla="*/ 34 w 1231"/>
                    <a:gd name="T3" fmla="*/ 9 h 1025"/>
                    <a:gd name="T4" fmla="*/ 71 w 1231"/>
                    <a:gd name="T5" fmla="*/ 0 h 1025"/>
                    <a:gd name="T6" fmla="*/ 106 w 1231"/>
                    <a:gd name="T7" fmla="*/ 0 h 1025"/>
                    <a:gd name="T8" fmla="*/ 153 w 1231"/>
                    <a:gd name="T9" fmla="*/ 7 h 1025"/>
                    <a:gd name="T10" fmla="*/ 207 w 1231"/>
                    <a:gd name="T11" fmla="*/ 23 h 1025"/>
                    <a:gd name="T12" fmla="*/ 281 w 1231"/>
                    <a:gd name="T13" fmla="*/ 57 h 1025"/>
                    <a:gd name="T14" fmla="*/ 385 w 1231"/>
                    <a:gd name="T15" fmla="*/ 113 h 1025"/>
                    <a:gd name="T16" fmla="*/ 466 w 1231"/>
                    <a:gd name="T17" fmla="*/ 166 h 1025"/>
                    <a:gd name="T18" fmla="*/ 554 w 1231"/>
                    <a:gd name="T19" fmla="*/ 228 h 1025"/>
                    <a:gd name="T20" fmla="*/ 658 w 1231"/>
                    <a:gd name="T21" fmla="*/ 311 h 1025"/>
                    <a:gd name="T22" fmla="*/ 737 w 1231"/>
                    <a:gd name="T23" fmla="*/ 378 h 1025"/>
                    <a:gd name="T24" fmla="*/ 819 w 1231"/>
                    <a:gd name="T25" fmla="*/ 453 h 1025"/>
                    <a:gd name="T26" fmla="*/ 904 w 1231"/>
                    <a:gd name="T27" fmla="*/ 533 h 1025"/>
                    <a:gd name="T28" fmla="*/ 971 w 1231"/>
                    <a:gd name="T29" fmla="*/ 600 h 1025"/>
                    <a:gd name="T30" fmla="*/ 1045 w 1231"/>
                    <a:gd name="T31" fmla="*/ 681 h 1025"/>
                    <a:gd name="T32" fmla="*/ 1114 w 1231"/>
                    <a:gd name="T33" fmla="*/ 758 h 1025"/>
                    <a:gd name="T34" fmla="*/ 1163 w 1231"/>
                    <a:gd name="T35" fmla="*/ 823 h 1025"/>
                    <a:gd name="T36" fmla="*/ 1198 w 1231"/>
                    <a:gd name="T37" fmla="*/ 874 h 1025"/>
                    <a:gd name="T38" fmla="*/ 1218 w 1231"/>
                    <a:gd name="T39" fmla="*/ 912 h 1025"/>
                    <a:gd name="T40" fmla="*/ 1227 w 1231"/>
                    <a:gd name="T41" fmla="*/ 944 h 1025"/>
                    <a:gd name="T42" fmla="*/ 1230 w 1231"/>
                    <a:gd name="T43" fmla="*/ 974 h 1025"/>
                    <a:gd name="T44" fmla="*/ 1230 w 1231"/>
                    <a:gd name="T45" fmla="*/ 995 h 1025"/>
                    <a:gd name="T46" fmla="*/ 1215 w 1231"/>
                    <a:gd name="T47" fmla="*/ 1015 h 1025"/>
                    <a:gd name="T48" fmla="*/ 1188 w 1231"/>
                    <a:gd name="T49" fmla="*/ 1024 h 1025"/>
                    <a:gd name="T50" fmla="*/ 1154 w 1231"/>
                    <a:gd name="T51" fmla="*/ 1023 h 1025"/>
                    <a:gd name="T52" fmla="*/ 1121 w 1231"/>
                    <a:gd name="T53" fmla="*/ 1019 h 1025"/>
                    <a:gd name="T54" fmla="*/ 1087 w 1231"/>
                    <a:gd name="T55" fmla="*/ 1010 h 1025"/>
                    <a:gd name="T56" fmla="*/ 1050 w 1231"/>
                    <a:gd name="T57" fmla="*/ 998 h 1025"/>
                    <a:gd name="T58" fmla="*/ 1001 w 1231"/>
                    <a:gd name="T59" fmla="*/ 977 h 1025"/>
                    <a:gd name="T60" fmla="*/ 927 w 1231"/>
                    <a:gd name="T61" fmla="*/ 938 h 1025"/>
                    <a:gd name="T62" fmla="*/ 853 w 1231"/>
                    <a:gd name="T63" fmla="*/ 896 h 1025"/>
                    <a:gd name="T64" fmla="*/ 764 w 1231"/>
                    <a:gd name="T65" fmla="*/ 844 h 1025"/>
                    <a:gd name="T66" fmla="*/ 665 w 1231"/>
                    <a:gd name="T67" fmla="*/ 780 h 1025"/>
                    <a:gd name="T68" fmla="*/ 547 w 1231"/>
                    <a:gd name="T69" fmla="*/ 690 h 1025"/>
                    <a:gd name="T70" fmla="*/ 454 w 1231"/>
                    <a:gd name="T71" fmla="*/ 617 h 1025"/>
                    <a:gd name="T72" fmla="*/ 350 w 1231"/>
                    <a:gd name="T73" fmla="*/ 531 h 1025"/>
                    <a:gd name="T74" fmla="*/ 261 w 1231"/>
                    <a:gd name="T75" fmla="*/ 450 h 1025"/>
                    <a:gd name="T76" fmla="*/ 172 w 1231"/>
                    <a:gd name="T77" fmla="*/ 356 h 1025"/>
                    <a:gd name="T78" fmla="*/ 88 w 1231"/>
                    <a:gd name="T79" fmla="*/ 254 h 1025"/>
                    <a:gd name="T80" fmla="*/ 42 w 1231"/>
                    <a:gd name="T81" fmla="*/ 186 h 1025"/>
                    <a:gd name="T82" fmla="*/ 15 w 1231"/>
                    <a:gd name="T83" fmla="*/ 138 h 1025"/>
                    <a:gd name="T84" fmla="*/ 5 w 1231"/>
                    <a:gd name="T85" fmla="*/ 103 h 1025"/>
                    <a:gd name="T86" fmla="*/ 0 w 1231"/>
                    <a:gd name="T87" fmla="*/ 74 h 1025"/>
                    <a:gd name="T88" fmla="*/ 0 w 1231"/>
                    <a:gd name="T89" fmla="*/ 52 h 1025"/>
                    <a:gd name="T90" fmla="*/ 12 w 1231"/>
                    <a:gd name="T91" fmla="*/ 24 h 10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1"/>
                    <a:gd name="T139" fmla="*/ 0 h 1025"/>
                    <a:gd name="T140" fmla="*/ 1231 w 1231"/>
                    <a:gd name="T141" fmla="*/ 1025 h 10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1" h="1025">
                      <a:moveTo>
                        <a:pt x="12" y="24"/>
                      </a:moveTo>
                      <a:lnTo>
                        <a:pt x="34" y="9"/>
                      </a:lnTo>
                      <a:lnTo>
                        <a:pt x="71" y="0"/>
                      </a:lnTo>
                      <a:lnTo>
                        <a:pt x="106" y="0"/>
                      </a:lnTo>
                      <a:lnTo>
                        <a:pt x="153" y="7"/>
                      </a:lnTo>
                      <a:lnTo>
                        <a:pt x="207" y="23"/>
                      </a:lnTo>
                      <a:lnTo>
                        <a:pt x="281" y="57"/>
                      </a:lnTo>
                      <a:lnTo>
                        <a:pt x="385" y="113"/>
                      </a:lnTo>
                      <a:lnTo>
                        <a:pt x="466" y="166"/>
                      </a:lnTo>
                      <a:lnTo>
                        <a:pt x="554" y="228"/>
                      </a:lnTo>
                      <a:lnTo>
                        <a:pt x="658" y="311"/>
                      </a:lnTo>
                      <a:lnTo>
                        <a:pt x="737" y="378"/>
                      </a:lnTo>
                      <a:lnTo>
                        <a:pt x="819" y="453"/>
                      </a:lnTo>
                      <a:lnTo>
                        <a:pt x="904" y="533"/>
                      </a:lnTo>
                      <a:lnTo>
                        <a:pt x="971" y="600"/>
                      </a:lnTo>
                      <a:lnTo>
                        <a:pt x="1045" y="681"/>
                      </a:lnTo>
                      <a:lnTo>
                        <a:pt x="1114" y="758"/>
                      </a:lnTo>
                      <a:lnTo>
                        <a:pt x="1163" y="823"/>
                      </a:lnTo>
                      <a:lnTo>
                        <a:pt x="1198" y="874"/>
                      </a:lnTo>
                      <a:lnTo>
                        <a:pt x="1218" y="912"/>
                      </a:lnTo>
                      <a:lnTo>
                        <a:pt x="1227" y="944"/>
                      </a:lnTo>
                      <a:lnTo>
                        <a:pt x="1230" y="974"/>
                      </a:lnTo>
                      <a:lnTo>
                        <a:pt x="1230" y="995"/>
                      </a:lnTo>
                      <a:lnTo>
                        <a:pt x="1215" y="1015"/>
                      </a:lnTo>
                      <a:lnTo>
                        <a:pt x="1188" y="1024"/>
                      </a:lnTo>
                      <a:lnTo>
                        <a:pt x="1154" y="1023"/>
                      </a:lnTo>
                      <a:lnTo>
                        <a:pt x="1121" y="1019"/>
                      </a:lnTo>
                      <a:lnTo>
                        <a:pt x="1087" y="1010"/>
                      </a:lnTo>
                      <a:lnTo>
                        <a:pt x="1050" y="998"/>
                      </a:lnTo>
                      <a:lnTo>
                        <a:pt x="1001" y="977"/>
                      </a:lnTo>
                      <a:lnTo>
                        <a:pt x="927" y="938"/>
                      </a:lnTo>
                      <a:lnTo>
                        <a:pt x="853" y="896"/>
                      </a:lnTo>
                      <a:lnTo>
                        <a:pt x="764" y="844"/>
                      </a:lnTo>
                      <a:lnTo>
                        <a:pt x="665" y="780"/>
                      </a:lnTo>
                      <a:lnTo>
                        <a:pt x="547" y="690"/>
                      </a:lnTo>
                      <a:lnTo>
                        <a:pt x="454" y="617"/>
                      </a:lnTo>
                      <a:lnTo>
                        <a:pt x="350" y="531"/>
                      </a:lnTo>
                      <a:lnTo>
                        <a:pt x="261" y="450"/>
                      </a:lnTo>
                      <a:lnTo>
                        <a:pt x="172" y="356"/>
                      </a:lnTo>
                      <a:lnTo>
                        <a:pt x="88" y="254"/>
                      </a:lnTo>
                      <a:lnTo>
                        <a:pt x="42" y="186"/>
                      </a:lnTo>
                      <a:lnTo>
                        <a:pt x="15" y="138"/>
                      </a:lnTo>
                      <a:lnTo>
                        <a:pt x="5" y="103"/>
                      </a:lnTo>
                      <a:lnTo>
                        <a:pt x="0" y="74"/>
                      </a:lnTo>
                      <a:lnTo>
                        <a:pt x="0" y="52"/>
                      </a:lnTo>
                      <a:lnTo>
                        <a:pt x="12" y="24"/>
                      </a:lnTo>
                    </a:path>
                  </a:pathLst>
                </a:custGeom>
                <a:noFill/>
                <a:ln w="12700" cap="rnd">
                  <a:solidFill>
                    <a:srgbClr val="FF8C9F"/>
                  </a:solidFill>
                  <a:round/>
                  <a:headEnd/>
                  <a:tailEnd/>
                </a:ln>
              </p:spPr>
              <p:txBody>
                <a:bodyPr/>
                <a:lstStyle/>
                <a:p>
                  <a:endParaRPr lang="ru-RU"/>
                </a:p>
              </p:txBody>
            </p:sp>
            <p:grpSp>
              <p:nvGrpSpPr>
                <p:cNvPr id="10291" name="Group 33"/>
                <p:cNvGrpSpPr>
                  <a:grpSpLocks/>
                </p:cNvGrpSpPr>
                <p:nvPr/>
              </p:nvGrpSpPr>
              <p:grpSpPr bwMode="auto">
                <a:xfrm>
                  <a:off x="4385" y="1825"/>
                  <a:ext cx="101" cy="57"/>
                  <a:chOff x="4385" y="1825"/>
                  <a:chExt cx="101" cy="57"/>
                </a:xfrm>
              </p:grpSpPr>
              <p:sp>
                <p:nvSpPr>
                  <p:cNvPr id="10292" name="Freeform 34"/>
                  <p:cNvSpPr>
                    <a:spLocks/>
                  </p:cNvSpPr>
                  <p:nvPr/>
                </p:nvSpPr>
                <p:spPr bwMode="auto">
                  <a:xfrm>
                    <a:off x="4385" y="1825"/>
                    <a:ext cx="101" cy="57"/>
                  </a:xfrm>
                  <a:custGeom>
                    <a:avLst/>
                    <a:gdLst>
                      <a:gd name="T0" fmla="*/ 100 w 101"/>
                      <a:gd name="T1" fmla="*/ 56 h 57"/>
                      <a:gd name="T2" fmla="*/ 84 w 101"/>
                      <a:gd name="T3" fmla="*/ 44 h 57"/>
                      <a:gd name="T4" fmla="*/ 72 w 101"/>
                      <a:gd name="T5" fmla="*/ 34 h 57"/>
                      <a:gd name="T6" fmla="*/ 59 w 101"/>
                      <a:gd name="T7" fmla="*/ 19 h 57"/>
                      <a:gd name="T8" fmla="*/ 53 w 101"/>
                      <a:gd name="T9" fmla="*/ 10 h 57"/>
                      <a:gd name="T10" fmla="*/ 47 w 101"/>
                      <a:gd name="T11" fmla="*/ 5 h 57"/>
                      <a:gd name="T12" fmla="*/ 42 w 101"/>
                      <a:gd name="T13" fmla="*/ 2 h 57"/>
                      <a:gd name="T14" fmla="*/ 33 w 101"/>
                      <a:gd name="T15" fmla="*/ 0 h 57"/>
                      <a:gd name="T16" fmla="*/ 23 w 101"/>
                      <a:gd name="T17" fmla="*/ 0 h 57"/>
                      <a:gd name="T18" fmla="*/ 15 w 101"/>
                      <a:gd name="T19" fmla="*/ 2 h 57"/>
                      <a:gd name="T20" fmla="*/ 8 w 101"/>
                      <a:gd name="T21" fmla="*/ 8 h 57"/>
                      <a:gd name="T22" fmla="*/ 2 w 101"/>
                      <a:gd name="T23" fmla="*/ 15 h 57"/>
                      <a:gd name="T24" fmla="*/ 0 w 101"/>
                      <a:gd name="T25" fmla="*/ 23 h 57"/>
                      <a:gd name="T26" fmla="*/ 1 w 101"/>
                      <a:gd name="T27" fmla="*/ 33 h 57"/>
                      <a:gd name="T28" fmla="*/ 5 w 101"/>
                      <a:gd name="T29" fmla="*/ 43 h 57"/>
                      <a:gd name="T30" fmla="*/ 13 w 101"/>
                      <a:gd name="T31" fmla="*/ 49 h 57"/>
                      <a:gd name="T32" fmla="*/ 23 w 101"/>
                      <a:gd name="T33" fmla="*/ 53 h 57"/>
                      <a:gd name="T34" fmla="*/ 36 w 101"/>
                      <a:gd name="T35" fmla="*/ 54 h 57"/>
                      <a:gd name="T36" fmla="*/ 54 w 101"/>
                      <a:gd name="T37" fmla="*/ 52 h 57"/>
                      <a:gd name="T38" fmla="*/ 68 w 101"/>
                      <a:gd name="T39" fmla="*/ 50 h 57"/>
                      <a:gd name="T40" fmla="*/ 82 w 101"/>
                      <a:gd name="T41" fmla="*/ 52 h 57"/>
                      <a:gd name="T42" fmla="*/ 100 w 101"/>
                      <a:gd name="T43" fmla="*/ 56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57"/>
                      <a:gd name="T68" fmla="*/ 101 w 101"/>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57">
                        <a:moveTo>
                          <a:pt x="100" y="56"/>
                        </a:moveTo>
                        <a:lnTo>
                          <a:pt x="84" y="44"/>
                        </a:lnTo>
                        <a:lnTo>
                          <a:pt x="72" y="34"/>
                        </a:lnTo>
                        <a:lnTo>
                          <a:pt x="59" y="19"/>
                        </a:lnTo>
                        <a:lnTo>
                          <a:pt x="53" y="10"/>
                        </a:lnTo>
                        <a:lnTo>
                          <a:pt x="47" y="5"/>
                        </a:lnTo>
                        <a:lnTo>
                          <a:pt x="42" y="2"/>
                        </a:lnTo>
                        <a:lnTo>
                          <a:pt x="33" y="0"/>
                        </a:lnTo>
                        <a:lnTo>
                          <a:pt x="23" y="0"/>
                        </a:lnTo>
                        <a:lnTo>
                          <a:pt x="15" y="2"/>
                        </a:lnTo>
                        <a:lnTo>
                          <a:pt x="8" y="8"/>
                        </a:lnTo>
                        <a:lnTo>
                          <a:pt x="2" y="15"/>
                        </a:lnTo>
                        <a:lnTo>
                          <a:pt x="0" y="23"/>
                        </a:lnTo>
                        <a:lnTo>
                          <a:pt x="1" y="33"/>
                        </a:lnTo>
                        <a:lnTo>
                          <a:pt x="5" y="43"/>
                        </a:lnTo>
                        <a:lnTo>
                          <a:pt x="13" y="49"/>
                        </a:lnTo>
                        <a:lnTo>
                          <a:pt x="23" y="53"/>
                        </a:lnTo>
                        <a:lnTo>
                          <a:pt x="36" y="54"/>
                        </a:lnTo>
                        <a:lnTo>
                          <a:pt x="54" y="52"/>
                        </a:lnTo>
                        <a:lnTo>
                          <a:pt x="68" y="50"/>
                        </a:lnTo>
                        <a:lnTo>
                          <a:pt x="82" y="52"/>
                        </a:lnTo>
                        <a:lnTo>
                          <a:pt x="100" y="56"/>
                        </a:lnTo>
                      </a:path>
                    </a:pathLst>
                  </a:custGeom>
                  <a:solidFill>
                    <a:srgbClr val="FF0000"/>
                  </a:solidFill>
                  <a:ln w="12700" cap="rnd">
                    <a:solidFill>
                      <a:srgbClr val="FF8C9F"/>
                    </a:solidFill>
                    <a:round/>
                    <a:headEnd/>
                    <a:tailEnd/>
                  </a:ln>
                </p:spPr>
                <p:txBody>
                  <a:bodyPr/>
                  <a:lstStyle/>
                  <a:p>
                    <a:endParaRPr lang="ru-RU"/>
                  </a:p>
                </p:txBody>
              </p:sp>
              <p:sp>
                <p:nvSpPr>
                  <p:cNvPr id="10293" name="Oval 35"/>
                  <p:cNvSpPr>
                    <a:spLocks noChangeArrowheads="1"/>
                  </p:cNvSpPr>
                  <p:nvPr/>
                </p:nvSpPr>
                <p:spPr bwMode="auto">
                  <a:xfrm>
                    <a:off x="4408" y="1836"/>
                    <a:ext cx="2" cy="1"/>
                  </a:xfrm>
                  <a:prstGeom prst="ellipse">
                    <a:avLst/>
                  </a:prstGeom>
                  <a:solidFill>
                    <a:srgbClr val="FF8080"/>
                  </a:solidFill>
                  <a:ln w="12700">
                    <a:solidFill>
                      <a:srgbClr val="FF8C9F"/>
                    </a:solidFill>
                    <a:round/>
                    <a:headEnd/>
                    <a:tailEnd/>
                  </a:ln>
                </p:spPr>
                <p:txBody>
                  <a:bodyPr wrap="none" anchor="ctr"/>
                  <a:lstStyle/>
                  <a:p>
                    <a:endParaRPr lang="ru-RU"/>
                  </a:p>
                </p:txBody>
              </p:sp>
            </p:grpSp>
          </p:grpSp>
          <p:grpSp>
            <p:nvGrpSpPr>
              <p:cNvPr id="10277" name="Group 36"/>
              <p:cNvGrpSpPr>
                <a:grpSpLocks/>
              </p:cNvGrpSpPr>
              <p:nvPr/>
            </p:nvGrpSpPr>
            <p:grpSpPr bwMode="auto">
              <a:xfrm>
                <a:off x="4147" y="1840"/>
                <a:ext cx="1250" cy="1025"/>
                <a:chOff x="4147" y="1840"/>
                <a:chExt cx="1250" cy="1025"/>
              </a:xfrm>
            </p:grpSpPr>
            <p:sp>
              <p:nvSpPr>
                <p:cNvPr id="10286" name="Freeform 37"/>
                <p:cNvSpPr>
                  <a:spLocks/>
                </p:cNvSpPr>
                <p:nvPr/>
              </p:nvSpPr>
              <p:spPr bwMode="auto">
                <a:xfrm>
                  <a:off x="4147" y="1840"/>
                  <a:ext cx="1233" cy="1025"/>
                </a:xfrm>
                <a:custGeom>
                  <a:avLst/>
                  <a:gdLst>
                    <a:gd name="T0" fmla="*/ 1220 w 1233"/>
                    <a:gd name="T1" fmla="*/ 24 h 1025"/>
                    <a:gd name="T2" fmla="*/ 1197 w 1233"/>
                    <a:gd name="T3" fmla="*/ 9 h 1025"/>
                    <a:gd name="T4" fmla="*/ 1160 w 1233"/>
                    <a:gd name="T5" fmla="*/ 0 h 1025"/>
                    <a:gd name="T6" fmla="*/ 1126 w 1233"/>
                    <a:gd name="T7" fmla="*/ 0 h 1025"/>
                    <a:gd name="T8" fmla="*/ 1079 w 1233"/>
                    <a:gd name="T9" fmla="*/ 7 h 1025"/>
                    <a:gd name="T10" fmla="*/ 1025 w 1233"/>
                    <a:gd name="T11" fmla="*/ 23 h 1025"/>
                    <a:gd name="T12" fmla="*/ 951 w 1233"/>
                    <a:gd name="T13" fmla="*/ 57 h 1025"/>
                    <a:gd name="T14" fmla="*/ 847 w 1233"/>
                    <a:gd name="T15" fmla="*/ 113 h 1025"/>
                    <a:gd name="T16" fmla="*/ 765 w 1233"/>
                    <a:gd name="T17" fmla="*/ 165 h 1025"/>
                    <a:gd name="T18" fmla="*/ 677 w 1233"/>
                    <a:gd name="T19" fmla="*/ 228 h 1025"/>
                    <a:gd name="T20" fmla="*/ 573 w 1233"/>
                    <a:gd name="T21" fmla="*/ 311 h 1025"/>
                    <a:gd name="T22" fmla="*/ 494 w 1233"/>
                    <a:gd name="T23" fmla="*/ 377 h 1025"/>
                    <a:gd name="T24" fmla="*/ 413 w 1233"/>
                    <a:gd name="T25" fmla="*/ 452 h 1025"/>
                    <a:gd name="T26" fmla="*/ 326 w 1233"/>
                    <a:gd name="T27" fmla="*/ 533 h 1025"/>
                    <a:gd name="T28" fmla="*/ 259 w 1233"/>
                    <a:gd name="T29" fmla="*/ 600 h 1025"/>
                    <a:gd name="T30" fmla="*/ 185 w 1233"/>
                    <a:gd name="T31" fmla="*/ 681 h 1025"/>
                    <a:gd name="T32" fmla="*/ 116 w 1233"/>
                    <a:gd name="T33" fmla="*/ 759 h 1025"/>
                    <a:gd name="T34" fmla="*/ 67 w 1233"/>
                    <a:gd name="T35" fmla="*/ 823 h 1025"/>
                    <a:gd name="T36" fmla="*/ 32 w 1233"/>
                    <a:gd name="T37" fmla="*/ 874 h 1025"/>
                    <a:gd name="T38" fmla="*/ 12 w 1233"/>
                    <a:gd name="T39" fmla="*/ 913 h 1025"/>
                    <a:gd name="T40" fmla="*/ 2 w 1233"/>
                    <a:gd name="T41" fmla="*/ 944 h 1025"/>
                    <a:gd name="T42" fmla="*/ 0 w 1233"/>
                    <a:gd name="T43" fmla="*/ 974 h 1025"/>
                    <a:gd name="T44" fmla="*/ 0 w 1233"/>
                    <a:gd name="T45" fmla="*/ 995 h 1025"/>
                    <a:gd name="T46" fmla="*/ 15 w 1233"/>
                    <a:gd name="T47" fmla="*/ 1015 h 1025"/>
                    <a:gd name="T48" fmla="*/ 42 w 1233"/>
                    <a:gd name="T49" fmla="*/ 1024 h 1025"/>
                    <a:gd name="T50" fmla="*/ 77 w 1233"/>
                    <a:gd name="T51" fmla="*/ 1023 h 1025"/>
                    <a:gd name="T52" fmla="*/ 108 w 1233"/>
                    <a:gd name="T53" fmla="*/ 1019 h 1025"/>
                    <a:gd name="T54" fmla="*/ 143 w 1233"/>
                    <a:gd name="T55" fmla="*/ 1011 h 1025"/>
                    <a:gd name="T56" fmla="*/ 181 w 1233"/>
                    <a:gd name="T57" fmla="*/ 998 h 1025"/>
                    <a:gd name="T58" fmla="*/ 230 w 1233"/>
                    <a:gd name="T59" fmla="*/ 977 h 1025"/>
                    <a:gd name="T60" fmla="*/ 304 w 1233"/>
                    <a:gd name="T61" fmla="*/ 939 h 1025"/>
                    <a:gd name="T62" fmla="*/ 378 w 1233"/>
                    <a:gd name="T63" fmla="*/ 896 h 1025"/>
                    <a:gd name="T64" fmla="*/ 467 w 1233"/>
                    <a:gd name="T65" fmla="*/ 844 h 1025"/>
                    <a:gd name="T66" fmla="*/ 565 w 1233"/>
                    <a:gd name="T67" fmla="*/ 780 h 1025"/>
                    <a:gd name="T68" fmla="*/ 684 w 1233"/>
                    <a:gd name="T69" fmla="*/ 689 h 1025"/>
                    <a:gd name="T70" fmla="*/ 778 w 1233"/>
                    <a:gd name="T71" fmla="*/ 618 h 1025"/>
                    <a:gd name="T72" fmla="*/ 882 w 1233"/>
                    <a:gd name="T73" fmla="*/ 532 h 1025"/>
                    <a:gd name="T74" fmla="*/ 970 w 1233"/>
                    <a:gd name="T75" fmla="*/ 450 h 1025"/>
                    <a:gd name="T76" fmla="*/ 1059 w 1233"/>
                    <a:gd name="T77" fmla="*/ 355 h 1025"/>
                    <a:gd name="T78" fmla="*/ 1143 w 1233"/>
                    <a:gd name="T79" fmla="*/ 253 h 1025"/>
                    <a:gd name="T80" fmla="*/ 1190 w 1233"/>
                    <a:gd name="T81" fmla="*/ 186 h 1025"/>
                    <a:gd name="T82" fmla="*/ 1217 w 1233"/>
                    <a:gd name="T83" fmla="*/ 138 h 1025"/>
                    <a:gd name="T84" fmla="*/ 1227 w 1233"/>
                    <a:gd name="T85" fmla="*/ 103 h 1025"/>
                    <a:gd name="T86" fmla="*/ 1232 w 1233"/>
                    <a:gd name="T87" fmla="*/ 73 h 1025"/>
                    <a:gd name="T88" fmla="*/ 1232 w 1233"/>
                    <a:gd name="T89" fmla="*/ 52 h 1025"/>
                    <a:gd name="T90" fmla="*/ 1220 w 1233"/>
                    <a:gd name="T91" fmla="*/ 24 h 10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33"/>
                    <a:gd name="T139" fmla="*/ 0 h 1025"/>
                    <a:gd name="T140" fmla="*/ 1233 w 1233"/>
                    <a:gd name="T141" fmla="*/ 1025 h 10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33" h="1025">
                      <a:moveTo>
                        <a:pt x="1220" y="24"/>
                      </a:moveTo>
                      <a:lnTo>
                        <a:pt x="1197" y="9"/>
                      </a:lnTo>
                      <a:lnTo>
                        <a:pt x="1160" y="0"/>
                      </a:lnTo>
                      <a:lnTo>
                        <a:pt x="1126" y="0"/>
                      </a:lnTo>
                      <a:lnTo>
                        <a:pt x="1079" y="7"/>
                      </a:lnTo>
                      <a:lnTo>
                        <a:pt x="1025" y="23"/>
                      </a:lnTo>
                      <a:lnTo>
                        <a:pt x="951" y="57"/>
                      </a:lnTo>
                      <a:lnTo>
                        <a:pt x="847" y="113"/>
                      </a:lnTo>
                      <a:lnTo>
                        <a:pt x="765" y="165"/>
                      </a:lnTo>
                      <a:lnTo>
                        <a:pt x="677" y="228"/>
                      </a:lnTo>
                      <a:lnTo>
                        <a:pt x="573" y="311"/>
                      </a:lnTo>
                      <a:lnTo>
                        <a:pt x="494" y="377"/>
                      </a:lnTo>
                      <a:lnTo>
                        <a:pt x="413" y="452"/>
                      </a:lnTo>
                      <a:lnTo>
                        <a:pt x="326" y="533"/>
                      </a:lnTo>
                      <a:lnTo>
                        <a:pt x="259" y="600"/>
                      </a:lnTo>
                      <a:lnTo>
                        <a:pt x="185" y="681"/>
                      </a:lnTo>
                      <a:lnTo>
                        <a:pt x="116" y="759"/>
                      </a:lnTo>
                      <a:lnTo>
                        <a:pt x="67" y="823"/>
                      </a:lnTo>
                      <a:lnTo>
                        <a:pt x="32" y="874"/>
                      </a:lnTo>
                      <a:lnTo>
                        <a:pt x="12" y="913"/>
                      </a:lnTo>
                      <a:lnTo>
                        <a:pt x="2" y="944"/>
                      </a:lnTo>
                      <a:lnTo>
                        <a:pt x="0" y="974"/>
                      </a:lnTo>
                      <a:lnTo>
                        <a:pt x="0" y="995"/>
                      </a:lnTo>
                      <a:lnTo>
                        <a:pt x="15" y="1015"/>
                      </a:lnTo>
                      <a:lnTo>
                        <a:pt x="42" y="1024"/>
                      </a:lnTo>
                      <a:lnTo>
                        <a:pt x="77" y="1023"/>
                      </a:lnTo>
                      <a:lnTo>
                        <a:pt x="108" y="1019"/>
                      </a:lnTo>
                      <a:lnTo>
                        <a:pt x="143" y="1011"/>
                      </a:lnTo>
                      <a:lnTo>
                        <a:pt x="181" y="998"/>
                      </a:lnTo>
                      <a:lnTo>
                        <a:pt x="230" y="977"/>
                      </a:lnTo>
                      <a:lnTo>
                        <a:pt x="304" y="939"/>
                      </a:lnTo>
                      <a:lnTo>
                        <a:pt x="378" y="896"/>
                      </a:lnTo>
                      <a:lnTo>
                        <a:pt x="467" y="844"/>
                      </a:lnTo>
                      <a:lnTo>
                        <a:pt x="565" y="780"/>
                      </a:lnTo>
                      <a:lnTo>
                        <a:pt x="684" y="689"/>
                      </a:lnTo>
                      <a:lnTo>
                        <a:pt x="778" y="618"/>
                      </a:lnTo>
                      <a:lnTo>
                        <a:pt x="882" y="532"/>
                      </a:lnTo>
                      <a:lnTo>
                        <a:pt x="970" y="450"/>
                      </a:lnTo>
                      <a:lnTo>
                        <a:pt x="1059" y="355"/>
                      </a:lnTo>
                      <a:lnTo>
                        <a:pt x="1143" y="253"/>
                      </a:lnTo>
                      <a:lnTo>
                        <a:pt x="1190" y="186"/>
                      </a:lnTo>
                      <a:lnTo>
                        <a:pt x="1217" y="138"/>
                      </a:lnTo>
                      <a:lnTo>
                        <a:pt x="1227" y="103"/>
                      </a:lnTo>
                      <a:lnTo>
                        <a:pt x="1232" y="73"/>
                      </a:lnTo>
                      <a:lnTo>
                        <a:pt x="1232" y="52"/>
                      </a:lnTo>
                      <a:lnTo>
                        <a:pt x="1220" y="24"/>
                      </a:lnTo>
                    </a:path>
                  </a:pathLst>
                </a:custGeom>
                <a:noFill/>
                <a:ln w="12700" cap="rnd">
                  <a:solidFill>
                    <a:srgbClr val="C0C0C0"/>
                  </a:solidFill>
                  <a:round/>
                  <a:headEnd/>
                  <a:tailEnd/>
                </a:ln>
              </p:spPr>
              <p:txBody>
                <a:bodyPr/>
                <a:lstStyle/>
                <a:p>
                  <a:endParaRPr lang="ru-RU"/>
                </a:p>
              </p:txBody>
            </p:sp>
            <p:grpSp>
              <p:nvGrpSpPr>
                <p:cNvPr id="10287" name="Group 38"/>
                <p:cNvGrpSpPr>
                  <a:grpSpLocks/>
                </p:cNvGrpSpPr>
                <p:nvPr/>
              </p:nvGrpSpPr>
              <p:grpSpPr bwMode="auto">
                <a:xfrm>
                  <a:off x="5326" y="1929"/>
                  <a:ext cx="71" cy="108"/>
                  <a:chOff x="5326" y="1929"/>
                  <a:chExt cx="71" cy="108"/>
                </a:xfrm>
              </p:grpSpPr>
              <p:sp>
                <p:nvSpPr>
                  <p:cNvPr id="10288" name="Freeform 39"/>
                  <p:cNvSpPr>
                    <a:spLocks/>
                  </p:cNvSpPr>
                  <p:nvPr/>
                </p:nvSpPr>
                <p:spPr bwMode="auto">
                  <a:xfrm>
                    <a:off x="5326" y="1929"/>
                    <a:ext cx="71" cy="108"/>
                  </a:xfrm>
                  <a:custGeom>
                    <a:avLst/>
                    <a:gdLst>
                      <a:gd name="T0" fmla="*/ 0 w 71"/>
                      <a:gd name="T1" fmla="*/ 107 h 108"/>
                      <a:gd name="T2" fmla="*/ 8 w 71"/>
                      <a:gd name="T3" fmla="*/ 83 h 108"/>
                      <a:gd name="T4" fmla="*/ 11 w 71"/>
                      <a:gd name="T5" fmla="*/ 64 h 108"/>
                      <a:gd name="T6" fmla="*/ 8 w 71"/>
                      <a:gd name="T7" fmla="*/ 45 h 108"/>
                      <a:gd name="T8" fmla="*/ 8 w 71"/>
                      <a:gd name="T9" fmla="*/ 33 h 108"/>
                      <a:gd name="T10" fmla="*/ 11 w 71"/>
                      <a:gd name="T11" fmla="*/ 22 h 108"/>
                      <a:gd name="T12" fmla="*/ 15 w 71"/>
                      <a:gd name="T13" fmla="*/ 14 h 108"/>
                      <a:gd name="T14" fmla="*/ 23 w 71"/>
                      <a:gd name="T15" fmla="*/ 5 h 108"/>
                      <a:gd name="T16" fmla="*/ 33 w 71"/>
                      <a:gd name="T17" fmla="*/ 0 h 108"/>
                      <a:gd name="T18" fmla="*/ 46 w 71"/>
                      <a:gd name="T19" fmla="*/ 2 h 108"/>
                      <a:gd name="T20" fmla="*/ 56 w 71"/>
                      <a:gd name="T21" fmla="*/ 3 h 108"/>
                      <a:gd name="T22" fmla="*/ 64 w 71"/>
                      <a:gd name="T23" fmla="*/ 10 h 108"/>
                      <a:gd name="T24" fmla="*/ 68 w 71"/>
                      <a:gd name="T25" fmla="*/ 19 h 108"/>
                      <a:gd name="T26" fmla="*/ 70 w 71"/>
                      <a:gd name="T27" fmla="*/ 29 h 108"/>
                      <a:gd name="T28" fmla="*/ 70 w 71"/>
                      <a:gd name="T29" fmla="*/ 37 h 108"/>
                      <a:gd name="T30" fmla="*/ 65 w 71"/>
                      <a:gd name="T31" fmla="*/ 47 h 108"/>
                      <a:gd name="T32" fmla="*/ 52 w 71"/>
                      <a:gd name="T33" fmla="*/ 59 h 108"/>
                      <a:gd name="T34" fmla="*/ 40 w 71"/>
                      <a:gd name="T35" fmla="*/ 68 h 108"/>
                      <a:gd name="T36" fmla="*/ 28 w 71"/>
                      <a:gd name="T37" fmla="*/ 78 h 108"/>
                      <a:gd name="T38" fmla="*/ 20 w 71"/>
                      <a:gd name="T39" fmla="*/ 89 h 108"/>
                      <a:gd name="T40" fmla="*/ 13 w 71"/>
                      <a:gd name="T41" fmla="*/ 96 h 108"/>
                      <a:gd name="T42" fmla="*/ 0 w 71"/>
                      <a:gd name="T43" fmla="*/ 107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108"/>
                      <a:gd name="T68" fmla="*/ 71 w 71"/>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108">
                        <a:moveTo>
                          <a:pt x="0" y="107"/>
                        </a:moveTo>
                        <a:lnTo>
                          <a:pt x="8" y="83"/>
                        </a:lnTo>
                        <a:lnTo>
                          <a:pt x="11" y="64"/>
                        </a:lnTo>
                        <a:lnTo>
                          <a:pt x="8" y="45"/>
                        </a:lnTo>
                        <a:lnTo>
                          <a:pt x="8" y="33"/>
                        </a:lnTo>
                        <a:lnTo>
                          <a:pt x="11" y="22"/>
                        </a:lnTo>
                        <a:lnTo>
                          <a:pt x="15" y="14"/>
                        </a:lnTo>
                        <a:lnTo>
                          <a:pt x="23" y="5"/>
                        </a:lnTo>
                        <a:lnTo>
                          <a:pt x="33" y="0"/>
                        </a:lnTo>
                        <a:lnTo>
                          <a:pt x="46" y="2"/>
                        </a:lnTo>
                        <a:lnTo>
                          <a:pt x="56" y="3"/>
                        </a:lnTo>
                        <a:lnTo>
                          <a:pt x="64" y="10"/>
                        </a:lnTo>
                        <a:lnTo>
                          <a:pt x="68" y="19"/>
                        </a:lnTo>
                        <a:lnTo>
                          <a:pt x="70" y="29"/>
                        </a:lnTo>
                        <a:lnTo>
                          <a:pt x="70" y="37"/>
                        </a:lnTo>
                        <a:lnTo>
                          <a:pt x="65" y="47"/>
                        </a:lnTo>
                        <a:lnTo>
                          <a:pt x="52" y="59"/>
                        </a:lnTo>
                        <a:lnTo>
                          <a:pt x="40" y="68"/>
                        </a:lnTo>
                        <a:lnTo>
                          <a:pt x="28" y="78"/>
                        </a:lnTo>
                        <a:lnTo>
                          <a:pt x="20" y="89"/>
                        </a:lnTo>
                        <a:lnTo>
                          <a:pt x="13" y="96"/>
                        </a:lnTo>
                        <a:lnTo>
                          <a:pt x="0" y="107"/>
                        </a:lnTo>
                      </a:path>
                    </a:pathLst>
                  </a:custGeom>
                  <a:solidFill>
                    <a:srgbClr val="FF0000"/>
                  </a:solidFill>
                  <a:ln w="12700" cap="rnd">
                    <a:solidFill>
                      <a:srgbClr val="C0C0C0"/>
                    </a:solidFill>
                    <a:round/>
                    <a:headEnd/>
                    <a:tailEnd/>
                  </a:ln>
                </p:spPr>
                <p:txBody>
                  <a:bodyPr/>
                  <a:lstStyle/>
                  <a:p>
                    <a:endParaRPr lang="ru-RU"/>
                  </a:p>
                </p:txBody>
              </p:sp>
              <p:sp>
                <p:nvSpPr>
                  <p:cNvPr id="10289" name="Oval 40"/>
                  <p:cNvSpPr>
                    <a:spLocks noChangeArrowheads="1"/>
                  </p:cNvSpPr>
                  <p:nvPr/>
                </p:nvSpPr>
                <p:spPr bwMode="auto">
                  <a:xfrm>
                    <a:off x="5384" y="1956"/>
                    <a:ext cx="4" cy="1"/>
                  </a:xfrm>
                  <a:prstGeom prst="ellipse">
                    <a:avLst/>
                  </a:prstGeom>
                  <a:solidFill>
                    <a:srgbClr val="FF8080"/>
                  </a:solidFill>
                  <a:ln w="12700">
                    <a:solidFill>
                      <a:srgbClr val="C0C0C0"/>
                    </a:solidFill>
                    <a:round/>
                    <a:headEnd/>
                    <a:tailEnd/>
                  </a:ln>
                </p:spPr>
                <p:txBody>
                  <a:bodyPr wrap="none" anchor="ctr"/>
                  <a:lstStyle/>
                  <a:p>
                    <a:endParaRPr lang="ru-RU"/>
                  </a:p>
                </p:txBody>
              </p:sp>
            </p:grpSp>
          </p:grpSp>
          <p:sp>
            <p:nvSpPr>
              <p:cNvPr id="10278" name="Oval 41"/>
              <p:cNvSpPr>
                <a:spLocks noChangeArrowheads="1"/>
              </p:cNvSpPr>
              <p:nvPr/>
            </p:nvSpPr>
            <p:spPr bwMode="auto">
              <a:xfrm>
                <a:off x="3955" y="2175"/>
                <a:ext cx="1681" cy="302"/>
              </a:xfrm>
              <a:prstGeom prst="ellipse">
                <a:avLst/>
              </a:prstGeom>
              <a:noFill/>
              <a:ln w="12700">
                <a:solidFill>
                  <a:srgbClr val="01A7F2"/>
                </a:solidFill>
                <a:round/>
                <a:headEnd/>
                <a:tailEnd/>
              </a:ln>
            </p:spPr>
            <p:txBody>
              <a:bodyPr wrap="none" anchor="ctr"/>
              <a:lstStyle/>
              <a:p>
                <a:endParaRPr lang="ru-RU"/>
              </a:p>
            </p:txBody>
          </p:sp>
          <p:grpSp>
            <p:nvGrpSpPr>
              <p:cNvPr id="10279" name="Group 42"/>
              <p:cNvGrpSpPr>
                <a:grpSpLocks/>
              </p:cNvGrpSpPr>
              <p:nvPr/>
            </p:nvGrpSpPr>
            <p:grpSpPr bwMode="auto">
              <a:xfrm>
                <a:off x="4038" y="2393"/>
                <a:ext cx="111" cy="53"/>
                <a:chOff x="4038" y="2393"/>
                <a:chExt cx="111" cy="53"/>
              </a:xfrm>
            </p:grpSpPr>
            <p:sp>
              <p:nvSpPr>
                <p:cNvPr id="10284" name="Freeform 43"/>
                <p:cNvSpPr>
                  <a:spLocks/>
                </p:cNvSpPr>
                <p:nvPr/>
              </p:nvSpPr>
              <p:spPr bwMode="auto">
                <a:xfrm>
                  <a:off x="4038" y="2393"/>
                  <a:ext cx="111" cy="53"/>
                </a:xfrm>
                <a:custGeom>
                  <a:avLst/>
                  <a:gdLst>
                    <a:gd name="T0" fmla="*/ 0 w 111"/>
                    <a:gd name="T1" fmla="*/ 2 h 53"/>
                    <a:gd name="T2" fmla="*/ 17 w 111"/>
                    <a:gd name="T3" fmla="*/ 12 h 53"/>
                    <a:gd name="T4" fmla="*/ 29 w 111"/>
                    <a:gd name="T5" fmla="*/ 21 h 53"/>
                    <a:gd name="T6" fmla="*/ 43 w 111"/>
                    <a:gd name="T7" fmla="*/ 33 h 53"/>
                    <a:gd name="T8" fmla="*/ 50 w 111"/>
                    <a:gd name="T9" fmla="*/ 37 h 53"/>
                    <a:gd name="T10" fmla="*/ 57 w 111"/>
                    <a:gd name="T11" fmla="*/ 45 h 53"/>
                    <a:gd name="T12" fmla="*/ 64 w 111"/>
                    <a:gd name="T13" fmla="*/ 49 h 53"/>
                    <a:gd name="T14" fmla="*/ 76 w 111"/>
                    <a:gd name="T15" fmla="*/ 52 h 53"/>
                    <a:gd name="T16" fmla="*/ 85 w 111"/>
                    <a:gd name="T17" fmla="*/ 52 h 53"/>
                    <a:gd name="T18" fmla="*/ 94 w 111"/>
                    <a:gd name="T19" fmla="*/ 49 h 53"/>
                    <a:gd name="T20" fmla="*/ 102 w 111"/>
                    <a:gd name="T21" fmla="*/ 44 h 53"/>
                    <a:gd name="T22" fmla="*/ 108 w 111"/>
                    <a:gd name="T23" fmla="*/ 37 h 53"/>
                    <a:gd name="T24" fmla="*/ 110 w 111"/>
                    <a:gd name="T25" fmla="*/ 29 h 53"/>
                    <a:gd name="T26" fmla="*/ 109 w 111"/>
                    <a:gd name="T27" fmla="*/ 19 h 53"/>
                    <a:gd name="T28" fmla="*/ 102 w 111"/>
                    <a:gd name="T29" fmla="*/ 10 h 53"/>
                    <a:gd name="T30" fmla="*/ 95 w 111"/>
                    <a:gd name="T31" fmla="*/ 5 h 53"/>
                    <a:gd name="T32" fmla="*/ 84 w 111"/>
                    <a:gd name="T33" fmla="*/ 1 h 53"/>
                    <a:gd name="T34" fmla="*/ 71 w 111"/>
                    <a:gd name="T35" fmla="*/ 0 h 53"/>
                    <a:gd name="T36" fmla="*/ 54 w 111"/>
                    <a:gd name="T37" fmla="*/ 2 h 53"/>
                    <a:gd name="T38" fmla="*/ 40 w 111"/>
                    <a:gd name="T39" fmla="*/ 5 h 53"/>
                    <a:gd name="T40" fmla="*/ 24 w 111"/>
                    <a:gd name="T41" fmla="*/ 5 h 53"/>
                    <a:gd name="T42" fmla="*/ 0 w 111"/>
                    <a:gd name="T43" fmla="*/ 2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53"/>
                    <a:gd name="T68" fmla="*/ 111 w 111"/>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53">
                      <a:moveTo>
                        <a:pt x="0" y="2"/>
                      </a:moveTo>
                      <a:lnTo>
                        <a:pt x="17" y="12"/>
                      </a:lnTo>
                      <a:lnTo>
                        <a:pt x="29" y="21"/>
                      </a:lnTo>
                      <a:lnTo>
                        <a:pt x="43" y="33"/>
                      </a:lnTo>
                      <a:lnTo>
                        <a:pt x="50" y="37"/>
                      </a:lnTo>
                      <a:lnTo>
                        <a:pt x="57" y="45"/>
                      </a:lnTo>
                      <a:lnTo>
                        <a:pt x="64" y="49"/>
                      </a:lnTo>
                      <a:lnTo>
                        <a:pt x="76" y="52"/>
                      </a:lnTo>
                      <a:lnTo>
                        <a:pt x="85" y="52"/>
                      </a:lnTo>
                      <a:lnTo>
                        <a:pt x="94" y="49"/>
                      </a:lnTo>
                      <a:lnTo>
                        <a:pt x="102" y="44"/>
                      </a:lnTo>
                      <a:lnTo>
                        <a:pt x="108" y="37"/>
                      </a:lnTo>
                      <a:lnTo>
                        <a:pt x="110" y="29"/>
                      </a:lnTo>
                      <a:lnTo>
                        <a:pt x="109" y="19"/>
                      </a:lnTo>
                      <a:lnTo>
                        <a:pt x="102" y="10"/>
                      </a:lnTo>
                      <a:lnTo>
                        <a:pt x="95" y="5"/>
                      </a:lnTo>
                      <a:lnTo>
                        <a:pt x="84" y="1"/>
                      </a:lnTo>
                      <a:lnTo>
                        <a:pt x="71" y="0"/>
                      </a:lnTo>
                      <a:lnTo>
                        <a:pt x="54" y="2"/>
                      </a:lnTo>
                      <a:lnTo>
                        <a:pt x="40" y="5"/>
                      </a:lnTo>
                      <a:lnTo>
                        <a:pt x="24" y="5"/>
                      </a:lnTo>
                      <a:lnTo>
                        <a:pt x="0" y="2"/>
                      </a:lnTo>
                    </a:path>
                  </a:pathLst>
                </a:custGeom>
                <a:solidFill>
                  <a:schemeClr val="hlink"/>
                </a:solidFill>
                <a:ln w="12700" cap="rnd">
                  <a:solidFill>
                    <a:srgbClr val="01A7F2"/>
                  </a:solidFill>
                  <a:round/>
                  <a:headEnd/>
                  <a:tailEnd/>
                </a:ln>
              </p:spPr>
              <p:txBody>
                <a:bodyPr/>
                <a:lstStyle/>
                <a:p>
                  <a:endParaRPr lang="ru-RU"/>
                </a:p>
              </p:txBody>
            </p:sp>
            <p:sp>
              <p:nvSpPr>
                <p:cNvPr id="10285" name="Oval 44"/>
                <p:cNvSpPr>
                  <a:spLocks noChangeArrowheads="1"/>
                </p:cNvSpPr>
                <p:nvPr/>
              </p:nvSpPr>
              <p:spPr bwMode="auto">
                <a:xfrm>
                  <a:off x="4121" y="2433"/>
                  <a:ext cx="4" cy="1"/>
                </a:xfrm>
                <a:prstGeom prst="ellipse">
                  <a:avLst/>
                </a:prstGeom>
                <a:solidFill>
                  <a:schemeClr val="hlink"/>
                </a:solidFill>
                <a:ln w="12700">
                  <a:solidFill>
                    <a:srgbClr val="01A7F2"/>
                  </a:solidFill>
                  <a:round/>
                  <a:headEnd/>
                  <a:tailEnd/>
                </a:ln>
              </p:spPr>
              <p:txBody>
                <a:bodyPr wrap="none" anchor="ctr"/>
                <a:lstStyle/>
                <a:p>
                  <a:endParaRPr lang="ru-RU"/>
                </a:p>
              </p:txBody>
            </p:sp>
          </p:grpSp>
          <p:sp>
            <p:nvSpPr>
              <p:cNvPr id="10280" name="Oval 45"/>
              <p:cNvSpPr>
                <a:spLocks noChangeArrowheads="1"/>
              </p:cNvSpPr>
              <p:nvPr/>
            </p:nvSpPr>
            <p:spPr bwMode="auto">
              <a:xfrm>
                <a:off x="4587" y="1687"/>
                <a:ext cx="398" cy="1333"/>
              </a:xfrm>
              <a:prstGeom prst="ellipse">
                <a:avLst/>
              </a:prstGeom>
              <a:noFill/>
              <a:ln w="12700">
                <a:solidFill>
                  <a:srgbClr val="01F3C9"/>
                </a:solidFill>
                <a:round/>
                <a:headEnd/>
                <a:tailEnd/>
              </a:ln>
            </p:spPr>
            <p:txBody>
              <a:bodyPr wrap="none" anchor="ctr"/>
              <a:lstStyle/>
              <a:p>
                <a:endParaRPr lang="ru-RU"/>
              </a:p>
            </p:txBody>
          </p:sp>
          <p:grpSp>
            <p:nvGrpSpPr>
              <p:cNvPr id="10281" name="Group 46"/>
              <p:cNvGrpSpPr>
                <a:grpSpLocks/>
              </p:cNvGrpSpPr>
              <p:nvPr/>
            </p:nvGrpSpPr>
            <p:grpSpPr bwMode="auto">
              <a:xfrm>
                <a:off x="4602" y="2726"/>
                <a:ext cx="62" cy="93"/>
                <a:chOff x="4602" y="2726"/>
                <a:chExt cx="62" cy="93"/>
              </a:xfrm>
            </p:grpSpPr>
            <p:sp>
              <p:nvSpPr>
                <p:cNvPr id="10282" name="Freeform 47"/>
                <p:cNvSpPr>
                  <a:spLocks/>
                </p:cNvSpPr>
                <p:nvPr/>
              </p:nvSpPr>
              <p:spPr bwMode="auto">
                <a:xfrm>
                  <a:off x="4602" y="2726"/>
                  <a:ext cx="62" cy="93"/>
                </a:xfrm>
                <a:custGeom>
                  <a:avLst/>
                  <a:gdLst>
                    <a:gd name="T0" fmla="*/ 48 w 62"/>
                    <a:gd name="T1" fmla="*/ 42 h 93"/>
                    <a:gd name="T2" fmla="*/ 56 w 62"/>
                    <a:gd name="T3" fmla="*/ 50 h 93"/>
                    <a:gd name="T4" fmla="*/ 60 w 62"/>
                    <a:gd name="T5" fmla="*/ 59 h 93"/>
                    <a:gd name="T6" fmla="*/ 61 w 62"/>
                    <a:gd name="T7" fmla="*/ 65 h 93"/>
                    <a:gd name="T8" fmla="*/ 59 w 62"/>
                    <a:gd name="T9" fmla="*/ 72 h 93"/>
                    <a:gd name="T10" fmla="*/ 55 w 62"/>
                    <a:gd name="T11" fmla="*/ 79 h 93"/>
                    <a:gd name="T12" fmla="*/ 50 w 62"/>
                    <a:gd name="T13" fmla="*/ 85 h 93"/>
                    <a:gd name="T14" fmla="*/ 42 w 62"/>
                    <a:gd name="T15" fmla="*/ 90 h 93"/>
                    <a:gd name="T16" fmla="*/ 33 w 62"/>
                    <a:gd name="T17" fmla="*/ 92 h 93"/>
                    <a:gd name="T18" fmla="*/ 23 w 62"/>
                    <a:gd name="T19" fmla="*/ 91 h 93"/>
                    <a:gd name="T20" fmla="*/ 12 w 62"/>
                    <a:gd name="T21" fmla="*/ 88 h 93"/>
                    <a:gd name="T22" fmla="*/ 6 w 62"/>
                    <a:gd name="T23" fmla="*/ 83 h 93"/>
                    <a:gd name="T24" fmla="*/ 2 w 62"/>
                    <a:gd name="T25" fmla="*/ 76 h 93"/>
                    <a:gd name="T26" fmla="*/ 0 w 62"/>
                    <a:gd name="T27" fmla="*/ 68 h 93"/>
                    <a:gd name="T28" fmla="*/ 0 w 62"/>
                    <a:gd name="T29" fmla="*/ 60 h 93"/>
                    <a:gd name="T30" fmla="*/ 2 w 62"/>
                    <a:gd name="T31" fmla="*/ 51 h 93"/>
                    <a:gd name="T32" fmla="*/ 7 w 62"/>
                    <a:gd name="T33" fmla="*/ 41 h 93"/>
                    <a:gd name="T34" fmla="*/ 10 w 62"/>
                    <a:gd name="T35" fmla="*/ 32 h 93"/>
                    <a:gd name="T36" fmla="*/ 13 w 62"/>
                    <a:gd name="T37" fmla="*/ 20 h 93"/>
                    <a:gd name="T38" fmla="*/ 16 w 62"/>
                    <a:gd name="T39" fmla="*/ 0 h 93"/>
                    <a:gd name="T40" fmla="*/ 21 w 62"/>
                    <a:gd name="T41" fmla="*/ 10 h 93"/>
                    <a:gd name="T42" fmla="*/ 28 w 62"/>
                    <a:gd name="T43" fmla="*/ 22 h 93"/>
                    <a:gd name="T44" fmla="*/ 37 w 62"/>
                    <a:gd name="T45" fmla="*/ 30 h 93"/>
                    <a:gd name="T46" fmla="*/ 48 w 62"/>
                    <a:gd name="T47" fmla="*/ 42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93"/>
                    <a:gd name="T74" fmla="*/ 62 w 62"/>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93">
                      <a:moveTo>
                        <a:pt x="48" y="42"/>
                      </a:moveTo>
                      <a:lnTo>
                        <a:pt x="56" y="50"/>
                      </a:lnTo>
                      <a:lnTo>
                        <a:pt x="60" y="59"/>
                      </a:lnTo>
                      <a:lnTo>
                        <a:pt x="61" y="65"/>
                      </a:lnTo>
                      <a:lnTo>
                        <a:pt x="59" y="72"/>
                      </a:lnTo>
                      <a:lnTo>
                        <a:pt x="55" y="79"/>
                      </a:lnTo>
                      <a:lnTo>
                        <a:pt x="50" y="85"/>
                      </a:lnTo>
                      <a:lnTo>
                        <a:pt x="42" y="90"/>
                      </a:lnTo>
                      <a:lnTo>
                        <a:pt x="33" y="92"/>
                      </a:lnTo>
                      <a:lnTo>
                        <a:pt x="23" y="91"/>
                      </a:lnTo>
                      <a:lnTo>
                        <a:pt x="12" y="88"/>
                      </a:lnTo>
                      <a:lnTo>
                        <a:pt x="6" y="83"/>
                      </a:lnTo>
                      <a:lnTo>
                        <a:pt x="2" y="76"/>
                      </a:lnTo>
                      <a:lnTo>
                        <a:pt x="0" y="68"/>
                      </a:lnTo>
                      <a:lnTo>
                        <a:pt x="0" y="60"/>
                      </a:lnTo>
                      <a:lnTo>
                        <a:pt x="2" y="51"/>
                      </a:lnTo>
                      <a:lnTo>
                        <a:pt x="7" y="41"/>
                      </a:lnTo>
                      <a:lnTo>
                        <a:pt x="10" y="32"/>
                      </a:lnTo>
                      <a:lnTo>
                        <a:pt x="13" y="20"/>
                      </a:lnTo>
                      <a:lnTo>
                        <a:pt x="16" y="0"/>
                      </a:lnTo>
                      <a:lnTo>
                        <a:pt x="21" y="10"/>
                      </a:lnTo>
                      <a:lnTo>
                        <a:pt x="28" y="22"/>
                      </a:lnTo>
                      <a:lnTo>
                        <a:pt x="37" y="30"/>
                      </a:lnTo>
                      <a:lnTo>
                        <a:pt x="48" y="42"/>
                      </a:lnTo>
                    </a:path>
                  </a:pathLst>
                </a:custGeom>
                <a:solidFill>
                  <a:schemeClr val="hlink"/>
                </a:solidFill>
                <a:ln w="12700" cap="rnd">
                  <a:solidFill>
                    <a:srgbClr val="01F3C9"/>
                  </a:solidFill>
                  <a:round/>
                  <a:headEnd/>
                  <a:tailEnd/>
                </a:ln>
              </p:spPr>
              <p:txBody>
                <a:bodyPr/>
                <a:lstStyle/>
                <a:p>
                  <a:endParaRPr lang="ru-RU"/>
                </a:p>
              </p:txBody>
            </p:sp>
            <p:sp>
              <p:nvSpPr>
                <p:cNvPr id="10283" name="Oval 48"/>
                <p:cNvSpPr>
                  <a:spLocks noChangeArrowheads="1"/>
                </p:cNvSpPr>
                <p:nvPr/>
              </p:nvSpPr>
              <p:spPr bwMode="auto">
                <a:xfrm>
                  <a:off x="4617" y="2803"/>
                  <a:ext cx="2" cy="1"/>
                </a:xfrm>
                <a:prstGeom prst="ellipse">
                  <a:avLst/>
                </a:prstGeom>
                <a:solidFill>
                  <a:schemeClr val="hlink"/>
                </a:solidFill>
                <a:ln w="12700">
                  <a:solidFill>
                    <a:srgbClr val="01F3C9"/>
                  </a:solidFill>
                  <a:round/>
                  <a:headEnd/>
                  <a:tailEnd/>
                </a:ln>
              </p:spPr>
              <p:txBody>
                <a:bodyPr wrap="none" anchor="ctr"/>
                <a:lstStyle/>
                <a:p>
                  <a:endParaRPr lang="ru-RU"/>
                </a:p>
              </p:txBody>
            </p:sp>
          </p:grpSp>
        </p:grpSp>
        <p:grpSp>
          <p:nvGrpSpPr>
            <p:cNvPr id="10251" name="Group 49"/>
            <p:cNvGrpSpPr>
              <a:grpSpLocks/>
            </p:cNvGrpSpPr>
            <p:nvPr/>
          </p:nvGrpSpPr>
          <p:grpSpPr bwMode="auto">
            <a:xfrm>
              <a:off x="1823" y="1680"/>
              <a:ext cx="1256" cy="625"/>
              <a:chOff x="1823" y="1680"/>
              <a:chExt cx="1256" cy="625"/>
            </a:xfrm>
          </p:grpSpPr>
          <p:sp>
            <p:nvSpPr>
              <p:cNvPr id="10256" name="Freeform 50"/>
              <p:cNvSpPr>
                <a:spLocks/>
              </p:cNvSpPr>
              <p:nvPr/>
            </p:nvSpPr>
            <p:spPr bwMode="auto">
              <a:xfrm>
                <a:off x="3031" y="1680"/>
                <a:ext cx="48" cy="66"/>
              </a:xfrm>
              <a:custGeom>
                <a:avLst/>
                <a:gdLst>
                  <a:gd name="T0" fmla="*/ 47 w 48"/>
                  <a:gd name="T1" fmla="*/ 0 h 66"/>
                  <a:gd name="T2" fmla="*/ 41 w 48"/>
                  <a:gd name="T3" fmla="*/ 3 h 66"/>
                  <a:gd name="T4" fmla="*/ 32 w 48"/>
                  <a:gd name="T5" fmla="*/ 6 h 66"/>
                  <a:gd name="T6" fmla="*/ 28 w 48"/>
                  <a:gd name="T7" fmla="*/ 10 h 66"/>
                  <a:gd name="T8" fmla="*/ 23 w 48"/>
                  <a:gd name="T9" fmla="*/ 12 h 66"/>
                  <a:gd name="T10" fmla="*/ 23 w 48"/>
                  <a:gd name="T11" fmla="*/ 16 h 66"/>
                  <a:gd name="T12" fmla="*/ 18 w 48"/>
                  <a:gd name="T13" fmla="*/ 51 h 66"/>
                  <a:gd name="T14" fmla="*/ 18 w 48"/>
                  <a:gd name="T15" fmla="*/ 52 h 66"/>
                  <a:gd name="T16" fmla="*/ 13 w 48"/>
                  <a:gd name="T17" fmla="*/ 55 h 66"/>
                  <a:gd name="T18" fmla="*/ 9 w 48"/>
                  <a:gd name="T19" fmla="*/ 58 h 66"/>
                  <a:gd name="T20" fmla="*/ 0 w 48"/>
                  <a:gd name="T21" fmla="*/ 65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6"/>
                  <a:gd name="T35" fmla="*/ 48 w 4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6">
                    <a:moveTo>
                      <a:pt x="47" y="0"/>
                    </a:moveTo>
                    <a:lnTo>
                      <a:pt x="41" y="3"/>
                    </a:lnTo>
                    <a:lnTo>
                      <a:pt x="32" y="6"/>
                    </a:lnTo>
                    <a:lnTo>
                      <a:pt x="28" y="10"/>
                    </a:lnTo>
                    <a:lnTo>
                      <a:pt x="23" y="12"/>
                    </a:lnTo>
                    <a:lnTo>
                      <a:pt x="23" y="16"/>
                    </a:lnTo>
                    <a:lnTo>
                      <a:pt x="18" y="51"/>
                    </a:lnTo>
                    <a:lnTo>
                      <a:pt x="18" y="52"/>
                    </a:lnTo>
                    <a:lnTo>
                      <a:pt x="13" y="55"/>
                    </a:lnTo>
                    <a:lnTo>
                      <a:pt x="9" y="58"/>
                    </a:lnTo>
                    <a:lnTo>
                      <a:pt x="0" y="65"/>
                    </a:lnTo>
                  </a:path>
                </a:pathLst>
              </a:custGeom>
              <a:noFill/>
              <a:ln w="12700" cap="rnd">
                <a:solidFill>
                  <a:srgbClr val="E1E1E1"/>
                </a:solidFill>
                <a:round/>
                <a:headEnd/>
                <a:tailEnd/>
              </a:ln>
            </p:spPr>
            <p:txBody>
              <a:bodyPr/>
              <a:lstStyle/>
              <a:p>
                <a:endParaRPr lang="ru-RU"/>
              </a:p>
            </p:txBody>
          </p:sp>
          <p:sp>
            <p:nvSpPr>
              <p:cNvPr id="10257" name="Freeform 51"/>
              <p:cNvSpPr>
                <a:spLocks/>
              </p:cNvSpPr>
              <p:nvPr/>
            </p:nvSpPr>
            <p:spPr bwMode="auto">
              <a:xfrm>
                <a:off x="2907" y="1743"/>
                <a:ext cx="47" cy="66"/>
              </a:xfrm>
              <a:custGeom>
                <a:avLst/>
                <a:gdLst>
                  <a:gd name="T0" fmla="*/ 46 w 47"/>
                  <a:gd name="T1" fmla="*/ 0 h 66"/>
                  <a:gd name="T2" fmla="*/ 38 w 47"/>
                  <a:gd name="T3" fmla="*/ 2 h 66"/>
                  <a:gd name="T4" fmla="*/ 33 w 47"/>
                  <a:gd name="T5" fmla="*/ 4 h 66"/>
                  <a:gd name="T6" fmla="*/ 27 w 47"/>
                  <a:gd name="T7" fmla="*/ 9 h 66"/>
                  <a:gd name="T8" fmla="*/ 24 w 47"/>
                  <a:gd name="T9" fmla="*/ 12 h 66"/>
                  <a:gd name="T10" fmla="*/ 23 w 47"/>
                  <a:gd name="T11" fmla="*/ 15 h 66"/>
                  <a:gd name="T12" fmla="*/ 18 w 47"/>
                  <a:gd name="T13" fmla="*/ 51 h 66"/>
                  <a:gd name="T14" fmla="*/ 18 w 47"/>
                  <a:gd name="T15" fmla="*/ 53 h 66"/>
                  <a:gd name="T16" fmla="*/ 12 w 47"/>
                  <a:gd name="T17" fmla="*/ 56 h 66"/>
                  <a:gd name="T18" fmla="*/ 8 w 47"/>
                  <a:gd name="T19" fmla="*/ 60 h 66"/>
                  <a:gd name="T20" fmla="*/ 0 w 47"/>
                  <a:gd name="T21" fmla="*/ 65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66"/>
                  <a:gd name="T35" fmla="*/ 47 w 47"/>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66">
                    <a:moveTo>
                      <a:pt x="46" y="0"/>
                    </a:moveTo>
                    <a:lnTo>
                      <a:pt x="38" y="2"/>
                    </a:lnTo>
                    <a:lnTo>
                      <a:pt x="33" y="4"/>
                    </a:lnTo>
                    <a:lnTo>
                      <a:pt x="27" y="9"/>
                    </a:lnTo>
                    <a:lnTo>
                      <a:pt x="24" y="12"/>
                    </a:lnTo>
                    <a:lnTo>
                      <a:pt x="23" y="15"/>
                    </a:lnTo>
                    <a:lnTo>
                      <a:pt x="18" y="51"/>
                    </a:lnTo>
                    <a:lnTo>
                      <a:pt x="18" y="53"/>
                    </a:lnTo>
                    <a:lnTo>
                      <a:pt x="12" y="56"/>
                    </a:lnTo>
                    <a:lnTo>
                      <a:pt x="8" y="60"/>
                    </a:lnTo>
                    <a:lnTo>
                      <a:pt x="0" y="65"/>
                    </a:lnTo>
                  </a:path>
                </a:pathLst>
              </a:custGeom>
              <a:noFill/>
              <a:ln w="12700" cap="rnd">
                <a:solidFill>
                  <a:srgbClr val="E1E1E1"/>
                </a:solidFill>
                <a:round/>
                <a:headEnd/>
                <a:tailEnd/>
              </a:ln>
            </p:spPr>
            <p:txBody>
              <a:bodyPr/>
              <a:lstStyle/>
              <a:p>
                <a:endParaRPr lang="ru-RU"/>
              </a:p>
            </p:txBody>
          </p:sp>
          <p:sp>
            <p:nvSpPr>
              <p:cNvPr id="10258" name="Freeform 52"/>
              <p:cNvSpPr>
                <a:spLocks/>
              </p:cNvSpPr>
              <p:nvPr/>
            </p:nvSpPr>
            <p:spPr bwMode="auto">
              <a:xfrm>
                <a:off x="2782" y="1804"/>
                <a:ext cx="46" cy="68"/>
              </a:xfrm>
              <a:custGeom>
                <a:avLst/>
                <a:gdLst>
                  <a:gd name="T0" fmla="*/ 45 w 46"/>
                  <a:gd name="T1" fmla="*/ 0 h 68"/>
                  <a:gd name="T2" fmla="*/ 39 w 46"/>
                  <a:gd name="T3" fmla="*/ 3 h 68"/>
                  <a:gd name="T4" fmla="*/ 31 w 46"/>
                  <a:gd name="T5" fmla="*/ 6 h 68"/>
                  <a:gd name="T6" fmla="*/ 27 w 46"/>
                  <a:gd name="T7" fmla="*/ 9 h 68"/>
                  <a:gd name="T8" fmla="*/ 23 w 46"/>
                  <a:gd name="T9" fmla="*/ 13 h 68"/>
                  <a:gd name="T10" fmla="*/ 23 w 46"/>
                  <a:gd name="T11" fmla="*/ 16 h 68"/>
                  <a:gd name="T12" fmla="*/ 17 w 46"/>
                  <a:gd name="T13" fmla="*/ 54 h 68"/>
                  <a:gd name="T14" fmla="*/ 17 w 46"/>
                  <a:gd name="T15" fmla="*/ 55 h 68"/>
                  <a:gd name="T16" fmla="*/ 13 w 46"/>
                  <a:gd name="T17" fmla="*/ 58 h 68"/>
                  <a:gd name="T18" fmla="*/ 7 w 46"/>
                  <a:gd name="T19" fmla="*/ 62 h 68"/>
                  <a:gd name="T20" fmla="*/ 0 w 46"/>
                  <a:gd name="T21" fmla="*/ 6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68"/>
                  <a:gd name="T35" fmla="*/ 46 w 46"/>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68">
                    <a:moveTo>
                      <a:pt x="45" y="0"/>
                    </a:moveTo>
                    <a:lnTo>
                      <a:pt x="39" y="3"/>
                    </a:lnTo>
                    <a:lnTo>
                      <a:pt x="31" y="6"/>
                    </a:lnTo>
                    <a:lnTo>
                      <a:pt x="27" y="9"/>
                    </a:lnTo>
                    <a:lnTo>
                      <a:pt x="23" y="13"/>
                    </a:lnTo>
                    <a:lnTo>
                      <a:pt x="23" y="16"/>
                    </a:lnTo>
                    <a:lnTo>
                      <a:pt x="17" y="54"/>
                    </a:lnTo>
                    <a:lnTo>
                      <a:pt x="17" y="55"/>
                    </a:lnTo>
                    <a:lnTo>
                      <a:pt x="13" y="58"/>
                    </a:lnTo>
                    <a:lnTo>
                      <a:pt x="7" y="62"/>
                    </a:lnTo>
                    <a:lnTo>
                      <a:pt x="0" y="67"/>
                    </a:lnTo>
                  </a:path>
                </a:pathLst>
              </a:custGeom>
              <a:noFill/>
              <a:ln w="12700" cap="rnd">
                <a:solidFill>
                  <a:srgbClr val="E1E1E1"/>
                </a:solidFill>
                <a:round/>
                <a:headEnd/>
                <a:tailEnd/>
              </a:ln>
            </p:spPr>
            <p:txBody>
              <a:bodyPr/>
              <a:lstStyle/>
              <a:p>
                <a:endParaRPr lang="ru-RU"/>
              </a:p>
            </p:txBody>
          </p:sp>
          <p:sp>
            <p:nvSpPr>
              <p:cNvPr id="10259" name="Freeform 53"/>
              <p:cNvSpPr>
                <a:spLocks/>
              </p:cNvSpPr>
              <p:nvPr/>
            </p:nvSpPr>
            <p:spPr bwMode="auto">
              <a:xfrm>
                <a:off x="2811" y="1801"/>
                <a:ext cx="97" cy="14"/>
              </a:xfrm>
              <a:custGeom>
                <a:avLst/>
                <a:gdLst>
                  <a:gd name="T0" fmla="*/ 0 w 97"/>
                  <a:gd name="T1" fmla="*/ 10 h 14"/>
                  <a:gd name="T2" fmla="*/ 6 w 97"/>
                  <a:gd name="T3" fmla="*/ 7 h 14"/>
                  <a:gd name="T4" fmla="*/ 12 w 97"/>
                  <a:gd name="T5" fmla="*/ 4 h 14"/>
                  <a:gd name="T6" fmla="*/ 21 w 97"/>
                  <a:gd name="T7" fmla="*/ 1 h 14"/>
                  <a:gd name="T8" fmla="*/ 26 w 97"/>
                  <a:gd name="T9" fmla="*/ 0 h 14"/>
                  <a:gd name="T10" fmla="*/ 27 w 97"/>
                  <a:gd name="T11" fmla="*/ 1 h 14"/>
                  <a:gd name="T12" fmla="*/ 74 w 97"/>
                  <a:gd name="T13" fmla="*/ 13 h 14"/>
                  <a:gd name="T14" fmla="*/ 76 w 97"/>
                  <a:gd name="T15" fmla="*/ 13 h 14"/>
                  <a:gd name="T16" fmla="*/ 79 w 97"/>
                  <a:gd name="T17" fmla="*/ 11 h 14"/>
                  <a:gd name="T18" fmla="*/ 85 w 97"/>
                  <a:gd name="T19" fmla="*/ 10 h 14"/>
                  <a:gd name="T20" fmla="*/ 96 w 97"/>
                  <a:gd name="T21" fmla="*/ 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4"/>
                  <a:gd name="T35" fmla="*/ 97 w 9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4">
                    <a:moveTo>
                      <a:pt x="0" y="10"/>
                    </a:moveTo>
                    <a:lnTo>
                      <a:pt x="6" y="7"/>
                    </a:lnTo>
                    <a:lnTo>
                      <a:pt x="12" y="4"/>
                    </a:lnTo>
                    <a:lnTo>
                      <a:pt x="21" y="1"/>
                    </a:lnTo>
                    <a:lnTo>
                      <a:pt x="26" y="0"/>
                    </a:lnTo>
                    <a:lnTo>
                      <a:pt x="27" y="1"/>
                    </a:lnTo>
                    <a:lnTo>
                      <a:pt x="74" y="13"/>
                    </a:lnTo>
                    <a:lnTo>
                      <a:pt x="76" y="13"/>
                    </a:lnTo>
                    <a:lnTo>
                      <a:pt x="79" y="11"/>
                    </a:lnTo>
                    <a:lnTo>
                      <a:pt x="85" y="10"/>
                    </a:lnTo>
                    <a:lnTo>
                      <a:pt x="96" y="7"/>
                    </a:lnTo>
                  </a:path>
                </a:pathLst>
              </a:custGeom>
              <a:noFill/>
              <a:ln w="12700" cap="rnd">
                <a:solidFill>
                  <a:srgbClr val="E1E1E1"/>
                </a:solidFill>
                <a:round/>
                <a:headEnd/>
                <a:tailEnd/>
              </a:ln>
            </p:spPr>
            <p:txBody>
              <a:bodyPr/>
              <a:lstStyle/>
              <a:p>
                <a:endParaRPr lang="ru-RU"/>
              </a:p>
            </p:txBody>
          </p:sp>
          <p:sp>
            <p:nvSpPr>
              <p:cNvPr id="10260" name="Freeform 54"/>
              <p:cNvSpPr>
                <a:spLocks/>
              </p:cNvSpPr>
              <p:nvPr/>
            </p:nvSpPr>
            <p:spPr bwMode="auto">
              <a:xfrm>
                <a:off x="2935" y="1738"/>
                <a:ext cx="97" cy="17"/>
              </a:xfrm>
              <a:custGeom>
                <a:avLst/>
                <a:gdLst>
                  <a:gd name="T0" fmla="*/ 0 w 97"/>
                  <a:gd name="T1" fmla="*/ 15 h 17"/>
                  <a:gd name="T2" fmla="*/ 7 w 97"/>
                  <a:gd name="T3" fmla="*/ 9 h 17"/>
                  <a:gd name="T4" fmla="*/ 12 w 97"/>
                  <a:gd name="T5" fmla="*/ 5 h 17"/>
                  <a:gd name="T6" fmla="*/ 20 w 97"/>
                  <a:gd name="T7" fmla="*/ 1 h 17"/>
                  <a:gd name="T8" fmla="*/ 23 w 97"/>
                  <a:gd name="T9" fmla="*/ 0 h 17"/>
                  <a:gd name="T10" fmla="*/ 26 w 97"/>
                  <a:gd name="T11" fmla="*/ 2 h 17"/>
                  <a:gd name="T12" fmla="*/ 73 w 97"/>
                  <a:gd name="T13" fmla="*/ 16 h 17"/>
                  <a:gd name="T14" fmla="*/ 74 w 97"/>
                  <a:gd name="T15" fmla="*/ 15 h 17"/>
                  <a:gd name="T16" fmla="*/ 79 w 97"/>
                  <a:gd name="T17" fmla="*/ 14 h 17"/>
                  <a:gd name="T18" fmla="*/ 86 w 97"/>
                  <a:gd name="T19" fmla="*/ 12 h 17"/>
                  <a:gd name="T20" fmla="*/ 96 w 97"/>
                  <a:gd name="T21" fmla="*/ 8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7"/>
                  <a:gd name="T35" fmla="*/ 97 w 9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7">
                    <a:moveTo>
                      <a:pt x="0" y="15"/>
                    </a:moveTo>
                    <a:lnTo>
                      <a:pt x="7" y="9"/>
                    </a:lnTo>
                    <a:lnTo>
                      <a:pt x="12" y="5"/>
                    </a:lnTo>
                    <a:lnTo>
                      <a:pt x="20" y="1"/>
                    </a:lnTo>
                    <a:lnTo>
                      <a:pt x="23" y="0"/>
                    </a:lnTo>
                    <a:lnTo>
                      <a:pt x="26" y="2"/>
                    </a:lnTo>
                    <a:lnTo>
                      <a:pt x="73" y="16"/>
                    </a:lnTo>
                    <a:lnTo>
                      <a:pt x="74" y="15"/>
                    </a:lnTo>
                    <a:lnTo>
                      <a:pt x="79" y="14"/>
                    </a:lnTo>
                    <a:lnTo>
                      <a:pt x="86" y="12"/>
                    </a:lnTo>
                    <a:lnTo>
                      <a:pt x="96" y="8"/>
                    </a:lnTo>
                  </a:path>
                </a:pathLst>
              </a:custGeom>
              <a:noFill/>
              <a:ln w="12700" cap="rnd">
                <a:solidFill>
                  <a:srgbClr val="E1E1E1"/>
                </a:solidFill>
                <a:round/>
                <a:headEnd/>
                <a:tailEnd/>
              </a:ln>
            </p:spPr>
            <p:txBody>
              <a:bodyPr/>
              <a:lstStyle/>
              <a:p>
                <a:endParaRPr lang="ru-RU"/>
              </a:p>
            </p:txBody>
          </p:sp>
          <p:sp>
            <p:nvSpPr>
              <p:cNvPr id="10261" name="Freeform 55"/>
              <p:cNvSpPr>
                <a:spLocks/>
              </p:cNvSpPr>
              <p:nvPr/>
            </p:nvSpPr>
            <p:spPr bwMode="auto">
              <a:xfrm>
                <a:off x="2661" y="1864"/>
                <a:ext cx="47" cy="66"/>
              </a:xfrm>
              <a:custGeom>
                <a:avLst/>
                <a:gdLst>
                  <a:gd name="T0" fmla="*/ 46 w 47"/>
                  <a:gd name="T1" fmla="*/ 0 h 66"/>
                  <a:gd name="T2" fmla="*/ 38 w 47"/>
                  <a:gd name="T3" fmla="*/ 1 h 66"/>
                  <a:gd name="T4" fmla="*/ 33 w 47"/>
                  <a:gd name="T5" fmla="*/ 4 h 66"/>
                  <a:gd name="T6" fmla="*/ 26 w 47"/>
                  <a:gd name="T7" fmla="*/ 8 h 66"/>
                  <a:gd name="T8" fmla="*/ 23 w 47"/>
                  <a:gd name="T9" fmla="*/ 12 h 66"/>
                  <a:gd name="T10" fmla="*/ 20 w 47"/>
                  <a:gd name="T11" fmla="*/ 14 h 66"/>
                  <a:gd name="T12" fmla="*/ 17 w 47"/>
                  <a:gd name="T13" fmla="*/ 52 h 66"/>
                  <a:gd name="T14" fmla="*/ 17 w 47"/>
                  <a:gd name="T15" fmla="*/ 53 h 66"/>
                  <a:gd name="T16" fmla="*/ 12 w 47"/>
                  <a:gd name="T17" fmla="*/ 56 h 66"/>
                  <a:gd name="T18" fmla="*/ 6 w 47"/>
                  <a:gd name="T19" fmla="*/ 60 h 66"/>
                  <a:gd name="T20" fmla="*/ 0 w 47"/>
                  <a:gd name="T21" fmla="*/ 65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66"/>
                  <a:gd name="T35" fmla="*/ 47 w 47"/>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66">
                    <a:moveTo>
                      <a:pt x="46" y="0"/>
                    </a:moveTo>
                    <a:lnTo>
                      <a:pt x="38" y="1"/>
                    </a:lnTo>
                    <a:lnTo>
                      <a:pt x="33" y="4"/>
                    </a:lnTo>
                    <a:lnTo>
                      <a:pt x="26" y="8"/>
                    </a:lnTo>
                    <a:lnTo>
                      <a:pt x="23" y="12"/>
                    </a:lnTo>
                    <a:lnTo>
                      <a:pt x="20" y="14"/>
                    </a:lnTo>
                    <a:lnTo>
                      <a:pt x="17" y="52"/>
                    </a:lnTo>
                    <a:lnTo>
                      <a:pt x="17" y="53"/>
                    </a:lnTo>
                    <a:lnTo>
                      <a:pt x="12" y="56"/>
                    </a:lnTo>
                    <a:lnTo>
                      <a:pt x="6" y="60"/>
                    </a:lnTo>
                    <a:lnTo>
                      <a:pt x="0" y="65"/>
                    </a:lnTo>
                  </a:path>
                </a:pathLst>
              </a:custGeom>
              <a:noFill/>
              <a:ln w="12700" cap="rnd">
                <a:solidFill>
                  <a:srgbClr val="E1E1E1"/>
                </a:solidFill>
                <a:round/>
                <a:headEnd/>
                <a:tailEnd/>
              </a:ln>
            </p:spPr>
            <p:txBody>
              <a:bodyPr/>
              <a:lstStyle/>
              <a:p>
                <a:endParaRPr lang="ru-RU"/>
              </a:p>
            </p:txBody>
          </p:sp>
          <p:sp>
            <p:nvSpPr>
              <p:cNvPr id="10262" name="Freeform 56"/>
              <p:cNvSpPr>
                <a:spLocks/>
              </p:cNvSpPr>
              <p:nvPr/>
            </p:nvSpPr>
            <p:spPr bwMode="auto">
              <a:xfrm>
                <a:off x="2533" y="1925"/>
                <a:ext cx="49" cy="68"/>
              </a:xfrm>
              <a:custGeom>
                <a:avLst/>
                <a:gdLst>
                  <a:gd name="T0" fmla="*/ 48 w 49"/>
                  <a:gd name="T1" fmla="*/ 0 h 68"/>
                  <a:gd name="T2" fmla="*/ 42 w 49"/>
                  <a:gd name="T3" fmla="*/ 3 h 68"/>
                  <a:gd name="T4" fmla="*/ 34 w 49"/>
                  <a:gd name="T5" fmla="*/ 6 h 68"/>
                  <a:gd name="T6" fmla="*/ 29 w 49"/>
                  <a:gd name="T7" fmla="*/ 9 h 68"/>
                  <a:gd name="T8" fmla="*/ 24 w 49"/>
                  <a:gd name="T9" fmla="*/ 14 h 68"/>
                  <a:gd name="T10" fmla="*/ 24 w 49"/>
                  <a:gd name="T11" fmla="*/ 16 h 68"/>
                  <a:gd name="T12" fmla="*/ 18 w 49"/>
                  <a:gd name="T13" fmla="*/ 53 h 68"/>
                  <a:gd name="T14" fmla="*/ 18 w 49"/>
                  <a:gd name="T15" fmla="*/ 55 h 68"/>
                  <a:gd name="T16" fmla="*/ 15 w 49"/>
                  <a:gd name="T17" fmla="*/ 58 h 68"/>
                  <a:gd name="T18" fmla="*/ 8 w 49"/>
                  <a:gd name="T19" fmla="*/ 62 h 68"/>
                  <a:gd name="T20" fmla="*/ 0 w 49"/>
                  <a:gd name="T21" fmla="*/ 6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68"/>
                  <a:gd name="T35" fmla="*/ 49 w 49"/>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68">
                    <a:moveTo>
                      <a:pt x="48" y="0"/>
                    </a:moveTo>
                    <a:lnTo>
                      <a:pt x="42" y="3"/>
                    </a:lnTo>
                    <a:lnTo>
                      <a:pt x="34" y="6"/>
                    </a:lnTo>
                    <a:lnTo>
                      <a:pt x="29" y="9"/>
                    </a:lnTo>
                    <a:lnTo>
                      <a:pt x="24" y="14"/>
                    </a:lnTo>
                    <a:lnTo>
                      <a:pt x="24" y="16"/>
                    </a:lnTo>
                    <a:lnTo>
                      <a:pt x="18" y="53"/>
                    </a:lnTo>
                    <a:lnTo>
                      <a:pt x="18" y="55"/>
                    </a:lnTo>
                    <a:lnTo>
                      <a:pt x="15" y="58"/>
                    </a:lnTo>
                    <a:lnTo>
                      <a:pt x="8" y="62"/>
                    </a:lnTo>
                    <a:lnTo>
                      <a:pt x="0" y="67"/>
                    </a:lnTo>
                  </a:path>
                </a:pathLst>
              </a:custGeom>
              <a:noFill/>
              <a:ln w="12700" cap="rnd">
                <a:solidFill>
                  <a:srgbClr val="E1E1E1"/>
                </a:solidFill>
                <a:round/>
                <a:headEnd/>
                <a:tailEnd/>
              </a:ln>
            </p:spPr>
            <p:txBody>
              <a:bodyPr/>
              <a:lstStyle/>
              <a:p>
                <a:endParaRPr lang="ru-RU"/>
              </a:p>
            </p:txBody>
          </p:sp>
          <p:sp>
            <p:nvSpPr>
              <p:cNvPr id="10263" name="Freeform 57"/>
              <p:cNvSpPr>
                <a:spLocks/>
              </p:cNvSpPr>
              <p:nvPr/>
            </p:nvSpPr>
            <p:spPr bwMode="auto">
              <a:xfrm>
                <a:off x="2564" y="1921"/>
                <a:ext cx="97" cy="18"/>
              </a:xfrm>
              <a:custGeom>
                <a:avLst/>
                <a:gdLst>
                  <a:gd name="T0" fmla="*/ 0 w 97"/>
                  <a:gd name="T1" fmla="*/ 15 h 18"/>
                  <a:gd name="T2" fmla="*/ 6 w 97"/>
                  <a:gd name="T3" fmla="*/ 9 h 18"/>
                  <a:gd name="T4" fmla="*/ 12 w 97"/>
                  <a:gd name="T5" fmla="*/ 5 h 18"/>
                  <a:gd name="T6" fmla="*/ 21 w 97"/>
                  <a:gd name="T7" fmla="*/ 2 h 18"/>
                  <a:gd name="T8" fmla="*/ 26 w 97"/>
                  <a:gd name="T9" fmla="*/ 0 h 18"/>
                  <a:gd name="T10" fmla="*/ 27 w 97"/>
                  <a:gd name="T11" fmla="*/ 1 h 18"/>
                  <a:gd name="T12" fmla="*/ 75 w 97"/>
                  <a:gd name="T13" fmla="*/ 17 h 18"/>
                  <a:gd name="T14" fmla="*/ 77 w 97"/>
                  <a:gd name="T15" fmla="*/ 17 h 18"/>
                  <a:gd name="T16" fmla="*/ 81 w 97"/>
                  <a:gd name="T17" fmla="*/ 15 h 18"/>
                  <a:gd name="T18" fmla="*/ 86 w 97"/>
                  <a:gd name="T19" fmla="*/ 12 h 18"/>
                  <a:gd name="T20" fmla="*/ 96 w 97"/>
                  <a:gd name="T21" fmla="*/ 9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8"/>
                  <a:gd name="T35" fmla="*/ 97 w 9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8">
                    <a:moveTo>
                      <a:pt x="0" y="15"/>
                    </a:moveTo>
                    <a:lnTo>
                      <a:pt x="6" y="9"/>
                    </a:lnTo>
                    <a:lnTo>
                      <a:pt x="12" y="5"/>
                    </a:lnTo>
                    <a:lnTo>
                      <a:pt x="21" y="2"/>
                    </a:lnTo>
                    <a:lnTo>
                      <a:pt x="26" y="0"/>
                    </a:lnTo>
                    <a:lnTo>
                      <a:pt x="27" y="1"/>
                    </a:lnTo>
                    <a:lnTo>
                      <a:pt x="75" y="17"/>
                    </a:lnTo>
                    <a:lnTo>
                      <a:pt x="77" y="17"/>
                    </a:lnTo>
                    <a:lnTo>
                      <a:pt x="81" y="15"/>
                    </a:lnTo>
                    <a:lnTo>
                      <a:pt x="86" y="12"/>
                    </a:lnTo>
                    <a:lnTo>
                      <a:pt x="96" y="9"/>
                    </a:lnTo>
                  </a:path>
                </a:pathLst>
              </a:custGeom>
              <a:noFill/>
              <a:ln w="12700" cap="rnd">
                <a:solidFill>
                  <a:srgbClr val="E1E1E1"/>
                </a:solidFill>
                <a:round/>
                <a:headEnd/>
                <a:tailEnd/>
              </a:ln>
            </p:spPr>
            <p:txBody>
              <a:bodyPr/>
              <a:lstStyle/>
              <a:p>
                <a:endParaRPr lang="ru-RU"/>
              </a:p>
            </p:txBody>
          </p:sp>
          <p:sp>
            <p:nvSpPr>
              <p:cNvPr id="10264" name="Freeform 58"/>
              <p:cNvSpPr>
                <a:spLocks/>
              </p:cNvSpPr>
              <p:nvPr/>
            </p:nvSpPr>
            <p:spPr bwMode="auto">
              <a:xfrm>
                <a:off x="2689" y="1863"/>
                <a:ext cx="97" cy="13"/>
              </a:xfrm>
              <a:custGeom>
                <a:avLst/>
                <a:gdLst>
                  <a:gd name="T0" fmla="*/ 0 w 97"/>
                  <a:gd name="T1" fmla="*/ 10 h 13"/>
                  <a:gd name="T2" fmla="*/ 6 w 97"/>
                  <a:gd name="T3" fmla="*/ 6 h 13"/>
                  <a:gd name="T4" fmla="*/ 13 w 97"/>
                  <a:gd name="T5" fmla="*/ 3 h 13"/>
                  <a:gd name="T6" fmla="*/ 20 w 97"/>
                  <a:gd name="T7" fmla="*/ 1 h 13"/>
                  <a:gd name="T8" fmla="*/ 25 w 97"/>
                  <a:gd name="T9" fmla="*/ 0 h 13"/>
                  <a:gd name="T10" fmla="*/ 27 w 97"/>
                  <a:gd name="T11" fmla="*/ 1 h 13"/>
                  <a:gd name="T12" fmla="*/ 73 w 97"/>
                  <a:gd name="T13" fmla="*/ 12 h 13"/>
                  <a:gd name="T14" fmla="*/ 76 w 97"/>
                  <a:gd name="T15" fmla="*/ 12 h 13"/>
                  <a:gd name="T16" fmla="*/ 80 w 97"/>
                  <a:gd name="T17" fmla="*/ 11 h 13"/>
                  <a:gd name="T18" fmla="*/ 87 w 97"/>
                  <a:gd name="T19" fmla="*/ 10 h 13"/>
                  <a:gd name="T20" fmla="*/ 96 w 97"/>
                  <a:gd name="T21" fmla="*/ 8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7"/>
                  <a:gd name="T34" fmla="*/ 0 h 13"/>
                  <a:gd name="T35" fmla="*/ 97 w 97"/>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7" h="13">
                    <a:moveTo>
                      <a:pt x="0" y="10"/>
                    </a:moveTo>
                    <a:lnTo>
                      <a:pt x="6" y="6"/>
                    </a:lnTo>
                    <a:lnTo>
                      <a:pt x="13" y="3"/>
                    </a:lnTo>
                    <a:lnTo>
                      <a:pt x="20" y="1"/>
                    </a:lnTo>
                    <a:lnTo>
                      <a:pt x="25" y="0"/>
                    </a:lnTo>
                    <a:lnTo>
                      <a:pt x="27" y="1"/>
                    </a:lnTo>
                    <a:lnTo>
                      <a:pt x="73" y="12"/>
                    </a:lnTo>
                    <a:lnTo>
                      <a:pt x="76" y="12"/>
                    </a:lnTo>
                    <a:lnTo>
                      <a:pt x="80" y="11"/>
                    </a:lnTo>
                    <a:lnTo>
                      <a:pt x="87" y="10"/>
                    </a:lnTo>
                    <a:lnTo>
                      <a:pt x="96" y="8"/>
                    </a:lnTo>
                  </a:path>
                </a:pathLst>
              </a:custGeom>
              <a:noFill/>
              <a:ln w="12700" cap="rnd">
                <a:solidFill>
                  <a:srgbClr val="E1E1E1"/>
                </a:solidFill>
                <a:round/>
                <a:headEnd/>
                <a:tailEnd/>
              </a:ln>
            </p:spPr>
            <p:txBody>
              <a:bodyPr/>
              <a:lstStyle/>
              <a:p>
                <a:endParaRPr lang="ru-RU"/>
              </a:p>
            </p:txBody>
          </p:sp>
          <p:sp>
            <p:nvSpPr>
              <p:cNvPr id="10265" name="Freeform 59"/>
              <p:cNvSpPr>
                <a:spLocks/>
              </p:cNvSpPr>
              <p:nvPr/>
            </p:nvSpPr>
            <p:spPr bwMode="auto">
              <a:xfrm>
                <a:off x="2415" y="1986"/>
                <a:ext cx="48" cy="66"/>
              </a:xfrm>
              <a:custGeom>
                <a:avLst/>
                <a:gdLst>
                  <a:gd name="T0" fmla="*/ 47 w 48"/>
                  <a:gd name="T1" fmla="*/ 0 h 66"/>
                  <a:gd name="T2" fmla="*/ 40 w 48"/>
                  <a:gd name="T3" fmla="*/ 2 h 66"/>
                  <a:gd name="T4" fmla="*/ 32 w 48"/>
                  <a:gd name="T5" fmla="*/ 6 h 66"/>
                  <a:gd name="T6" fmla="*/ 27 w 48"/>
                  <a:gd name="T7" fmla="*/ 9 h 66"/>
                  <a:gd name="T8" fmla="*/ 24 w 48"/>
                  <a:gd name="T9" fmla="*/ 13 h 66"/>
                  <a:gd name="T10" fmla="*/ 21 w 48"/>
                  <a:gd name="T11" fmla="*/ 16 h 66"/>
                  <a:gd name="T12" fmla="*/ 17 w 48"/>
                  <a:gd name="T13" fmla="*/ 53 h 66"/>
                  <a:gd name="T14" fmla="*/ 17 w 48"/>
                  <a:gd name="T15" fmla="*/ 54 h 66"/>
                  <a:gd name="T16" fmla="*/ 11 w 48"/>
                  <a:gd name="T17" fmla="*/ 56 h 66"/>
                  <a:gd name="T18" fmla="*/ 7 w 48"/>
                  <a:gd name="T19" fmla="*/ 60 h 66"/>
                  <a:gd name="T20" fmla="*/ 0 w 48"/>
                  <a:gd name="T21" fmla="*/ 65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66"/>
                  <a:gd name="T35" fmla="*/ 48 w 48"/>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66">
                    <a:moveTo>
                      <a:pt x="47" y="0"/>
                    </a:moveTo>
                    <a:lnTo>
                      <a:pt x="40" y="2"/>
                    </a:lnTo>
                    <a:lnTo>
                      <a:pt x="32" y="6"/>
                    </a:lnTo>
                    <a:lnTo>
                      <a:pt x="27" y="9"/>
                    </a:lnTo>
                    <a:lnTo>
                      <a:pt x="24" y="13"/>
                    </a:lnTo>
                    <a:lnTo>
                      <a:pt x="21" y="16"/>
                    </a:lnTo>
                    <a:lnTo>
                      <a:pt x="17" y="53"/>
                    </a:lnTo>
                    <a:lnTo>
                      <a:pt x="17" y="54"/>
                    </a:lnTo>
                    <a:lnTo>
                      <a:pt x="11" y="56"/>
                    </a:lnTo>
                    <a:lnTo>
                      <a:pt x="7" y="60"/>
                    </a:lnTo>
                    <a:lnTo>
                      <a:pt x="0" y="65"/>
                    </a:lnTo>
                  </a:path>
                </a:pathLst>
              </a:custGeom>
              <a:noFill/>
              <a:ln w="12700" cap="rnd">
                <a:solidFill>
                  <a:srgbClr val="E1E1E1"/>
                </a:solidFill>
                <a:round/>
                <a:headEnd/>
                <a:tailEnd/>
              </a:ln>
            </p:spPr>
            <p:txBody>
              <a:bodyPr/>
              <a:lstStyle/>
              <a:p>
                <a:endParaRPr lang="ru-RU"/>
              </a:p>
            </p:txBody>
          </p:sp>
          <p:sp>
            <p:nvSpPr>
              <p:cNvPr id="10266" name="Freeform 60"/>
              <p:cNvSpPr>
                <a:spLocks/>
              </p:cNvSpPr>
              <p:nvPr/>
            </p:nvSpPr>
            <p:spPr bwMode="auto">
              <a:xfrm>
                <a:off x="2290" y="2046"/>
                <a:ext cx="45" cy="70"/>
              </a:xfrm>
              <a:custGeom>
                <a:avLst/>
                <a:gdLst>
                  <a:gd name="T0" fmla="*/ 44 w 45"/>
                  <a:gd name="T1" fmla="*/ 0 h 70"/>
                  <a:gd name="T2" fmla="*/ 37 w 45"/>
                  <a:gd name="T3" fmla="*/ 2 h 70"/>
                  <a:gd name="T4" fmla="*/ 31 w 45"/>
                  <a:gd name="T5" fmla="*/ 6 h 70"/>
                  <a:gd name="T6" fmla="*/ 26 w 45"/>
                  <a:gd name="T7" fmla="*/ 10 h 70"/>
                  <a:gd name="T8" fmla="*/ 23 w 45"/>
                  <a:gd name="T9" fmla="*/ 13 h 70"/>
                  <a:gd name="T10" fmla="*/ 23 w 45"/>
                  <a:gd name="T11" fmla="*/ 16 h 70"/>
                  <a:gd name="T12" fmla="*/ 16 w 45"/>
                  <a:gd name="T13" fmla="*/ 55 h 70"/>
                  <a:gd name="T14" fmla="*/ 16 w 45"/>
                  <a:gd name="T15" fmla="*/ 56 h 70"/>
                  <a:gd name="T16" fmla="*/ 12 w 45"/>
                  <a:gd name="T17" fmla="*/ 60 h 70"/>
                  <a:gd name="T18" fmla="*/ 7 w 45"/>
                  <a:gd name="T19" fmla="*/ 63 h 70"/>
                  <a:gd name="T20" fmla="*/ 0 w 45"/>
                  <a:gd name="T21" fmla="*/ 69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70"/>
                  <a:gd name="T35" fmla="*/ 45 w 45"/>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70">
                    <a:moveTo>
                      <a:pt x="44" y="0"/>
                    </a:moveTo>
                    <a:lnTo>
                      <a:pt x="37" y="2"/>
                    </a:lnTo>
                    <a:lnTo>
                      <a:pt x="31" y="6"/>
                    </a:lnTo>
                    <a:lnTo>
                      <a:pt x="26" y="10"/>
                    </a:lnTo>
                    <a:lnTo>
                      <a:pt x="23" y="13"/>
                    </a:lnTo>
                    <a:lnTo>
                      <a:pt x="23" y="16"/>
                    </a:lnTo>
                    <a:lnTo>
                      <a:pt x="16" y="55"/>
                    </a:lnTo>
                    <a:lnTo>
                      <a:pt x="16" y="56"/>
                    </a:lnTo>
                    <a:lnTo>
                      <a:pt x="12" y="60"/>
                    </a:lnTo>
                    <a:lnTo>
                      <a:pt x="7" y="63"/>
                    </a:lnTo>
                    <a:lnTo>
                      <a:pt x="0" y="69"/>
                    </a:lnTo>
                  </a:path>
                </a:pathLst>
              </a:custGeom>
              <a:noFill/>
              <a:ln w="12700" cap="rnd">
                <a:solidFill>
                  <a:srgbClr val="E1E1E1"/>
                </a:solidFill>
                <a:round/>
                <a:headEnd/>
                <a:tailEnd/>
              </a:ln>
            </p:spPr>
            <p:txBody>
              <a:bodyPr/>
              <a:lstStyle/>
              <a:p>
                <a:endParaRPr lang="ru-RU"/>
              </a:p>
            </p:txBody>
          </p:sp>
          <p:sp>
            <p:nvSpPr>
              <p:cNvPr id="10267" name="Freeform 61"/>
              <p:cNvSpPr>
                <a:spLocks/>
              </p:cNvSpPr>
              <p:nvPr/>
            </p:nvSpPr>
            <p:spPr bwMode="auto">
              <a:xfrm>
                <a:off x="2319" y="2045"/>
                <a:ext cx="96" cy="15"/>
              </a:xfrm>
              <a:custGeom>
                <a:avLst/>
                <a:gdLst>
                  <a:gd name="T0" fmla="*/ 0 w 96"/>
                  <a:gd name="T1" fmla="*/ 12 h 15"/>
                  <a:gd name="T2" fmla="*/ 8 w 96"/>
                  <a:gd name="T3" fmla="*/ 7 h 15"/>
                  <a:gd name="T4" fmla="*/ 13 w 96"/>
                  <a:gd name="T5" fmla="*/ 3 h 15"/>
                  <a:gd name="T6" fmla="*/ 20 w 96"/>
                  <a:gd name="T7" fmla="*/ 1 h 15"/>
                  <a:gd name="T8" fmla="*/ 25 w 96"/>
                  <a:gd name="T9" fmla="*/ 0 h 15"/>
                  <a:gd name="T10" fmla="*/ 29 w 96"/>
                  <a:gd name="T11" fmla="*/ 1 h 15"/>
                  <a:gd name="T12" fmla="*/ 73 w 96"/>
                  <a:gd name="T13" fmla="*/ 14 h 15"/>
                  <a:gd name="T14" fmla="*/ 75 w 96"/>
                  <a:gd name="T15" fmla="*/ 14 h 15"/>
                  <a:gd name="T16" fmla="*/ 79 w 96"/>
                  <a:gd name="T17" fmla="*/ 12 h 15"/>
                  <a:gd name="T18" fmla="*/ 84 w 96"/>
                  <a:gd name="T19" fmla="*/ 10 h 15"/>
                  <a:gd name="T20" fmla="*/ 95 w 96"/>
                  <a:gd name="T21" fmla="*/ 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5"/>
                  <a:gd name="T35" fmla="*/ 96 w 9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5">
                    <a:moveTo>
                      <a:pt x="0" y="12"/>
                    </a:moveTo>
                    <a:lnTo>
                      <a:pt x="8" y="7"/>
                    </a:lnTo>
                    <a:lnTo>
                      <a:pt x="13" y="3"/>
                    </a:lnTo>
                    <a:lnTo>
                      <a:pt x="20" y="1"/>
                    </a:lnTo>
                    <a:lnTo>
                      <a:pt x="25" y="0"/>
                    </a:lnTo>
                    <a:lnTo>
                      <a:pt x="29" y="1"/>
                    </a:lnTo>
                    <a:lnTo>
                      <a:pt x="73" y="14"/>
                    </a:lnTo>
                    <a:lnTo>
                      <a:pt x="75" y="14"/>
                    </a:lnTo>
                    <a:lnTo>
                      <a:pt x="79" y="12"/>
                    </a:lnTo>
                    <a:lnTo>
                      <a:pt x="84" y="10"/>
                    </a:lnTo>
                    <a:lnTo>
                      <a:pt x="95" y="7"/>
                    </a:lnTo>
                  </a:path>
                </a:pathLst>
              </a:custGeom>
              <a:noFill/>
              <a:ln w="12700" cap="rnd">
                <a:solidFill>
                  <a:srgbClr val="E1E1E1"/>
                </a:solidFill>
                <a:round/>
                <a:headEnd/>
                <a:tailEnd/>
              </a:ln>
            </p:spPr>
            <p:txBody>
              <a:bodyPr/>
              <a:lstStyle/>
              <a:p>
                <a:endParaRPr lang="ru-RU"/>
              </a:p>
            </p:txBody>
          </p:sp>
          <p:sp>
            <p:nvSpPr>
              <p:cNvPr id="10268" name="Freeform 62"/>
              <p:cNvSpPr>
                <a:spLocks/>
              </p:cNvSpPr>
              <p:nvPr/>
            </p:nvSpPr>
            <p:spPr bwMode="auto">
              <a:xfrm>
                <a:off x="2441" y="1985"/>
                <a:ext cx="95" cy="12"/>
              </a:xfrm>
              <a:custGeom>
                <a:avLst/>
                <a:gdLst>
                  <a:gd name="T0" fmla="*/ 0 w 95"/>
                  <a:gd name="T1" fmla="*/ 9 h 12"/>
                  <a:gd name="T2" fmla="*/ 7 w 95"/>
                  <a:gd name="T3" fmla="*/ 6 h 12"/>
                  <a:gd name="T4" fmla="*/ 13 w 95"/>
                  <a:gd name="T5" fmla="*/ 3 h 12"/>
                  <a:gd name="T6" fmla="*/ 21 w 95"/>
                  <a:gd name="T7" fmla="*/ 1 h 12"/>
                  <a:gd name="T8" fmla="*/ 24 w 95"/>
                  <a:gd name="T9" fmla="*/ 0 h 12"/>
                  <a:gd name="T10" fmla="*/ 28 w 95"/>
                  <a:gd name="T11" fmla="*/ 1 h 12"/>
                  <a:gd name="T12" fmla="*/ 72 w 95"/>
                  <a:gd name="T13" fmla="*/ 11 h 12"/>
                  <a:gd name="T14" fmla="*/ 73 w 95"/>
                  <a:gd name="T15" fmla="*/ 11 h 12"/>
                  <a:gd name="T16" fmla="*/ 78 w 95"/>
                  <a:gd name="T17" fmla="*/ 11 h 12"/>
                  <a:gd name="T18" fmla="*/ 85 w 95"/>
                  <a:gd name="T19" fmla="*/ 8 h 12"/>
                  <a:gd name="T20" fmla="*/ 94 w 95"/>
                  <a:gd name="T21" fmla="*/ 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2"/>
                  <a:gd name="T35" fmla="*/ 95 w 95"/>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2">
                    <a:moveTo>
                      <a:pt x="0" y="9"/>
                    </a:moveTo>
                    <a:lnTo>
                      <a:pt x="7" y="6"/>
                    </a:lnTo>
                    <a:lnTo>
                      <a:pt x="13" y="3"/>
                    </a:lnTo>
                    <a:lnTo>
                      <a:pt x="21" y="1"/>
                    </a:lnTo>
                    <a:lnTo>
                      <a:pt x="24" y="0"/>
                    </a:lnTo>
                    <a:lnTo>
                      <a:pt x="28" y="1"/>
                    </a:lnTo>
                    <a:lnTo>
                      <a:pt x="72" y="11"/>
                    </a:lnTo>
                    <a:lnTo>
                      <a:pt x="73" y="11"/>
                    </a:lnTo>
                    <a:lnTo>
                      <a:pt x="78" y="11"/>
                    </a:lnTo>
                    <a:lnTo>
                      <a:pt x="85" y="8"/>
                    </a:lnTo>
                    <a:lnTo>
                      <a:pt x="94" y="7"/>
                    </a:lnTo>
                  </a:path>
                </a:pathLst>
              </a:custGeom>
              <a:noFill/>
              <a:ln w="12700" cap="rnd">
                <a:solidFill>
                  <a:srgbClr val="E1E1E1"/>
                </a:solidFill>
                <a:round/>
                <a:headEnd/>
                <a:tailEnd/>
              </a:ln>
            </p:spPr>
            <p:txBody>
              <a:bodyPr/>
              <a:lstStyle/>
              <a:p>
                <a:endParaRPr lang="ru-RU"/>
              </a:p>
            </p:txBody>
          </p:sp>
          <p:sp>
            <p:nvSpPr>
              <p:cNvPr id="10269" name="Freeform 63"/>
              <p:cNvSpPr>
                <a:spLocks/>
              </p:cNvSpPr>
              <p:nvPr/>
            </p:nvSpPr>
            <p:spPr bwMode="auto">
              <a:xfrm>
                <a:off x="2168" y="2109"/>
                <a:ext cx="47" cy="66"/>
              </a:xfrm>
              <a:custGeom>
                <a:avLst/>
                <a:gdLst>
                  <a:gd name="T0" fmla="*/ 46 w 47"/>
                  <a:gd name="T1" fmla="*/ 0 h 66"/>
                  <a:gd name="T2" fmla="*/ 37 w 47"/>
                  <a:gd name="T3" fmla="*/ 2 h 66"/>
                  <a:gd name="T4" fmla="*/ 31 w 47"/>
                  <a:gd name="T5" fmla="*/ 6 h 66"/>
                  <a:gd name="T6" fmla="*/ 26 w 47"/>
                  <a:gd name="T7" fmla="*/ 8 h 66"/>
                  <a:gd name="T8" fmla="*/ 24 w 47"/>
                  <a:gd name="T9" fmla="*/ 12 h 66"/>
                  <a:gd name="T10" fmla="*/ 21 w 47"/>
                  <a:gd name="T11" fmla="*/ 15 h 66"/>
                  <a:gd name="T12" fmla="*/ 16 w 47"/>
                  <a:gd name="T13" fmla="*/ 52 h 66"/>
                  <a:gd name="T14" fmla="*/ 11 w 47"/>
                  <a:gd name="T15" fmla="*/ 56 h 66"/>
                  <a:gd name="T16" fmla="*/ 9 w 47"/>
                  <a:gd name="T17" fmla="*/ 59 h 66"/>
                  <a:gd name="T18" fmla="*/ 0 w 47"/>
                  <a:gd name="T19" fmla="*/ 65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66"/>
                  <a:gd name="T32" fmla="*/ 47 w 47"/>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66">
                    <a:moveTo>
                      <a:pt x="46" y="0"/>
                    </a:moveTo>
                    <a:lnTo>
                      <a:pt x="37" y="2"/>
                    </a:lnTo>
                    <a:lnTo>
                      <a:pt x="31" y="6"/>
                    </a:lnTo>
                    <a:lnTo>
                      <a:pt x="26" y="8"/>
                    </a:lnTo>
                    <a:lnTo>
                      <a:pt x="24" y="12"/>
                    </a:lnTo>
                    <a:lnTo>
                      <a:pt x="21" y="15"/>
                    </a:lnTo>
                    <a:lnTo>
                      <a:pt x="16" y="52"/>
                    </a:lnTo>
                    <a:lnTo>
                      <a:pt x="11" y="56"/>
                    </a:lnTo>
                    <a:lnTo>
                      <a:pt x="9" y="59"/>
                    </a:lnTo>
                    <a:lnTo>
                      <a:pt x="0" y="65"/>
                    </a:lnTo>
                  </a:path>
                </a:pathLst>
              </a:custGeom>
              <a:noFill/>
              <a:ln w="12700" cap="rnd">
                <a:solidFill>
                  <a:srgbClr val="E1E1E1"/>
                </a:solidFill>
                <a:round/>
                <a:headEnd/>
                <a:tailEnd/>
              </a:ln>
            </p:spPr>
            <p:txBody>
              <a:bodyPr/>
              <a:lstStyle/>
              <a:p>
                <a:endParaRPr lang="ru-RU"/>
              </a:p>
            </p:txBody>
          </p:sp>
          <p:sp>
            <p:nvSpPr>
              <p:cNvPr id="10270" name="Freeform 64"/>
              <p:cNvSpPr>
                <a:spLocks/>
              </p:cNvSpPr>
              <p:nvPr/>
            </p:nvSpPr>
            <p:spPr bwMode="auto">
              <a:xfrm>
                <a:off x="2042" y="2170"/>
                <a:ext cx="47" cy="68"/>
              </a:xfrm>
              <a:custGeom>
                <a:avLst/>
                <a:gdLst>
                  <a:gd name="T0" fmla="*/ 46 w 47"/>
                  <a:gd name="T1" fmla="*/ 0 h 68"/>
                  <a:gd name="T2" fmla="*/ 39 w 47"/>
                  <a:gd name="T3" fmla="*/ 2 h 68"/>
                  <a:gd name="T4" fmla="*/ 32 w 47"/>
                  <a:gd name="T5" fmla="*/ 6 h 68"/>
                  <a:gd name="T6" fmla="*/ 26 w 47"/>
                  <a:gd name="T7" fmla="*/ 10 h 68"/>
                  <a:gd name="T8" fmla="*/ 22 w 47"/>
                  <a:gd name="T9" fmla="*/ 13 h 68"/>
                  <a:gd name="T10" fmla="*/ 22 w 47"/>
                  <a:gd name="T11" fmla="*/ 16 h 68"/>
                  <a:gd name="T12" fmla="*/ 16 w 47"/>
                  <a:gd name="T13" fmla="*/ 53 h 68"/>
                  <a:gd name="T14" fmla="*/ 16 w 47"/>
                  <a:gd name="T15" fmla="*/ 54 h 68"/>
                  <a:gd name="T16" fmla="*/ 11 w 47"/>
                  <a:gd name="T17" fmla="*/ 59 h 68"/>
                  <a:gd name="T18" fmla="*/ 6 w 47"/>
                  <a:gd name="T19" fmla="*/ 61 h 68"/>
                  <a:gd name="T20" fmla="*/ 0 w 47"/>
                  <a:gd name="T21" fmla="*/ 67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68"/>
                  <a:gd name="T35" fmla="*/ 47 w 47"/>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68">
                    <a:moveTo>
                      <a:pt x="46" y="0"/>
                    </a:moveTo>
                    <a:lnTo>
                      <a:pt x="39" y="2"/>
                    </a:lnTo>
                    <a:lnTo>
                      <a:pt x="32" y="6"/>
                    </a:lnTo>
                    <a:lnTo>
                      <a:pt x="26" y="10"/>
                    </a:lnTo>
                    <a:lnTo>
                      <a:pt x="22" y="13"/>
                    </a:lnTo>
                    <a:lnTo>
                      <a:pt x="22" y="16"/>
                    </a:lnTo>
                    <a:lnTo>
                      <a:pt x="16" y="53"/>
                    </a:lnTo>
                    <a:lnTo>
                      <a:pt x="16" y="54"/>
                    </a:lnTo>
                    <a:lnTo>
                      <a:pt x="11" y="59"/>
                    </a:lnTo>
                    <a:lnTo>
                      <a:pt x="6" y="61"/>
                    </a:lnTo>
                    <a:lnTo>
                      <a:pt x="0" y="67"/>
                    </a:lnTo>
                  </a:path>
                </a:pathLst>
              </a:custGeom>
              <a:noFill/>
              <a:ln w="12700" cap="rnd">
                <a:solidFill>
                  <a:srgbClr val="E1E1E1"/>
                </a:solidFill>
                <a:round/>
                <a:headEnd/>
                <a:tailEnd/>
              </a:ln>
            </p:spPr>
            <p:txBody>
              <a:bodyPr/>
              <a:lstStyle/>
              <a:p>
                <a:endParaRPr lang="ru-RU"/>
              </a:p>
            </p:txBody>
          </p:sp>
          <p:sp>
            <p:nvSpPr>
              <p:cNvPr id="10271" name="Freeform 65"/>
              <p:cNvSpPr>
                <a:spLocks/>
              </p:cNvSpPr>
              <p:nvPr/>
            </p:nvSpPr>
            <p:spPr bwMode="auto">
              <a:xfrm>
                <a:off x="2073" y="2168"/>
                <a:ext cx="95" cy="14"/>
              </a:xfrm>
              <a:custGeom>
                <a:avLst/>
                <a:gdLst>
                  <a:gd name="T0" fmla="*/ 0 w 95"/>
                  <a:gd name="T1" fmla="*/ 11 h 14"/>
                  <a:gd name="T2" fmla="*/ 7 w 95"/>
                  <a:gd name="T3" fmla="*/ 6 h 14"/>
                  <a:gd name="T4" fmla="*/ 12 w 95"/>
                  <a:gd name="T5" fmla="*/ 3 h 14"/>
                  <a:gd name="T6" fmla="*/ 20 w 95"/>
                  <a:gd name="T7" fmla="*/ 1 h 14"/>
                  <a:gd name="T8" fmla="*/ 23 w 95"/>
                  <a:gd name="T9" fmla="*/ 0 h 14"/>
                  <a:gd name="T10" fmla="*/ 26 w 95"/>
                  <a:gd name="T11" fmla="*/ 1 h 14"/>
                  <a:gd name="T12" fmla="*/ 72 w 95"/>
                  <a:gd name="T13" fmla="*/ 13 h 14"/>
                  <a:gd name="T14" fmla="*/ 74 w 95"/>
                  <a:gd name="T15" fmla="*/ 13 h 14"/>
                  <a:gd name="T16" fmla="*/ 79 w 95"/>
                  <a:gd name="T17" fmla="*/ 12 h 14"/>
                  <a:gd name="T18" fmla="*/ 84 w 95"/>
                  <a:gd name="T19" fmla="*/ 10 h 14"/>
                  <a:gd name="T20" fmla="*/ 94 w 95"/>
                  <a:gd name="T21" fmla="*/ 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4"/>
                  <a:gd name="T35" fmla="*/ 95 w 9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4">
                    <a:moveTo>
                      <a:pt x="0" y="11"/>
                    </a:moveTo>
                    <a:lnTo>
                      <a:pt x="7" y="6"/>
                    </a:lnTo>
                    <a:lnTo>
                      <a:pt x="12" y="3"/>
                    </a:lnTo>
                    <a:lnTo>
                      <a:pt x="20" y="1"/>
                    </a:lnTo>
                    <a:lnTo>
                      <a:pt x="23" y="0"/>
                    </a:lnTo>
                    <a:lnTo>
                      <a:pt x="26" y="1"/>
                    </a:lnTo>
                    <a:lnTo>
                      <a:pt x="72" y="13"/>
                    </a:lnTo>
                    <a:lnTo>
                      <a:pt x="74" y="13"/>
                    </a:lnTo>
                    <a:lnTo>
                      <a:pt x="79" y="12"/>
                    </a:lnTo>
                    <a:lnTo>
                      <a:pt x="84" y="10"/>
                    </a:lnTo>
                    <a:lnTo>
                      <a:pt x="94" y="7"/>
                    </a:lnTo>
                  </a:path>
                </a:pathLst>
              </a:custGeom>
              <a:noFill/>
              <a:ln w="12700" cap="rnd">
                <a:solidFill>
                  <a:srgbClr val="E1E1E1"/>
                </a:solidFill>
                <a:round/>
                <a:headEnd/>
                <a:tailEnd/>
              </a:ln>
            </p:spPr>
            <p:txBody>
              <a:bodyPr/>
              <a:lstStyle/>
              <a:p>
                <a:endParaRPr lang="ru-RU"/>
              </a:p>
            </p:txBody>
          </p:sp>
          <p:sp>
            <p:nvSpPr>
              <p:cNvPr id="10272" name="Freeform 66"/>
              <p:cNvSpPr>
                <a:spLocks/>
              </p:cNvSpPr>
              <p:nvPr/>
            </p:nvSpPr>
            <p:spPr bwMode="auto">
              <a:xfrm>
                <a:off x="2196" y="2107"/>
                <a:ext cx="96" cy="15"/>
              </a:xfrm>
              <a:custGeom>
                <a:avLst/>
                <a:gdLst>
                  <a:gd name="T0" fmla="*/ 0 w 96"/>
                  <a:gd name="T1" fmla="*/ 10 h 15"/>
                  <a:gd name="T2" fmla="*/ 8 w 96"/>
                  <a:gd name="T3" fmla="*/ 7 h 15"/>
                  <a:gd name="T4" fmla="*/ 14 w 96"/>
                  <a:gd name="T5" fmla="*/ 4 h 15"/>
                  <a:gd name="T6" fmla="*/ 20 w 96"/>
                  <a:gd name="T7" fmla="*/ 1 h 15"/>
                  <a:gd name="T8" fmla="*/ 25 w 96"/>
                  <a:gd name="T9" fmla="*/ 0 h 15"/>
                  <a:gd name="T10" fmla="*/ 28 w 96"/>
                  <a:gd name="T11" fmla="*/ 1 h 15"/>
                  <a:gd name="T12" fmla="*/ 73 w 96"/>
                  <a:gd name="T13" fmla="*/ 13 h 15"/>
                  <a:gd name="T14" fmla="*/ 75 w 96"/>
                  <a:gd name="T15" fmla="*/ 14 h 15"/>
                  <a:gd name="T16" fmla="*/ 79 w 96"/>
                  <a:gd name="T17" fmla="*/ 12 h 15"/>
                  <a:gd name="T18" fmla="*/ 85 w 96"/>
                  <a:gd name="T19" fmla="*/ 10 h 15"/>
                  <a:gd name="T20" fmla="*/ 95 w 96"/>
                  <a:gd name="T21" fmla="*/ 7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5"/>
                  <a:gd name="T35" fmla="*/ 96 w 9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5">
                    <a:moveTo>
                      <a:pt x="0" y="10"/>
                    </a:moveTo>
                    <a:lnTo>
                      <a:pt x="8" y="7"/>
                    </a:lnTo>
                    <a:lnTo>
                      <a:pt x="14" y="4"/>
                    </a:lnTo>
                    <a:lnTo>
                      <a:pt x="20" y="1"/>
                    </a:lnTo>
                    <a:lnTo>
                      <a:pt x="25" y="0"/>
                    </a:lnTo>
                    <a:lnTo>
                      <a:pt x="28" y="1"/>
                    </a:lnTo>
                    <a:lnTo>
                      <a:pt x="73" y="13"/>
                    </a:lnTo>
                    <a:lnTo>
                      <a:pt x="75" y="14"/>
                    </a:lnTo>
                    <a:lnTo>
                      <a:pt x="79" y="12"/>
                    </a:lnTo>
                    <a:lnTo>
                      <a:pt x="85" y="10"/>
                    </a:lnTo>
                    <a:lnTo>
                      <a:pt x="95" y="7"/>
                    </a:lnTo>
                  </a:path>
                </a:pathLst>
              </a:custGeom>
              <a:noFill/>
              <a:ln w="12700" cap="rnd">
                <a:solidFill>
                  <a:srgbClr val="E1E1E1"/>
                </a:solidFill>
                <a:round/>
                <a:headEnd/>
                <a:tailEnd/>
              </a:ln>
            </p:spPr>
            <p:txBody>
              <a:bodyPr/>
              <a:lstStyle/>
              <a:p>
                <a:endParaRPr lang="ru-RU"/>
              </a:p>
            </p:txBody>
          </p:sp>
          <p:sp>
            <p:nvSpPr>
              <p:cNvPr id="10273" name="Freeform 67"/>
              <p:cNvSpPr>
                <a:spLocks/>
              </p:cNvSpPr>
              <p:nvPr/>
            </p:nvSpPr>
            <p:spPr bwMode="auto">
              <a:xfrm>
                <a:off x="1920" y="2228"/>
                <a:ext cx="47" cy="71"/>
              </a:xfrm>
              <a:custGeom>
                <a:avLst/>
                <a:gdLst>
                  <a:gd name="T0" fmla="*/ 46 w 47"/>
                  <a:gd name="T1" fmla="*/ 0 h 71"/>
                  <a:gd name="T2" fmla="*/ 39 w 47"/>
                  <a:gd name="T3" fmla="*/ 3 h 71"/>
                  <a:gd name="T4" fmla="*/ 34 w 47"/>
                  <a:gd name="T5" fmla="*/ 7 h 71"/>
                  <a:gd name="T6" fmla="*/ 26 w 47"/>
                  <a:gd name="T7" fmla="*/ 11 h 71"/>
                  <a:gd name="T8" fmla="*/ 24 w 47"/>
                  <a:gd name="T9" fmla="*/ 15 h 71"/>
                  <a:gd name="T10" fmla="*/ 22 w 47"/>
                  <a:gd name="T11" fmla="*/ 17 h 71"/>
                  <a:gd name="T12" fmla="*/ 16 w 47"/>
                  <a:gd name="T13" fmla="*/ 57 h 71"/>
                  <a:gd name="T14" fmla="*/ 16 w 47"/>
                  <a:gd name="T15" fmla="*/ 59 h 71"/>
                  <a:gd name="T16" fmla="*/ 14 w 47"/>
                  <a:gd name="T17" fmla="*/ 63 h 71"/>
                  <a:gd name="T18" fmla="*/ 7 w 47"/>
                  <a:gd name="T19" fmla="*/ 66 h 71"/>
                  <a:gd name="T20" fmla="*/ 0 w 47"/>
                  <a:gd name="T21" fmla="*/ 7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71"/>
                  <a:gd name="T35" fmla="*/ 47 w 47"/>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71">
                    <a:moveTo>
                      <a:pt x="46" y="0"/>
                    </a:moveTo>
                    <a:lnTo>
                      <a:pt x="39" y="3"/>
                    </a:lnTo>
                    <a:lnTo>
                      <a:pt x="34" y="7"/>
                    </a:lnTo>
                    <a:lnTo>
                      <a:pt x="26" y="11"/>
                    </a:lnTo>
                    <a:lnTo>
                      <a:pt x="24" y="15"/>
                    </a:lnTo>
                    <a:lnTo>
                      <a:pt x="22" y="17"/>
                    </a:lnTo>
                    <a:lnTo>
                      <a:pt x="16" y="57"/>
                    </a:lnTo>
                    <a:lnTo>
                      <a:pt x="16" y="59"/>
                    </a:lnTo>
                    <a:lnTo>
                      <a:pt x="14" y="63"/>
                    </a:lnTo>
                    <a:lnTo>
                      <a:pt x="7" y="66"/>
                    </a:lnTo>
                    <a:lnTo>
                      <a:pt x="0" y="70"/>
                    </a:lnTo>
                  </a:path>
                </a:pathLst>
              </a:custGeom>
              <a:noFill/>
              <a:ln w="12700" cap="rnd">
                <a:solidFill>
                  <a:srgbClr val="E1E1E1"/>
                </a:solidFill>
                <a:round/>
                <a:headEnd/>
                <a:tailEnd/>
              </a:ln>
            </p:spPr>
            <p:txBody>
              <a:bodyPr/>
              <a:lstStyle/>
              <a:p>
                <a:endParaRPr lang="ru-RU"/>
              </a:p>
            </p:txBody>
          </p:sp>
          <p:sp>
            <p:nvSpPr>
              <p:cNvPr id="10274" name="Freeform 68"/>
              <p:cNvSpPr>
                <a:spLocks/>
              </p:cNvSpPr>
              <p:nvPr/>
            </p:nvSpPr>
            <p:spPr bwMode="auto">
              <a:xfrm>
                <a:off x="1823" y="2291"/>
                <a:ext cx="98" cy="14"/>
              </a:xfrm>
              <a:custGeom>
                <a:avLst/>
                <a:gdLst>
                  <a:gd name="T0" fmla="*/ 0 w 98"/>
                  <a:gd name="T1" fmla="*/ 11 h 14"/>
                  <a:gd name="T2" fmla="*/ 6 w 98"/>
                  <a:gd name="T3" fmla="*/ 6 h 14"/>
                  <a:gd name="T4" fmla="*/ 14 w 98"/>
                  <a:gd name="T5" fmla="*/ 4 h 14"/>
                  <a:gd name="T6" fmla="*/ 20 w 98"/>
                  <a:gd name="T7" fmla="*/ 1 h 14"/>
                  <a:gd name="T8" fmla="*/ 24 w 98"/>
                  <a:gd name="T9" fmla="*/ 0 h 14"/>
                  <a:gd name="T10" fmla="*/ 29 w 98"/>
                  <a:gd name="T11" fmla="*/ 2 h 14"/>
                  <a:gd name="T12" fmla="*/ 73 w 98"/>
                  <a:gd name="T13" fmla="*/ 13 h 14"/>
                  <a:gd name="T14" fmla="*/ 76 w 98"/>
                  <a:gd name="T15" fmla="*/ 13 h 14"/>
                  <a:gd name="T16" fmla="*/ 82 w 98"/>
                  <a:gd name="T17" fmla="*/ 13 h 14"/>
                  <a:gd name="T18" fmla="*/ 88 w 98"/>
                  <a:gd name="T19" fmla="*/ 11 h 14"/>
                  <a:gd name="T20" fmla="*/ 97 w 98"/>
                  <a:gd name="T21" fmla="*/ 7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4"/>
                  <a:gd name="T35" fmla="*/ 98 w 9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4">
                    <a:moveTo>
                      <a:pt x="0" y="11"/>
                    </a:moveTo>
                    <a:lnTo>
                      <a:pt x="6" y="6"/>
                    </a:lnTo>
                    <a:lnTo>
                      <a:pt x="14" y="4"/>
                    </a:lnTo>
                    <a:lnTo>
                      <a:pt x="20" y="1"/>
                    </a:lnTo>
                    <a:lnTo>
                      <a:pt x="24" y="0"/>
                    </a:lnTo>
                    <a:lnTo>
                      <a:pt x="29" y="2"/>
                    </a:lnTo>
                    <a:lnTo>
                      <a:pt x="73" y="13"/>
                    </a:lnTo>
                    <a:lnTo>
                      <a:pt x="76" y="13"/>
                    </a:lnTo>
                    <a:lnTo>
                      <a:pt x="82" y="13"/>
                    </a:lnTo>
                    <a:lnTo>
                      <a:pt x="88" y="11"/>
                    </a:lnTo>
                    <a:lnTo>
                      <a:pt x="97" y="7"/>
                    </a:lnTo>
                  </a:path>
                </a:pathLst>
              </a:custGeom>
              <a:noFill/>
              <a:ln w="12700" cap="rnd">
                <a:solidFill>
                  <a:srgbClr val="E1E1E1"/>
                </a:solidFill>
                <a:round/>
                <a:headEnd/>
                <a:tailEnd/>
              </a:ln>
            </p:spPr>
            <p:txBody>
              <a:bodyPr/>
              <a:lstStyle/>
              <a:p>
                <a:endParaRPr lang="ru-RU"/>
              </a:p>
            </p:txBody>
          </p:sp>
          <p:sp>
            <p:nvSpPr>
              <p:cNvPr id="10275" name="Freeform 69"/>
              <p:cNvSpPr>
                <a:spLocks/>
              </p:cNvSpPr>
              <p:nvPr/>
            </p:nvSpPr>
            <p:spPr bwMode="auto">
              <a:xfrm>
                <a:off x="1947" y="2230"/>
                <a:ext cx="96" cy="14"/>
              </a:xfrm>
              <a:custGeom>
                <a:avLst/>
                <a:gdLst>
                  <a:gd name="T0" fmla="*/ 0 w 96"/>
                  <a:gd name="T1" fmla="*/ 11 h 14"/>
                  <a:gd name="T2" fmla="*/ 8 w 96"/>
                  <a:gd name="T3" fmla="*/ 7 h 14"/>
                  <a:gd name="T4" fmla="*/ 13 w 96"/>
                  <a:gd name="T5" fmla="*/ 2 h 14"/>
                  <a:gd name="T6" fmla="*/ 19 w 96"/>
                  <a:gd name="T7" fmla="*/ 1 h 14"/>
                  <a:gd name="T8" fmla="*/ 25 w 96"/>
                  <a:gd name="T9" fmla="*/ 0 h 14"/>
                  <a:gd name="T10" fmla="*/ 28 w 96"/>
                  <a:gd name="T11" fmla="*/ 0 h 14"/>
                  <a:gd name="T12" fmla="*/ 73 w 96"/>
                  <a:gd name="T13" fmla="*/ 12 h 14"/>
                  <a:gd name="T14" fmla="*/ 74 w 96"/>
                  <a:gd name="T15" fmla="*/ 13 h 14"/>
                  <a:gd name="T16" fmla="*/ 79 w 96"/>
                  <a:gd name="T17" fmla="*/ 12 h 14"/>
                  <a:gd name="T18" fmla="*/ 85 w 96"/>
                  <a:gd name="T19" fmla="*/ 11 h 14"/>
                  <a:gd name="T20" fmla="*/ 95 w 96"/>
                  <a:gd name="T21" fmla="*/ 6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4"/>
                  <a:gd name="T35" fmla="*/ 96 w 9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4">
                    <a:moveTo>
                      <a:pt x="0" y="11"/>
                    </a:moveTo>
                    <a:lnTo>
                      <a:pt x="8" y="7"/>
                    </a:lnTo>
                    <a:lnTo>
                      <a:pt x="13" y="2"/>
                    </a:lnTo>
                    <a:lnTo>
                      <a:pt x="19" y="1"/>
                    </a:lnTo>
                    <a:lnTo>
                      <a:pt x="25" y="0"/>
                    </a:lnTo>
                    <a:lnTo>
                      <a:pt x="28" y="0"/>
                    </a:lnTo>
                    <a:lnTo>
                      <a:pt x="73" y="12"/>
                    </a:lnTo>
                    <a:lnTo>
                      <a:pt x="74" y="13"/>
                    </a:lnTo>
                    <a:lnTo>
                      <a:pt x="79" y="12"/>
                    </a:lnTo>
                    <a:lnTo>
                      <a:pt x="85" y="11"/>
                    </a:lnTo>
                    <a:lnTo>
                      <a:pt x="95" y="6"/>
                    </a:lnTo>
                  </a:path>
                </a:pathLst>
              </a:custGeom>
              <a:noFill/>
              <a:ln w="12700" cap="rnd">
                <a:solidFill>
                  <a:srgbClr val="E1E1E1"/>
                </a:solidFill>
                <a:round/>
                <a:headEnd/>
                <a:tailEnd/>
              </a:ln>
            </p:spPr>
            <p:txBody>
              <a:bodyPr/>
              <a:lstStyle/>
              <a:p>
                <a:endParaRPr lang="ru-RU"/>
              </a:p>
            </p:txBody>
          </p:sp>
        </p:grpSp>
        <p:sp>
          <p:nvSpPr>
            <p:cNvPr id="10252" name="Line 70"/>
            <p:cNvSpPr>
              <a:spLocks noChangeShapeType="1"/>
            </p:cNvSpPr>
            <p:nvPr/>
          </p:nvSpPr>
          <p:spPr bwMode="auto">
            <a:xfrm flipV="1">
              <a:off x="3113" y="1604"/>
              <a:ext cx="40" cy="105"/>
            </a:xfrm>
            <a:prstGeom prst="line">
              <a:avLst/>
            </a:prstGeom>
            <a:noFill/>
            <a:ln w="12700">
              <a:solidFill>
                <a:schemeClr val="tx1"/>
              </a:solidFill>
              <a:round/>
              <a:headEnd/>
              <a:tailEnd type="triangle" w="med" len="med"/>
            </a:ln>
          </p:spPr>
          <p:txBody>
            <a:bodyPr wrap="none" anchor="ctr"/>
            <a:lstStyle/>
            <a:p>
              <a:endParaRPr lang="ru-RU"/>
            </a:p>
          </p:txBody>
        </p:sp>
        <p:sp>
          <p:nvSpPr>
            <p:cNvPr id="10253" name="Rectangle 71"/>
            <p:cNvSpPr>
              <a:spLocks noChangeArrowheads="1"/>
            </p:cNvSpPr>
            <p:nvPr/>
          </p:nvSpPr>
          <p:spPr bwMode="auto">
            <a:xfrm>
              <a:off x="2691" y="1433"/>
              <a:ext cx="1262" cy="210"/>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1600" i="1"/>
                <a:t>Gamma ray</a:t>
              </a:r>
            </a:p>
          </p:txBody>
        </p:sp>
        <p:sp>
          <p:nvSpPr>
            <p:cNvPr id="10254" name="Line 72"/>
            <p:cNvSpPr>
              <a:spLocks noChangeShapeType="1"/>
            </p:cNvSpPr>
            <p:nvPr/>
          </p:nvSpPr>
          <p:spPr bwMode="auto">
            <a:xfrm>
              <a:off x="2838" y="2304"/>
              <a:ext cx="932" cy="0"/>
            </a:xfrm>
            <a:prstGeom prst="line">
              <a:avLst/>
            </a:prstGeom>
            <a:noFill/>
            <a:ln w="12700">
              <a:solidFill>
                <a:schemeClr val="tx1"/>
              </a:solidFill>
              <a:round/>
              <a:headEnd/>
              <a:tailEnd type="triangle" w="med" len="med"/>
            </a:ln>
          </p:spPr>
          <p:txBody>
            <a:bodyPr wrap="none" anchor="ctr"/>
            <a:lstStyle/>
            <a:p>
              <a:endParaRPr lang="ru-RU"/>
            </a:p>
          </p:txBody>
        </p:sp>
        <p:sp>
          <p:nvSpPr>
            <p:cNvPr id="10255" name="Rectangle 73"/>
            <p:cNvSpPr>
              <a:spLocks noChangeArrowheads="1"/>
            </p:cNvSpPr>
            <p:nvPr/>
          </p:nvSpPr>
          <p:spPr bwMode="auto">
            <a:xfrm>
              <a:off x="4279" y="1096"/>
              <a:ext cx="886" cy="402"/>
            </a:xfrm>
            <a:prstGeom prst="rect">
              <a:avLst/>
            </a:prstGeom>
            <a:noFill/>
            <a:ln w="12700">
              <a:noFill/>
              <a:miter lim="800000"/>
              <a:headEnd/>
              <a:tailEnd/>
            </a:ln>
          </p:spPr>
          <p:txBody>
            <a:bodyPr wrap="none" lIns="90488" tIns="44450" rIns="90488" bIns="44450">
              <a:spAutoFit/>
            </a:bodyPr>
            <a:lstStyle/>
            <a:p>
              <a:pPr eaLnBrk="0" hangingPunct="0">
                <a:spcBef>
                  <a:spcPct val="50000"/>
                </a:spcBef>
              </a:pPr>
              <a:r>
                <a:rPr lang="en-US" sz="3600" baseline="30000"/>
                <a:t>137</a:t>
              </a:r>
              <a:r>
                <a:rPr lang="en-US" sz="3600"/>
                <a:t>Ba</a:t>
              </a:r>
            </a:p>
          </p:txBody>
        </p:sp>
      </p:grpSp>
      <p:sp>
        <p:nvSpPr>
          <p:cNvPr id="18506" name="Rectangle 74"/>
          <p:cNvSpPr>
            <a:spLocks noChangeArrowheads="1"/>
          </p:cNvSpPr>
          <p:nvPr/>
        </p:nvSpPr>
        <p:spPr bwMode="auto">
          <a:xfrm>
            <a:off x="1524000" y="457200"/>
            <a:ext cx="6367463" cy="838200"/>
          </a:xfrm>
          <a:prstGeom prst="rect">
            <a:avLst/>
          </a:prstGeom>
          <a:noFill/>
          <a:ln w="12700">
            <a:noFill/>
            <a:miter lim="800000"/>
            <a:headEnd/>
            <a:tailEnd/>
          </a:ln>
          <a:effectLst/>
        </p:spPr>
        <p:txBody>
          <a:bodyPr lIns="90488" tIns="44450" rIns="90488" bIns="44450" anchor="ctr"/>
          <a:lstStyle/>
          <a:p>
            <a:pPr algn="ctr" eaLnBrk="0" hangingPunct="0">
              <a:lnSpc>
                <a:spcPct val="90000"/>
              </a:lnSpc>
              <a:spcBef>
                <a:spcPct val="30000"/>
              </a:spcBef>
              <a:defRPr/>
            </a:pPr>
            <a:r>
              <a:rPr lang="en-US" sz="5400">
                <a:solidFill>
                  <a:schemeClr val="tx2"/>
                </a:solidFill>
                <a:effectLst>
                  <a:outerShdw blurRad="38100" dist="38100" dir="2700000" algn="tl">
                    <a:srgbClr val="000000"/>
                  </a:outerShdw>
                </a:effectLst>
              </a:rPr>
              <a:t>Ionizing Radiations </a:t>
            </a:r>
          </a:p>
          <a:p>
            <a:pPr algn="ctr" eaLnBrk="0" hangingPunct="0">
              <a:lnSpc>
                <a:spcPct val="90000"/>
              </a:lnSpc>
              <a:spcBef>
                <a:spcPct val="30000"/>
              </a:spcBef>
              <a:defRPr/>
            </a:pPr>
            <a:r>
              <a:rPr lang="en-US" sz="5400">
                <a:solidFill>
                  <a:schemeClr val="tx2"/>
                </a:solidFill>
                <a:effectLst>
                  <a:outerShdw blurRad="38100" dist="38100" dir="2700000" algn="tl">
                    <a:srgbClr val="000000"/>
                  </a:outerShdw>
                </a:effectLst>
              </a:rPr>
              <a:t>Gamma Emission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5400" smtClean="0"/>
              <a:t>Definitions</a:t>
            </a:r>
          </a:p>
        </p:txBody>
      </p:sp>
      <p:pic>
        <p:nvPicPr>
          <p:cNvPr id="11267" name="Picture 5"/>
          <p:cNvPicPr>
            <a:picLocks noChangeAspect="1" noChangeArrowheads="1"/>
          </p:cNvPicPr>
          <p:nvPr>
            <p:ph sz="half" idx="2"/>
          </p:nvPr>
        </p:nvPicPr>
        <p:blipFill>
          <a:blip r:embed="rId3"/>
          <a:srcRect/>
          <a:stretch>
            <a:fillRect/>
          </a:stretch>
        </p:blipFill>
        <p:spPr>
          <a:xfrm>
            <a:off x="1219200" y="4114800"/>
            <a:ext cx="6858000" cy="1524000"/>
          </a:xfrm>
          <a:noFill/>
        </p:spPr>
      </p:pic>
      <p:sp>
        <p:nvSpPr>
          <p:cNvPr id="20488" name="Rectangle 8"/>
          <p:cNvSpPr>
            <a:spLocks noGrp="1" noChangeArrowheads="1"/>
          </p:cNvSpPr>
          <p:nvPr>
            <p:ph type="body" sz="half" idx="1"/>
          </p:nvPr>
        </p:nvSpPr>
        <p:spPr>
          <a:xfrm>
            <a:off x="1219200" y="1295400"/>
            <a:ext cx="6858000" cy="2667000"/>
          </a:xfrm>
        </p:spPr>
        <p:txBody>
          <a:bodyPr/>
          <a:lstStyle/>
          <a:p>
            <a:pPr eaLnBrk="1" hangingPunct="1">
              <a:buSzTx/>
              <a:buFontTx/>
              <a:buChar char="•"/>
              <a:defRPr/>
            </a:pPr>
            <a:r>
              <a:rPr lang="en-US" sz="2000" smtClean="0">
                <a:solidFill>
                  <a:schemeClr val="tx2"/>
                </a:solidFill>
              </a:rPr>
              <a:t>Radioactive decay</a:t>
            </a:r>
            <a:r>
              <a:rPr lang="en-US" sz="2000" smtClean="0"/>
              <a:t> is a spontaneous process in which nucleons are emitted from or transformed within the nucleus, resulting in a change in the identity of the nucleus, and usually accompanied by the emission of one or more types of radiation from the nucleus and/or atom.</a:t>
            </a:r>
          </a:p>
          <a:p>
            <a:pPr eaLnBrk="1" hangingPunct="1">
              <a:buSzTx/>
              <a:buFontTx/>
              <a:buChar char="•"/>
              <a:defRPr/>
            </a:pPr>
            <a:r>
              <a:rPr lang="en-US" sz="2000" smtClean="0">
                <a:solidFill>
                  <a:schemeClr val="tx2"/>
                </a:solidFill>
              </a:rPr>
              <a:t>Half-life</a:t>
            </a:r>
            <a:r>
              <a:rPr lang="en-US" sz="2000" smtClean="0"/>
              <a:t> is the time required for half of the atoms of a radioactive material to decay to another nuclear form.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TotalTime>
  <Words>3197</Words>
  <Application>Microsoft PowerPoint</Application>
  <PresentationFormat>Экран (4:3)</PresentationFormat>
  <Paragraphs>374</Paragraphs>
  <Slides>38</Slides>
  <Notes>38</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2</vt:i4>
      </vt:variant>
      <vt:variant>
        <vt:lpstr>Заголовки слайдов</vt:lpstr>
      </vt:variant>
      <vt:variant>
        <vt:i4>38</vt:i4>
      </vt:variant>
    </vt:vector>
  </HeadingPairs>
  <TitlesOfParts>
    <vt:vector size="45" baseType="lpstr">
      <vt:lpstr>Arial</vt:lpstr>
      <vt:lpstr>Wingdings</vt:lpstr>
      <vt:lpstr>Times New Roman</vt:lpstr>
      <vt:lpstr>Symbol</vt:lpstr>
      <vt:lpstr>Orbit</vt:lpstr>
      <vt:lpstr>Bitmap Image</vt:lpstr>
      <vt:lpstr>Microsoft Clip Gallery</vt:lpstr>
      <vt:lpstr>Radiation hygiene</vt:lpstr>
      <vt:lpstr>Outline</vt:lpstr>
      <vt:lpstr>Why Are Elements Radioactive?</vt:lpstr>
      <vt:lpstr>Who Discovered Radioactivity?</vt:lpstr>
      <vt:lpstr>Radiation Types</vt:lpstr>
      <vt:lpstr>Ionizing Radiations Beta Decay</vt:lpstr>
      <vt:lpstr>The Electromagnetic Spectrum</vt:lpstr>
      <vt:lpstr>Слайд 8</vt:lpstr>
      <vt:lpstr>Definitions</vt:lpstr>
      <vt:lpstr>Who’s the Famous “Madame” of Radiological Fame?</vt:lpstr>
      <vt:lpstr>Units of Radioactivity</vt:lpstr>
      <vt:lpstr>Approximate Radioactivity in Assorted Items</vt:lpstr>
      <vt:lpstr>Слайд 13</vt:lpstr>
      <vt:lpstr>Слайд 14</vt:lpstr>
      <vt:lpstr>Biological Effects Mechanisms of Injury</vt:lpstr>
      <vt:lpstr>Radiation Dose </vt:lpstr>
      <vt:lpstr>Contamination</vt:lpstr>
      <vt:lpstr>Radiation Detection Instruments</vt:lpstr>
      <vt:lpstr>Lessons from the Past</vt:lpstr>
      <vt:lpstr>Annual Radiation Dose Limits General Public vs. Occupational</vt:lpstr>
      <vt:lpstr>Minimizing Radiation Exposure</vt:lpstr>
      <vt:lpstr> Minimizing Exposure - Time</vt:lpstr>
      <vt:lpstr>Minimize Exposure by  Maximizing Distance</vt:lpstr>
      <vt:lpstr>Minimizing Exposure By Using Shielding</vt:lpstr>
      <vt:lpstr>Loss of Life Expectancy</vt:lpstr>
      <vt:lpstr>Medicine and Research</vt:lpstr>
      <vt:lpstr>Research: As a “Tracer” </vt:lpstr>
      <vt:lpstr>Power Generation</vt:lpstr>
      <vt:lpstr>Space Exploration</vt:lpstr>
      <vt:lpstr>Who Discovered X Rays?</vt:lpstr>
      <vt:lpstr>How X Rays Work</vt:lpstr>
      <vt:lpstr>Слайд 32</vt:lpstr>
      <vt:lpstr>Other Types of X-Ray Machines</vt:lpstr>
      <vt:lpstr>X-Ray Crystallography</vt:lpstr>
      <vt:lpstr>Nuclear Medicine</vt:lpstr>
      <vt:lpstr>Bone Scans</vt:lpstr>
      <vt:lpstr>Radiation Therapy</vt:lpstr>
      <vt:lpstr>Radioactive Consumer Products</vt:lpstr>
    </vt:vector>
  </TitlesOfParts>
  <Company>FCCC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Awareness</dc:title>
  <dc:creator>Health Physics Society</dc:creator>
  <cp:lastModifiedBy>komp</cp:lastModifiedBy>
  <cp:revision>208</cp:revision>
  <dcterms:created xsi:type="dcterms:W3CDTF">2007-08-22T14:20:37Z</dcterms:created>
  <dcterms:modified xsi:type="dcterms:W3CDTF">2018-04-12T11:16:20Z</dcterms:modified>
</cp:coreProperties>
</file>