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E3A2F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4E3A2F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E3A2F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11/24/2017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E3A2F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11/24/2017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11/24/2017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4964" y="1575307"/>
            <a:ext cx="8434070" cy="2465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4E3A2F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9700" y="1348485"/>
            <a:ext cx="7324598" cy="4781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4E3A2F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en.wikipedia.org/wiki/Africa" TargetMode="External"/><Relationship Id="rId4" Type="http://schemas.openxmlformats.org/officeDocument/2006/relationships/hyperlink" Target="http://en.wikipedia.org/wiki/Asia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5345176"/>
            <a:ext cx="8629650" cy="118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1623" y="868680"/>
            <a:ext cx="7726680" cy="10561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20923" y="1783079"/>
            <a:ext cx="3499104" cy="10561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78196" y="1783079"/>
            <a:ext cx="1133855" cy="10561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60728" y="238709"/>
            <a:ext cx="661670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00" marR="5080" indent="-2019935">
              <a:lnSpc>
                <a:spcPct val="100000"/>
              </a:lnSpc>
              <a:spcBef>
                <a:spcPts val="100"/>
              </a:spcBef>
            </a:pPr>
            <a:r>
              <a:rPr sz="6000" spc="-3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URBANIZATION</a:t>
            </a:r>
            <a:r>
              <a:rPr sz="6000" spc="-135" dirty="0">
                <a:solidFill>
                  <a:srgbClr val="FF0000"/>
                </a:solidFill>
                <a:latin typeface="Franklin Gothic Medium"/>
                <a:cs typeface="Franklin Gothic Medium"/>
              </a:rPr>
              <a:t> </a:t>
            </a:r>
            <a:r>
              <a:rPr sz="60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AND  </a:t>
            </a:r>
            <a:r>
              <a:rPr sz="6000" spc="-6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HEALTH</a:t>
            </a:r>
            <a:endParaRPr sz="60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83994" y="554177"/>
            <a:ext cx="6555740" cy="5099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01345" indent="-342900">
              <a:lnSpc>
                <a:spcPct val="100000"/>
              </a:lnSpc>
              <a:spcBef>
                <a:spcPts val="105"/>
              </a:spcBef>
            </a:pPr>
            <a:r>
              <a:rPr sz="2250" spc="-5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5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With the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growing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human 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populations, </a:t>
            </a:r>
            <a:r>
              <a:rPr sz="32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we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can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imagine</a:t>
            </a:r>
            <a:r>
              <a:rPr sz="3200" spc="-9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two 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futures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.</a:t>
            </a:r>
            <a:endParaRPr sz="3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</a:pPr>
            <a:r>
              <a:rPr sz="2250" spc="-1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1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200" b="1" spc="0" dirty="0">
                <a:solidFill>
                  <a:srgbClr val="FF0000"/>
                </a:solidFill>
                <a:latin typeface="Franklin Gothic Book"/>
                <a:cs typeface="Franklin Gothic Book"/>
              </a:rPr>
              <a:t>one</a:t>
            </a:r>
            <a:r>
              <a:rPr sz="32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,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cities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pleasing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liveable,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use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resources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from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outside  the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city in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sustainable </a:t>
            </a:r>
            <a:r>
              <a:rPr sz="3200" spc="-65" dirty="0">
                <a:solidFill>
                  <a:srgbClr val="4E3A2F"/>
                </a:solidFill>
                <a:latin typeface="Franklin Gothic Book"/>
                <a:cs typeface="Franklin Gothic Book"/>
              </a:rPr>
              <a:t>way, 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minimize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pollution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the </a:t>
            </a:r>
            <a:r>
              <a:rPr sz="3200" spc="5" dirty="0">
                <a:solidFill>
                  <a:srgbClr val="4E3A2F"/>
                </a:solidFill>
                <a:latin typeface="Franklin Gothic Book"/>
                <a:cs typeface="Franklin Gothic Book"/>
              </a:rPr>
              <a:t>country 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allow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room </a:t>
            </a:r>
            <a:r>
              <a:rPr sz="32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for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wilderness, 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agriculture and</a:t>
            </a:r>
            <a:r>
              <a:rPr sz="3200" spc="-4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forestry.</a:t>
            </a:r>
            <a:endParaRPr sz="3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705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60194" y="554177"/>
            <a:ext cx="6362700" cy="5587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2250" spc="-5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5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In the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other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future,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cities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continue  </a:t>
            </a:r>
            <a:r>
              <a:rPr sz="3200" spc="-30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be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seen as </a:t>
            </a:r>
            <a:r>
              <a:rPr sz="32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environmental  negatives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are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allowed </a:t>
            </a:r>
            <a:r>
              <a:rPr sz="3200" b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to </a:t>
            </a:r>
            <a:r>
              <a:rPr sz="3200" b="1" spc="-15" dirty="0">
                <a:solidFill>
                  <a:srgbClr val="FF0000"/>
                </a:solidFill>
                <a:latin typeface="Franklin Gothic Book"/>
                <a:cs typeface="Franklin Gothic Book"/>
              </a:rPr>
              <a:t>decay 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from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</a:t>
            </a:r>
            <a:r>
              <a:rPr sz="3200" spc="-3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inside.</a:t>
            </a:r>
            <a:endParaRPr sz="3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355600" marR="483234" indent="-342900">
              <a:lnSpc>
                <a:spcPct val="100000"/>
              </a:lnSpc>
            </a:pPr>
            <a:r>
              <a:rPr sz="2250" spc="-1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1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People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flee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them </a:t>
            </a:r>
            <a:r>
              <a:rPr sz="3200" spc="-30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grander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 more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expansive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suburbs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that  occupy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much land,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poor 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who remain in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city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live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  </a:t>
            </a:r>
            <a:r>
              <a:rPr sz="32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unhealthy </a:t>
            </a:r>
            <a:r>
              <a:rPr sz="3200" b="1" spc="0" dirty="0">
                <a:solidFill>
                  <a:srgbClr val="FF0000"/>
                </a:solidFill>
                <a:latin typeface="Franklin Gothic Book"/>
                <a:cs typeface="Franklin Gothic Book"/>
              </a:rPr>
              <a:t>and </a:t>
            </a:r>
            <a:r>
              <a:rPr sz="32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unpleasant  </a:t>
            </a:r>
            <a:r>
              <a:rPr sz="32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environment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.</a:t>
            </a:r>
            <a:endParaRPr sz="3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36394" y="286003"/>
            <a:ext cx="6455410" cy="59524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465455" indent="-342900">
              <a:lnSpc>
                <a:spcPct val="90000"/>
              </a:lnSpc>
              <a:spcBef>
                <a:spcPts val="425"/>
              </a:spcBef>
              <a:tabLst>
                <a:tab pos="354965" algn="l"/>
              </a:tabLst>
            </a:pPr>
            <a:r>
              <a:rPr sz="1900" spc="-5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1900" spc="-5" dirty="0">
                <a:solidFill>
                  <a:srgbClr val="EFA12D"/>
                </a:solidFill>
                <a:latin typeface="Times New Roman"/>
                <a:cs typeface="Times New Roman"/>
              </a:rPr>
              <a:t>	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Although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such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city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appears </a:t>
            </a:r>
            <a:r>
              <a:rPr sz="2700" b="1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its 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inhabitants </a:t>
            </a:r>
            <a:r>
              <a:rPr sz="2700" b="1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to grow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stronger and more  independent,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it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actually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becomes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more  </a:t>
            </a:r>
            <a:r>
              <a:rPr sz="27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fragile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.</a:t>
            </a:r>
            <a:endParaRPr sz="27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650">
              <a:latin typeface="Times New Roman"/>
              <a:cs typeface="Times New Roman"/>
            </a:endParaRPr>
          </a:p>
          <a:p>
            <a:pPr marL="355600" marR="931544" indent="-342900">
              <a:lnSpc>
                <a:spcPts val="2920"/>
              </a:lnSpc>
              <a:tabLst>
                <a:tab pos="354965" algn="l"/>
              </a:tabLst>
            </a:pPr>
            <a:r>
              <a:rPr sz="1900" spc="-5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1900" spc="-5" dirty="0">
                <a:solidFill>
                  <a:srgbClr val="EFA12D"/>
                </a:solidFill>
                <a:latin typeface="Times New Roman"/>
                <a:cs typeface="Times New Roman"/>
              </a:rPr>
              <a:t>	</a:t>
            </a:r>
            <a:r>
              <a:rPr sz="2700" b="1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Ironically,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without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care </a:t>
            </a:r>
            <a:r>
              <a:rPr sz="2700" b="1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for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2700" b="1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city,</a:t>
            </a:r>
            <a:r>
              <a:rPr sz="2700" b="1" spc="-14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it  </a:t>
            </a:r>
            <a:r>
              <a:rPr sz="27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pollute </a:t>
            </a:r>
            <a:r>
              <a:rPr sz="2700" b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even </a:t>
            </a:r>
            <a:r>
              <a:rPr sz="27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more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than in the</a:t>
            </a:r>
            <a:r>
              <a:rPr sz="2700" b="1" spc="-7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past.</a:t>
            </a:r>
            <a:endParaRPr sz="27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6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  <a:tabLst>
                <a:tab pos="354965" algn="l"/>
              </a:tabLst>
            </a:pPr>
            <a:r>
              <a:rPr sz="1900" spc="-5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1900" spc="-5" dirty="0">
                <a:solidFill>
                  <a:srgbClr val="EFA12D"/>
                </a:solidFill>
                <a:latin typeface="Times New Roman"/>
                <a:cs typeface="Times New Roman"/>
              </a:rPr>
              <a:t>	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A city </a:t>
            </a:r>
            <a:r>
              <a:rPr sz="2700" b="1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grows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at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27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expense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of surrounding 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countryside, </a:t>
            </a:r>
            <a:r>
              <a:rPr sz="27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destroying surrounding 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landscape on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which it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depends. A </a:t>
            </a:r>
            <a:r>
              <a:rPr sz="27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nearby 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areas are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ruined </a:t>
            </a:r>
            <a:r>
              <a:rPr sz="2700" b="1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for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agriculture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and the  transportation </a:t>
            </a:r>
            <a:r>
              <a:rPr sz="27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network extends,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27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use,  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misuse and </a:t>
            </a:r>
            <a:r>
              <a:rPr sz="27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destruction of </a:t>
            </a:r>
            <a:r>
              <a:rPr sz="27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the  </a:t>
            </a:r>
            <a:r>
              <a:rPr sz="2700" b="1" spc="-15" dirty="0">
                <a:solidFill>
                  <a:srgbClr val="FF0000"/>
                </a:solidFill>
                <a:latin typeface="Franklin Gothic Book"/>
                <a:cs typeface="Franklin Gothic Book"/>
              </a:rPr>
              <a:t>environment</a:t>
            </a:r>
            <a:r>
              <a:rPr sz="2700" b="1" spc="-50" dirty="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sz="27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increase</a:t>
            </a:r>
            <a:r>
              <a:rPr sz="27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.</a:t>
            </a:r>
            <a:endParaRPr sz="27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84604" y="762000"/>
            <a:ext cx="6412992" cy="6446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21523" y="762000"/>
            <a:ext cx="691896" cy="6446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60194" y="385013"/>
            <a:ext cx="58597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6F2F9F"/>
                </a:solidFill>
                <a:latin typeface="Franklin Gothic Medium"/>
                <a:cs typeface="Franklin Gothic Medium"/>
              </a:rPr>
              <a:t>THE </a:t>
            </a:r>
            <a:r>
              <a:rPr sz="3600" spc="35" dirty="0">
                <a:solidFill>
                  <a:srgbClr val="6F2F9F"/>
                </a:solidFill>
                <a:latin typeface="Franklin Gothic Medium"/>
                <a:cs typeface="Franklin Gothic Medium"/>
              </a:rPr>
              <a:t>CITY </a:t>
            </a:r>
            <a:r>
              <a:rPr sz="3600" spc="-5" dirty="0">
                <a:solidFill>
                  <a:srgbClr val="6F2F9F"/>
                </a:solidFill>
                <a:latin typeface="Franklin Gothic Medium"/>
                <a:cs typeface="Franklin Gothic Medium"/>
              </a:rPr>
              <a:t>AS AN</a:t>
            </a:r>
            <a:r>
              <a:rPr sz="3600" spc="-120" dirty="0">
                <a:solidFill>
                  <a:srgbClr val="6F2F9F"/>
                </a:solidFill>
                <a:latin typeface="Franklin Gothic Medium"/>
                <a:cs typeface="Franklin Gothic Medium"/>
              </a:rPr>
              <a:t> </a:t>
            </a:r>
            <a:r>
              <a:rPr sz="3600" spc="-5" dirty="0">
                <a:solidFill>
                  <a:srgbClr val="6F2F9F"/>
                </a:solidFill>
                <a:latin typeface="Franklin Gothic Medium"/>
                <a:cs typeface="Franklin Gothic Medium"/>
              </a:rPr>
              <a:t>ENVIROMENT</a:t>
            </a:r>
            <a:endParaRPr sz="3600"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60194" y="1420113"/>
            <a:ext cx="6510655" cy="466026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84"/>
              </a:spcBef>
            </a:pPr>
            <a:r>
              <a:rPr sz="2250" spc="-1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1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city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changes the landscape and 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because it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does,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it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also changes</a:t>
            </a:r>
            <a:r>
              <a:rPr sz="3200" spc="-8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 relationship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between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biological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physical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aspects of</a:t>
            </a:r>
            <a:r>
              <a:rPr sz="3200" spc="-5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environment.</a:t>
            </a:r>
            <a:endParaRPr sz="3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300">
              <a:latin typeface="Times New Roman"/>
              <a:cs typeface="Times New Roman"/>
            </a:endParaRPr>
          </a:p>
          <a:p>
            <a:pPr marL="355600" marR="86995" indent="-342900">
              <a:lnSpc>
                <a:spcPct val="90000"/>
              </a:lnSpc>
            </a:pPr>
            <a:r>
              <a:rPr sz="2250" spc="-5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5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city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creates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environment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that 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is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different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from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surrounding</a:t>
            </a:r>
            <a:r>
              <a:rPr sz="3200" spc="-11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areas. 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City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change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local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climate; they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  commonly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cloudier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, </a:t>
            </a:r>
            <a:r>
              <a:rPr sz="32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warmer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rainier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than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surrounding</a:t>
            </a:r>
            <a:r>
              <a:rPr sz="3200" spc="-7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areas.</a:t>
            </a:r>
            <a:endParaRPr sz="3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36394" y="433781"/>
            <a:ext cx="6463030" cy="578739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marR="367665" indent="-342900">
              <a:lnSpc>
                <a:spcPts val="3240"/>
              </a:lnSpc>
              <a:spcBef>
                <a:spcPts val="509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In a </a:t>
            </a:r>
            <a:r>
              <a:rPr sz="3000" spc="-30" dirty="0">
                <a:solidFill>
                  <a:srgbClr val="4E3A2F"/>
                </a:solidFill>
                <a:latin typeface="Franklin Gothic Book"/>
                <a:cs typeface="Franklin Gothic Book"/>
              </a:rPr>
              <a:t>city,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everything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is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concentrated,  including</a:t>
            </a:r>
            <a:r>
              <a:rPr sz="3000" spc="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pollutants.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City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dwellers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are </a:t>
            </a:r>
            <a:r>
              <a:rPr sz="30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exposed </a:t>
            </a:r>
            <a:r>
              <a:rPr sz="3000" b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to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more 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kinds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toxic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chemicals in higher  concentrations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more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human-  produced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noise, heat and particulates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than are their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rural</a:t>
            </a:r>
            <a:r>
              <a:rPr sz="3000" spc="-3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neighbors.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323215" indent="-342900">
              <a:lnSpc>
                <a:spcPct val="90000"/>
              </a:lnSpc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general,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life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 city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is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riskier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because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higher concentrations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pollutants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pollutant-related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diseases.</a:t>
            </a:r>
            <a:endParaRPr sz="3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5800" y="762000"/>
            <a:ext cx="3581400" cy="472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762000"/>
            <a:ext cx="3505200" cy="4800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83994" y="401777"/>
            <a:ext cx="6445250" cy="5587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0005" indent="-342900">
              <a:lnSpc>
                <a:spcPct val="100000"/>
              </a:lnSpc>
              <a:spcBef>
                <a:spcPts val="105"/>
              </a:spcBef>
            </a:pPr>
            <a:r>
              <a:rPr sz="2250" spc="-1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1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For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example,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lives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 </a:t>
            </a:r>
            <a:r>
              <a:rPr sz="32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shortened </a:t>
            </a:r>
            <a:r>
              <a:rPr sz="32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by 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 </a:t>
            </a:r>
            <a:r>
              <a:rPr sz="32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average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one </a:t>
            </a:r>
            <a:r>
              <a:rPr sz="3200" b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to </a:t>
            </a:r>
            <a:r>
              <a:rPr sz="32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two </a:t>
            </a:r>
            <a:r>
              <a:rPr sz="32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years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most </a:t>
            </a:r>
            <a:r>
              <a:rPr sz="32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polluted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cities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 </a:t>
            </a:r>
            <a:r>
              <a:rPr sz="32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United</a:t>
            </a:r>
            <a:r>
              <a:rPr sz="3200" b="1" spc="-65" dirty="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States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.</a:t>
            </a:r>
            <a:endParaRPr sz="3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</a:pPr>
            <a:r>
              <a:rPr sz="2250" spc="-1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1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The city with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greatest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number of 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early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deaths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is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Los Angeles,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with</a:t>
            </a:r>
            <a:r>
              <a:rPr sz="3200" spc="-10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an 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estimated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5, </a:t>
            </a:r>
            <a:r>
              <a:rPr sz="3200" spc="-60" dirty="0">
                <a:solidFill>
                  <a:srgbClr val="4E3A2F"/>
                </a:solidFill>
                <a:latin typeface="Franklin Gothic Book"/>
                <a:cs typeface="Franklin Gothic Book"/>
              </a:rPr>
              <a:t>973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early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deaths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per  </a:t>
            </a:r>
            <a:r>
              <a:rPr sz="3200" spc="-45" dirty="0">
                <a:solidFill>
                  <a:srgbClr val="4E3A2F"/>
                </a:solidFill>
                <a:latin typeface="Franklin Gothic Book"/>
                <a:cs typeface="Franklin Gothic Book"/>
              </a:rPr>
              <a:t>year, </a:t>
            </a:r>
            <a:r>
              <a:rPr sz="32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followed </a:t>
            </a:r>
            <a:r>
              <a:rPr sz="3200" spc="-30" dirty="0">
                <a:solidFill>
                  <a:srgbClr val="4E3A2F"/>
                </a:solidFill>
                <a:latin typeface="Franklin Gothic Book"/>
                <a:cs typeface="Franklin Gothic Book"/>
              </a:rPr>
              <a:t>by </a:t>
            </a:r>
            <a:r>
              <a:rPr sz="32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New </a:t>
            </a:r>
            <a:r>
              <a:rPr sz="3200" spc="-55" dirty="0">
                <a:solidFill>
                  <a:srgbClr val="4E3A2F"/>
                </a:solidFill>
                <a:latin typeface="Franklin Gothic Book"/>
                <a:cs typeface="Franklin Gothic Book"/>
              </a:rPr>
              <a:t>York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with  </a:t>
            </a:r>
            <a:r>
              <a:rPr sz="32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4,024,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Chicago with </a:t>
            </a:r>
            <a:r>
              <a:rPr sz="3200" spc="-40" dirty="0">
                <a:solidFill>
                  <a:srgbClr val="4E3A2F"/>
                </a:solidFill>
                <a:latin typeface="Franklin Gothic Book"/>
                <a:cs typeface="Franklin Gothic Book"/>
              </a:rPr>
              <a:t>3,479</a:t>
            </a:r>
            <a:r>
              <a:rPr sz="3200" spc="-9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</a:t>
            </a:r>
            <a:endParaRPr sz="3200">
              <a:latin typeface="Franklin Gothic Book"/>
              <a:cs typeface="Franklin Gothic Book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Philadelphia with</a:t>
            </a:r>
            <a:r>
              <a:rPr sz="3200" spc="-4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2,590.</a:t>
            </a:r>
            <a:endParaRPr sz="3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85188" y="952500"/>
            <a:ext cx="5522975" cy="6446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32092" y="952500"/>
            <a:ext cx="691896" cy="6446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61413" y="575513"/>
            <a:ext cx="49688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6F2F9F"/>
                </a:solidFill>
                <a:latin typeface="Franklin Gothic Medium"/>
                <a:cs typeface="Franklin Gothic Medium"/>
              </a:rPr>
              <a:t>URBAN</a:t>
            </a:r>
            <a:r>
              <a:rPr sz="3600" spc="-80" dirty="0">
                <a:solidFill>
                  <a:srgbClr val="6F2F9F"/>
                </a:solidFill>
                <a:latin typeface="Franklin Gothic Medium"/>
                <a:cs typeface="Franklin Gothic Medium"/>
              </a:rPr>
              <a:t> </a:t>
            </a:r>
            <a:r>
              <a:rPr sz="3600" spc="-10" dirty="0">
                <a:solidFill>
                  <a:srgbClr val="6F2F9F"/>
                </a:solidFill>
                <a:latin typeface="Franklin Gothic Medium"/>
                <a:cs typeface="Franklin Gothic Medium"/>
              </a:rPr>
              <a:t>CHARACTERISTIC</a:t>
            </a:r>
            <a:endParaRPr sz="36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540" y="2002358"/>
            <a:ext cx="8021320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2250" spc="-1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1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 area are </a:t>
            </a:r>
            <a:r>
              <a:rPr sz="32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characterised </a:t>
            </a:r>
            <a:r>
              <a:rPr sz="3200" b="1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by </a:t>
            </a:r>
            <a:r>
              <a:rPr sz="32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their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high  density population</a:t>
            </a:r>
            <a:r>
              <a:rPr sz="32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, who are </a:t>
            </a:r>
            <a:r>
              <a:rPr sz="32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accomodated </a:t>
            </a:r>
            <a:r>
              <a:rPr sz="3200" b="1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by  </a:t>
            </a:r>
            <a:r>
              <a:rPr sz="32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2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development </a:t>
            </a:r>
            <a:r>
              <a:rPr sz="32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200" b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extensive </a:t>
            </a:r>
            <a:r>
              <a:rPr sz="3200" b="1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road</a:t>
            </a:r>
            <a:r>
              <a:rPr sz="3200" b="1" spc="-15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networks,  </a:t>
            </a:r>
            <a:r>
              <a:rPr sz="32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housing schemes, </a:t>
            </a:r>
            <a:r>
              <a:rPr sz="3200" b="1" spc="5" dirty="0">
                <a:solidFill>
                  <a:srgbClr val="4E3A2F"/>
                </a:solidFill>
                <a:latin typeface="Franklin Gothic Book"/>
                <a:cs typeface="Franklin Gothic Book"/>
              </a:rPr>
              <a:t>service </a:t>
            </a:r>
            <a:r>
              <a:rPr sz="3200" b="1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2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production  </a:t>
            </a:r>
            <a:r>
              <a:rPr sz="32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industries </a:t>
            </a:r>
            <a:r>
              <a:rPr sz="3200" b="1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2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recreational</a:t>
            </a:r>
            <a:r>
              <a:rPr sz="3200" b="1" spc="-15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facilities.</a:t>
            </a:r>
            <a:endParaRPr sz="3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3540" y="845565"/>
            <a:ext cx="8339455" cy="542163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820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b="1" spc="-45" dirty="0">
                <a:solidFill>
                  <a:srgbClr val="4E3A2F"/>
                </a:solidFill>
                <a:latin typeface="Franklin Gothic Book"/>
                <a:cs typeface="Franklin Gothic Book"/>
              </a:rPr>
              <a:t>However,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low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middle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income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countries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with  rapid urbanisation,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there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are areas which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large 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increases in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population </a:t>
            </a:r>
            <a:r>
              <a:rPr sz="3000" b="1" spc="-15" dirty="0">
                <a:solidFill>
                  <a:srgbClr val="FF0000"/>
                </a:solidFill>
                <a:latin typeface="Franklin Gothic Book"/>
                <a:cs typeface="Franklin Gothic Book"/>
              </a:rPr>
              <a:t>density</a:t>
            </a:r>
            <a:r>
              <a:rPr sz="3000" b="1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,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an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uncontrolled  increase in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pollution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(air and </a:t>
            </a:r>
            <a:r>
              <a:rPr sz="3000" b="1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water)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and a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lack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of 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basic infrastructure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(health care, </a:t>
            </a:r>
            <a:r>
              <a:rPr sz="3000" b="1" spc="-40" dirty="0">
                <a:solidFill>
                  <a:srgbClr val="4E3A2F"/>
                </a:solidFill>
                <a:latin typeface="Franklin Gothic Book"/>
                <a:cs typeface="Franklin Gothic Book"/>
              </a:rPr>
              <a:t>water, </a:t>
            </a:r>
            <a:r>
              <a:rPr sz="30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sewerage 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b="1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waste</a:t>
            </a:r>
            <a:r>
              <a:rPr sz="3000" b="1" spc="-7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disposal).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>
              <a:latin typeface="Times New Roman"/>
              <a:cs typeface="Times New Roman"/>
            </a:endParaRPr>
          </a:p>
          <a:p>
            <a:pPr marL="355600" marR="79375" indent="-342900">
              <a:lnSpc>
                <a:spcPct val="80000"/>
              </a:lnSpc>
              <a:spcBef>
                <a:spcPts val="5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The increasing concentration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people in urban 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centers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has strained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capacity of most  </a:t>
            </a:r>
            <a:r>
              <a:rPr sz="30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governments </a:t>
            </a:r>
            <a:r>
              <a:rPr sz="3000" b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to </a:t>
            </a:r>
            <a:r>
              <a:rPr sz="3000" b="1" spc="-15" dirty="0">
                <a:solidFill>
                  <a:srgbClr val="FF0000"/>
                </a:solidFill>
                <a:latin typeface="Franklin Gothic Book"/>
                <a:cs typeface="Franklin Gothic Book"/>
              </a:rPr>
              <a:t>provide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basic </a:t>
            </a:r>
            <a:r>
              <a:rPr sz="3000" b="1" spc="5" dirty="0">
                <a:solidFill>
                  <a:srgbClr val="FF0000"/>
                </a:solidFill>
                <a:latin typeface="Franklin Gothic Book"/>
                <a:cs typeface="Franklin Gothic Book"/>
              </a:rPr>
              <a:t>services</a:t>
            </a:r>
            <a:r>
              <a:rPr sz="3000" spc="5" dirty="0">
                <a:solidFill>
                  <a:srgbClr val="4E3A2F"/>
                </a:solidFill>
                <a:latin typeface="Franklin Gothic Book"/>
                <a:cs typeface="Franklin Gothic Book"/>
              </a:rPr>
              <a:t>.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Illegal  slums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settlements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common. The</a:t>
            </a:r>
            <a:r>
              <a:rPr sz="3000" spc="-7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number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people living in slums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shanty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towns 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represent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about </a:t>
            </a:r>
            <a:r>
              <a:rPr sz="30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one-third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people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living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 cities in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developing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 countries.</a:t>
            </a:r>
            <a:endParaRPr sz="3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990600"/>
            <a:ext cx="3352800" cy="411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05400" y="1066800"/>
            <a:ext cx="3124200" cy="388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0" y="533400"/>
            <a:ext cx="7620000" cy="5267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3540" y="1240282"/>
            <a:ext cx="8161020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4765" indent="-342900">
              <a:lnSpc>
                <a:spcPct val="100000"/>
              </a:lnSpc>
              <a:spcBef>
                <a:spcPts val="105"/>
              </a:spcBef>
            </a:pPr>
            <a:r>
              <a:rPr sz="2250" spc="-1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1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In such areas,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people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 usually </a:t>
            </a:r>
            <a:r>
              <a:rPr sz="32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deprived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of  access </a:t>
            </a:r>
            <a:r>
              <a:rPr sz="3200" b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to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the basic </a:t>
            </a:r>
            <a:r>
              <a:rPr sz="32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facilities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drinking</a:t>
            </a:r>
            <a:r>
              <a:rPr sz="3200" spc="-10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water 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2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waste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disposal.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Resources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not 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adequate </a:t>
            </a:r>
            <a:r>
              <a:rPr sz="32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for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removal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or disposal of</a:t>
            </a:r>
            <a:r>
              <a:rPr sz="32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waste.</a:t>
            </a:r>
            <a:endParaRPr sz="3200">
              <a:latin typeface="Franklin Gothic Book"/>
              <a:cs typeface="Franklin Gothic Book"/>
            </a:endParaRPr>
          </a:p>
          <a:p>
            <a:pPr marL="355600" marR="5080">
              <a:lnSpc>
                <a:spcPct val="100000"/>
              </a:lnSpc>
            </a:pP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Residents </a:t>
            </a:r>
            <a:r>
              <a:rPr sz="3200" spc="-35" dirty="0">
                <a:solidFill>
                  <a:srgbClr val="4E3A2F"/>
                </a:solidFill>
                <a:latin typeface="Franklin Gothic Book"/>
                <a:cs typeface="Franklin Gothic Book"/>
              </a:rPr>
              <a:t>have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little access </a:t>
            </a:r>
            <a:r>
              <a:rPr sz="3200" b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to </a:t>
            </a:r>
            <a:r>
              <a:rPr sz="32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facilities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which  </a:t>
            </a:r>
            <a:r>
              <a:rPr sz="32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make </a:t>
            </a:r>
            <a:r>
              <a:rPr sz="32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for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 reasonable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quality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2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life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human</a:t>
            </a:r>
            <a:r>
              <a:rPr sz="3200" spc="-4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development.</a:t>
            </a:r>
            <a:endParaRPr sz="3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8684" y="829055"/>
            <a:ext cx="710184" cy="576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756" y="829055"/>
            <a:ext cx="617219" cy="5760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3540" y="493217"/>
            <a:ext cx="8486775" cy="5407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4E3A2F"/>
                </a:solidFill>
                <a:latin typeface="Franklin Gothic Medium"/>
                <a:cs typeface="Franklin Gothic Medium"/>
              </a:rPr>
              <a:t>\</a:t>
            </a:r>
            <a:endParaRPr sz="32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259079" indent="-342900">
              <a:lnSpc>
                <a:spcPct val="90000"/>
              </a:lnSpc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Thus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they </a:t>
            </a:r>
            <a:r>
              <a:rPr sz="30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often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suffer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from </a:t>
            </a:r>
            <a:r>
              <a:rPr sz="30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greater exposure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dust,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unpleasant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smells, chemicals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noise  pollution,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nature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dwelling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makes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them 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less able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withstand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such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hazards.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There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is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direct link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between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people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dwelling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 such conditions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cholera, viral hepatitis,  typhoid </a:t>
            </a:r>
            <a:r>
              <a:rPr sz="3000" spc="-60" dirty="0">
                <a:solidFill>
                  <a:srgbClr val="4E3A2F"/>
                </a:solidFill>
                <a:latin typeface="Franklin Gothic Book"/>
                <a:cs typeface="Franklin Gothic Book"/>
              </a:rPr>
              <a:t>fever,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schistomiasis,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diarrhea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parasitic  diseases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that are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carried </a:t>
            </a:r>
            <a:r>
              <a:rPr sz="3000" spc="-30" dirty="0">
                <a:solidFill>
                  <a:srgbClr val="4E3A2F"/>
                </a:solidFill>
                <a:latin typeface="Franklin Gothic Book"/>
                <a:cs typeface="Franklin Gothic Book"/>
              </a:rPr>
              <a:t>by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water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or poor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sanitation,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overcrowding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poor</a:t>
            </a:r>
            <a:r>
              <a:rPr sz="3000" spc="1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diet.</a:t>
            </a:r>
            <a:endParaRPr sz="3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4175" marR="5080" indent="-342900">
              <a:lnSpc>
                <a:spcPct val="100000"/>
              </a:lnSpc>
              <a:spcBef>
                <a:spcPts val="105"/>
              </a:spcBef>
              <a:tabLst>
                <a:tab pos="6326505" algn="l"/>
              </a:tabLst>
            </a:pPr>
            <a:r>
              <a:rPr sz="2250" b="0" spc="-1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b="0" spc="-1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These circumstances</a:t>
            </a:r>
            <a:r>
              <a:rPr spc="100" dirty="0"/>
              <a:t> </a:t>
            </a:r>
            <a:r>
              <a:rPr spc="-30" dirty="0"/>
              <a:t>have </a:t>
            </a:r>
            <a:r>
              <a:rPr spc="0" dirty="0"/>
              <a:t>meant	</a:t>
            </a:r>
            <a:r>
              <a:rPr dirty="0"/>
              <a:t>a rise </a:t>
            </a:r>
            <a:r>
              <a:rPr spc="-5" dirty="0"/>
              <a:t>in  </a:t>
            </a:r>
            <a:r>
              <a:rPr dirty="0"/>
              <a:t>these areas of </a:t>
            </a:r>
            <a:r>
              <a:rPr dirty="0">
                <a:solidFill>
                  <a:srgbClr val="FF0000"/>
                </a:solidFill>
              </a:rPr>
              <a:t>communicable diseases</a:t>
            </a:r>
            <a:r>
              <a:rPr dirty="0"/>
              <a:t>,</a:t>
            </a:r>
            <a:r>
              <a:rPr spc="-114" dirty="0"/>
              <a:t> </a:t>
            </a:r>
            <a:r>
              <a:rPr spc="-10" dirty="0"/>
              <a:t>known  </a:t>
            </a:r>
            <a:r>
              <a:rPr dirty="0"/>
              <a:t>as the ‘</a:t>
            </a:r>
            <a:r>
              <a:rPr dirty="0">
                <a:solidFill>
                  <a:srgbClr val="FF0000"/>
                </a:solidFill>
              </a:rPr>
              <a:t>diseases of </a:t>
            </a:r>
            <a:r>
              <a:rPr spc="0" dirty="0">
                <a:solidFill>
                  <a:srgbClr val="FF0000"/>
                </a:solidFill>
              </a:rPr>
              <a:t>poverty</a:t>
            </a:r>
            <a:r>
              <a:rPr spc="0" dirty="0"/>
              <a:t>’ </a:t>
            </a:r>
            <a:r>
              <a:rPr dirty="0"/>
              <a:t>including malaria,  respiratory diseases, nutritional deficiency </a:t>
            </a:r>
            <a:r>
              <a:rPr spc="0" dirty="0"/>
              <a:t>and  </a:t>
            </a:r>
            <a:r>
              <a:rPr spc="-5" dirty="0"/>
              <a:t>drug-related</a:t>
            </a:r>
            <a:r>
              <a:rPr spc="-65" dirty="0"/>
              <a:t> </a:t>
            </a:r>
            <a:r>
              <a:rPr dirty="0"/>
              <a:t>illness.</a:t>
            </a:r>
            <a:endParaRPr sz="22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3540" y="1302765"/>
            <a:ext cx="8498205" cy="469011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820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For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example,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Zambia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, the most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urbanized  </a:t>
            </a:r>
            <a:r>
              <a:rPr sz="30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country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African region,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water-borne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diseases  such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as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cholera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dysentery are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prevalent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due 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lack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access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clean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water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bad  sanitation.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>
              <a:latin typeface="Times New Roman"/>
              <a:cs typeface="Times New Roman"/>
            </a:endParaRPr>
          </a:p>
          <a:p>
            <a:pPr marL="355600" marR="215265" indent="-342900">
              <a:lnSpc>
                <a:spcPct val="80000"/>
              </a:lnSpc>
              <a:spcBef>
                <a:spcPts val="5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More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than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half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Mozambican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  population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lives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unsanitary and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unhealthy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conditions and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levels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unemployment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extremely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high. The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unhealthy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conditions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 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putting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huge strain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on the </a:t>
            </a:r>
            <a:r>
              <a:rPr sz="30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country’s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health 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system.</a:t>
            </a:r>
            <a:endParaRPr sz="3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3540" y="997965"/>
            <a:ext cx="8517255" cy="469011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334645" indent="-342900">
              <a:lnSpc>
                <a:spcPct val="80000"/>
              </a:lnSpc>
              <a:spcBef>
                <a:spcPts val="820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They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are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also </a:t>
            </a:r>
            <a:r>
              <a:rPr sz="30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exposed </a:t>
            </a:r>
            <a:r>
              <a:rPr sz="3000" b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to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health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risks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of modern  cities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– </a:t>
            </a:r>
            <a:r>
              <a:rPr sz="30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traffic,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pollution etc., and suffer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consequences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social and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psychological  instability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as 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traditional </a:t>
            </a:r>
            <a:r>
              <a:rPr sz="3000" spc="5" dirty="0">
                <a:solidFill>
                  <a:srgbClr val="4E3A2F"/>
                </a:solidFill>
                <a:latin typeface="Franklin Gothic Book"/>
                <a:cs typeface="Franklin Gothic Book"/>
              </a:rPr>
              <a:t>support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structures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rural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areas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steadily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disappear.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0000"/>
              </a:lnSpc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Writing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"Anatolian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Journal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Psychiatry"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 2008, M. </a:t>
            </a:r>
            <a:r>
              <a:rPr sz="3000" spc="-50" dirty="0">
                <a:solidFill>
                  <a:srgbClr val="4E3A2F"/>
                </a:solidFill>
                <a:latin typeface="Franklin Gothic Book"/>
                <a:cs typeface="Franklin Gothic Book"/>
              </a:rPr>
              <a:t>Tayfun </a:t>
            </a:r>
            <a:r>
              <a:rPr sz="3000" spc="-45" dirty="0">
                <a:solidFill>
                  <a:srgbClr val="4E3A2F"/>
                </a:solidFill>
                <a:latin typeface="Franklin Gothic Book"/>
                <a:cs typeface="Franklin Gothic Book"/>
              </a:rPr>
              <a:t>Turan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Asli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Besirli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found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that  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social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problems associated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with urban  societies,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traffic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problems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general  anxiety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about 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future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contributed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increase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mental health</a:t>
            </a:r>
            <a:r>
              <a:rPr sz="3000" b="1" spc="-114" dirty="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disorders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.</a:t>
            </a:r>
            <a:endParaRPr sz="3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56003" y="952500"/>
            <a:ext cx="6182868" cy="6446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62800" y="952500"/>
            <a:ext cx="690372" cy="6446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32229" y="575513"/>
            <a:ext cx="56305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0" dirty="0">
                <a:solidFill>
                  <a:srgbClr val="6F2F9F"/>
                </a:solidFill>
                <a:latin typeface="Franklin Gothic Medium"/>
                <a:cs typeface="Franklin Gothic Medium"/>
              </a:rPr>
              <a:t>URBANIZATION </a:t>
            </a:r>
            <a:r>
              <a:rPr sz="3600" dirty="0">
                <a:solidFill>
                  <a:srgbClr val="6F2F9F"/>
                </a:solidFill>
                <a:latin typeface="Franklin Gothic Medium"/>
                <a:cs typeface="Franklin Gothic Medium"/>
              </a:rPr>
              <a:t>AND</a:t>
            </a:r>
            <a:r>
              <a:rPr sz="3600" spc="-70" dirty="0">
                <a:solidFill>
                  <a:srgbClr val="6F2F9F"/>
                </a:solidFill>
                <a:latin typeface="Franklin Gothic Medium"/>
                <a:cs typeface="Franklin Gothic Medium"/>
              </a:rPr>
              <a:t> </a:t>
            </a:r>
            <a:r>
              <a:rPr sz="3600" spc="-35" dirty="0">
                <a:solidFill>
                  <a:srgbClr val="6F2F9F"/>
                </a:solidFill>
                <a:latin typeface="Franklin Gothic Medium"/>
                <a:cs typeface="Franklin Gothic Medium"/>
              </a:rPr>
              <a:t>HEALTH</a:t>
            </a:r>
            <a:endParaRPr sz="36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540" y="1531111"/>
            <a:ext cx="8523605" cy="483722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1149985" indent="-342900" algn="just">
              <a:lnSpc>
                <a:spcPct val="90000"/>
              </a:lnSpc>
              <a:spcBef>
                <a:spcPts val="459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Urbanity and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health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involves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connection 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between urban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life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living conditions  affecting human</a:t>
            </a:r>
            <a:r>
              <a:rPr sz="3000" spc="1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health.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Urbanization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affects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human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health in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several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ways, 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from </a:t>
            </a:r>
            <a:r>
              <a:rPr sz="3000" b="1" spc="0" dirty="0">
                <a:solidFill>
                  <a:srgbClr val="FF0000"/>
                </a:solidFill>
                <a:latin typeface="Franklin Gothic Book"/>
                <a:cs typeface="Franklin Gothic Book"/>
              </a:rPr>
              <a:t>dietary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patterns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b="1" spc="-10">
                <a:solidFill>
                  <a:srgbClr val="FF0000"/>
                </a:solidFill>
                <a:latin typeface="Franklin Gothic Book"/>
                <a:cs typeface="Franklin Gothic Book"/>
              </a:rPr>
              <a:t>physical </a:t>
            </a:r>
            <a:r>
              <a:rPr sz="3000" b="1" spc="-10" smtClean="0">
                <a:solidFill>
                  <a:srgbClr val="FF0000"/>
                </a:solidFill>
                <a:latin typeface="Franklin Gothic Book"/>
                <a:cs typeface="Franklin Gothic Book"/>
              </a:rPr>
              <a:t>envir</a:t>
            </a:r>
            <a:r>
              <a:rPr sz="3000" spc="-10" smtClean="0">
                <a:solidFill>
                  <a:srgbClr val="FF0000"/>
                </a:solidFill>
                <a:latin typeface="Franklin Gothic Book"/>
                <a:cs typeface="Franklin Gothic Book"/>
              </a:rPr>
              <a:t>onment</a:t>
            </a:r>
            <a:r>
              <a:rPr lang="ru-RU" sz="3000" spc="-10" dirty="0" smtClean="0">
                <a:solidFill>
                  <a:srgbClr val="FF0000"/>
                </a:solidFill>
                <a:latin typeface="Franklin Gothic Book"/>
                <a:cs typeface="Franklin Gothic Book"/>
              </a:rPr>
              <a:t>.</a:t>
            </a:r>
            <a:r>
              <a:rPr sz="3000" spc="-5" smtClean="0">
                <a:latin typeface="Franklin Gothic Book"/>
                <a:cs typeface="Franklin Gothic Book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concentration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people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urban  areas, with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multitude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economic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activity 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including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industrial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production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extensive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transportation,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contributes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air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pollution, which  is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major health</a:t>
            </a:r>
            <a:r>
              <a:rPr sz="30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hazard.</a:t>
            </a:r>
            <a:endParaRPr sz="3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0600" y="685800"/>
            <a:ext cx="5715000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43000" y="4800601"/>
            <a:ext cx="55626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Figure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1 Health effects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b="1" spc="-5">
                <a:solidFill>
                  <a:srgbClr val="FF0000"/>
                </a:solidFill>
                <a:latin typeface="Times New Roman"/>
                <a:cs typeface="Times New Roman"/>
              </a:rPr>
              <a:t>environmental</a:t>
            </a:r>
            <a:r>
              <a:rPr sz="1800" b="1" spc="-14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smtClean="0">
                <a:solidFill>
                  <a:srgbClr val="FF0000"/>
                </a:solidFill>
                <a:latin typeface="Times New Roman"/>
                <a:cs typeface="Times New Roman"/>
              </a:rPr>
              <a:t>pollution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3540" y="357632"/>
            <a:ext cx="8495665" cy="601599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163830" indent="-342900">
              <a:lnSpc>
                <a:spcPct val="90000"/>
              </a:lnSpc>
              <a:spcBef>
                <a:spcPts val="459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Although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urbanization </a:t>
            </a:r>
            <a:r>
              <a:rPr sz="30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allows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more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accessibility </a:t>
            </a:r>
            <a:r>
              <a:rPr sz="3000" b="1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to 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health </a:t>
            </a:r>
            <a:r>
              <a:rPr sz="3000" b="1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services,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it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also </a:t>
            </a:r>
            <a:r>
              <a:rPr sz="30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creates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health </a:t>
            </a:r>
            <a:r>
              <a:rPr sz="30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hazards.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In 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poor </a:t>
            </a:r>
            <a:r>
              <a:rPr sz="3000" b="1" spc="10" dirty="0">
                <a:solidFill>
                  <a:srgbClr val="FF0000"/>
                </a:solidFill>
                <a:latin typeface="Franklin Gothic Book"/>
                <a:cs typeface="Franklin Gothic Book"/>
              </a:rPr>
              <a:t>parts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of the </a:t>
            </a:r>
            <a:r>
              <a:rPr sz="3000" b="1" spc="0" dirty="0">
                <a:solidFill>
                  <a:srgbClr val="FF0000"/>
                </a:solidFill>
                <a:latin typeface="Franklin Gothic Book"/>
                <a:cs typeface="Franklin Gothic Book"/>
              </a:rPr>
              <a:t>cities</a:t>
            </a:r>
            <a:r>
              <a:rPr sz="3000" b="1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,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health </a:t>
            </a:r>
            <a:r>
              <a:rPr sz="30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problems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include  </a:t>
            </a:r>
            <a:r>
              <a:rPr sz="30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inadequate </a:t>
            </a:r>
            <a:r>
              <a:rPr sz="3000" b="1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water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and sanitation, </a:t>
            </a:r>
            <a:r>
              <a:rPr sz="30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limited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or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no  </a:t>
            </a:r>
            <a:r>
              <a:rPr sz="3000" b="1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waste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disposal and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poor air </a:t>
            </a:r>
            <a:r>
              <a:rPr sz="3000" b="1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quality,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as </a:t>
            </a:r>
            <a:r>
              <a:rPr sz="30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well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as  </a:t>
            </a:r>
            <a:r>
              <a:rPr sz="3000" b="1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crowded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living conditions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general</a:t>
            </a:r>
            <a:r>
              <a:rPr sz="3000" b="1" spc="-22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b="1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poverty.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Urbanization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affects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human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health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in </a:t>
            </a:r>
            <a:r>
              <a:rPr sz="3000" b="1" spc="-15" dirty="0">
                <a:solidFill>
                  <a:srgbClr val="FF0000"/>
                </a:solidFill>
                <a:latin typeface="Franklin Gothic Book"/>
                <a:cs typeface="Franklin Gothic Book"/>
              </a:rPr>
              <a:t>several  </a:t>
            </a:r>
            <a:r>
              <a:rPr sz="3000" b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ways</a:t>
            </a:r>
            <a:r>
              <a:rPr sz="3000" b="1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, </a:t>
            </a:r>
            <a:r>
              <a:rPr sz="3000" b="1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from </a:t>
            </a:r>
            <a:r>
              <a:rPr sz="3000" b="1" spc="0" dirty="0">
                <a:solidFill>
                  <a:srgbClr val="FF0000"/>
                </a:solidFill>
                <a:latin typeface="Franklin Gothic Book"/>
                <a:cs typeface="Franklin Gothic Book"/>
              </a:rPr>
              <a:t>dietary </a:t>
            </a:r>
            <a:r>
              <a:rPr sz="30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patterns </a:t>
            </a:r>
            <a:r>
              <a:rPr sz="3000" b="1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physical  </a:t>
            </a:r>
            <a:r>
              <a:rPr sz="3000" b="1" spc="-15" dirty="0">
                <a:solidFill>
                  <a:srgbClr val="FF0000"/>
                </a:solidFill>
                <a:latin typeface="Franklin Gothic Book"/>
                <a:cs typeface="Franklin Gothic Book"/>
              </a:rPr>
              <a:t>environment</a:t>
            </a:r>
            <a:r>
              <a:rPr sz="3000" b="1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.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concentration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people in urban  areas, with a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multitude of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economic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activity 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including industrial production and </a:t>
            </a:r>
            <a:r>
              <a:rPr sz="3000" b="1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extensive  </a:t>
            </a:r>
            <a:r>
              <a:rPr sz="3000" b="1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transportation,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contributes </a:t>
            </a:r>
            <a:r>
              <a:rPr sz="3000" b="1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air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pollution, </a:t>
            </a:r>
            <a:r>
              <a:rPr sz="3000" b="1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which  is a major </a:t>
            </a:r>
            <a:r>
              <a:rPr sz="3000" b="1" dirty="0">
                <a:solidFill>
                  <a:srgbClr val="4E3A2F"/>
                </a:solidFill>
                <a:latin typeface="Franklin Gothic Book"/>
                <a:cs typeface="Franklin Gothic Book"/>
              </a:rPr>
              <a:t>health</a:t>
            </a:r>
            <a:r>
              <a:rPr sz="3000" b="1" spc="-10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b="1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hazard.</a:t>
            </a:r>
            <a:endParaRPr sz="3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3540" y="464261"/>
            <a:ext cx="8462645" cy="615315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819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such urban areas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50" dirty="0">
                <a:solidFill>
                  <a:srgbClr val="4E3A2F"/>
                </a:solidFill>
                <a:latin typeface="Franklin Gothic Book"/>
                <a:cs typeface="Franklin Gothic Book"/>
              </a:rPr>
              <a:t>air,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land and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water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are  </a:t>
            </a:r>
            <a:r>
              <a:rPr sz="30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often </a:t>
            </a:r>
            <a:r>
              <a:rPr sz="3000" b="1" spc="-10" dirty="0">
                <a:solidFill>
                  <a:srgbClr val="00AFEF"/>
                </a:solidFill>
                <a:latin typeface="Franklin Gothic Book"/>
                <a:cs typeface="Franklin Gothic Book"/>
              </a:rPr>
              <a:t>contaminated, </a:t>
            </a:r>
            <a:r>
              <a:rPr sz="3000" b="1" spc="-5" dirty="0">
                <a:solidFill>
                  <a:srgbClr val="00AFEF"/>
                </a:solidFill>
                <a:latin typeface="Franklin Gothic Book"/>
                <a:cs typeface="Franklin Gothic Book"/>
              </a:rPr>
              <a:t>spreading </a:t>
            </a:r>
            <a:r>
              <a:rPr sz="3000" b="1" dirty="0">
                <a:solidFill>
                  <a:srgbClr val="00AFEF"/>
                </a:solidFill>
                <a:latin typeface="Franklin Gothic Book"/>
                <a:cs typeface="Franklin Gothic Book"/>
              </a:rPr>
              <a:t>disease</a:t>
            </a:r>
            <a:r>
              <a:rPr sz="3000" dirty="0">
                <a:solidFill>
                  <a:srgbClr val="00AFEF"/>
                </a:solidFill>
                <a:latin typeface="Franklin Gothic Book"/>
                <a:cs typeface="Franklin Gothic Book"/>
              </a:rPr>
              <a:t>.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cities in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more </a:t>
            </a:r>
            <a:r>
              <a:rPr sz="30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affluent </a:t>
            </a:r>
            <a:r>
              <a:rPr sz="3000" spc="5" dirty="0">
                <a:solidFill>
                  <a:srgbClr val="4E3A2F"/>
                </a:solidFill>
                <a:latin typeface="Franklin Gothic Book"/>
                <a:cs typeface="Franklin Gothic Book"/>
              </a:rPr>
              <a:t>parts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the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world,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health 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hazards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resulting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from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urbanization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mainly 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connected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air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pollution,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as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well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as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crime, </a:t>
            </a:r>
            <a:r>
              <a:rPr sz="3000" b="1" spc="5" dirty="0">
                <a:solidFill>
                  <a:srgbClr val="FF0000"/>
                </a:solidFill>
                <a:latin typeface="Franklin Gothic Book"/>
                <a:cs typeface="Franklin Gothic Book"/>
              </a:rPr>
              <a:t>traffic 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and</a:t>
            </a:r>
            <a:r>
              <a:rPr sz="3000" b="1" spc="-35" dirty="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sz="30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lifestyle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750">
              <a:latin typeface="Times New Roman"/>
              <a:cs typeface="Times New Roman"/>
            </a:endParaRPr>
          </a:p>
          <a:p>
            <a:pPr marL="355600" marR="127635" indent="-342900">
              <a:lnSpc>
                <a:spcPct val="80000"/>
              </a:lnSpc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Some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problems connected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physical  environment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affect </a:t>
            </a:r>
            <a:r>
              <a:rPr sz="30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virtually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everyone,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particularly  air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pollution. The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burning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fossil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fuels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from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transportation, </a:t>
            </a:r>
            <a:r>
              <a:rPr sz="30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industry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energy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production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is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main culprit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regarding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outdoor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air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pollution. Another health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hazard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common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in, but  not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exclusive to,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cities is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connected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lifestyle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consumption patterns, including </a:t>
            </a:r>
            <a:r>
              <a:rPr sz="3000" b="1" spc="0" dirty="0">
                <a:solidFill>
                  <a:srgbClr val="FF0000"/>
                </a:solidFill>
                <a:latin typeface="Franklin Gothic Book"/>
                <a:cs typeface="Franklin Gothic Book"/>
              </a:rPr>
              <a:t>dietary 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changes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and</a:t>
            </a:r>
            <a:r>
              <a:rPr sz="3000" b="1" spc="-80" dirty="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obesity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.</a:t>
            </a:r>
            <a:endParaRPr sz="3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11195" y="742187"/>
            <a:ext cx="3872483" cy="7802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85688" y="742187"/>
            <a:ext cx="839723" cy="7802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48761" y="282905"/>
            <a:ext cx="31997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6F2F9F"/>
                </a:solidFill>
                <a:latin typeface="Franklin Gothic Medium"/>
                <a:cs typeface="Franklin Gothic Medium"/>
              </a:rPr>
              <a:t>CONCLUSION</a:t>
            </a:r>
            <a:endParaRPr sz="4400"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429385" marR="20955" indent="-342900">
              <a:lnSpc>
                <a:spcPct val="90000"/>
              </a:lnSpc>
              <a:spcBef>
                <a:spcPts val="459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Cities offer </a:t>
            </a:r>
            <a:r>
              <a:rPr dirty="0"/>
              <a:t>the </a:t>
            </a:r>
            <a:r>
              <a:rPr spc="-5" dirty="0"/>
              <a:t>lure </a:t>
            </a:r>
            <a:r>
              <a:rPr dirty="0"/>
              <a:t>of </a:t>
            </a:r>
            <a:r>
              <a:rPr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better  </a:t>
            </a:r>
            <a:r>
              <a:rPr spc="-15" dirty="0"/>
              <a:t>employment, </a:t>
            </a:r>
            <a:r>
              <a:rPr spc="-5" dirty="0"/>
              <a:t>education, health care,  and culture; and </a:t>
            </a:r>
            <a:r>
              <a:rPr spc="-15" dirty="0"/>
              <a:t>they </a:t>
            </a:r>
            <a:r>
              <a:rPr spc="-10" dirty="0"/>
              <a:t>contribute  </a:t>
            </a:r>
            <a:r>
              <a:rPr spc="-5" dirty="0"/>
              <a:t>disproportionately </a:t>
            </a:r>
            <a:r>
              <a:rPr spc="-25" dirty="0"/>
              <a:t>to </a:t>
            </a:r>
            <a:r>
              <a:rPr spc="-5" dirty="0"/>
              <a:t>national  economies.</a:t>
            </a:r>
            <a:endParaRPr sz="2100">
              <a:latin typeface="Franklin Gothic Book"/>
              <a:cs typeface="Franklin Gothic Book"/>
            </a:endParaRPr>
          </a:p>
          <a:p>
            <a:pPr marL="1073785">
              <a:lnSpc>
                <a:spcPct val="100000"/>
              </a:lnSpc>
              <a:spcBef>
                <a:spcPts val="20"/>
              </a:spcBef>
            </a:pPr>
            <a:endParaRPr sz="4050">
              <a:latin typeface="Times New Roman"/>
              <a:cs typeface="Times New Roman"/>
            </a:endParaRPr>
          </a:p>
          <a:p>
            <a:pPr marL="1429385" marR="5080" indent="-342900">
              <a:lnSpc>
                <a:spcPct val="90000"/>
              </a:lnSpc>
              <a:spcBef>
                <a:spcPts val="5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pc="-45" dirty="0"/>
              <a:t>However, </a:t>
            </a:r>
            <a:r>
              <a:rPr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rapid, </a:t>
            </a:r>
            <a:r>
              <a:rPr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unplanned and  unsustainable </a:t>
            </a:r>
            <a:r>
              <a:rPr spc="-10" dirty="0"/>
              <a:t>patterns </a:t>
            </a:r>
            <a:r>
              <a:rPr dirty="0"/>
              <a:t>of </a:t>
            </a:r>
            <a:r>
              <a:rPr spc="-5" dirty="0"/>
              <a:t>urban  </a:t>
            </a:r>
            <a:r>
              <a:rPr spc="-15" dirty="0"/>
              <a:t>development </a:t>
            </a:r>
            <a:r>
              <a:rPr dirty="0"/>
              <a:t>are </a:t>
            </a:r>
            <a:r>
              <a:rPr spc="-5" dirty="0"/>
              <a:t>making </a:t>
            </a:r>
            <a:r>
              <a:rPr spc="-15" dirty="0"/>
              <a:t>developing  </a:t>
            </a:r>
            <a:r>
              <a:rPr spc="-5" dirty="0"/>
              <a:t>cities </a:t>
            </a:r>
            <a:r>
              <a:rPr spc="-20" dirty="0"/>
              <a:t>focal </a:t>
            </a:r>
            <a:r>
              <a:rPr spc="-5" dirty="0"/>
              <a:t>points </a:t>
            </a:r>
            <a:r>
              <a:rPr spc="-30" dirty="0"/>
              <a:t>for </a:t>
            </a:r>
            <a:r>
              <a:rPr spc="-20" dirty="0"/>
              <a:t>many </a:t>
            </a:r>
            <a:r>
              <a:rPr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emerging  </a:t>
            </a:r>
            <a:r>
              <a:rPr b="1" spc="-15" dirty="0">
                <a:solidFill>
                  <a:srgbClr val="FF0000"/>
                </a:solidFill>
                <a:latin typeface="Franklin Gothic Book"/>
                <a:cs typeface="Franklin Gothic Book"/>
              </a:rPr>
              <a:t>environment </a:t>
            </a:r>
            <a:r>
              <a:rPr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and </a:t>
            </a:r>
            <a:r>
              <a:rPr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health</a:t>
            </a:r>
            <a:r>
              <a:rPr b="1" spc="-95" dirty="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hazards</a:t>
            </a:r>
            <a:r>
              <a:rPr spc="-5" dirty="0"/>
              <a:t>.</a:t>
            </a:r>
            <a:endParaRPr sz="21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60548" y="952500"/>
            <a:ext cx="3573779" cy="6446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58255" y="952500"/>
            <a:ext cx="691896" cy="6446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37154" y="575513"/>
            <a:ext cx="30270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6F2F9F"/>
                </a:solidFill>
                <a:latin typeface="Franklin Gothic Medium"/>
                <a:cs typeface="Franklin Gothic Medium"/>
              </a:rPr>
              <a:t>INTRODUCTION</a:t>
            </a:r>
            <a:endParaRPr sz="3600"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83994" y="1577085"/>
            <a:ext cx="6494780" cy="437007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59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In 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past,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emphasis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environmental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action has </a:t>
            </a:r>
            <a:r>
              <a:rPr sz="30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often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been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wilderness,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wildlife,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endangered  species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the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impact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pollution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on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natural landscapes outside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cities.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76835" indent="-342900">
              <a:lnSpc>
                <a:spcPct val="90000"/>
              </a:lnSpc>
              <a:spcBef>
                <a:spcPts val="5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Now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focus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attenttion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is </a:t>
            </a:r>
            <a:r>
              <a:rPr sz="3000" spc="-30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city </a:t>
            </a:r>
            <a:r>
              <a:rPr sz="30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environments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.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City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dwellers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</a:t>
            </a:r>
            <a:r>
              <a:rPr sz="3000" spc="-18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at  the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center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some of the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most  </a:t>
            </a:r>
            <a:r>
              <a:rPr sz="3000" b="1" spc="0" dirty="0">
                <a:solidFill>
                  <a:srgbClr val="FF0000"/>
                </a:solidFill>
                <a:latin typeface="Franklin Gothic Book"/>
                <a:cs typeface="Franklin Gothic Book"/>
              </a:rPr>
              <a:t>important </a:t>
            </a:r>
            <a:r>
              <a:rPr sz="3000" b="1" spc="-15" dirty="0">
                <a:solidFill>
                  <a:srgbClr val="FF0000"/>
                </a:solidFill>
                <a:latin typeface="Franklin Gothic Book"/>
                <a:cs typeface="Franklin Gothic Book"/>
              </a:rPr>
              <a:t>environmental</a:t>
            </a:r>
            <a:r>
              <a:rPr sz="3000" b="1" spc="-95" dirty="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issues</a:t>
            </a:r>
            <a:r>
              <a:rPr sz="3000" dirty="0">
                <a:solidFill>
                  <a:srgbClr val="FF0000"/>
                </a:solidFill>
                <a:latin typeface="Franklin Gothic Book"/>
                <a:cs typeface="Franklin Gothic Book"/>
              </a:rPr>
              <a:t>.</a:t>
            </a:r>
            <a:endParaRPr sz="3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060194" y="586181"/>
            <a:ext cx="6717030" cy="519366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228600" indent="-342900">
              <a:lnSpc>
                <a:spcPct val="90000"/>
              </a:lnSpc>
              <a:spcBef>
                <a:spcPts val="459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100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make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cities </a:t>
            </a:r>
            <a:r>
              <a:rPr sz="3000" spc="-30" dirty="0">
                <a:solidFill>
                  <a:srgbClr val="4E3A2F"/>
                </a:solidFill>
                <a:latin typeface="Franklin Gothic Book"/>
                <a:cs typeface="Franklin Gothic Book"/>
              </a:rPr>
              <a:t>healthy,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we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must,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all  those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who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deal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with aspects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of the 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urban </a:t>
            </a:r>
            <a:r>
              <a:rPr sz="30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system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that directly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or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indirectly 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affect health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,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involve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themselves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 urban health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planning.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planning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can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promote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healthy  behavior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safety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through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investment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active </a:t>
            </a:r>
            <a:r>
              <a:rPr sz="30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transport,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designing areas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promote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physical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activity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passing  regulatory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control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on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pollution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 </a:t>
            </a:r>
            <a:r>
              <a:rPr sz="3000" spc="-30" dirty="0">
                <a:solidFill>
                  <a:srgbClr val="4E3A2F"/>
                </a:solidFill>
                <a:latin typeface="Franklin Gothic Book"/>
                <a:cs typeface="Franklin Gothic Book"/>
              </a:rPr>
              <a:t>safety.</a:t>
            </a:r>
            <a:endParaRPr sz="3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83994" y="921765"/>
            <a:ext cx="6740525" cy="469011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86360" indent="-342900">
              <a:lnSpc>
                <a:spcPct val="80000"/>
              </a:lnSpc>
              <a:spcBef>
                <a:spcPts val="820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b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Improving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urban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living conditions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areas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housing,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water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sanitation  will go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long </a:t>
            </a:r>
            <a:r>
              <a:rPr sz="3000" spc="-35" dirty="0">
                <a:solidFill>
                  <a:srgbClr val="4E3A2F"/>
                </a:solidFill>
                <a:latin typeface="Franklin Gothic Book"/>
                <a:cs typeface="Franklin Gothic Book"/>
              </a:rPr>
              <a:t>way </a:t>
            </a:r>
            <a:r>
              <a:rPr sz="3000" b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to </a:t>
            </a:r>
            <a:r>
              <a:rPr sz="3000" b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mitigate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health 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risks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0000"/>
              </a:lnSpc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Building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inclusive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cities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that are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accessible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age-friendly will benefit  all urban residents. Such actions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do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not 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require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additional funding,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but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commitment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redirect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resources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priority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interventions, thereby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achieving 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greater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 efficiency.</a:t>
            </a:r>
            <a:endParaRPr sz="3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4525" y="1704975"/>
            <a:ext cx="7229475" cy="2647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12594" y="352755"/>
            <a:ext cx="6306185" cy="573341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2284" indent="-342900">
              <a:lnSpc>
                <a:spcPct val="90000"/>
              </a:lnSpc>
              <a:spcBef>
                <a:spcPts val="490"/>
              </a:spcBef>
            </a:pPr>
            <a:r>
              <a:rPr sz="2250" spc="-1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1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Urbanization is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 </a:t>
            </a:r>
            <a:r>
              <a:rPr sz="32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inevitable 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phenomenon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that</a:t>
            </a:r>
            <a:r>
              <a:rPr sz="3200" spc="-13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accompanies 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development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a</a:t>
            </a:r>
            <a:r>
              <a:rPr sz="3200" spc="-8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country.</a:t>
            </a:r>
            <a:endParaRPr sz="3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350">
              <a:latin typeface="Times New Roman"/>
              <a:cs typeface="Times New Roman"/>
            </a:endParaRPr>
          </a:p>
          <a:p>
            <a:pPr marL="355600" marR="600710" indent="-342900">
              <a:lnSpc>
                <a:spcPts val="3460"/>
              </a:lnSpc>
            </a:pPr>
            <a:r>
              <a:rPr sz="2250" spc="-5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5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Worldwide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becoming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 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increasingly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urbanized</a:t>
            </a:r>
            <a:r>
              <a:rPr sz="3200" spc="-114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species.</a:t>
            </a:r>
            <a:endParaRPr sz="3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300">
              <a:latin typeface="Times New Roman"/>
              <a:cs typeface="Times New Roman"/>
            </a:endParaRPr>
          </a:p>
          <a:p>
            <a:pPr marL="355600" marR="1000760" indent="-342900">
              <a:lnSpc>
                <a:spcPts val="3460"/>
              </a:lnSpc>
            </a:pPr>
            <a:r>
              <a:rPr sz="2250" spc="-5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5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rapid urbanization of the 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world’s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population </a:t>
            </a:r>
            <a:r>
              <a:rPr sz="3200" spc="-30" dirty="0">
                <a:solidFill>
                  <a:srgbClr val="4E3A2F"/>
                </a:solidFill>
                <a:latin typeface="Franklin Gothic Book"/>
                <a:cs typeface="Franklin Gothic Book"/>
              </a:rPr>
              <a:t>over</a:t>
            </a:r>
            <a:r>
              <a:rPr sz="3200" spc="-8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</a:t>
            </a:r>
            <a:endParaRPr sz="3200">
              <a:latin typeface="Franklin Gothic Book"/>
              <a:cs typeface="Franklin Gothic Book"/>
            </a:endParaRPr>
          </a:p>
          <a:p>
            <a:pPr marL="355600">
              <a:lnSpc>
                <a:spcPts val="3210"/>
              </a:lnSpc>
            </a:pP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twentieth </a:t>
            </a:r>
            <a:r>
              <a:rPr sz="3200" spc="5" dirty="0">
                <a:solidFill>
                  <a:srgbClr val="4E3A2F"/>
                </a:solidFill>
                <a:latin typeface="Franklin Gothic Book"/>
                <a:cs typeface="Franklin Gothic Book"/>
              </a:rPr>
              <a:t>century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is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described</a:t>
            </a:r>
            <a:r>
              <a:rPr sz="3200" spc="-7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in</a:t>
            </a:r>
            <a:endParaRPr sz="3200">
              <a:latin typeface="Franklin Gothic Book"/>
              <a:cs typeface="Franklin Gothic Book"/>
            </a:endParaRPr>
          </a:p>
          <a:p>
            <a:pPr marL="355600" marR="5080">
              <a:lnSpc>
                <a:spcPts val="3460"/>
              </a:lnSpc>
              <a:spcBef>
                <a:spcPts val="244"/>
              </a:spcBef>
            </a:pP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2005 </a:t>
            </a:r>
            <a:r>
              <a:rPr sz="32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Revision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the UN</a:t>
            </a:r>
            <a:r>
              <a:rPr sz="3200" spc="-11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World 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Urbanization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Prospects</a:t>
            </a:r>
            <a:r>
              <a:rPr sz="3200" spc="-5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10" dirty="0">
                <a:solidFill>
                  <a:srgbClr val="4E3A2F"/>
                </a:solidFill>
                <a:latin typeface="Franklin Gothic Book"/>
                <a:cs typeface="Franklin Gothic Book"/>
              </a:rPr>
              <a:t>report.</a:t>
            </a:r>
            <a:endParaRPr sz="3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1118362"/>
            <a:ext cx="7730490" cy="466026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84"/>
              </a:spcBef>
            </a:pPr>
            <a:r>
              <a:rPr sz="2250" spc="-1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1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Urbanization is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defined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as </a:t>
            </a:r>
            <a:r>
              <a:rPr sz="3200" b="1" i="1" dirty="0">
                <a:solidFill>
                  <a:srgbClr val="FF0000"/>
                </a:solidFill>
                <a:latin typeface="Franklin Gothic Book"/>
                <a:cs typeface="Franklin Gothic Book"/>
              </a:rPr>
              <a:t>the </a:t>
            </a:r>
            <a:r>
              <a:rPr sz="3200" b="1" i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process </a:t>
            </a:r>
            <a:r>
              <a:rPr sz="3200" b="1" i="1" dirty="0">
                <a:solidFill>
                  <a:srgbClr val="FF0000"/>
                </a:solidFill>
                <a:latin typeface="Franklin Gothic Book"/>
                <a:cs typeface="Franklin Gothic Book"/>
              </a:rPr>
              <a:t>of  human </a:t>
            </a:r>
            <a:r>
              <a:rPr sz="3200" b="1" i="1" spc="-15" dirty="0">
                <a:solidFill>
                  <a:srgbClr val="FF0000"/>
                </a:solidFill>
                <a:latin typeface="Franklin Gothic Book"/>
                <a:cs typeface="Franklin Gothic Book"/>
              </a:rPr>
              <a:t>movement </a:t>
            </a:r>
            <a:r>
              <a:rPr sz="3200" b="1" i="1" dirty="0">
                <a:solidFill>
                  <a:srgbClr val="FF0000"/>
                </a:solidFill>
                <a:latin typeface="Franklin Gothic Book"/>
                <a:cs typeface="Franklin Gothic Book"/>
              </a:rPr>
              <a:t>and centralization  </a:t>
            </a:r>
            <a:r>
              <a:rPr sz="3200" b="1" i="1" spc="-25" dirty="0">
                <a:solidFill>
                  <a:srgbClr val="FF0000"/>
                </a:solidFill>
                <a:latin typeface="Franklin Gothic Book"/>
                <a:cs typeface="Franklin Gothic Book"/>
              </a:rPr>
              <a:t>towards </a:t>
            </a:r>
            <a:r>
              <a:rPr sz="3200" b="1" i="1" dirty="0">
                <a:solidFill>
                  <a:srgbClr val="FF0000"/>
                </a:solidFill>
                <a:latin typeface="Franklin Gothic Book"/>
                <a:cs typeface="Franklin Gothic Book"/>
              </a:rPr>
              <a:t>and </a:t>
            </a:r>
            <a:r>
              <a:rPr sz="3200" b="1" i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into </a:t>
            </a:r>
            <a:r>
              <a:rPr sz="3200" b="1" i="1" dirty="0">
                <a:solidFill>
                  <a:srgbClr val="FF0000"/>
                </a:solidFill>
                <a:latin typeface="Franklin Gothic Book"/>
                <a:cs typeface="Franklin Gothic Book"/>
              </a:rPr>
              <a:t>cities and urban </a:t>
            </a:r>
            <a:r>
              <a:rPr sz="3200" b="1" i="1" spc="0" dirty="0">
                <a:solidFill>
                  <a:srgbClr val="FF0000"/>
                </a:solidFill>
                <a:latin typeface="Franklin Gothic Book"/>
                <a:cs typeface="Franklin Gothic Book"/>
              </a:rPr>
              <a:t>areas</a:t>
            </a:r>
            <a:r>
              <a:rPr sz="32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, 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with the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associated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industrialization,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 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sprawl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lifestyle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that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brings.</a:t>
            </a:r>
            <a:endParaRPr sz="3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300">
              <a:latin typeface="Times New Roman"/>
              <a:cs typeface="Times New Roman"/>
            </a:endParaRPr>
          </a:p>
          <a:p>
            <a:pPr marL="355600" marR="273685" indent="-342900">
              <a:lnSpc>
                <a:spcPct val="90000"/>
              </a:lnSpc>
            </a:pPr>
            <a:r>
              <a:rPr sz="2250" spc="-1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1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Urbanization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does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not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only </a:t>
            </a:r>
            <a:r>
              <a:rPr sz="3200" spc="-30" dirty="0">
                <a:solidFill>
                  <a:srgbClr val="4E3A2F"/>
                </a:solidFill>
                <a:latin typeface="Franklin Gothic Book"/>
                <a:cs typeface="Franklin Gothic Book"/>
              </a:rPr>
              <a:t>involve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movement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people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from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rural </a:t>
            </a:r>
            <a:r>
              <a:rPr sz="3200" b="1" spc="-20" dirty="0">
                <a:solidFill>
                  <a:srgbClr val="FF0000"/>
                </a:solidFill>
                <a:latin typeface="Franklin Gothic Book"/>
                <a:cs typeface="Franklin Gothic Book"/>
              </a:rPr>
              <a:t>to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urban 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areas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but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also comes about as a result</a:t>
            </a:r>
            <a:r>
              <a:rPr sz="3200" spc="-14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natural increases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urban</a:t>
            </a:r>
            <a:r>
              <a:rPr sz="3200" spc="-11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areas.</a:t>
            </a:r>
            <a:endParaRPr sz="3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83994" y="987297"/>
            <a:ext cx="6294120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2250" spc="-1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250" spc="-1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The global </a:t>
            </a:r>
            <a:r>
              <a:rPr sz="32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proportion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urban  population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rose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dramatically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from 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13%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(220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million)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1900, </a:t>
            </a:r>
            <a:r>
              <a:rPr sz="32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</a:t>
            </a:r>
            <a:r>
              <a:rPr sz="3200" spc="-13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29%</a:t>
            </a:r>
            <a:endParaRPr sz="3200">
              <a:latin typeface="Franklin Gothic Book"/>
              <a:cs typeface="Franklin Gothic Book"/>
            </a:endParaRPr>
          </a:p>
          <a:p>
            <a:pPr marL="355600" marR="17145">
              <a:lnSpc>
                <a:spcPct val="100000"/>
              </a:lnSpc>
            </a:pP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(732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million)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2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1950, </a:t>
            </a:r>
            <a:r>
              <a:rPr sz="3200" spc="-30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49% (3.2  billion) in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2005. It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is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projected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that 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62% of the population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,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6.5 billion 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people will </a:t>
            </a:r>
            <a:r>
              <a:rPr sz="32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live </a:t>
            </a:r>
            <a:r>
              <a:rPr sz="32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cities </a:t>
            </a:r>
            <a:r>
              <a:rPr sz="3200" spc="-30" dirty="0">
                <a:solidFill>
                  <a:srgbClr val="4E3A2F"/>
                </a:solidFill>
                <a:latin typeface="Franklin Gothic Book"/>
                <a:cs typeface="Franklin Gothic Book"/>
              </a:rPr>
              <a:t>by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2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2025</a:t>
            </a:r>
            <a:r>
              <a:rPr sz="3200" dirty="0">
                <a:solidFill>
                  <a:srgbClr val="4E3A2F"/>
                </a:solidFill>
                <a:latin typeface="Franklin Gothic Book"/>
                <a:cs typeface="Franklin Gothic Book"/>
              </a:rPr>
              <a:t>.</a:t>
            </a:r>
            <a:endParaRPr sz="3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0" y="533400"/>
            <a:ext cx="7239000" cy="556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350" y="1046099"/>
            <a:ext cx="8629650" cy="19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83994" y="235711"/>
            <a:ext cx="6565900" cy="615315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55600" marR="27305" indent="-342900">
              <a:lnSpc>
                <a:spcPct val="80000"/>
              </a:lnSpc>
              <a:spcBef>
                <a:spcPts val="819"/>
              </a:spcBef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According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UN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State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the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World 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Population </a:t>
            </a:r>
            <a:r>
              <a:rPr sz="3000" spc="-45" dirty="0">
                <a:solidFill>
                  <a:srgbClr val="4E3A2F"/>
                </a:solidFill>
                <a:latin typeface="Franklin Gothic Book"/>
                <a:cs typeface="Franklin Gothic Book"/>
              </a:rPr>
              <a:t>2007 </a:t>
            </a:r>
            <a:r>
              <a:rPr sz="3000" spc="0" dirty="0">
                <a:solidFill>
                  <a:srgbClr val="4E3A2F"/>
                </a:solidFill>
                <a:latin typeface="Franklin Gothic Book"/>
                <a:cs typeface="Franklin Gothic Book"/>
              </a:rPr>
              <a:t>report,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majority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people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worldwide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will be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living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towns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or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cities,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for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first time in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history; this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is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referred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as the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arrival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the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"Urban Millennium"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or the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'tipping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point'.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0000"/>
              </a:lnSpc>
            </a:pPr>
            <a:r>
              <a:rPr sz="2100" dirty="0">
                <a:solidFill>
                  <a:srgbClr val="EFA12D"/>
                </a:solidFill>
                <a:latin typeface="Wingdings 2"/>
                <a:cs typeface="Wingdings 2"/>
              </a:rPr>
              <a:t></a:t>
            </a:r>
            <a:r>
              <a:rPr sz="2100" dirty="0">
                <a:solidFill>
                  <a:srgbClr val="EFA12D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regard </a:t>
            </a:r>
            <a:r>
              <a:rPr sz="3000" spc="-25" dirty="0">
                <a:solidFill>
                  <a:srgbClr val="4E3A2F"/>
                </a:solidFill>
                <a:latin typeface="Franklin Gothic Book"/>
                <a:cs typeface="Franklin Gothic Book"/>
              </a:rPr>
              <a:t>to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future trends, it is 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estimated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93% of urban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growth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will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occur in </a:t>
            </a:r>
            <a:r>
              <a:rPr sz="3000" spc="-15" dirty="0">
                <a:solidFill>
                  <a:srgbClr val="4E3A2F"/>
                </a:solidFill>
                <a:latin typeface="Franklin Gothic Book"/>
                <a:cs typeface="Franklin Gothic Book"/>
              </a:rPr>
              <a:t>developing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nations, with 80% 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of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urban </a:t>
            </a:r>
            <a:r>
              <a:rPr sz="3000" spc="-20" dirty="0">
                <a:solidFill>
                  <a:srgbClr val="4E3A2F"/>
                </a:solidFill>
                <a:latin typeface="Franklin Gothic Book"/>
                <a:cs typeface="Franklin Gothic Book"/>
              </a:rPr>
              <a:t>growth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occurring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in </a:t>
            </a:r>
            <a:r>
              <a:rPr sz="3000" u="heavy" dirty="0">
                <a:solidFill>
                  <a:srgbClr val="AC1F1F"/>
                </a:solidFill>
                <a:uFill>
                  <a:solidFill>
                    <a:srgbClr val="AC1F1F"/>
                  </a:solidFill>
                </a:uFill>
                <a:latin typeface="Franklin Gothic Book"/>
                <a:cs typeface="Franklin Gothic Book"/>
                <a:hlinkClick r:id="rId4"/>
              </a:rPr>
              <a:t>Asia</a:t>
            </a:r>
            <a:r>
              <a:rPr sz="3000" dirty="0">
                <a:solidFill>
                  <a:srgbClr val="AC1F1F"/>
                </a:solidFill>
                <a:latin typeface="Franklin Gothic Book"/>
                <a:cs typeface="Franklin Gothic Book"/>
                <a:hlinkClick r:id="rId4"/>
              </a:rPr>
              <a:t>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and  </a:t>
            </a:r>
            <a:r>
              <a:rPr sz="3000" u="heavy" spc="-5" dirty="0">
                <a:solidFill>
                  <a:srgbClr val="AC1F1F"/>
                </a:solidFill>
                <a:uFill>
                  <a:solidFill>
                    <a:srgbClr val="AC1F1F"/>
                  </a:solidFill>
                </a:uFill>
                <a:latin typeface="Franklin Gothic Book"/>
                <a:cs typeface="Franklin Gothic Book"/>
                <a:hlinkClick r:id="rId5"/>
              </a:rPr>
              <a:t>Africa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.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It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is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estimated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that </a:t>
            </a:r>
            <a:r>
              <a:rPr sz="3000" spc="-30" dirty="0">
                <a:solidFill>
                  <a:srgbClr val="4E3A2F"/>
                </a:solidFill>
                <a:latin typeface="Franklin Gothic Book"/>
                <a:cs typeface="Franklin Gothic Book"/>
              </a:rPr>
              <a:t>by </a:t>
            </a:r>
            <a:r>
              <a:rPr sz="3000" b="1" spc="-40" dirty="0">
                <a:solidFill>
                  <a:srgbClr val="FF0000"/>
                </a:solidFill>
                <a:latin typeface="Franklin Gothic Book"/>
                <a:cs typeface="Franklin Gothic Book"/>
              </a:rPr>
              <a:t>2015 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there </a:t>
            </a:r>
            <a:r>
              <a:rPr sz="3000" spc="-10" dirty="0">
                <a:solidFill>
                  <a:srgbClr val="4E3A2F"/>
                </a:solidFill>
                <a:latin typeface="Franklin Gothic Book"/>
                <a:cs typeface="Franklin Gothic Book"/>
              </a:rPr>
              <a:t>will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be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36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megacities (more 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than  8 </a:t>
            </a:r>
            <a:r>
              <a:rPr sz="3000" spc="-5" dirty="0">
                <a:solidFill>
                  <a:srgbClr val="4E3A2F"/>
                </a:solidFill>
                <a:latin typeface="Franklin Gothic Book"/>
                <a:cs typeface="Franklin Gothic Book"/>
              </a:rPr>
              <a:t>million residents),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23 of </a:t>
            </a:r>
            <a:r>
              <a:rPr sz="3000" b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them in  </a:t>
            </a:r>
            <a:r>
              <a:rPr sz="3000" b="1" dirty="0">
                <a:solidFill>
                  <a:srgbClr val="FF0000"/>
                </a:solidFill>
                <a:latin typeface="Franklin Gothic Book"/>
                <a:cs typeface="Franklin Gothic Book"/>
              </a:rPr>
              <a:t>Asia</a:t>
            </a:r>
            <a:r>
              <a:rPr sz="3000" dirty="0">
                <a:solidFill>
                  <a:srgbClr val="4E3A2F"/>
                </a:solidFill>
                <a:latin typeface="Franklin Gothic Book"/>
                <a:cs typeface="Franklin Gothic Book"/>
              </a:rPr>
              <a:t>.</a:t>
            </a:r>
            <a:endParaRPr sz="3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6800" y="381000"/>
            <a:ext cx="6781800" cy="419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69644" y="4828413"/>
            <a:ext cx="683577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latin typeface="Franklin Gothic Book"/>
                <a:cs typeface="Franklin Gothic Book"/>
              </a:rPr>
              <a:t>According </a:t>
            </a:r>
            <a:r>
              <a:rPr sz="1800" i="1" spc="-25" dirty="0">
                <a:latin typeface="Franklin Gothic Book"/>
                <a:cs typeface="Franklin Gothic Book"/>
              </a:rPr>
              <a:t>to </a:t>
            </a:r>
            <a:r>
              <a:rPr sz="1800" i="1" dirty="0">
                <a:latin typeface="Franklin Gothic Book"/>
                <a:cs typeface="Franklin Gothic Book"/>
              </a:rPr>
              <a:t>a </a:t>
            </a:r>
            <a:r>
              <a:rPr sz="1800" i="1" spc="-10" dirty="0">
                <a:latin typeface="Franklin Gothic Book"/>
                <a:cs typeface="Franklin Gothic Book"/>
              </a:rPr>
              <a:t>new </a:t>
            </a:r>
            <a:r>
              <a:rPr sz="1800" i="1" dirty="0">
                <a:latin typeface="Franklin Gothic Book"/>
                <a:cs typeface="Franklin Gothic Book"/>
              </a:rPr>
              <a:t>report, </a:t>
            </a:r>
            <a:r>
              <a:rPr sz="1800" i="1" spc="-5" dirty="0">
                <a:latin typeface="Franklin Gothic Book"/>
                <a:cs typeface="Franklin Gothic Book"/>
              </a:rPr>
              <a:t>humans are building </a:t>
            </a:r>
            <a:r>
              <a:rPr sz="1800" i="1" dirty="0">
                <a:latin typeface="Franklin Gothic Book"/>
                <a:cs typeface="Franklin Gothic Book"/>
              </a:rPr>
              <a:t>the </a:t>
            </a:r>
            <a:r>
              <a:rPr sz="1800" i="1" spc="-10" dirty="0">
                <a:latin typeface="Franklin Gothic Book"/>
                <a:cs typeface="Franklin Gothic Book"/>
              </a:rPr>
              <a:t>equivalent </a:t>
            </a:r>
            <a:r>
              <a:rPr sz="1800" i="1" dirty="0">
                <a:latin typeface="Franklin Gothic Book"/>
                <a:cs typeface="Franklin Gothic Book"/>
              </a:rPr>
              <a:t>of a </a:t>
            </a:r>
            <a:r>
              <a:rPr sz="1800" i="1" spc="-5" dirty="0">
                <a:latin typeface="Franklin Gothic Book"/>
                <a:cs typeface="Franklin Gothic Book"/>
              </a:rPr>
              <a:t>city  </a:t>
            </a:r>
            <a:r>
              <a:rPr sz="1800" b="1" i="1" dirty="0">
                <a:solidFill>
                  <a:srgbClr val="FF0000"/>
                </a:solidFill>
                <a:latin typeface="Franklin Gothic Book"/>
                <a:cs typeface="Franklin Gothic Book"/>
              </a:rPr>
              <a:t>the size </a:t>
            </a:r>
            <a:r>
              <a:rPr sz="1800" b="1" i="1" spc="-5" dirty="0">
                <a:solidFill>
                  <a:srgbClr val="FF0000"/>
                </a:solidFill>
                <a:latin typeface="Franklin Gothic Book"/>
                <a:cs typeface="Franklin Gothic Book"/>
              </a:rPr>
              <a:t>of </a:t>
            </a:r>
            <a:r>
              <a:rPr sz="1800" b="1" i="1" spc="-10" dirty="0">
                <a:solidFill>
                  <a:srgbClr val="FF0000"/>
                </a:solidFill>
                <a:latin typeface="Franklin Gothic Book"/>
                <a:cs typeface="Franklin Gothic Book"/>
              </a:rPr>
              <a:t>Vancouver </a:t>
            </a:r>
            <a:r>
              <a:rPr sz="1800" i="1" spc="-10" dirty="0">
                <a:latin typeface="Franklin Gothic Book"/>
                <a:cs typeface="Franklin Gothic Book"/>
              </a:rPr>
              <a:t>(shown </a:t>
            </a:r>
            <a:r>
              <a:rPr sz="1800" i="1" spc="-15" dirty="0">
                <a:latin typeface="Franklin Gothic Book"/>
                <a:cs typeface="Franklin Gothic Book"/>
              </a:rPr>
              <a:t>above) </a:t>
            </a:r>
            <a:r>
              <a:rPr sz="1800" i="1" spc="-5" dirty="0">
                <a:latin typeface="Franklin Gothic Book"/>
                <a:cs typeface="Franklin Gothic Book"/>
              </a:rPr>
              <a:t>every</a:t>
            </a:r>
            <a:r>
              <a:rPr sz="1800" i="1" spc="-130" dirty="0">
                <a:latin typeface="Franklin Gothic Book"/>
                <a:cs typeface="Franklin Gothic Book"/>
              </a:rPr>
              <a:t> </a:t>
            </a:r>
            <a:r>
              <a:rPr sz="1800" i="1" spc="-10" dirty="0">
                <a:latin typeface="Franklin Gothic Book"/>
                <a:cs typeface="Franklin Gothic Book"/>
              </a:rPr>
              <a:t>week.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sz="1800" i="1" spc="-5" dirty="0">
                <a:latin typeface="Franklin Gothic Book"/>
                <a:cs typeface="Franklin Gothic Book"/>
              </a:rPr>
              <a:t>(Credit: </a:t>
            </a:r>
            <a:r>
              <a:rPr sz="1800" i="1" spc="-15" dirty="0">
                <a:latin typeface="Franklin Gothic Book"/>
                <a:cs typeface="Franklin Gothic Book"/>
              </a:rPr>
              <a:t>iStockphoto/Dan</a:t>
            </a:r>
            <a:r>
              <a:rPr sz="1800" i="1" spc="0" dirty="0">
                <a:latin typeface="Franklin Gothic Book"/>
                <a:cs typeface="Franklin Gothic Book"/>
              </a:rPr>
              <a:t> </a:t>
            </a:r>
            <a:r>
              <a:rPr sz="1800" i="1" dirty="0">
                <a:latin typeface="Franklin Gothic Book"/>
                <a:cs typeface="Franklin Gothic Book"/>
              </a:rPr>
              <a:t>Barnes)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1559</Words>
  <Application>Microsoft Office PowerPoint</Application>
  <PresentationFormat>Экран (4:3)</PresentationFormat>
  <Paragraphs>86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Office Theme</vt:lpstr>
      <vt:lpstr>URBANIZATION AND  HEALTH</vt:lpstr>
      <vt:lpstr>Слайд 2</vt:lpstr>
      <vt:lpstr>INTRODUCTION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THE CITY AS AN ENVIROMENT</vt:lpstr>
      <vt:lpstr>Слайд 14</vt:lpstr>
      <vt:lpstr>Слайд 15</vt:lpstr>
      <vt:lpstr>Слайд 16</vt:lpstr>
      <vt:lpstr>URBAN CHARACTERISTIC</vt:lpstr>
      <vt:lpstr>Слайд 18</vt:lpstr>
      <vt:lpstr>Слайд 19</vt:lpstr>
      <vt:lpstr>Слайд 20</vt:lpstr>
      <vt:lpstr>Слайд 21</vt:lpstr>
      <vt:lpstr> These circumstances have meant a rise in  these areas of communicable diseases, known  as the ‘diseases of poverty’ including malaria,  respiratory diseases, nutritional deficiency and  drug-related illness.</vt:lpstr>
      <vt:lpstr>Слайд 23</vt:lpstr>
      <vt:lpstr>Слайд 24</vt:lpstr>
      <vt:lpstr>URBANIZATION AND HEALTH</vt:lpstr>
      <vt:lpstr>Слайд 26</vt:lpstr>
      <vt:lpstr>Слайд 27</vt:lpstr>
      <vt:lpstr>Слайд 28</vt:lpstr>
      <vt:lpstr>CONCLUSION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URBANIZATION AND HUMAN HEALTH</dc:title>
  <dc:creator>User</dc:creator>
  <cp:lastModifiedBy>komp</cp:lastModifiedBy>
  <cp:revision>3</cp:revision>
  <dcterms:created xsi:type="dcterms:W3CDTF">2017-11-08T20:40:12Z</dcterms:created>
  <dcterms:modified xsi:type="dcterms:W3CDTF">2017-11-24T11:53:17Z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2012-10-30T00:00:00Z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2017-11-08T00:00:00Z</vt:filetime>
  </property>
</Properties>
</file>