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57" r:id="rId3"/>
    <p:sldId id="313" r:id="rId4"/>
    <p:sldId id="340" r:id="rId5"/>
    <p:sldId id="341" r:id="rId6"/>
    <p:sldId id="331" r:id="rId7"/>
    <p:sldId id="332" r:id="rId8"/>
    <p:sldId id="336" r:id="rId9"/>
    <p:sldId id="258" r:id="rId10"/>
    <p:sldId id="315" r:id="rId11"/>
    <p:sldId id="344" r:id="rId12"/>
    <p:sldId id="345" r:id="rId13"/>
    <p:sldId id="316" r:id="rId14"/>
    <p:sldId id="317" r:id="rId15"/>
    <p:sldId id="318" r:id="rId16"/>
    <p:sldId id="319" r:id="rId17"/>
    <p:sldId id="342" r:id="rId18"/>
    <p:sldId id="320" r:id="rId19"/>
    <p:sldId id="321" r:id="rId20"/>
    <p:sldId id="322" r:id="rId21"/>
    <p:sldId id="323" r:id="rId22"/>
    <p:sldId id="324" r:id="rId23"/>
    <p:sldId id="339" r:id="rId24"/>
    <p:sldId id="337" r:id="rId25"/>
    <p:sldId id="325" r:id="rId26"/>
    <p:sldId id="326" r:id="rId27"/>
    <p:sldId id="338" r:id="rId28"/>
    <p:sldId id="327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259" r:id="rId38"/>
    <p:sldId id="290" r:id="rId39"/>
    <p:sldId id="260" r:id="rId40"/>
    <p:sldId id="261" r:id="rId41"/>
    <p:sldId id="329" r:id="rId42"/>
    <p:sldId id="330" r:id="rId43"/>
    <p:sldId id="328" r:id="rId44"/>
    <p:sldId id="299" r:id="rId45"/>
    <p:sldId id="306" r:id="rId46"/>
    <p:sldId id="307" r:id="rId47"/>
    <p:sldId id="294" r:id="rId48"/>
    <p:sldId id="295" r:id="rId49"/>
    <p:sldId id="296" r:id="rId50"/>
    <p:sldId id="309" r:id="rId51"/>
    <p:sldId id="310" r:id="rId52"/>
    <p:sldId id="300" r:id="rId53"/>
    <p:sldId id="301" r:id="rId54"/>
    <p:sldId id="304" r:id="rId55"/>
    <p:sldId id="305" r:id="rId56"/>
    <p:sldId id="333" r:id="rId57"/>
    <p:sldId id="334" r:id="rId58"/>
    <p:sldId id="335" r:id="rId59"/>
    <p:sldId id="312" r:id="rId60"/>
    <p:sldId id="262" r:id="rId61"/>
    <p:sldId id="311" r:id="rId62"/>
    <p:sldId id="281" r:id="rId63"/>
    <p:sldId id="291" r:id="rId64"/>
    <p:sldId id="292" r:id="rId65"/>
    <p:sldId id="293" r:id="rId66"/>
    <p:sldId id="354" r:id="rId67"/>
    <p:sldId id="355" r:id="rId68"/>
    <p:sldId id="356" r:id="rId69"/>
    <p:sldId id="357" r:id="rId70"/>
    <p:sldId id="358" r:id="rId71"/>
    <p:sldId id="35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9137-1CB1-4CF9-9DC7-B2829F91C7A5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2072-090A-43D9-9265-6EFE8731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92072-090A-43D9-9265-6EFE8731DD2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69249" y="209551"/>
            <a:ext cx="927099" cy="1080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41801" y="2810753"/>
            <a:ext cx="672465" cy="933450"/>
          </a:xfrm>
          <a:custGeom>
            <a:avLst/>
            <a:gdLst/>
            <a:ahLst/>
            <a:cxnLst/>
            <a:rect l="l" t="t" r="r" b="b"/>
            <a:pathLst>
              <a:path w="672464" h="777875">
                <a:moveTo>
                  <a:pt x="335960" y="0"/>
                </a:moveTo>
                <a:lnTo>
                  <a:pt x="281466" y="5089"/>
                </a:lnTo>
                <a:lnTo>
                  <a:pt x="229771" y="19823"/>
                </a:lnTo>
                <a:lnTo>
                  <a:pt x="181567" y="43402"/>
                </a:lnTo>
                <a:lnTo>
                  <a:pt x="137546" y="75024"/>
                </a:lnTo>
                <a:lnTo>
                  <a:pt x="98400" y="113889"/>
                </a:lnTo>
                <a:lnTo>
                  <a:pt x="64821" y="159197"/>
                </a:lnTo>
                <a:lnTo>
                  <a:pt x="37499" y="210147"/>
                </a:lnTo>
                <a:lnTo>
                  <a:pt x="17127" y="265939"/>
                </a:lnTo>
                <a:lnTo>
                  <a:pt x="4397" y="325771"/>
                </a:lnTo>
                <a:lnTo>
                  <a:pt x="0" y="388843"/>
                </a:lnTo>
                <a:lnTo>
                  <a:pt x="1113" y="420734"/>
                </a:lnTo>
                <a:lnTo>
                  <a:pt x="9763" y="482286"/>
                </a:lnTo>
                <a:lnTo>
                  <a:pt x="26401" y="540198"/>
                </a:lnTo>
                <a:lnTo>
                  <a:pt x="50334" y="593669"/>
                </a:lnTo>
                <a:lnTo>
                  <a:pt x="80871" y="641898"/>
                </a:lnTo>
                <a:lnTo>
                  <a:pt x="117321" y="684085"/>
                </a:lnTo>
                <a:lnTo>
                  <a:pt x="158991" y="719429"/>
                </a:lnTo>
                <a:lnTo>
                  <a:pt x="205189" y="747129"/>
                </a:lnTo>
                <a:lnTo>
                  <a:pt x="255225" y="766386"/>
                </a:lnTo>
                <a:lnTo>
                  <a:pt x="308406" y="776398"/>
                </a:lnTo>
                <a:lnTo>
                  <a:pt x="335960" y="777687"/>
                </a:lnTo>
                <a:lnTo>
                  <a:pt x="363514" y="776398"/>
                </a:lnTo>
                <a:lnTo>
                  <a:pt x="416695" y="766386"/>
                </a:lnTo>
                <a:lnTo>
                  <a:pt x="466731" y="747129"/>
                </a:lnTo>
                <a:lnTo>
                  <a:pt x="512930" y="719429"/>
                </a:lnTo>
                <a:lnTo>
                  <a:pt x="554600" y="684085"/>
                </a:lnTo>
                <a:lnTo>
                  <a:pt x="591049" y="641898"/>
                </a:lnTo>
                <a:lnTo>
                  <a:pt x="621586" y="593669"/>
                </a:lnTo>
                <a:lnTo>
                  <a:pt x="645519" y="540198"/>
                </a:lnTo>
                <a:lnTo>
                  <a:pt x="662157" y="482286"/>
                </a:lnTo>
                <a:lnTo>
                  <a:pt x="670807" y="420734"/>
                </a:lnTo>
                <a:lnTo>
                  <a:pt x="671921" y="388843"/>
                </a:lnTo>
                <a:lnTo>
                  <a:pt x="670807" y="356952"/>
                </a:lnTo>
                <a:lnTo>
                  <a:pt x="662157" y="295400"/>
                </a:lnTo>
                <a:lnTo>
                  <a:pt x="645519" y="237488"/>
                </a:lnTo>
                <a:lnTo>
                  <a:pt x="621586" y="184017"/>
                </a:lnTo>
                <a:lnTo>
                  <a:pt x="591049" y="135788"/>
                </a:lnTo>
                <a:lnTo>
                  <a:pt x="554600" y="93601"/>
                </a:lnTo>
                <a:lnTo>
                  <a:pt x="512930" y="58257"/>
                </a:lnTo>
                <a:lnTo>
                  <a:pt x="466731" y="30557"/>
                </a:lnTo>
                <a:lnTo>
                  <a:pt x="416695" y="11300"/>
                </a:lnTo>
                <a:lnTo>
                  <a:pt x="363514" y="1289"/>
                </a:lnTo>
                <a:lnTo>
                  <a:pt x="335960" y="0"/>
                </a:lnTo>
                <a:close/>
              </a:path>
            </a:pathLst>
          </a:custGeom>
          <a:solidFill>
            <a:srgbClr val="FF9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41801" y="2810753"/>
            <a:ext cx="672465" cy="933450"/>
          </a:xfrm>
          <a:custGeom>
            <a:avLst/>
            <a:gdLst/>
            <a:ahLst/>
            <a:cxnLst/>
            <a:rect l="l" t="t" r="r" b="b"/>
            <a:pathLst>
              <a:path w="672464" h="777875">
                <a:moveTo>
                  <a:pt x="0" y="388842"/>
                </a:moveTo>
                <a:lnTo>
                  <a:pt x="4397" y="325770"/>
                </a:lnTo>
                <a:lnTo>
                  <a:pt x="17127" y="265938"/>
                </a:lnTo>
                <a:lnTo>
                  <a:pt x="37499" y="210147"/>
                </a:lnTo>
                <a:lnTo>
                  <a:pt x="64820" y="159197"/>
                </a:lnTo>
                <a:lnTo>
                  <a:pt x="98400" y="113889"/>
                </a:lnTo>
                <a:lnTo>
                  <a:pt x="137546" y="75024"/>
                </a:lnTo>
                <a:lnTo>
                  <a:pt x="181567" y="43401"/>
                </a:lnTo>
                <a:lnTo>
                  <a:pt x="229771" y="19823"/>
                </a:lnTo>
                <a:lnTo>
                  <a:pt x="281466" y="5089"/>
                </a:lnTo>
                <a:lnTo>
                  <a:pt x="335960" y="0"/>
                </a:lnTo>
                <a:lnTo>
                  <a:pt x="363514" y="1289"/>
                </a:lnTo>
                <a:lnTo>
                  <a:pt x="416696" y="11300"/>
                </a:lnTo>
                <a:lnTo>
                  <a:pt x="466731" y="30557"/>
                </a:lnTo>
                <a:lnTo>
                  <a:pt x="512930" y="58257"/>
                </a:lnTo>
                <a:lnTo>
                  <a:pt x="554600" y="93601"/>
                </a:lnTo>
                <a:lnTo>
                  <a:pt x="591049" y="135788"/>
                </a:lnTo>
                <a:lnTo>
                  <a:pt x="621587" y="184017"/>
                </a:lnTo>
                <a:lnTo>
                  <a:pt x="645520" y="237487"/>
                </a:lnTo>
                <a:lnTo>
                  <a:pt x="662157" y="295399"/>
                </a:lnTo>
                <a:lnTo>
                  <a:pt x="670808" y="356951"/>
                </a:lnTo>
                <a:lnTo>
                  <a:pt x="671921" y="388842"/>
                </a:lnTo>
                <a:lnTo>
                  <a:pt x="670808" y="420734"/>
                </a:lnTo>
                <a:lnTo>
                  <a:pt x="662157" y="482286"/>
                </a:lnTo>
                <a:lnTo>
                  <a:pt x="645520" y="540198"/>
                </a:lnTo>
                <a:lnTo>
                  <a:pt x="621587" y="593668"/>
                </a:lnTo>
                <a:lnTo>
                  <a:pt x="591049" y="641897"/>
                </a:lnTo>
                <a:lnTo>
                  <a:pt x="554600" y="684084"/>
                </a:lnTo>
                <a:lnTo>
                  <a:pt x="512930" y="719428"/>
                </a:lnTo>
                <a:lnTo>
                  <a:pt x="466731" y="747128"/>
                </a:lnTo>
                <a:lnTo>
                  <a:pt x="416696" y="766384"/>
                </a:lnTo>
                <a:lnTo>
                  <a:pt x="363514" y="776396"/>
                </a:lnTo>
                <a:lnTo>
                  <a:pt x="335960" y="777685"/>
                </a:lnTo>
                <a:lnTo>
                  <a:pt x="308406" y="776396"/>
                </a:lnTo>
                <a:lnTo>
                  <a:pt x="255225" y="766384"/>
                </a:lnTo>
                <a:lnTo>
                  <a:pt x="205189" y="747128"/>
                </a:lnTo>
                <a:lnTo>
                  <a:pt x="158991" y="719428"/>
                </a:lnTo>
                <a:lnTo>
                  <a:pt x="117321" y="684084"/>
                </a:lnTo>
                <a:lnTo>
                  <a:pt x="80871" y="641897"/>
                </a:lnTo>
                <a:lnTo>
                  <a:pt x="50334" y="593668"/>
                </a:lnTo>
                <a:lnTo>
                  <a:pt x="26401" y="540198"/>
                </a:lnTo>
                <a:lnTo>
                  <a:pt x="9763" y="482286"/>
                </a:lnTo>
                <a:lnTo>
                  <a:pt x="1113" y="420734"/>
                </a:lnTo>
                <a:lnTo>
                  <a:pt x="0" y="388842"/>
                </a:lnTo>
                <a:close/>
              </a:path>
            </a:pathLst>
          </a:custGeom>
          <a:ln w="25399">
            <a:solidFill>
              <a:srgbClr val="E1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69249" y="209551"/>
            <a:ext cx="927099" cy="1080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2F2F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1088" y="1230959"/>
            <a:ext cx="37153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599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4975" y="1360499"/>
            <a:ext cx="368807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599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.ru/university/hse" TargetMode="External"/><Relationship Id="rId2" Type="http://schemas.openxmlformats.org/officeDocument/2006/relationships/hyperlink" Target="https://www.coursera.org/h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rsera.org/specializations/data-structures-algorithms" TargetMode="External"/><Relationship Id="rId5" Type="http://schemas.openxmlformats.org/officeDocument/2006/relationships/hyperlink" Target="https://www.coursera.org/specializations/korporativnyye-finansy" TargetMode="External"/><Relationship Id="rId4" Type="http://schemas.openxmlformats.org/officeDocument/2006/relationships/hyperlink" Target="https://www.coursera.org/specializations/finansovyye-instrument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kterra.ru/news/v-rossii-priostanovili-obedinenie-vuzov/26092016-1746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7518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«Современная система  высшего образования»</a:t>
            </a:r>
            <a:endParaRPr lang="ru-RU" dirty="0"/>
          </a:p>
        </p:txBody>
      </p:sp>
      <p:pic>
        <p:nvPicPr>
          <p:cNvPr id="14339" name="Picture 3" descr="D:\со старого\фпк\учеб. прогр 2017\1468258955241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883494" cy="363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Проблема 1. Дифференциация вузов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3970784" cy="452628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Удельные затраты на 1 студента в рамках субсидии на выполнение государственного задания в части образования сегодня у вузов могут различаться </a:t>
            </a:r>
            <a:r>
              <a:rPr lang="ru-RU" sz="2000" dirty="0" smtClean="0">
                <a:solidFill>
                  <a:srgbClr val="FF0000"/>
                </a:solidFill>
              </a:rPr>
              <a:t>больше чем в 4 раза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вузах с низкими удельными затратами на 1 студента планируемая субсидия фактически полностью уходит на покрытие расходов по оплате труда. </a:t>
            </a:r>
          </a:p>
          <a:p>
            <a:r>
              <a:rPr lang="ru-RU" sz="2000" dirty="0" smtClean="0"/>
              <a:t>На другие расходы, связанные с содержанием имущественного комплекса и обеспечением учебного процесса, бюджетных ассигнований не хватает, что ставит под угрозу качество предоставляемого ими высшего образования.</a:t>
            </a:r>
            <a:endParaRPr lang="ru-RU" sz="2000" dirty="0"/>
          </a:p>
        </p:txBody>
      </p:sp>
      <p:pic>
        <p:nvPicPr>
          <p:cNvPr id="2050" name="Picture 2" descr="D:\со старого\фпк\учеб. прогр 2017\Subsi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99729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«Экзотическая» классификация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Университет 1.0 (образование)</a:t>
            </a:r>
          </a:p>
          <a:p>
            <a:pPr eaLnBrk="1" hangingPunct="1"/>
            <a:r>
              <a:rPr lang="ru-RU" altLang="ru-RU" dirty="0" smtClean="0"/>
              <a:t>Университет 2.0 (образование + наука)</a:t>
            </a:r>
          </a:p>
          <a:p>
            <a:pPr eaLnBrk="1" hangingPunct="1"/>
            <a:r>
              <a:rPr lang="ru-RU" altLang="ru-RU" dirty="0" smtClean="0"/>
              <a:t>Университет 3.0 (</a:t>
            </a:r>
            <a:r>
              <a:rPr lang="ru-RU" altLang="ru-RU" sz="2400" dirty="0" smtClean="0"/>
              <a:t>образование + наука +</a:t>
            </a:r>
            <a:r>
              <a:rPr lang="ru-RU" altLang="ru-RU" sz="2400" dirty="0" err="1" smtClean="0"/>
              <a:t>иннвации+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стартапы+</a:t>
            </a:r>
            <a:r>
              <a:rPr lang="ru-RU" altLang="ru-RU" sz="2400" dirty="0" smtClean="0"/>
              <a:t> малые предприятия + …</a:t>
            </a:r>
            <a:r>
              <a:rPr lang="ru-RU" altLang="ru-RU" dirty="0" smtClean="0"/>
              <a:t>)</a:t>
            </a:r>
          </a:p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Университет 4.0 </a:t>
            </a:r>
            <a:r>
              <a:rPr lang="ru-RU" altLang="ru-RU" dirty="0" smtClean="0"/>
              <a:t>(</a:t>
            </a:r>
            <a:r>
              <a:rPr lang="ru-RU" altLang="ru-RU" sz="1600" dirty="0" smtClean="0"/>
              <a:t>от школы </a:t>
            </a:r>
            <a:r>
              <a:rPr lang="ru-RU" altLang="ru-RU" sz="1600" b="1" dirty="0" smtClean="0"/>
              <a:t>преодолевает</a:t>
            </a:r>
            <a:r>
              <a:rPr lang="ru-RU" altLang="ru-RU" sz="1600" dirty="0" smtClean="0"/>
              <a:t> устаревшую картину мира, методы и формы мышления, коммуникации, деятельности; технологии и формы образования; институциональные формы организации науки и образования;   </a:t>
            </a:r>
            <a:r>
              <a:rPr lang="ru-RU" altLang="ru-RU" sz="1600" b="1" dirty="0" smtClean="0"/>
              <a:t>создает </a:t>
            </a:r>
            <a:r>
              <a:rPr lang="ru-RU" altLang="ru-RU" sz="1600" dirty="0" smtClean="0"/>
              <a:t>новую картину мира, методы и формы мышления, коммуникации, деятельности; технологии и формы образования; институциональные формы организации науки и образования;   </a:t>
            </a:r>
            <a:r>
              <a:rPr lang="ru-RU" altLang="ru-RU" sz="1600" b="1" dirty="0" smtClean="0"/>
              <a:t>разворачивает</a:t>
            </a:r>
            <a:r>
              <a:rPr lang="ru-RU" altLang="ru-RU" sz="1600" dirty="0" smtClean="0">
                <a:solidFill>
                  <a:srgbClr val="FF0000"/>
                </a:solidFill>
              </a:rPr>
              <a:t> производство новых знаний и производств</a:t>
            </a:r>
            <a:r>
              <a:rPr lang="ru-RU" altLang="ru-RU" sz="1600" dirty="0" smtClean="0"/>
              <a:t>, готовит интеллектуалов с новыми </a:t>
            </a:r>
            <a:r>
              <a:rPr lang="ru-RU" altLang="ru-RU" sz="1600" dirty="0" smtClean="0"/>
              <a:t>наборами </a:t>
            </a:r>
            <a:r>
              <a:rPr lang="ru-RU" altLang="ru-RU" sz="1600" dirty="0" smtClean="0"/>
              <a:t>компетенций</a:t>
            </a:r>
            <a:r>
              <a:rPr lang="ru-RU" alt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2C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«Классификация» </a:t>
            </a:r>
            <a:r>
              <a:rPr lang="ru-RU" altLang="ru-RU" b="1" dirty="0" smtClean="0">
                <a:solidFill>
                  <a:srgbClr val="2C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в </a:t>
            </a:r>
            <a:r>
              <a:rPr lang="ru-RU" altLang="ru-RU" b="1" dirty="0" smtClean="0">
                <a:solidFill>
                  <a:srgbClr val="2C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Национальное достояние</a:t>
            </a:r>
          </a:p>
          <a:p>
            <a:pPr eaLnBrk="1" hangingPunct="1"/>
            <a:r>
              <a:rPr lang="ru-RU" altLang="ru-RU" dirty="0" smtClean="0"/>
              <a:t>Федеральные</a:t>
            </a:r>
          </a:p>
          <a:p>
            <a:pPr eaLnBrk="1" hangingPunct="1"/>
            <a:r>
              <a:rPr lang="ru-RU" altLang="ru-RU" dirty="0" smtClean="0"/>
              <a:t>Национальные исследовательские</a:t>
            </a:r>
          </a:p>
          <a:p>
            <a:pPr eaLnBrk="1" hangingPunct="1"/>
            <a:r>
              <a:rPr lang="ru-RU" altLang="ru-RU" dirty="0" smtClean="0"/>
              <a:t>Опорные </a:t>
            </a:r>
          </a:p>
          <a:p>
            <a:pPr eaLnBrk="1" hangingPunct="1"/>
            <a:r>
              <a:rPr lang="ru-RU" altLang="ru-RU" dirty="0" smtClean="0"/>
              <a:t>«Просто университет ?» (прикладной </a:t>
            </a:r>
            <a:r>
              <a:rPr lang="ru-RU" altLang="ru-RU" dirty="0" err="1" smtClean="0"/>
              <a:t>бакалавриат</a:t>
            </a:r>
            <a:r>
              <a:rPr lang="ru-RU" altLang="ru-RU" dirty="0" smtClean="0"/>
              <a:t>)</a:t>
            </a:r>
          </a:p>
          <a:p>
            <a:pPr eaLnBrk="1" hangingPunct="1"/>
            <a:r>
              <a:rPr lang="ru-RU" altLang="ru-RU" dirty="0" smtClean="0"/>
              <a:t>Академии</a:t>
            </a:r>
          </a:p>
          <a:p>
            <a:pPr eaLnBrk="1" hangingPunct="1"/>
            <a:r>
              <a:rPr lang="ru-RU" altLang="ru-RU" dirty="0" smtClean="0"/>
              <a:t>Институты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Проблема 2.  Слияние вузов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140968"/>
            <a:ext cx="8651304" cy="345638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Вызывала серьезные опасения практика укрупнения вузов с помощью их реорганизации в форме присоединения. При присоединении отраслевых вузов к региональным университетам существует </a:t>
            </a:r>
            <a:r>
              <a:rPr lang="ru-RU" sz="1600" dirty="0" smtClean="0">
                <a:solidFill>
                  <a:srgbClr val="FF0000"/>
                </a:solidFill>
              </a:rPr>
              <a:t>опасность снижения качества подготовки </a:t>
            </a:r>
            <a:r>
              <a:rPr lang="ru-RU" sz="1600" dirty="0" smtClean="0"/>
              <a:t>специалистов, а также существенного ослабления их связи с отраслевыми министерствами и работодателями. </a:t>
            </a:r>
          </a:p>
          <a:p>
            <a:r>
              <a:rPr lang="ru-RU" sz="1600" dirty="0" smtClean="0"/>
              <a:t>Слияние различающихся по профилю, истории и традициям организаций ВО может привести к </a:t>
            </a:r>
            <a:r>
              <a:rPr lang="ru-RU" sz="1600" dirty="0" smtClean="0">
                <a:solidFill>
                  <a:srgbClr val="FF0000"/>
                </a:solidFill>
              </a:rPr>
              <a:t>утрате накопленного интеллектуального потенциала, потере позиций научных школ,</a:t>
            </a:r>
            <a:r>
              <a:rPr lang="ru-RU" sz="1600" dirty="0" smtClean="0"/>
              <a:t> действовавших в присоединяемых университетах. </a:t>
            </a:r>
          </a:p>
          <a:p>
            <a:r>
              <a:rPr lang="ru-RU" sz="1600" dirty="0" smtClean="0"/>
              <a:t>Анализ показателей деятельности ведущих зарубежных вузов также не подтверждает корреляцию между крупностью (по размерам) университета и его местами в общепризнанных мировых рейтингах университетов. </a:t>
            </a:r>
          </a:p>
          <a:p>
            <a:r>
              <a:rPr lang="ru-RU" sz="1600" dirty="0" smtClean="0"/>
              <a:t>Кроме того, процесс реструктуризации вузов вызвал значительную </a:t>
            </a:r>
            <a:r>
              <a:rPr lang="ru-RU" sz="1600" dirty="0" smtClean="0">
                <a:solidFill>
                  <a:srgbClr val="FF0000"/>
                </a:solidFill>
              </a:rPr>
              <a:t>социальную напряженность</a:t>
            </a:r>
            <a:r>
              <a:rPr lang="ru-RU" sz="1600" dirty="0" smtClean="0"/>
              <a:t>, поскольку не всегда понятны мотивы и планы, которые существуют в отношении изменения сети организаций ВО.</a:t>
            </a:r>
            <a:endParaRPr lang="ru-RU" sz="1600" dirty="0"/>
          </a:p>
        </p:txBody>
      </p:sp>
      <p:pic>
        <p:nvPicPr>
          <p:cNvPr id="3074" name="Picture 2" descr="D:\со старого\фпк\учеб. прогр 2017\file65b8wwb0m36ze0lfhrd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3269535" cy="2182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о старого\фпк\учеб. прогр 2017\og_74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94" y="980728"/>
            <a:ext cx="850380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Проблема 3. Мониторинг эффективности деятельности вузов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6275040" cy="45262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 проведении мониторинга собирается много важной и полезной информации о деятельности организаций высшего образования. Однако для оценки эффективности их деятельности по разработанной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методике используется только малая ее часть. Так, в 2012 году для оценки эффективности вузов из 50 запрашиваемых было выбрано всего 5 показателей, а для оценки филиалов - 8. В качестве критерия эффективной деятельности вуза было определено достижение пороговых значений по 4показателям, а для филиалов - достижение пороговых значений по 5 показателям. </a:t>
            </a:r>
          </a:p>
          <a:p>
            <a:r>
              <a:rPr lang="ru-RU" dirty="0" smtClean="0"/>
              <a:t>Необходимо совершенствовать применяемую сегодня методику оценки эффективности, вводить более адекватные показатели, учитывающие отраслевую специфику вузов, преобладающий профиль их деятельности. </a:t>
            </a:r>
          </a:p>
          <a:p>
            <a:r>
              <a:rPr lang="ru-RU" dirty="0" smtClean="0"/>
              <a:t>Нуждаются в совершенствовании используемые сегодня для оценки результативности научной деятельности вузов </a:t>
            </a:r>
            <a:r>
              <a:rPr lang="ru-RU" dirty="0" err="1" smtClean="0"/>
              <a:t>наукометрические</a:t>
            </a:r>
            <a:r>
              <a:rPr lang="ru-RU" dirty="0" smtClean="0"/>
              <a:t> показатели.</a:t>
            </a:r>
            <a:endParaRPr lang="ru-RU" dirty="0"/>
          </a:p>
        </p:txBody>
      </p:sp>
      <p:pic>
        <p:nvPicPr>
          <p:cNvPr id="5122" name="Picture 2" descr="D:\со старого\фпк\учеб. прогр 2017\logo_v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56490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/>
              <a:t>Каковы результаты мониторинга 2016 года</a:t>
            </a:r>
            <a:r>
              <a:rPr lang="ru-RU" b="1" dirty="0" smtClean="0"/>
              <a:t>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147248" cy="4824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dirty="0" smtClean="0"/>
              <a:t>        В мониторинге приняли участие </a:t>
            </a:r>
            <a:r>
              <a:rPr lang="ru-RU" sz="4900" b="1" dirty="0" smtClean="0"/>
              <a:t>830</a:t>
            </a:r>
            <a:r>
              <a:rPr lang="ru-RU" sz="4900" dirty="0" smtClean="0"/>
              <a:t> вузов и </a:t>
            </a:r>
            <a:r>
              <a:rPr lang="ru-RU" sz="4900" b="1" dirty="0" smtClean="0"/>
              <a:t>932</a:t>
            </a:r>
            <a:r>
              <a:rPr lang="ru-RU" sz="4900" dirty="0" smtClean="0"/>
              <a:t> филиала. Среди </a:t>
            </a:r>
            <a:r>
              <a:rPr lang="ru-RU" sz="4900" dirty="0" err="1" smtClean="0"/>
              <a:t>госвузов</a:t>
            </a:r>
            <a:r>
              <a:rPr lang="ru-RU" sz="4900" dirty="0" smtClean="0"/>
              <a:t> неэффективными было признано </a:t>
            </a:r>
            <a:r>
              <a:rPr lang="ru-RU" sz="4900" b="1" dirty="0" smtClean="0">
                <a:solidFill>
                  <a:srgbClr val="FF0000"/>
                </a:solidFill>
              </a:rPr>
              <a:t>10 организаций </a:t>
            </a:r>
            <a:r>
              <a:rPr lang="ru-RU" sz="4900" dirty="0" smtClean="0"/>
              <a:t>(в </a:t>
            </a:r>
            <a:r>
              <a:rPr lang="ru-RU" sz="4900" dirty="0" smtClean="0"/>
              <a:t>2015 году </a:t>
            </a:r>
            <a:r>
              <a:rPr lang="ru-RU" sz="4900" dirty="0" smtClean="0"/>
              <a:t>их было 25):</a:t>
            </a:r>
          </a:p>
          <a:p>
            <a:r>
              <a:rPr lang="ru-RU" sz="4900" dirty="0" smtClean="0"/>
              <a:t>Московская государственная академия ветеринарной </a:t>
            </a:r>
            <a:r>
              <a:rPr lang="ru-RU" sz="4900" dirty="0" err="1" smtClean="0"/>
              <a:t>медпрошломицины</a:t>
            </a:r>
            <a:r>
              <a:rPr lang="ru-RU" sz="4900" dirty="0" smtClean="0"/>
              <a:t> </a:t>
            </a:r>
            <a:r>
              <a:rPr lang="ru-RU" sz="4900" dirty="0" smtClean="0"/>
              <a:t>и биотехнологии - МВА имени К. И. Скрябина,</a:t>
            </a:r>
          </a:p>
          <a:p>
            <a:r>
              <a:rPr lang="ru-RU" sz="4900" dirty="0" smtClean="0"/>
              <a:t>Московский государственный университет путей сообщения Императора Николая II,</a:t>
            </a:r>
          </a:p>
          <a:p>
            <a:r>
              <a:rPr lang="ru-RU" sz="4900" dirty="0" smtClean="0"/>
              <a:t>Московская государственная академия водного транспорта,</a:t>
            </a:r>
          </a:p>
          <a:p>
            <a:r>
              <a:rPr lang="ru-RU" sz="4900" dirty="0" smtClean="0"/>
              <a:t>Институт права и экономики (Липецк),</a:t>
            </a:r>
          </a:p>
          <a:p>
            <a:r>
              <a:rPr lang="ru-RU" sz="4900" dirty="0" smtClean="0"/>
              <a:t>Самарская академия государственного и муниципального управления,</a:t>
            </a:r>
          </a:p>
          <a:p>
            <a:r>
              <a:rPr lang="ru-RU" sz="4900" dirty="0" smtClean="0"/>
              <a:t>Воронежский государственный институт физической культуры,</a:t>
            </a:r>
          </a:p>
          <a:p>
            <a:r>
              <a:rPr lang="ru-RU" sz="4900" dirty="0" smtClean="0"/>
              <a:t>Дагестанский государственный педагогический университет,</a:t>
            </a:r>
          </a:p>
          <a:p>
            <a:r>
              <a:rPr lang="ru-RU" sz="4900" dirty="0" err="1" smtClean="0"/>
              <a:t>Набережночелнинский</a:t>
            </a:r>
            <a:r>
              <a:rPr lang="ru-RU" sz="4900" dirty="0" smtClean="0"/>
              <a:t> государственный торгово-технологический институт,</a:t>
            </a:r>
          </a:p>
          <a:p>
            <a:r>
              <a:rPr lang="ru-RU" sz="4900" dirty="0" smtClean="0"/>
              <a:t>Сахалинский государственный университет,</a:t>
            </a:r>
          </a:p>
          <a:p>
            <a:r>
              <a:rPr lang="ru-RU" sz="4900" dirty="0" smtClean="0"/>
              <a:t>Якутская государственная сельскохозяйственная академия.</a:t>
            </a:r>
          </a:p>
          <a:p>
            <a:endParaRPr lang="ru-RU" sz="4900" dirty="0" smtClean="0"/>
          </a:p>
          <a:p>
            <a:r>
              <a:rPr lang="ru-RU" sz="4900" dirty="0" smtClean="0"/>
              <a:t>Также неэффективными признаны 199 филиалов государственных вузов, 81 частный вуз и 156 филиалов негосударственных вузов.</a:t>
            </a:r>
          </a:p>
          <a:p>
            <a:endParaRPr lang="ru-RU" sz="4900" dirty="0" smtClean="0"/>
          </a:p>
          <a:p>
            <a:r>
              <a:rPr lang="ru-RU" sz="4900" dirty="0" smtClean="0"/>
              <a:t>В 2015 году неэффективными было признано</a:t>
            </a:r>
          </a:p>
          <a:p>
            <a:pPr>
              <a:buNone/>
            </a:pPr>
            <a:r>
              <a:rPr lang="ru-RU" sz="4900" dirty="0" smtClean="0"/>
              <a:t>      </a:t>
            </a:r>
            <a:r>
              <a:rPr lang="ru-RU" sz="4900" dirty="0" smtClean="0"/>
              <a:t>и  </a:t>
            </a:r>
            <a:r>
              <a:rPr lang="ru-RU" sz="4900" dirty="0" smtClean="0"/>
              <a:t>около 300 вузов и филиалов.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D:\со старого\фпк\учеб. прогр 2017\17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1656184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мониторинга в 2017 году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29 июня стали известны результаты мониторинга эффективности вузов 2017 года</a:t>
            </a:r>
          </a:p>
          <a:p>
            <a:r>
              <a:rPr lang="ru-RU" dirty="0" smtClean="0"/>
              <a:t>В этом году в нем приняли участие 770 государственных, негосударственных, муниципальных и региональных вузов и 691 филиал.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Мониторинг эффективности включает в себя восемь целевых показателей: "Образовательная деятельность", "Научно-исследовательская деятельность", "Международная деятельность" (показатель для вузов), "Финансово-экономическая деятельность", "Заработная плата профессорско-преподавательского состава", "Трудоустройство", "Контингент студентов" (показатель для филиалов) и "Дополнительные показатели образовательных организаций".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процедуру мониторинга эффективности в 2017 году были внесены изменения в показателях "Трудоустройство" и "Зарплата ППС", пороговое значение которого установили на уровне 150% от средней заработной платы в регионе.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541 вуз выполнил четыре и более показателей, 21 - менее 4 показателей. 3 вуза - участника мониторинга находятся в стадии реорганизации или реорганизованы. По 55 вузам идет подтверждение мероприятий по государственному контролю (надзору) по результатам мониторинга 2016 года. Наконец, еще по 149 проходит обработка и анализ предоставленных данных.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Что касается филиалов, то четыре и более показателей выполнили 472 из них, менее - 94. 55 филиалов вузов находятся в стадии реорганизации или уже реорганизованы. По 57 проходит подтверждение мероприятий по государственному контролю (надзору) по результатам мониторинга 2016 года, по 14 - обработка и анализ данных.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Проблема 4. Постоянное изменение </a:t>
            </a:r>
            <a:r>
              <a:rPr lang="ru-RU" sz="2800" dirty="0" err="1" smtClean="0"/>
              <a:t>ФГОСов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46237"/>
            <a:ext cx="5194920" cy="45262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Постоянное изменение ФГОС ВО привело к </a:t>
            </a:r>
            <a:r>
              <a:rPr lang="ru-RU" dirty="0" smtClean="0">
                <a:solidFill>
                  <a:srgbClr val="FF0000"/>
                </a:solidFill>
              </a:rPr>
              <a:t>многократному росту трудозатрат </a:t>
            </a:r>
            <a:r>
              <a:rPr lang="ru-RU" dirty="0" smtClean="0"/>
              <a:t>на переработку и обновление учебно-методической документации, наличие которой обязательно проверяют контрольно-надзорные органы. </a:t>
            </a:r>
          </a:p>
          <a:p>
            <a:r>
              <a:rPr lang="ru-RU" dirty="0" smtClean="0"/>
              <a:t>Затрудняют эффективную организацию учебного процесса задержки с решением вопросов в области организации и функционирования учебно-методических объединений (</a:t>
            </a:r>
            <a:r>
              <a:rPr lang="ru-RU" dirty="0" smtClean="0">
                <a:solidFill>
                  <a:srgbClr val="FF0000"/>
                </a:solidFill>
              </a:rPr>
              <a:t>УМО)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согласованы в должной степени основные задачи и механизмы актуализации ФГОС на основе разрабатываемых </a:t>
            </a:r>
            <a:r>
              <a:rPr lang="ru-RU" dirty="0" smtClean="0">
                <a:solidFill>
                  <a:srgbClr val="FF0000"/>
                </a:solidFill>
              </a:rPr>
              <a:t>профессиональных стандартов</a:t>
            </a:r>
            <a:r>
              <a:rPr lang="ru-RU" dirty="0" smtClean="0"/>
              <a:t>, организация разработки и рецензирования примерных основных образовательных программ, формирования их реестров. </a:t>
            </a:r>
            <a:endParaRPr lang="ru-RU" dirty="0"/>
          </a:p>
        </p:txBody>
      </p:sp>
      <p:pic>
        <p:nvPicPr>
          <p:cNvPr id="7170" name="Picture 2" descr="D:\со старого\фпк\учеб. прогр 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826892" cy="344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53536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Проблема 5. </a:t>
            </a:r>
            <a:br>
              <a:rPr lang="ru-RU" sz="2000" dirty="0" smtClean="0"/>
            </a:br>
            <a:r>
              <a:rPr lang="ru-RU" sz="2800" dirty="0" smtClean="0"/>
              <a:t>Реализация норм ФЗ «Об образовании в РФ»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762872" cy="452628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dirty="0" smtClean="0"/>
              <a:t>Не реализуется в полной мере потенциал таких важных норм нового федерального образовательного законодательства, как например, </a:t>
            </a:r>
            <a:r>
              <a:rPr lang="ru-RU" dirty="0" smtClean="0">
                <a:solidFill>
                  <a:srgbClr val="FF0000"/>
                </a:solidFill>
              </a:rPr>
              <a:t>сетевое взаимодействие </a:t>
            </a:r>
            <a:r>
              <a:rPr lang="ru-RU" dirty="0" smtClean="0"/>
              <a:t>образовательных организаций; применение </a:t>
            </a:r>
            <a:r>
              <a:rPr lang="ru-RU" dirty="0" smtClean="0">
                <a:solidFill>
                  <a:srgbClr val="FF0000"/>
                </a:solidFill>
              </a:rPr>
              <a:t>электронного обучения</a:t>
            </a:r>
            <a:r>
              <a:rPr lang="ru-RU" dirty="0" smtClean="0"/>
              <a:t>, дистанционных образовательных технологий, формирование </a:t>
            </a:r>
            <a:r>
              <a:rPr lang="ru-RU" dirty="0" smtClean="0">
                <a:solidFill>
                  <a:srgbClr val="FF0000"/>
                </a:solidFill>
              </a:rPr>
              <a:t>электронных библиотек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D:\со старого\фпк\учеб. прогр 2017\depositphotos_18974363-Electronic-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Цели и задачи государственной политики в области образования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/>
              <a:t>Стратегической целью государственной политики в области образования является на период до 2020 г является </a:t>
            </a:r>
            <a:r>
              <a:rPr lang="ru-RU" sz="2600" i="1" dirty="0" smtClean="0">
                <a:solidFill>
                  <a:srgbClr val="FF0000"/>
                </a:solidFill>
              </a:rPr>
              <a:t>создание условий для эффективного развития российского образования, направленного на обеспечение доступности качественного образования, отвечающего требованиям современного инновационного социально ориентированного развития Российской Федерации  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ФЦП развития образования на 2016-2020 годы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endParaRPr lang="ru-RU" sz="26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dirty="0" smtClean="0"/>
              <a:t>		Реализация этой цели предполагает решение следующих приоритетных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задач:</a:t>
            </a:r>
          </a:p>
          <a:p>
            <a:pPr>
              <a:buNone/>
            </a:pP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dirty="0" smtClean="0"/>
              <a:t>создание и распространение структурных и технологических инноваций в среднем профессиональном и высшем образовании;</a:t>
            </a:r>
          </a:p>
          <a:p>
            <a:endParaRPr lang="ru-RU" sz="2300" dirty="0" smtClean="0"/>
          </a:p>
          <a:p>
            <a:r>
              <a:rPr lang="ru-RU" sz="2300" dirty="0" smtClean="0"/>
              <a:t>развитие современных механизмов и технологий общего образования;</a:t>
            </a:r>
          </a:p>
          <a:p>
            <a:endParaRPr lang="ru-RU" sz="2300" dirty="0" smtClean="0"/>
          </a:p>
          <a:p>
            <a:r>
              <a:rPr lang="ru-RU" sz="2300" dirty="0" smtClean="0"/>
              <a:t>реализация мер по развитию научно-образовательной и творческой среды в образовательных организациях, развитие эффективной системы дополнительного образования детей;</a:t>
            </a:r>
          </a:p>
          <a:p>
            <a:endParaRPr lang="ru-RU" sz="2300" dirty="0" smtClean="0"/>
          </a:p>
          <a:p>
            <a:r>
              <a:rPr lang="ru-RU" sz="2300" dirty="0" smtClean="0"/>
              <a:t>создание инфраструктуры, обеспечивающей условия подготовки кадров для современной экономики;</a:t>
            </a:r>
          </a:p>
          <a:p>
            <a:endParaRPr lang="ru-RU" sz="2300" dirty="0" smtClean="0"/>
          </a:p>
          <a:p>
            <a:r>
              <a:rPr lang="ru-RU" sz="2300" dirty="0" smtClean="0"/>
              <a:t>формирование востребованной системы оценки качества образования и образовательных результатов.</a:t>
            </a:r>
            <a:endParaRPr lang="ru-RU" sz="2300" dirty="0"/>
          </a:p>
        </p:txBody>
      </p:sp>
      <p:pic>
        <p:nvPicPr>
          <p:cNvPr id="5122" name="Picture 2" descr="H:\со старого\фпк\1350028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90154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Проблема 6. </a:t>
            </a:r>
            <a:br>
              <a:rPr lang="ru-RU" sz="2800" dirty="0" smtClean="0"/>
            </a:br>
            <a:r>
              <a:rPr lang="ru-RU" sz="2800" dirty="0" smtClean="0"/>
              <a:t>Профессионально-общественная аккредитация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46237"/>
            <a:ext cx="3970784" cy="45262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оказывает пока должного влияния на систему высшего образования и предусмотренная Законом «Об образовании в Российской Федерации» профессионально-общественная аккредитация. </a:t>
            </a:r>
          </a:p>
          <a:p>
            <a:r>
              <a:rPr lang="ru-RU" dirty="0" smtClean="0"/>
              <a:t>Требуется усиление взаимодействия с работодателями в данной области.</a:t>
            </a:r>
          </a:p>
          <a:p>
            <a:endParaRPr lang="ru-RU" dirty="0"/>
          </a:p>
        </p:txBody>
      </p:sp>
      <p:pic>
        <p:nvPicPr>
          <p:cNvPr id="16386" name="Picture 2" descr="D:\со старого\фпк\учеб. прогр 2017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Проблема 7. </a:t>
            </a:r>
            <a:r>
              <a:rPr lang="ru-RU" sz="2400" dirty="0" smtClean="0"/>
              <a:t>Развитие </a:t>
            </a:r>
            <a:r>
              <a:rPr lang="ru-RU" sz="2400" dirty="0" smtClean="0"/>
              <a:t>третьего уровня высшего образования - подготовки кадров высшей квалификации в аспирантуре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6635080" cy="45262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Образовательные программы этого уровня должны обеспечивать одновременное решение задачи получения полноценного профессионального образования и проведения самостоятельных научных исследований, результатом которых должно стать получение новых знаний и </a:t>
            </a:r>
          </a:p>
          <a:p>
            <a:pPr>
              <a:buNone/>
            </a:pPr>
            <a:r>
              <a:rPr lang="ru-RU" dirty="0" smtClean="0"/>
              <a:t>     подготовка диссертационной работы. </a:t>
            </a:r>
          </a:p>
          <a:p>
            <a:r>
              <a:rPr lang="ru-RU" dirty="0" smtClean="0"/>
              <a:t>ФГОС этого уровня образования должны обеспечивать достаточно широкую свободу учебного наполнения образовательной программы, подготовку по тем технологическим направлениям, которые еще только формируются в экономике. </a:t>
            </a:r>
          </a:p>
          <a:p>
            <a:r>
              <a:rPr lang="ru-RU" dirty="0" smtClean="0"/>
              <a:t>Для этого важно создать необходимые условия для эффективной интеграции и взаимодействия организаций науки и образования. Следует активнее использовать потенциал ведущих научных организаций для реализации ими программ подготовки кадров высшей квалификации.</a:t>
            </a:r>
          </a:p>
          <a:p>
            <a:endParaRPr lang="ru-RU" dirty="0"/>
          </a:p>
        </p:txBody>
      </p:sp>
      <p:pic>
        <p:nvPicPr>
          <p:cNvPr id="13315" name="Picture 3" descr="D:\со старого\фпк\учеб. прогр 2017\aspi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348880"/>
            <a:ext cx="197048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Проблема 8.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Онлайн-образование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861048"/>
            <a:ext cx="8229600" cy="28083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/>
              <a:t>      Стремительное развитие информационных технологий привело к многократному увеличению их применения в области образования, расширению доступности качественного образования, использованию новых методов обучения. Развитие </a:t>
            </a:r>
            <a:r>
              <a:rPr lang="ru-RU" sz="3400" dirty="0" err="1" smtClean="0"/>
              <a:t>онлайн-образования</a:t>
            </a:r>
            <a:r>
              <a:rPr lang="ru-RU" sz="3400" dirty="0" smtClean="0"/>
              <a:t> открывает доступ к курсам ведущих российских и зарубежных ученых, тем самым отчасти решая ряд проблем, связанных с недостаточным количеством квалифицированных преподавателей в отдельных вузах. В России уже создана Национальная платформа открытого образования, которая является оператором </a:t>
            </a:r>
            <a:r>
              <a:rPr lang="ru-RU" sz="3400" dirty="0" err="1" smtClean="0"/>
              <a:t>онлайн-образования</a:t>
            </a:r>
            <a:r>
              <a:rPr lang="ru-RU" sz="3400" dirty="0" smtClean="0"/>
              <a:t> в стране и на которой начала формироваться библиотека </a:t>
            </a:r>
            <a:r>
              <a:rPr lang="ru-RU" sz="3400" dirty="0" err="1" smtClean="0"/>
              <a:t>онлайн-курсов</a:t>
            </a:r>
            <a:r>
              <a:rPr lang="ru-RU" sz="3400" dirty="0" smtClean="0"/>
              <a:t>. Ежегодно увеличивается количество российских вузов, создающих </a:t>
            </a:r>
            <a:r>
              <a:rPr lang="ru-RU" sz="3400" dirty="0" err="1" smtClean="0"/>
              <a:t>онлайн-курсы</a:t>
            </a:r>
            <a:r>
              <a:rPr lang="ru-RU" sz="3400" dirty="0" smtClean="0"/>
              <a:t> на ведущих международных платформах. Но, несмотря на серьезные достижения в этой области, остается открытым вопрос о правовом регулировании </a:t>
            </a:r>
            <a:r>
              <a:rPr lang="ru-RU" sz="3400" dirty="0" err="1" smtClean="0"/>
              <a:t>онлайн-образования</a:t>
            </a:r>
            <a:r>
              <a:rPr lang="ru-RU" sz="3400" dirty="0" smtClean="0"/>
              <a:t> и его интеграции в образовательные программы университетов.</a:t>
            </a:r>
          </a:p>
          <a:p>
            <a:endParaRPr lang="ru-RU" dirty="0"/>
          </a:p>
        </p:txBody>
      </p:sp>
      <p:pic>
        <p:nvPicPr>
          <p:cNvPr id="12290" name="Picture 2" descr="D:\со старого\фпк\учеб. прогр 2017\overcoming-3-cultural-barriers-to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61974" cy="233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Рост числа курсов </a:t>
            </a:r>
            <a:r>
              <a:rPr lang="en-US" altLang="ru-RU" smtClean="0"/>
              <a:t>MOOC</a:t>
            </a:r>
            <a:endParaRPr lang="ru-RU" altLang="ru-RU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1628775"/>
            <a:ext cx="8389937" cy="4679950"/>
          </a:xfrm>
          <a:noFill/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9750" y="4221163"/>
            <a:ext cx="115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/>
              <a:t>800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300788" y="1341438"/>
            <a:ext cx="1584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/>
              <a:t>7500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Курсы НИУ ВШЭ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Например, в открытом доступе на </a:t>
            </a:r>
            <a:r>
              <a:rPr lang="ru-RU" dirty="0" smtClean="0">
                <a:hlinkClick r:id="rId2"/>
              </a:rPr>
              <a:t>международной платформе </a:t>
            </a:r>
            <a:r>
              <a:rPr lang="ru-RU" dirty="0" err="1" smtClean="0">
                <a:hlinkClick r:id="rId2"/>
              </a:rPr>
              <a:t>Coursera</a:t>
            </a:r>
            <a:r>
              <a:rPr lang="ru-RU" dirty="0" smtClean="0"/>
              <a:t> и </a:t>
            </a:r>
            <a:r>
              <a:rPr lang="ru-RU" dirty="0" smtClean="0">
                <a:hlinkClick r:id="rId3"/>
              </a:rPr>
              <a:t>российской Национальной платформе открытого образования</a:t>
            </a:r>
            <a:r>
              <a:rPr lang="ru-RU" dirty="0" smtClean="0"/>
              <a:t> (НПОО) студенты  НИУ ВШЭ могут бесплатно изучать курсы лучших преподавателей Высшей школы экономики.</a:t>
            </a:r>
          </a:p>
          <a:p>
            <a:r>
              <a:rPr lang="ru-RU" b="1" dirty="0" smtClean="0"/>
              <a:t>Курсы НИУ ВШЭ на </a:t>
            </a:r>
            <a:r>
              <a:rPr lang="ru-RU" b="1" dirty="0" err="1" smtClean="0"/>
              <a:t>Coursera</a:t>
            </a:r>
            <a:endParaRPr lang="ru-RU" b="1" dirty="0" smtClean="0"/>
          </a:p>
          <a:p>
            <a:r>
              <a:rPr lang="ru-RU" dirty="0" smtClean="0"/>
              <a:t>С 2016 года большинство курсов НИУ ВШЭ на платформе </a:t>
            </a:r>
            <a:r>
              <a:rPr lang="ru-RU" dirty="0" err="1" smtClean="0"/>
              <a:t>Coursera</a:t>
            </a:r>
            <a:r>
              <a:rPr lang="ru-RU" dirty="0" smtClean="0"/>
              <a:t> переводятся в формат «по требованию» (</a:t>
            </a:r>
            <a:r>
              <a:rPr lang="ru-RU" dirty="0" err="1" smtClean="0"/>
              <a:t>on-demand</a:t>
            </a:r>
            <a:r>
              <a:rPr lang="ru-RU" dirty="0" smtClean="0"/>
              <a:t>), предполагающий, что слушатели могут присоединиться к изучению курса в любое удобное для них время — большинство курсов в формате «по требованию» стартуют каждые 2 недели.</a:t>
            </a:r>
          </a:p>
          <a:p>
            <a:r>
              <a:rPr lang="ru-RU" dirty="0" smtClean="0"/>
              <a:t>В феврале 2016 ВШЭ запустила 3 специализации на </a:t>
            </a:r>
            <a:r>
              <a:rPr lang="ru-RU" dirty="0" err="1" smtClean="0"/>
              <a:t>Coursera</a:t>
            </a:r>
            <a:r>
              <a:rPr lang="ru-RU" dirty="0" smtClean="0"/>
              <a:t> — «</a:t>
            </a:r>
            <a:r>
              <a:rPr lang="ru-RU" dirty="0" smtClean="0">
                <a:hlinkClick r:id="rId4"/>
              </a:rPr>
              <a:t>Финансовые инструменты для частного инвестора</a:t>
            </a:r>
            <a:r>
              <a:rPr lang="ru-RU" dirty="0" smtClean="0"/>
              <a:t>», «</a:t>
            </a:r>
            <a:r>
              <a:rPr lang="ru-RU" dirty="0" smtClean="0">
                <a:hlinkClick r:id="rId5"/>
              </a:rPr>
              <a:t>Корпоративные финансы и стоимость компании</a:t>
            </a:r>
            <a:r>
              <a:rPr lang="ru-RU" dirty="0" smtClean="0"/>
              <a:t>», а также (совместно с UCSD) «</a:t>
            </a:r>
            <a:r>
              <a:rPr lang="ru-RU" dirty="0" err="1" smtClean="0">
                <a:hlinkClick r:id="rId6"/>
              </a:rPr>
              <a:t>Data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Structures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and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Algorithms</a:t>
            </a:r>
            <a:r>
              <a:rPr lang="ru-RU" dirty="0" smtClean="0"/>
              <a:t>». В каждой специализации — 5 курсов и </a:t>
            </a:r>
            <a:r>
              <a:rPr lang="ru-RU" dirty="0" err="1" smtClean="0"/>
              <a:t>практикоориентированный</a:t>
            </a:r>
            <a:r>
              <a:rPr lang="ru-RU" dirty="0" smtClean="0"/>
              <a:t> итоговый проект, основанный на знаниях, которые слушатели получают на всех курсах специализации и доступный только при условии успешного освоения всех курсов специализации.</a:t>
            </a:r>
          </a:p>
          <a:p>
            <a:r>
              <a:rPr lang="ru-RU" dirty="0" smtClean="0"/>
              <a:t>По всем курсам слушатели могут записаться на платный трек, который обеспечивает доступ ко всем заданиям и тестам, успешное выполнение которых позволяет получить сертификат.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Проблема 9.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Мотивация студентов для самостоятельного освоения курсов и дисциплин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46237"/>
            <a:ext cx="8147248" cy="250284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Законом об образовании студентам предоставлены права на обучение по индивидуальному учебному плану, в том числе </a:t>
            </a:r>
            <a:r>
              <a:rPr lang="ru-RU" dirty="0" smtClean="0">
                <a:solidFill>
                  <a:srgbClr val="FF0000"/>
                </a:solidFill>
              </a:rPr>
              <a:t>ускоренное обучение</a:t>
            </a:r>
            <a:r>
              <a:rPr lang="ru-RU" dirty="0" smtClean="0"/>
              <a:t>, участие в формировании содержания своего профессионального образования, освоение наряду с учебными предметами, курсами, дисциплинами (модулями) по осваиваемой образовательной программе любых других учебных предметов, курсов, дисциплин (модулей), преподаваемых в данном вузе, в других образовательных организациях, одновременное освоение нескольких основных профессиональных образовательных программ. Не всегда в вузах создаются для этого необходимые условия.</a:t>
            </a:r>
            <a:endParaRPr lang="ru-RU" dirty="0"/>
          </a:p>
        </p:txBody>
      </p:sp>
      <p:pic>
        <p:nvPicPr>
          <p:cNvPr id="11266" name="Picture 2" descr="D:\со старого\фпк\учеб. прогр 2017\65640d58863942645b176f5c95618c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5250160" cy="267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Проблема 10.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Заработная плата профессорско-преподавательского состава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6236"/>
            <a:ext cx="5616624" cy="5095131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2015 г. среднемесячная заработная плата ППС по России составила 46,4 тыс. руб., что на 40% выше среднемесячной заработной платы в стране. По сравнению с 2014 г., </a:t>
            </a:r>
            <a:r>
              <a:rPr lang="ru-RU" sz="1600" dirty="0" smtClean="0">
                <a:solidFill>
                  <a:srgbClr val="FF0000"/>
                </a:solidFill>
              </a:rPr>
              <a:t>в 2016 г. она составила 55 тыс. руб. </a:t>
            </a:r>
          </a:p>
          <a:p>
            <a:r>
              <a:rPr lang="ru-RU" sz="1600" dirty="0" smtClean="0"/>
              <a:t>Вместе </a:t>
            </a:r>
            <a:r>
              <a:rPr lang="ru-RU" sz="1600" dirty="0" smtClean="0"/>
              <a:t>с этим, в сложившейся в настоящее время сложной социально-экономической ситуации возникают серьезные риски достижения к 2020г. показателя 200% по среднемесячной зарплате ППС от  среднемесячной региональной зарплаты.</a:t>
            </a:r>
          </a:p>
          <a:p>
            <a:r>
              <a:rPr lang="ru-RU" sz="1600" dirty="0" smtClean="0"/>
              <a:t>Решая вопросы повышения заработной платы, отдельные вузы прибегают к сокращению ППС, что ведет к повышению аудиторной нагрузки на ППС. </a:t>
            </a:r>
          </a:p>
          <a:p>
            <a:r>
              <a:rPr lang="ru-RU" sz="1600" dirty="0" smtClean="0"/>
              <a:t>Слишком большая аудиторная нагрузка  на ставку не дает возможность преподавателям заниматься научной работой, участвовать в российских и международных мероприятиях и в полной мере вовлекаться в учебный процесс. </a:t>
            </a:r>
          </a:p>
          <a:p>
            <a:endParaRPr lang="ru-RU" sz="1600" dirty="0"/>
          </a:p>
        </p:txBody>
      </p:sp>
      <p:pic>
        <p:nvPicPr>
          <p:cNvPr id="10242" name="Picture 2" descr="D:\со старого\фпк\учеб. прогр 2017\640.65628439_2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611" y="1772816"/>
            <a:ext cx="299614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Оплата труда 2015-2016 </a:t>
            </a:r>
            <a:r>
              <a:rPr lang="en-US" altLang="ru-RU" dirty="0" smtClean="0"/>
              <a:t>(full </a:t>
            </a:r>
            <a:r>
              <a:rPr lang="en-US" altLang="ru-RU" dirty="0" err="1" smtClean="0"/>
              <a:t>prof</a:t>
            </a:r>
            <a:r>
              <a:rPr lang="en-US" altLang="ru-RU" dirty="0" smtClean="0"/>
              <a:t>)</a:t>
            </a:r>
            <a:endParaRPr lang="ru-RU" altLang="ru-RU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96975"/>
            <a:ext cx="7416800" cy="2660650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75612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851275" y="6165850"/>
            <a:ext cx="4922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РФ -  </a:t>
            </a:r>
            <a:r>
              <a:rPr lang="en-US" altLang="ru-RU" dirty="0"/>
              <a:t>$ 6 000 – 7 </a:t>
            </a:r>
            <a:r>
              <a:rPr lang="en-US" altLang="ru-RU" dirty="0" smtClean="0"/>
              <a:t>000</a:t>
            </a:r>
            <a:r>
              <a:rPr lang="ru-RU" altLang="ru-RU" dirty="0" smtClean="0"/>
              <a:t>, это</a:t>
            </a:r>
            <a:r>
              <a:rPr lang="en-US" altLang="ru-RU" dirty="0" smtClean="0"/>
              <a:t> </a:t>
            </a:r>
            <a:r>
              <a:rPr lang="ru-RU" altLang="ru-RU" dirty="0"/>
              <a:t>в </a:t>
            </a:r>
            <a:r>
              <a:rPr lang="ru-RU" altLang="ru-RU" dirty="0" smtClean="0"/>
              <a:t>20-25 </a:t>
            </a:r>
            <a:r>
              <a:rPr lang="ru-RU" altLang="ru-RU" dirty="0"/>
              <a:t>раз 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Участники парламентских слушаний считают, что в ближайшей перспективе требуют решения следующие 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5554960" cy="518457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Повышение доступности ВО для лиц с ограниченными возможностями здоровья.</a:t>
            </a:r>
          </a:p>
          <a:p>
            <a:pPr lvl="0"/>
            <a:r>
              <a:rPr lang="ru-RU" dirty="0" smtClean="0"/>
              <a:t>Сохранение территориальной доступности ВО, в том числе за счет деятельности филиалов и реализации программ заочного образования.</a:t>
            </a:r>
          </a:p>
          <a:p>
            <a:pPr lvl="0"/>
            <a:r>
              <a:rPr lang="ru-RU" dirty="0" smtClean="0"/>
              <a:t>Сокращение учебной нагрузки профессорско-преподавательского состава для расширения возможностей научной и инновационной деятельности.</a:t>
            </a:r>
          </a:p>
          <a:p>
            <a:pPr lvl="0"/>
            <a:r>
              <a:rPr lang="ru-RU" dirty="0" smtClean="0"/>
              <a:t>Повышение качества образования, в особенности на заочных программах обучения и программах, реализуемых в филиала </a:t>
            </a:r>
            <a:r>
              <a:rPr lang="ru-RU" dirty="0" err="1" smtClean="0"/>
              <a:t>хВУЗов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Формирование нормативной и методической базы для встраивания массовых открытых </a:t>
            </a:r>
            <a:r>
              <a:rPr lang="ru-RU" dirty="0" err="1" smtClean="0"/>
              <a:t>онлайн-курсов</a:t>
            </a:r>
            <a:r>
              <a:rPr lang="ru-RU" dirty="0" smtClean="0"/>
              <a:t> в образовательный процесс.</a:t>
            </a:r>
          </a:p>
          <a:p>
            <a:pPr lvl="0"/>
            <a:r>
              <a:rPr lang="ru-RU" dirty="0" smtClean="0"/>
              <a:t>Обеспечение повышения заработной платы профессорско-преподавательского состава, оптимизация деятельности вузов в условиях ограниченности бюджетных ресурсов.</a:t>
            </a:r>
          </a:p>
          <a:p>
            <a:pPr lvl="0"/>
            <a:r>
              <a:rPr lang="ru-RU" dirty="0" smtClean="0"/>
              <a:t>Уточнение	требований к ФГОС ВО, требований к квалификации и профессиональных стандартов;</a:t>
            </a:r>
            <a:endParaRPr lang="ru-RU" dirty="0"/>
          </a:p>
        </p:txBody>
      </p:sp>
      <p:pic>
        <p:nvPicPr>
          <p:cNvPr id="9218" name="Picture 2" descr="D:\со старого\фпк\учеб. прогр 2017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2C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Претензии к системе ВО</a:t>
            </a:r>
            <a:endParaRPr lang="ru-RU" b="1" dirty="0">
              <a:solidFill>
                <a:srgbClr val="2C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ru-RU" altLang="ru-RU" dirty="0" smtClean="0"/>
              <a:t>Нет модели </a:t>
            </a:r>
            <a:r>
              <a:rPr lang="ru-RU" altLang="ru-RU" dirty="0" smtClean="0"/>
              <a:t>ВО, </a:t>
            </a:r>
            <a:r>
              <a:rPr lang="ru-RU" altLang="ru-RU" dirty="0" smtClean="0"/>
              <a:t>адекватной цифровым технологиям  (</a:t>
            </a:r>
            <a:r>
              <a:rPr lang="en-US" altLang="ru-RU" dirty="0" smtClean="0"/>
              <a:t>Google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 </a:t>
            </a:r>
            <a:r>
              <a:rPr lang="ru-RU" altLang="ru-RU" dirty="0" smtClean="0"/>
              <a:t>т.п. сами обучают</a:t>
            </a:r>
            <a:r>
              <a:rPr lang="ru-RU" altLang="ru-RU" dirty="0" smtClean="0"/>
              <a:t>).</a:t>
            </a:r>
            <a:endParaRPr lang="ru-RU" altLang="ru-RU" dirty="0" smtClean="0"/>
          </a:p>
          <a:p>
            <a:r>
              <a:rPr lang="ru-RU" altLang="ru-RU" dirty="0" smtClean="0">
                <a:solidFill>
                  <a:srgbClr val="FF0000"/>
                </a:solidFill>
              </a:rPr>
              <a:t>Университеты – </a:t>
            </a:r>
            <a:r>
              <a:rPr lang="ru-RU" altLang="ru-RU" dirty="0" smtClean="0">
                <a:solidFill>
                  <a:srgbClr val="FF0000"/>
                </a:solidFill>
              </a:rPr>
              <a:t>шаблоны.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r>
              <a:rPr lang="ru-RU" altLang="ru-RU" dirty="0" smtClean="0"/>
              <a:t>Нет быстрого (адекватного) переобучения персонала (включая ППС</a:t>
            </a:r>
            <a:r>
              <a:rPr lang="ru-RU" altLang="ru-RU" dirty="0" smtClean="0"/>
              <a:t>).</a:t>
            </a:r>
            <a:endParaRPr lang="ru-RU" altLang="ru-RU" dirty="0" smtClean="0"/>
          </a:p>
          <a:p>
            <a:r>
              <a:rPr lang="ru-RU" altLang="ru-RU" dirty="0" smtClean="0"/>
              <a:t>Нет новых </a:t>
            </a:r>
            <a:r>
              <a:rPr lang="ru-RU" altLang="ru-RU" dirty="0" smtClean="0"/>
              <a:t>кадров.</a:t>
            </a:r>
            <a:endParaRPr lang="ru-RU" altLang="ru-RU" dirty="0" smtClean="0"/>
          </a:p>
          <a:p>
            <a:r>
              <a:rPr lang="ru-RU" altLang="ru-RU" dirty="0" smtClean="0"/>
              <a:t>Квалификации не соответствуют запросам «работодателей</a:t>
            </a:r>
            <a:r>
              <a:rPr lang="ru-RU" altLang="ru-RU" dirty="0" smtClean="0"/>
              <a:t>».</a:t>
            </a:r>
            <a:endParaRPr lang="ru-RU" altLang="ru-RU" dirty="0" smtClean="0"/>
          </a:p>
          <a:p>
            <a:r>
              <a:rPr lang="ru-RU" altLang="ru-RU" dirty="0" smtClean="0"/>
              <a:t>Университеты - «камеры </a:t>
            </a:r>
            <a:r>
              <a:rPr lang="ru-RU" altLang="ru-RU" dirty="0" smtClean="0"/>
              <a:t>хранения</a:t>
            </a:r>
            <a:r>
              <a:rPr lang="ru-RU" altLang="ru-RU" dirty="0" smtClean="0"/>
              <a:t>».</a:t>
            </a:r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43534"/>
          </a:xfrm>
        </p:spPr>
        <p:txBody>
          <a:bodyPr anchor="b"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Целевые индикаторы и показатели Государственной программы: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smtClean="0"/>
              <a:t>доля образовательных организаций ВО, в которых внедрены </a:t>
            </a:r>
            <a:r>
              <a:rPr lang="ru-RU" sz="1600" dirty="0" smtClean="0">
                <a:solidFill>
                  <a:srgbClr val="FF0000"/>
                </a:solidFill>
              </a:rPr>
              <a:t>индивидуальные учебные планы</a:t>
            </a:r>
            <a:r>
              <a:rPr lang="ru-RU" sz="1600" dirty="0" smtClean="0"/>
              <a:t> на вариативной основе, в общем количестве образовательных организаций ВО;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80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доля образовательных организаций ВО, в которых внедрена </a:t>
            </a:r>
            <a:r>
              <a:rPr lang="ru-RU" sz="1600" dirty="0" smtClean="0">
                <a:solidFill>
                  <a:srgbClr val="FF0000"/>
                </a:solidFill>
              </a:rPr>
              <a:t>система мониторинга трудоустройства </a:t>
            </a:r>
            <a:r>
              <a:rPr lang="ru-RU" sz="1600" dirty="0" smtClean="0"/>
              <a:t>и карьеры выпускников, в общем количестве образовательных организаций ВО;</a:t>
            </a:r>
            <a:endParaRPr lang="ru-RU" sz="1600" dirty="0"/>
          </a:p>
        </p:txBody>
      </p:sp>
      <p:pic>
        <p:nvPicPr>
          <p:cNvPr id="1026" name="Picture 2" descr="C:\Users\User\Desktop\motiv-razvitija-lichnosci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169878" cy="21613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42900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доля образовательных организаций ВО, которые используют в своей деятельности </a:t>
            </a:r>
            <a:r>
              <a:rPr lang="ru-RU" sz="1600" dirty="0" smtClean="0">
                <a:solidFill>
                  <a:srgbClr val="FF0000"/>
                </a:solidFill>
              </a:rPr>
              <a:t>единые оценочные материалы для итоговой аттестации выпускников</a:t>
            </a:r>
            <a:r>
              <a:rPr lang="ru-RU" sz="1600" dirty="0" smtClean="0"/>
              <a:t>, в общем количестве образовательных организаций ВО;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772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доля специальностей СПО, по которым выпускники основных образовательных программ проходят </a:t>
            </a:r>
            <a:r>
              <a:rPr lang="ru-RU" sz="1600" dirty="0" smtClean="0">
                <a:solidFill>
                  <a:srgbClr val="FF0000"/>
                </a:solidFill>
              </a:rPr>
              <a:t>сертификацию квалификаций, </a:t>
            </a:r>
            <a:r>
              <a:rPr lang="ru-RU" sz="1600" dirty="0" smtClean="0"/>
              <a:t>в общем количестве специальностей СПО.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доля образовательных организаций СПО и ВО, в которых обеспечены условия для получения СПО и ВО </a:t>
            </a:r>
            <a:r>
              <a:rPr lang="ru-RU" sz="1600" dirty="0" smtClean="0">
                <a:solidFill>
                  <a:srgbClr val="FF0000"/>
                </a:solidFill>
              </a:rPr>
              <a:t>инвалидами и лицами с ограниченными возможностями здоровья</a:t>
            </a:r>
            <a:r>
              <a:rPr lang="ru-RU" sz="1600" dirty="0" smtClean="0"/>
              <a:t>, в том числе с использованием дистанционных образовательных технологий;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0851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удельный вес </a:t>
            </a:r>
            <a:r>
              <a:rPr lang="ru-RU" sz="1600" dirty="0" smtClean="0">
                <a:solidFill>
                  <a:srgbClr val="FF0000"/>
                </a:solidFill>
              </a:rPr>
              <a:t>численности детей, получающих дошкольное образование в негосударственном секторе</a:t>
            </a:r>
            <a:r>
              <a:rPr lang="ru-RU" sz="1600" dirty="0" smtClean="0"/>
              <a:t>, в общей численности детей, получающих дошкольное образование;</a:t>
            </a:r>
            <a:endParaRPr lang="ru-RU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2C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ВО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Требуются люди с развитым мышлением – </a:t>
            </a:r>
            <a:r>
              <a:rPr lang="ru-RU" altLang="ru-RU" dirty="0" smtClean="0"/>
              <a:t>творцы.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Университеты должны быть стимуляторами </a:t>
            </a:r>
            <a:r>
              <a:rPr lang="ru-RU" altLang="ru-RU" dirty="0" smtClean="0"/>
              <a:t>рынка.</a:t>
            </a:r>
            <a:endParaRPr lang="ru-RU" altLang="ru-RU" dirty="0" smtClean="0"/>
          </a:p>
          <a:p>
            <a:pPr eaLnBrk="1" hangingPunct="1"/>
            <a:r>
              <a:rPr lang="ru-RU" altLang="ru-RU" dirty="0" err="1" smtClean="0"/>
              <a:t>Персонализация</a:t>
            </a:r>
            <a:r>
              <a:rPr lang="ru-RU" altLang="ru-RU" dirty="0" smtClean="0"/>
              <a:t> </a:t>
            </a:r>
            <a:r>
              <a:rPr lang="ru-RU" altLang="ru-RU" dirty="0" smtClean="0"/>
              <a:t>образования.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Формирование новых </a:t>
            </a:r>
            <a:r>
              <a:rPr lang="ru-RU" altLang="ru-RU" dirty="0" smtClean="0"/>
              <a:t>кадров.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2C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956376" cy="570738"/>
          </a:xfrm>
          <a:custGeom>
            <a:avLst/>
            <a:gdLst/>
            <a:ahLst/>
            <a:cxnLst/>
            <a:rect l="l" t="t" r="r" b="b"/>
            <a:pathLst>
              <a:path w="7307580" h="475615">
                <a:moveTo>
                  <a:pt x="0" y="475200"/>
                </a:moveTo>
                <a:lnTo>
                  <a:pt x="7307303" y="475200"/>
                </a:lnTo>
                <a:lnTo>
                  <a:pt x="7307303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0065AF"/>
          </a:solidFill>
        </p:spPr>
        <p:txBody>
          <a:bodyPr wrap="square" lIns="0" tIns="0" rIns="0" bIns="0" rtlCol="0"/>
          <a:lstStyle/>
          <a:p>
            <a:r>
              <a:rPr lang="ru-RU" b="1" dirty="0" smtClean="0"/>
              <a:t>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Укрупнение факультетов,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полидисциплинарность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238" y="1457326"/>
            <a:ext cx="111125" cy="886206"/>
          </a:xfrm>
          <a:custGeom>
            <a:avLst/>
            <a:gdLst/>
            <a:ahLst/>
            <a:cxnLst/>
            <a:rect l="l" t="t" r="r" b="b"/>
            <a:pathLst>
              <a:path w="111125" h="738505">
                <a:moveTo>
                  <a:pt x="0" y="738186"/>
                </a:moveTo>
                <a:lnTo>
                  <a:pt x="111125" y="738186"/>
                </a:lnTo>
                <a:lnTo>
                  <a:pt x="111125" y="0"/>
                </a:lnTo>
                <a:lnTo>
                  <a:pt x="0" y="0"/>
                </a:lnTo>
                <a:lnTo>
                  <a:pt x="0" y="738186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26" y="4351020"/>
            <a:ext cx="6307455" cy="0"/>
          </a:xfrm>
          <a:custGeom>
            <a:avLst/>
            <a:gdLst/>
            <a:ahLst/>
            <a:cxnLst/>
            <a:rect l="l" t="t" r="r" b="b"/>
            <a:pathLst>
              <a:path w="6307455">
                <a:moveTo>
                  <a:pt x="0" y="0"/>
                </a:moveTo>
                <a:lnTo>
                  <a:pt x="6307136" y="0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237" y="621031"/>
            <a:ext cx="107950" cy="589026"/>
          </a:xfrm>
          <a:custGeom>
            <a:avLst/>
            <a:gdLst/>
            <a:ahLst/>
            <a:cxnLst/>
            <a:rect l="l" t="t" r="r" b="b"/>
            <a:pathLst>
              <a:path w="107950" h="490855">
                <a:moveTo>
                  <a:pt x="0" y="490537"/>
                </a:moveTo>
                <a:lnTo>
                  <a:pt x="107950" y="490537"/>
                </a:lnTo>
                <a:lnTo>
                  <a:pt x="107950" y="0"/>
                </a:lnTo>
                <a:lnTo>
                  <a:pt x="0" y="0"/>
                </a:lnTo>
                <a:lnTo>
                  <a:pt x="0" y="490537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237" y="2611757"/>
            <a:ext cx="107950" cy="589026"/>
          </a:xfrm>
          <a:custGeom>
            <a:avLst/>
            <a:gdLst/>
            <a:ahLst/>
            <a:cxnLst/>
            <a:rect l="l" t="t" r="r" b="b"/>
            <a:pathLst>
              <a:path w="107950" h="490855">
                <a:moveTo>
                  <a:pt x="0" y="490536"/>
                </a:moveTo>
                <a:lnTo>
                  <a:pt x="107950" y="490536"/>
                </a:lnTo>
                <a:lnTo>
                  <a:pt x="107950" y="0"/>
                </a:lnTo>
                <a:lnTo>
                  <a:pt x="0" y="0"/>
                </a:lnTo>
                <a:lnTo>
                  <a:pt x="0" y="490536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37" y="3415667"/>
            <a:ext cx="107950" cy="589026"/>
          </a:xfrm>
          <a:custGeom>
            <a:avLst/>
            <a:gdLst/>
            <a:ahLst/>
            <a:cxnLst/>
            <a:rect l="l" t="t" r="r" b="b"/>
            <a:pathLst>
              <a:path w="107950" h="490854">
                <a:moveTo>
                  <a:pt x="0" y="490536"/>
                </a:moveTo>
                <a:lnTo>
                  <a:pt x="107950" y="490536"/>
                </a:lnTo>
                <a:lnTo>
                  <a:pt x="107950" y="0"/>
                </a:lnTo>
                <a:lnTo>
                  <a:pt x="0" y="0"/>
                </a:lnTo>
                <a:lnTo>
                  <a:pt x="0" y="490536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662" y="652539"/>
            <a:ext cx="6141085" cy="5152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7335">
              <a:lnSpc>
                <a:spcPts val="1900"/>
              </a:lnSpc>
            </a:pPr>
            <a:r>
              <a:rPr sz="1600" dirty="0">
                <a:latin typeface="Arial Narrow"/>
                <a:cs typeface="Arial Narrow"/>
              </a:rPr>
              <a:t>Б</a:t>
            </a:r>
            <a:r>
              <a:rPr sz="1600" spc="-10" dirty="0">
                <a:latin typeface="Arial Narrow"/>
                <a:cs typeface="Arial Narrow"/>
              </a:rPr>
              <a:t>ывшие </a:t>
            </a:r>
            <a:r>
              <a:rPr sz="1600" spc="-15" dirty="0">
                <a:latin typeface="Arial Narrow"/>
                <a:cs typeface="Arial Narrow"/>
              </a:rPr>
              <a:t>факультет</a:t>
            </a:r>
            <a:r>
              <a:rPr sz="1600" spc="-10" dirty="0">
                <a:latin typeface="Arial Narrow"/>
                <a:cs typeface="Arial Narrow"/>
              </a:rPr>
              <a:t>ы остаются в статусе департаментов и </a:t>
            </a:r>
            <a:r>
              <a:rPr sz="1600" spc="-15" dirty="0">
                <a:latin typeface="Arial Narrow"/>
                <a:cs typeface="Arial Narrow"/>
              </a:rPr>
              <a:t>школ </a:t>
            </a:r>
            <a:r>
              <a:rPr sz="1600" spc="-5" dirty="0">
                <a:latin typeface="Arial Narrow"/>
                <a:cs typeface="Arial Narrow"/>
              </a:rPr>
              <a:t>(от</a:t>
            </a:r>
            <a:r>
              <a:rPr sz="1600" spc="-10" dirty="0">
                <a:latin typeface="Arial Narrow"/>
                <a:cs typeface="Arial Narrow"/>
              </a:rPr>
              <a:t>вечают за исследования и кадровое развитие</a:t>
            </a:r>
            <a:r>
              <a:rPr sz="1600" spc="-5" dirty="0">
                <a:latin typeface="Arial Narrow"/>
                <a:cs typeface="Arial Narrow"/>
              </a:rPr>
              <a:t>), </a:t>
            </a:r>
            <a:r>
              <a:rPr sz="1600" spc="-5" dirty="0" err="1">
                <a:latin typeface="Arial Narrow"/>
                <a:cs typeface="Arial Narrow"/>
              </a:rPr>
              <a:t>ка</a:t>
            </a:r>
            <a:r>
              <a:rPr sz="1600" spc="-15" dirty="0" err="1">
                <a:latin typeface="Arial Narrow"/>
                <a:cs typeface="Arial Narrow"/>
              </a:rPr>
              <a:t>федр</a:t>
            </a:r>
            <a:r>
              <a:rPr sz="1600" spc="-10" dirty="0" err="1">
                <a:latin typeface="Arial Narrow"/>
                <a:cs typeface="Arial Narrow"/>
              </a:rPr>
              <a:t>ы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-10" dirty="0" err="1" smtClean="0">
                <a:latin typeface="Arial Narrow"/>
                <a:cs typeface="Arial Narrow"/>
              </a:rPr>
              <a:t>ликвидируются</a:t>
            </a:r>
            <a:r>
              <a:rPr lang="ru-RU" sz="1600" spc="-10" dirty="0" smtClean="0"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267335">
              <a:lnSpc>
                <a:spcPts val="1900"/>
              </a:lnSpc>
            </a:pPr>
            <a:endParaRPr lang="ru-RU" sz="1600" spc="-10" dirty="0" smtClean="0">
              <a:latin typeface="Arial Narrow"/>
              <a:cs typeface="Arial Narrow"/>
            </a:endParaRPr>
          </a:p>
          <a:p>
            <a:pPr marL="12700" marR="267335">
              <a:lnSpc>
                <a:spcPts val="1900"/>
              </a:lnSpc>
            </a:pPr>
            <a:r>
              <a:rPr sz="1600" spc="-10" dirty="0" err="1" smtClean="0">
                <a:latin typeface="Arial Narrow"/>
                <a:cs typeface="Arial Narrow"/>
              </a:rPr>
              <a:t>Автономное</a:t>
            </a:r>
            <a:r>
              <a:rPr sz="1600" spc="-10" dirty="0" smtClean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управление образовательными программами: от «диктатуры» ка</a:t>
            </a:r>
            <a:r>
              <a:rPr sz="1600" spc="-15" dirty="0">
                <a:latin typeface="Arial Narrow"/>
                <a:cs typeface="Arial Narrow"/>
              </a:rPr>
              <a:t>федр к упра</a:t>
            </a:r>
            <a:r>
              <a:rPr sz="1600" spc="-10" dirty="0">
                <a:latin typeface="Arial Narrow"/>
                <a:cs typeface="Arial Narrow"/>
              </a:rPr>
              <a:t>влению образовательными программами и механизмам</a:t>
            </a:r>
            <a:r>
              <a:rPr sz="1600" spc="-5" dirty="0">
                <a:latin typeface="Arial Narrow"/>
                <a:cs typeface="Arial Narrow"/>
              </a:rPr>
              <a:t> ко</a:t>
            </a:r>
            <a:r>
              <a:rPr sz="1600" spc="-10" dirty="0">
                <a:latin typeface="Arial Narrow"/>
                <a:cs typeface="Arial Narrow"/>
              </a:rPr>
              <a:t>нтроля </a:t>
            </a:r>
            <a:r>
              <a:rPr sz="1600" spc="-10" dirty="0" err="1">
                <a:latin typeface="Arial Narrow"/>
                <a:cs typeface="Arial Narrow"/>
              </a:rPr>
              <a:t>экономики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-10" dirty="0" err="1" smtClean="0">
                <a:latin typeface="Arial Narrow"/>
                <a:cs typeface="Arial Narrow"/>
              </a:rPr>
              <a:t>программ</a:t>
            </a:r>
            <a:r>
              <a:rPr lang="ru-RU" sz="1600" spc="-10" dirty="0" smtClean="0"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бъединение наук с </a:t>
            </a:r>
            <a:r>
              <a:rPr sz="1600" spc="-10" dirty="0" err="1">
                <a:latin typeface="Arial Narrow"/>
                <a:cs typeface="Arial Narrow"/>
              </a:rPr>
              <a:t>наиболь</a:t>
            </a:r>
            <a:r>
              <a:rPr sz="1600" spc="-15" dirty="0" err="1">
                <a:latin typeface="Arial Narrow"/>
                <a:cs typeface="Arial Narrow"/>
              </a:rPr>
              <a:t>ши</a:t>
            </a:r>
            <a:r>
              <a:rPr sz="1600" spc="-10" dirty="0" err="1">
                <a:latin typeface="Arial Narrow"/>
                <a:cs typeface="Arial Narrow"/>
              </a:rPr>
              <a:t>м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-10" dirty="0" err="1" smtClean="0">
                <a:latin typeface="Arial Narrow"/>
                <a:cs typeface="Arial Narrow"/>
              </a:rPr>
              <a:t>взаимодействием</a:t>
            </a:r>
            <a:r>
              <a:rPr lang="ru-RU" sz="1600" spc="-10" dirty="0" smtClean="0"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5875" indent="-3175">
              <a:lnSpc>
                <a:spcPct val="100000"/>
              </a:lnSpc>
            </a:pPr>
            <a:r>
              <a:rPr sz="1600" spc="-10" dirty="0">
                <a:latin typeface="Arial Narrow"/>
                <a:cs typeface="Arial Narrow"/>
              </a:rPr>
              <a:t>Про</a:t>
            </a:r>
            <a:r>
              <a:rPr sz="1600" spc="-15" dirty="0">
                <a:latin typeface="Arial Narrow"/>
                <a:cs typeface="Arial Narrow"/>
              </a:rPr>
              <a:t>филь</a:t>
            </a:r>
            <a:r>
              <a:rPr sz="1600" spc="-10" dirty="0">
                <a:latin typeface="Arial Narrow"/>
                <a:cs typeface="Arial Narrow"/>
              </a:rPr>
              <a:t>ные НИИ и лаборатории включены в </a:t>
            </a:r>
            <a:r>
              <a:rPr sz="1600" spc="-10" dirty="0" err="1">
                <a:latin typeface="Arial Narrow"/>
                <a:cs typeface="Arial Narrow"/>
              </a:rPr>
              <a:t>крупные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-15" dirty="0" err="1" smtClean="0">
                <a:latin typeface="Arial Narrow"/>
                <a:cs typeface="Arial Narrow"/>
              </a:rPr>
              <a:t>факультет</a:t>
            </a:r>
            <a:r>
              <a:rPr sz="1600" spc="-10" dirty="0" err="1" smtClean="0">
                <a:latin typeface="Arial Narrow"/>
                <a:cs typeface="Arial Narrow"/>
              </a:rPr>
              <a:t>ы</a:t>
            </a:r>
            <a:r>
              <a:rPr sz="1600" spc="-10" dirty="0" smtClean="0">
                <a:latin typeface="Arial Narrow"/>
                <a:cs typeface="Arial Narrow"/>
              </a:rPr>
              <a:t>/</a:t>
            </a:r>
            <a:r>
              <a:rPr sz="1600" spc="-10" dirty="0" err="1" smtClean="0">
                <a:latin typeface="Arial Narrow"/>
                <a:cs typeface="Arial Narrow"/>
              </a:rPr>
              <a:t>институты</a:t>
            </a:r>
            <a:r>
              <a:rPr lang="ru-RU" sz="1600" spc="-10" dirty="0" smtClean="0"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5875" marR="237490">
              <a:lnSpc>
                <a:spcPts val="1900"/>
              </a:lnSpc>
            </a:pPr>
            <a:endParaRPr lang="ru-RU" sz="1600" spc="-10" dirty="0" smtClean="0">
              <a:solidFill>
                <a:srgbClr val="005996"/>
              </a:solidFill>
              <a:latin typeface="Arial Narrow"/>
              <a:cs typeface="Arial Narrow"/>
            </a:endParaRPr>
          </a:p>
          <a:p>
            <a:pPr marL="15875" marR="237490">
              <a:lnSpc>
                <a:spcPts val="1900"/>
              </a:lnSpc>
            </a:pPr>
            <a:endParaRPr lang="ru-RU" sz="1600" spc="-10" dirty="0" smtClean="0">
              <a:solidFill>
                <a:srgbClr val="005996"/>
              </a:solidFill>
              <a:latin typeface="Arial Narrow"/>
              <a:cs typeface="Arial Narrow"/>
            </a:endParaRPr>
          </a:p>
          <a:p>
            <a:pPr marL="15875" marR="237490">
              <a:lnSpc>
                <a:spcPts val="1900"/>
              </a:lnSpc>
            </a:pPr>
            <a:r>
              <a:rPr sz="1600" spc="-10" dirty="0" err="1" smtClean="0">
                <a:solidFill>
                  <a:srgbClr val="005996"/>
                </a:solidFill>
                <a:latin typeface="Arial Narrow"/>
                <a:cs typeface="Arial Narrow"/>
              </a:rPr>
              <a:t>Позволяет</a:t>
            </a:r>
            <a:r>
              <a:rPr sz="1600" spc="-10" dirty="0" smtClean="0">
                <a:solidFill>
                  <a:srgbClr val="005996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усилить полидисциплинарность, укрупнить научные проекты, повысить э</a:t>
            </a:r>
            <a:r>
              <a:rPr sz="1600" spc="-15" dirty="0">
                <a:solidFill>
                  <a:srgbClr val="005996"/>
                </a:solidFill>
                <a:latin typeface="Arial Narrow"/>
                <a:cs typeface="Arial Narrow"/>
              </a:rPr>
              <a:t>ффекти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вность, интегрировать исследования и обучение, преодолеть «э</a:t>
            </a:r>
            <a:r>
              <a:rPr sz="1600" spc="-15" dirty="0">
                <a:solidFill>
                  <a:srgbClr val="005996"/>
                </a:solidFill>
                <a:latin typeface="Arial Narrow"/>
                <a:cs typeface="Arial Narrow"/>
              </a:rPr>
              <a:t>ффект колеи» и 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наполнение образовательных программ «от достигнутого», создать новые возможности для реализации научного и преподавательского потенциала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3237" y="4347210"/>
            <a:ext cx="107950" cy="1501140"/>
          </a:xfrm>
          <a:custGeom>
            <a:avLst/>
            <a:gdLst/>
            <a:ahLst/>
            <a:cxnLst/>
            <a:rect l="l" t="t" r="r" b="b"/>
            <a:pathLst>
              <a:path w="107950" h="1250950">
                <a:moveTo>
                  <a:pt x="0" y="1250949"/>
                </a:moveTo>
                <a:lnTo>
                  <a:pt x="107950" y="1250949"/>
                </a:lnTo>
                <a:lnTo>
                  <a:pt x="107950" y="0"/>
                </a:lnTo>
                <a:lnTo>
                  <a:pt x="0" y="0"/>
                </a:lnTo>
                <a:lnTo>
                  <a:pt x="0" y="1250949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100392" cy="570738"/>
          </a:xfrm>
          <a:custGeom>
            <a:avLst/>
            <a:gdLst/>
            <a:ahLst/>
            <a:cxnLst/>
            <a:rect l="l" t="t" r="r" b="b"/>
            <a:pathLst>
              <a:path w="7307580" h="475615">
                <a:moveTo>
                  <a:pt x="0" y="475200"/>
                </a:moveTo>
                <a:lnTo>
                  <a:pt x="7307303" y="475200"/>
                </a:lnTo>
                <a:lnTo>
                  <a:pt x="7307303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0065AF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УКРУПНЕНИЕ И ДЕЦЕНТРАЛИЗАЦИЯ: </a:t>
            </a:r>
            <a:r>
              <a:rPr lang="ru-RU" sz="2000" b="1" dirty="0" smtClean="0">
                <a:solidFill>
                  <a:schemeClr val="bg1"/>
                </a:solidFill>
              </a:rPr>
              <a:t>модель школ и институтов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176" y="1120141"/>
            <a:ext cx="59055" cy="794766"/>
          </a:xfrm>
          <a:custGeom>
            <a:avLst/>
            <a:gdLst/>
            <a:ahLst/>
            <a:cxnLst/>
            <a:rect l="l" t="t" r="r" b="b"/>
            <a:pathLst>
              <a:path w="59054" h="662305">
                <a:moveTo>
                  <a:pt x="0" y="661987"/>
                </a:moveTo>
                <a:lnTo>
                  <a:pt x="58737" y="661987"/>
                </a:lnTo>
                <a:lnTo>
                  <a:pt x="58737" y="0"/>
                </a:lnTo>
                <a:lnTo>
                  <a:pt x="0" y="0"/>
                </a:lnTo>
                <a:lnTo>
                  <a:pt x="0" y="661987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176" y="1120142"/>
            <a:ext cx="59055" cy="794766"/>
          </a:xfrm>
          <a:custGeom>
            <a:avLst/>
            <a:gdLst/>
            <a:ahLst/>
            <a:cxnLst/>
            <a:rect l="l" t="t" r="r" b="b"/>
            <a:pathLst>
              <a:path w="59054" h="662305">
                <a:moveTo>
                  <a:pt x="58737" y="661987"/>
                </a:moveTo>
                <a:lnTo>
                  <a:pt x="0" y="661987"/>
                </a:lnTo>
                <a:lnTo>
                  <a:pt x="0" y="0"/>
                </a:lnTo>
                <a:lnTo>
                  <a:pt x="58737" y="0"/>
                </a:lnTo>
                <a:lnTo>
                  <a:pt x="58737" y="661987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175" y="1929766"/>
            <a:ext cx="3784600" cy="6096"/>
          </a:xfrm>
          <a:custGeom>
            <a:avLst/>
            <a:gdLst/>
            <a:ahLst/>
            <a:cxnLst/>
            <a:rect l="l" t="t" r="r" b="b"/>
            <a:pathLst>
              <a:path w="3784600" h="5080">
                <a:moveTo>
                  <a:pt x="0" y="0"/>
                </a:moveTo>
                <a:lnTo>
                  <a:pt x="3784599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049" y="211709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049" y="245237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049" y="280289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049" y="31534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049" y="35039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49" y="385445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049" y="41897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049" y="454025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049" y="489077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8692" y="1095260"/>
            <a:ext cx="3630295" cy="3654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marR="5080">
              <a:lnSpc>
                <a:spcPts val="1900"/>
              </a:lnSpc>
            </a:pPr>
            <a:r>
              <a:rPr sz="1600" b="1" dirty="0">
                <a:solidFill>
                  <a:srgbClr val="005996"/>
                </a:solidFill>
                <a:latin typeface="Arial Narrow"/>
                <a:cs typeface="Arial Narrow"/>
              </a:rPr>
              <a:t>Моде</a:t>
            </a: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ль Школ по направлениям образовательной и научной деятельности</a:t>
            </a:r>
            <a:r>
              <a:rPr sz="1600" b="1" spc="-5" dirty="0">
                <a:solidFill>
                  <a:srgbClr val="005996"/>
                </a:solidFill>
                <a:latin typeface="Arial Narrow"/>
                <a:cs typeface="Arial Narrow"/>
              </a:rPr>
              <a:t> (кейс </a:t>
            </a: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ДВФУ</a:t>
            </a:r>
            <a:r>
              <a:rPr sz="1600" b="1" spc="-5" dirty="0">
                <a:solidFill>
                  <a:srgbClr val="005996"/>
                </a:solidFill>
                <a:latin typeface="Arial Narrow"/>
                <a:cs typeface="Arial Narrow"/>
              </a:rPr>
              <a:t>)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endParaRPr lang="ru-RU" sz="14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spc="-40" dirty="0" smtClean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Тех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ологий и и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же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ерии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стест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нны</a:t>
            </a:r>
            <a:r>
              <a:rPr sz="1400" dirty="0">
                <a:latin typeface="Arial Narrow"/>
                <a:cs typeface="Arial Narrow"/>
              </a:rPr>
              <a:t>х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аук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Гума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итар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аук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П</a:t>
            </a:r>
            <a:r>
              <a:rPr sz="1400" dirty="0">
                <a:latin typeface="Arial Narrow"/>
                <a:cs typeface="Arial Narrow"/>
              </a:rPr>
              <a:t>едагогики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Меди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Права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Р</a:t>
            </a:r>
            <a:r>
              <a:rPr sz="1400" dirty="0">
                <a:latin typeface="Arial Narrow"/>
                <a:cs typeface="Arial Narrow"/>
              </a:rPr>
              <a:t>егио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исследо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ий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Между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аро</a:t>
            </a:r>
            <a:r>
              <a:rPr sz="1400" spc="-10" dirty="0">
                <a:latin typeface="Arial Narrow"/>
                <a:cs typeface="Arial Narrow"/>
              </a:rPr>
              <a:t>дны</a:t>
            </a:r>
            <a:r>
              <a:rPr sz="1400" dirty="0">
                <a:latin typeface="Arial Narrow"/>
                <a:cs typeface="Arial Narrow"/>
              </a:rPr>
              <a:t>х исследо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ий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Искусст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а, культур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 и спорта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07890" y="1498613"/>
            <a:ext cx="1270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Развитие школ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8024" y="1238250"/>
            <a:ext cx="111125" cy="670560"/>
          </a:xfrm>
          <a:custGeom>
            <a:avLst/>
            <a:gdLst/>
            <a:ahLst/>
            <a:cxnLst/>
            <a:rect l="l" t="t" r="r" b="b"/>
            <a:pathLst>
              <a:path w="111125" h="558800">
                <a:moveTo>
                  <a:pt x="0" y="558800"/>
                </a:moveTo>
                <a:lnTo>
                  <a:pt x="111125" y="558800"/>
                </a:lnTo>
                <a:lnTo>
                  <a:pt x="111125" y="0"/>
                </a:lnTo>
                <a:lnTo>
                  <a:pt x="0" y="0"/>
                </a:lnTo>
                <a:lnTo>
                  <a:pt x="0" y="558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8024" y="1238250"/>
            <a:ext cx="111125" cy="670560"/>
          </a:xfrm>
          <a:custGeom>
            <a:avLst/>
            <a:gdLst/>
            <a:ahLst/>
            <a:cxnLst/>
            <a:rect l="l" t="t" r="r" b="b"/>
            <a:pathLst>
              <a:path w="111125" h="558800">
                <a:moveTo>
                  <a:pt x="111125" y="558800"/>
                </a:moveTo>
                <a:lnTo>
                  <a:pt x="0" y="558800"/>
                </a:lnTo>
                <a:lnTo>
                  <a:pt x="0" y="0"/>
                </a:lnTo>
                <a:lnTo>
                  <a:pt x="111125" y="0"/>
                </a:lnTo>
                <a:lnTo>
                  <a:pt x="111125" y="558800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18026" y="1927860"/>
            <a:ext cx="3597275" cy="7620"/>
          </a:xfrm>
          <a:custGeom>
            <a:avLst/>
            <a:gdLst/>
            <a:ahLst/>
            <a:cxnLst/>
            <a:rect l="l" t="t" r="r" b="b"/>
            <a:pathLst>
              <a:path w="3597275" h="6350">
                <a:moveTo>
                  <a:pt x="0" y="0"/>
                </a:moveTo>
                <a:lnTo>
                  <a:pt x="3597274" y="6349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963" y="211709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963" y="245237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963" y="306197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1963" y="341249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1963" y="400685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1963" y="48755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1963" y="522605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1963" y="55613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51605" y="2070134"/>
            <a:ext cx="3830954" cy="3320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Делегиро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ие по</a:t>
            </a:r>
            <a:r>
              <a:rPr sz="1400" spc="-10" dirty="0">
                <a:latin typeface="Arial Narrow"/>
                <a:cs typeface="Arial Narrow"/>
              </a:rPr>
              <a:t>лн</a:t>
            </a:r>
            <a:r>
              <a:rPr sz="1400" dirty="0">
                <a:latin typeface="Arial Narrow"/>
                <a:cs typeface="Arial Narrow"/>
              </a:rPr>
              <a:t>омочий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уро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ь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кол;</a:t>
            </a:r>
          </a:p>
          <a:p>
            <a:pPr marL="74930" marR="1177925" indent="-62865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latin typeface="Helvetica"/>
                <a:cs typeface="Helvetica"/>
              </a:rPr>
              <a:t>  </a:t>
            </a:r>
            <a:r>
              <a:rPr sz="1400" spc="-11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Формиро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ие  систе</a:t>
            </a:r>
            <a:r>
              <a:rPr sz="1400" spc="-10" dirty="0">
                <a:latin typeface="Arial Narrow"/>
                <a:cs typeface="Arial Narrow"/>
              </a:rPr>
              <a:t>мы</a:t>
            </a:r>
            <a:r>
              <a:rPr sz="1400" dirty="0">
                <a:latin typeface="Arial Narrow"/>
                <a:cs typeface="Arial Narrow"/>
              </a:rPr>
              <a:t> упра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ми програ</a:t>
            </a:r>
            <a:r>
              <a:rPr sz="1400" spc="-10" dirty="0">
                <a:latin typeface="Arial Narrow"/>
                <a:cs typeface="Arial Narrow"/>
              </a:rPr>
              <a:t>мма</a:t>
            </a:r>
            <a:r>
              <a:rPr sz="1400" dirty="0">
                <a:latin typeface="Arial Narrow"/>
                <a:cs typeface="Arial Narrow"/>
              </a:rPr>
              <a:t>ми;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Ко</a:t>
            </a:r>
            <a:r>
              <a:rPr sz="1400" spc="-10" dirty="0">
                <a:latin typeface="Arial Narrow"/>
                <a:cs typeface="Arial Narrow"/>
              </a:rPr>
              <a:t>нц</a:t>
            </a:r>
            <a:r>
              <a:rPr sz="1400" dirty="0">
                <a:latin typeface="Arial Narrow"/>
                <a:cs typeface="Arial Narrow"/>
              </a:rPr>
              <a:t>еп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ии раз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ития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ко</a:t>
            </a:r>
            <a:r>
              <a:rPr sz="1400" spc="-10" dirty="0">
                <a:latin typeface="Arial Narrow"/>
                <a:cs typeface="Arial Narrow"/>
              </a:rPr>
              <a:t>лы</a:t>
            </a:r>
            <a:r>
              <a:rPr sz="1400" dirty="0">
                <a:latin typeface="Arial Narrow"/>
                <a:cs typeface="Arial Narrow"/>
              </a:rPr>
              <a:t>;</a:t>
            </a:r>
          </a:p>
          <a:p>
            <a:pPr marL="74930" marR="52069" indent="-62865">
              <a:lnSpc>
                <a:spcPct val="101200"/>
              </a:lnSpc>
              <a:spcBef>
                <a:spcPts val="60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тратегические 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ели и задачи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ко</a:t>
            </a:r>
            <a:r>
              <a:rPr sz="1400" spc="-10" dirty="0">
                <a:latin typeface="Arial Narrow"/>
                <a:cs typeface="Arial Narrow"/>
              </a:rPr>
              <a:t>лы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соот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етст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ии с 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елями и задачами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ерситета</a:t>
            </a:r>
            <a:r>
              <a:rPr sz="1400" spc="-5" dirty="0">
                <a:latin typeface="Arial Narrow"/>
                <a:cs typeface="Arial Narrow"/>
              </a:rPr>
              <a:t>)</a:t>
            </a:r>
            <a:r>
              <a:rPr sz="1400" dirty="0">
                <a:latin typeface="Arial Narrow"/>
                <a:cs typeface="Arial Narrow"/>
              </a:rPr>
              <a:t>;</a:t>
            </a:r>
          </a:p>
          <a:p>
            <a:pPr marL="74930" marR="5080" indent="-62865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Формиру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тся </a:t>
            </a:r>
            <a:r>
              <a:rPr sz="1400" spc="-10" dirty="0">
                <a:latin typeface="Arial Narrow"/>
                <a:cs typeface="Arial Narrow"/>
              </a:rPr>
              <a:t>вн</a:t>
            </a:r>
            <a:r>
              <a:rPr sz="1400" dirty="0">
                <a:latin typeface="Arial Narrow"/>
                <a:cs typeface="Arial Narrow"/>
              </a:rPr>
              <a:t>утре</a:t>
            </a:r>
            <a:r>
              <a:rPr sz="1400" spc="-10" dirty="0">
                <a:latin typeface="Arial Narrow"/>
                <a:cs typeface="Arial Narrow"/>
              </a:rPr>
              <a:t>нн</a:t>
            </a:r>
            <a:r>
              <a:rPr sz="1400" dirty="0">
                <a:latin typeface="Arial Narrow"/>
                <a:cs typeface="Arial Narrow"/>
              </a:rPr>
              <a:t>ие 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тр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 пре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осходст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 </a:t>
            </a:r>
            <a:r>
              <a:rPr sz="1400" spc="-10" dirty="0">
                <a:latin typeface="Arial Narrow"/>
                <a:cs typeface="Arial Narrow"/>
              </a:rPr>
              <a:t>в ш</a:t>
            </a:r>
            <a:r>
              <a:rPr sz="1400" dirty="0">
                <a:latin typeface="Arial Narrow"/>
                <a:cs typeface="Arial Narrow"/>
              </a:rPr>
              <a:t>колах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ерситета, котор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е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еспечи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ауч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й и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й 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торитет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ерситета;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тиму</a:t>
            </a:r>
            <a:r>
              <a:rPr sz="1400" spc="-10" dirty="0">
                <a:latin typeface="Arial Narrow"/>
                <a:cs typeface="Arial Narrow"/>
              </a:rPr>
              <a:t>лы</a:t>
            </a:r>
            <a:r>
              <a:rPr sz="1400" dirty="0">
                <a:latin typeface="Arial Narrow"/>
                <a:cs typeface="Arial Narrow"/>
              </a:rPr>
              <a:t> для раз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ития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сех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кол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ерситета;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Коопера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ия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кол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реализа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ии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ауч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проекто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;</a:t>
            </a:r>
          </a:p>
          <a:p>
            <a:pPr marL="74930" marR="579755" indent="-62865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к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ии по ре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опера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задач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озлага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тся гла</a:t>
            </a:r>
            <a:r>
              <a:rPr sz="1400" spc="-10" dirty="0">
                <a:latin typeface="Arial Narrow"/>
                <a:cs typeface="Arial Narrow"/>
              </a:rPr>
              <a:t>вным</a:t>
            </a:r>
            <a:r>
              <a:rPr sz="1400" dirty="0">
                <a:latin typeface="Arial Narrow"/>
                <a:cs typeface="Arial Narrow"/>
              </a:rPr>
              <a:t>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10" dirty="0" err="1">
                <a:latin typeface="Arial Narrow"/>
                <a:cs typeface="Arial Narrow"/>
              </a:rPr>
              <a:t>н</a:t>
            </a:r>
            <a:r>
              <a:rPr sz="1400" dirty="0" err="1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10" dirty="0" err="1" smtClean="0">
                <a:latin typeface="Arial Narrow"/>
                <a:cs typeface="Arial Narrow"/>
              </a:rPr>
              <a:t>ш</a:t>
            </a:r>
            <a:r>
              <a:rPr sz="1400" dirty="0" err="1" smtClean="0">
                <a:latin typeface="Arial Narrow"/>
                <a:cs typeface="Arial Narrow"/>
              </a:rPr>
              <a:t>ко</a:t>
            </a:r>
            <a:r>
              <a:rPr sz="1400" spc="-10" dirty="0" err="1" smtClean="0">
                <a:latin typeface="Arial Narrow"/>
                <a:cs typeface="Arial Narrow"/>
              </a:rPr>
              <a:t>лы</a:t>
            </a:r>
            <a:r>
              <a:rPr lang="ru-RU" sz="1400" spc="-10" dirty="0" smtClean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5996"/>
                </a:solidFill>
                <a:latin typeface="Arial Narrow"/>
                <a:cs typeface="Arial Narrow"/>
              </a:rPr>
              <a:t>Модель </a:t>
            </a:r>
            <a:r>
              <a:rPr lang="ru-RU" sz="4800" dirty="0" err="1" smtClean="0">
                <a:solidFill>
                  <a:srgbClr val="005996"/>
                </a:solidFill>
                <a:latin typeface="Arial Narrow"/>
                <a:cs typeface="Arial Narrow"/>
              </a:rPr>
              <a:t>мега</a:t>
            </a:r>
            <a:r>
              <a:rPr lang="ru-RU" sz="4800" spc="-15" dirty="0" err="1" smtClean="0">
                <a:solidFill>
                  <a:srgbClr val="005996"/>
                </a:solidFill>
                <a:latin typeface="Arial Narrow"/>
                <a:cs typeface="Arial Narrow"/>
              </a:rPr>
              <a:t>факультето</a:t>
            </a:r>
            <a:r>
              <a:rPr lang="ru-RU" sz="4800" spc="-10" dirty="0" err="1" smtClean="0">
                <a:solidFill>
                  <a:srgbClr val="005996"/>
                </a:solidFill>
                <a:latin typeface="Arial Narrow"/>
                <a:cs typeface="Arial Narrow"/>
              </a:rPr>
              <a:t>в</a:t>
            </a:r>
            <a:r>
              <a:rPr lang="ru-RU" sz="4800" spc="-5" dirty="0" smtClean="0">
                <a:solidFill>
                  <a:srgbClr val="005996"/>
                </a:solidFill>
                <a:latin typeface="Arial Narrow"/>
                <a:cs typeface="Arial Narrow"/>
              </a:rPr>
              <a:t> </a:t>
            </a:r>
            <a:r>
              <a:rPr lang="ru-RU" sz="4800" spc="-5" dirty="0" smtClean="0">
                <a:solidFill>
                  <a:srgbClr val="005996"/>
                </a:solidFill>
                <a:latin typeface="Arial Narrow"/>
                <a:cs typeface="Arial Narrow"/>
              </a:rPr>
              <a:t>(</a:t>
            </a:r>
            <a:r>
              <a:rPr lang="ru-RU" sz="4800" spc="-10" dirty="0" smtClean="0">
                <a:solidFill>
                  <a:srgbClr val="005996"/>
                </a:solidFill>
                <a:latin typeface="Arial Narrow"/>
                <a:cs typeface="Arial Narrow"/>
              </a:rPr>
              <a:t>В</a:t>
            </a:r>
            <a:r>
              <a:rPr lang="ru-RU" sz="4800" dirty="0" smtClean="0">
                <a:solidFill>
                  <a:srgbClr val="005996"/>
                </a:solidFill>
                <a:latin typeface="Arial Narrow"/>
                <a:cs typeface="Arial Narrow"/>
              </a:rPr>
              <a:t>ШЭ</a:t>
            </a:r>
            <a:r>
              <a:rPr lang="ru-RU" sz="4800" spc="-5" dirty="0" smtClean="0">
                <a:solidFill>
                  <a:srgbClr val="005996"/>
                </a:solidFill>
                <a:latin typeface="Arial Narrow"/>
                <a:cs typeface="Arial Narrow"/>
              </a:rPr>
              <a:t>)</a:t>
            </a:r>
            <a:endParaRPr lang="ru-RU" dirty="0"/>
          </a:p>
        </p:txBody>
      </p:sp>
      <p:sp>
        <p:nvSpPr>
          <p:cNvPr id="4" name="object 12"/>
          <p:cNvSpPr txBox="1">
            <a:spLocks noGrp="1"/>
          </p:cNvSpPr>
          <p:nvPr>
            <p:ph idx="1"/>
          </p:nvPr>
        </p:nvSpPr>
        <p:spPr>
          <a:xfrm>
            <a:off x="457200" y="1646236"/>
            <a:ext cx="8229600" cy="452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ct val="100000"/>
              </a:lnSpc>
            </a:pP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74930" marR="5080" indent="-62865">
              <a:lnSpc>
                <a:spcPct val="99200"/>
              </a:lnSpc>
            </a:pPr>
            <a:r>
              <a:rPr sz="20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20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2000" dirty="0">
                <a:latin typeface="Arial Narrow"/>
                <a:cs typeface="Arial Narrow"/>
              </a:rPr>
              <a:t>И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тегра</a:t>
            </a:r>
            <a:r>
              <a:rPr sz="2000" spc="-10" dirty="0">
                <a:latin typeface="Arial Narrow"/>
                <a:cs typeface="Arial Narrow"/>
              </a:rPr>
              <a:t>ц</a:t>
            </a:r>
            <a:r>
              <a:rPr sz="2000" dirty="0">
                <a:latin typeface="Arial Narrow"/>
                <a:cs typeface="Arial Narrow"/>
              </a:rPr>
              <a:t>ия о</a:t>
            </a:r>
            <a:r>
              <a:rPr sz="2000" spc="-10" dirty="0">
                <a:latin typeface="Arial Narrow"/>
                <a:cs typeface="Arial Narrow"/>
              </a:rPr>
              <a:t>б</a:t>
            </a:r>
            <a:r>
              <a:rPr sz="2000" dirty="0">
                <a:latin typeface="Arial Narrow"/>
                <a:cs typeface="Arial Narrow"/>
              </a:rPr>
              <a:t>разо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атель</a:t>
            </a:r>
            <a:r>
              <a:rPr sz="2000" spc="-10" dirty="0">
                <a:latin typeface="Arial Narrow"/>
                <a:cs typeface="Arial Narrow"/>
              </a:rPr>
              <a:t>ны</a:t>
            </a:r>
            <a:r>
              <a:rPr sz="2000" dirty="0">
                <a:latin typeface="Arial Narrow"/>
                <a:cs typeface="Arial Narrow"/>
              </a:rPr>
              <a:t>х програ</a:t>
            </a:r>
            <a:r>
              <a:rPr sz="2000" spc="-10" dirty="0">
                <a:latin typeface="Arial Narrow"/>
                <a:cs typeface="Arial Narrow"/>
              </a:rPr>
              <a:t>мм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сех уро</a:t>
            </a:r>
            <a:r>
              <a:rPr sz="2000" spc="-10" dirty="0">
                <a:latin typeface="Arial Narrow"/>
                <a:cs typeface="Arial Narrow"/>
              </a:rPr>
              <a:t>вн</a:t>
            </a:r>
            <a:r>
              <a:rPr sz="2000" dirty="0">
                <a:latin typeface="Arial Narrow"/>
                <a:cs typeface="Arial Narrow"/>
              </a:rPr>
              <a:t>ей,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у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даме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таль</a:t>
            </a:r>
            <a:r>
              <a:rPr sz="2000" spc="-10" dirty="0">
                <a:latin typeface="Arial Narrow"/>
                <a:cs typeface="Arial Narrow"/>
              </a:rPr>
              <a:t>ны</a:t>
            </a:r>
            <a:r>
              <a:rPr sz="2000" dirty="0">
                <a:latin typeface="Arial Narrow"/>
                <a:cs typeface="Arial Narrow"/>
              </a:rPr>
              <a:t>х, прикла</a:t>
            </a:r>
            <a:r>
              <a:rPr sz="2000" spc="-10" dirty="0">
                <a:latin typeface="Arial Narrow"/>
                <a:cs typeface="Arial Narrow"/>
              </a:rPr>
              <a:t>дны</a:t>
            </a:r>
            <a:r>
              <a:rPr sz="2000" dirty="0">
                <a:latin typeface="Arial Narrow"/>
                <a:cs typeface="Arial Narrow"/>
              </a:rPr>
              <a:t>х исследо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ий и </a:t>
            </a:r>
            <a:r>
              <a:rPr sz="2000" dirty="0" err="1" smtClean="0">
                <a:latin typeface="Arial Narrow"/>
                <a:cs typeface="Arial Narrow"/>
              </a:rPr>
              <a:t>эксперт</a:t>
            </a:r>
            <a:r>
              <a:rPr sz="2000" spc="-10" dirty="0" err="1" smtClean="0">
                <a:latin typeface="Arial Narrow"/>
                <a:cs typeface="Arial Narrow"/>
              </a:rPr>
              <a:t>н</a:t>
            </a:r>
            <a:r>
              <a:rPr sz="2000" dirty="0" err="1" smtClean="0">
                <a:latin typeface="Arial Narrow"/>
                <a:cs typeface="Arial Narrow"/>
              </a:rPr>
              <a:t>о</a:t>
            </a:r>
            <a:r>
              <a:rPr sz="2000" spc="-5" dirty="0" err="1" smtClean="0">
                <a:latin typeface="Arial Narrow"/>
                <a:cs typeface="Arial Narrow"/>
              </a:rPr>
              <a:t>-</a:t>
            </a:r>
            <a:r>
              <a:rPr sz="2000" dirty="0" err="1" smtClean="0">
                <a:latin typeface="Arial Narrow"/>
                <a:cs typeface="Arial Narrow"/>
              </a:rPr>
              <a:t>а</a:t>
            </a:r>
            <a:r>
              <a:rPr sz="2000" spc="-10" dirty="0" err="1" smtClean="0">
                <a:latin typeface="Arial Narrow"/>
                <a:cs typeface="Arial Narrow"/>
              </a:rPr>
              <a:t>н</a:t>
            </a:r>
            <a:r>
              <a:rPr sz="2000" dirty="0" err="1" smtClean="0">
                <a:latin typeface="Arial Narrow"/>
                <a:cs typeface="Arial Narrow"/>
              </a:rPr>
              <a:t>алитической</a:t>
            </a:r>
            <a:r>
              <a:rPr sz="2000" dirty="0" smtClean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ра</a:t>
            </a:r>
            <a:r>
              <a:rPr sz="2000" spc="-10" dirty="0">
                <a:latin typeface="Arial Narrow"/>
                <a:cs typeface="Arial Narrow"/>
              </a:rPr>
              <a:t>б</a:t>
            </a:r>
            <a:r>
              <a:rPr sz="2000" dirty="0">
                <a:latin typeface="Arial Narrow"/>
                <a:cs typeface="Arial Narrow"/>
              </a:rPr>
              <a:t>от</a:t>
            </a:r>
            <a:r>
              <a:rPr sz="2000" spc="-10" dirty="0">
                <a:latin typeface="Arial Narrow"/>
                <a:cs typeface="Arial Narrow"/>
              </a:rPr>
              <a:t>ы</a:t>
            </a:r>
            <a:r>
              <a:rPr sz="2000" dirty="0">
                <a:latin typeface="Arial Narrow"/>
                <a:cs typeface="Arial Narrow"/>
              </a:rPr>
              <a:t> по </a:t>
            </a:r>
            <a:r>
              <a:rPr sz="2000" spc="-10" dirty="0">
                <a:latin typeface="Arial Narrow"/>
                <a:cs typeface="Arial Narrow"/>
              </a:rPr>
              <a:t>ш</a:t>
            </a:r>
            <a:r>
              <a:rPr sz="2000" dirty="0">
                <a:latin typeface="Arial Narrow"/>
                <a:cs typeface="Arial Narrow"/>
              </a:rPr>
              <a:t>ироки</a:t>
            </a:r>
            <a:r>
              <a:rPr sz="2000" spc="-10" dirty="0">
                <a:latin typeface="Arial Narrow"/>
                <a:cs typeface="Arial Narrow"/>
              </a:rPr>
              <a:t>м</a:t>
            </a:r>
            <a:r>
              <a:rPr sz="2000" dirty="0">
                <a:latin typeface="Arial Narrow"/>
                <a:cs typeface="Arial Narrow"/>
              </a:rPr>
              <a:t> о</a:t>
            </a:r>
            <a:r>
              <a:rPr sz="2000" spc="-10" dirty="0">
                <a:latin typeface="Arial Narrow"/>
                <a:cs typeface="Arial Narrow"/>
              </a:rPr>
              <a:t>б</a:t>
            </a:r>
            <a:r>
              <a:rPr sz="2000" dirty="0">
                <a:latin typeface="Arial Narrow"/>
                <a:cs typeface="Arial Narrow"/>
              </a:rPr>
              <a:t>ластя</a:t>
            </a:r>
            <a:r>
              <a:rPr sz="2000" spc="-10" dirty="0">
                <a:latin typeface="Arial Narrow"/>
                <a:cs typeface="Arial Narrow"/>
              </a:rPr>
              <a:t>м</a:t>
            </a:r>
            <a:r>
              <a:rPr sz="2000" dirty="0">
                <a:latin typeface="Arial Narrow"/>
                <a:cs typeface="Arial Narrow"/>
              </a:rPr>
              <a:t> з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ий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 err="1">
                <a:latin typeface="Arial Narrow"/>
                <a:cs typeface="Arial Narrow"/>
              </a:rPr>
              <a:t>рамках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мега</a:t>
            </a:r>
            <a:r>
              <a:rPr sz="2000" spc="-10" dirty="0" err="1" smtClean="0">
                <a:latin typeface="Arial Narrow"/>
                <a:cs typeface="Arial Narrow"/>
              </a:rPr>
              <a:t>ф</a:t>
            </a:r>
            <a:r>
              <a:rPr sz="2000" dirty="0" err="1" smtClean="0">
                <a:latin typeface="Arial Narrow"/>
                <a:cs typeface="Arial Narrow"/>
              </a:rPr>
              <a:t>акультето</a:t>
            </a:r>
            <a:r>
              <a:rPr sz="2000" spc="-10" dirty="0" err="1" smtClean="0">
                <a:latin typeface="Arial Narrow"/>
                <a:cs typeface="Arial Narrow"/>
              </a:rPr>
              <a:t>в</a:t>
            </a:r>
            <a:r>
              <a:rPr lang="ru-RU" sz="2000" spc="-1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  <a:p>
            <a:pPr marL="74930" marR="12065" indent="-62865">
              <a:lnSpc>
                <a:spcPct val="101200"/>
              </a:lnSpc>
              <a:spcBef>
                <a:spcPts val="600"/>
              </a:spcBef>
            </a:pPr>
            <a:r>
              <a:rPr sz="2000" dirty="0">
                <a:latin typeface="Helvetica"/>
                <a:cs typeface="Helvetica"/>
              </a:rPr>
              <a:t> </a:t>
            </a:r>
            <a:r>
              <a:rPr sz="2000" spc="-40" dirty="0">
                <a:latin typeface="Helvetica"/>
                <a:cs typeface="Helvetica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С</a:t>
            </a:r>
            <a:r>
              <a:rPr sz="2000" dirty="0">
                <a:latin typeface="Arial Narrow"/>
                <a:cs typeface="Arial Narrow"/>
              </a:rPr>
              <a:t>тимулиро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ие раз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ития перспекти</a:t>
            </a:r>
            <a:r>
              <a:rPr sz="2000" spc="-10" dirty="0">
                <a:latin typeface="Arial Narrow"/>
                <a:cs typeface="Arial Narrow"/>
              </a:rPr>
              <a:t>вны</a:t>
            </a:r>
            <a:r>
              <a:rPr sz="2000" dirty="0">
                <a:latin typeface="Arial Narrow"/>
                <a:cs typeface="Arial Narrow"/>
              </a:rPr>
              <a:t>х 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апра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ле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ий 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на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 err="1">
                <a:latin typeface="Arial Narrow"/>
                <a:cs typeface="Arial Narrow"/>
              </a:rPr>
              <a:t>ст</a:t>
            </a:r>
            <a:r>
              <a:rPr sz="2000" spc="-10" dirty="0" err="1">
                <a:latin typeface="Arial Narrow"/>
                <a:cs typeface="Arial Narrow"/>
              </a:rPr>
              <a:t>ы</a:t>
            </a:r>
            <a:r>
              <a:rPr sz="2000" dirty="0" err="1">
                <a:latin typeface="Arial Narrow"/>
                <a:cs typeface="Arial Narrow"/>
              </a:rPr>
              <a:t>ках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 err="1" smtClean="0">
                <a:latin typeface="Arial Narrow"/>
                <a:cs typeface="Arial Narrow"/>
              </a:rPr>
              <a:t>н</a:t>
            </a:r>
            <a:r>
              <a:rPr sz="2000" dirty="0" err="1" smtClean="0">
                <a:latin typeface="Arial Narrow"/>
                <a:cs typeface="Arial Narrow"/>
              </a:rPr>
              <a:t>аук</a:t>
            </a:r>
            <a:r>
              <a:rPr lang="ru-RU" sz="200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  <a:p>
            <a:pPr marL="74930" marR="91440" indent="-62865">
              <a:lnSpc>
                <a:spcPct val="101200"/>
              </a:lnSpc>
              <a:spcBef>
                <a:spcPts val="500"/>
              </a:spcBef>
            </a:pPr>
            <a:r>
              <a:rPr sz="2000" dirty="0">
                <a:latin typeface="Helvetica"/>
                <a:cs typeface="Helvetica"/>
              </a:rPr>
              <a:t> </a:t>
            </a:r>
            <a:r>
              <a:rPr sz="2000" spc="-40" dirty="0">
                <a:latin typeface="Helvetica"/>
                <a:cs typeface="Helvetica"/>
              </a:rPr>
              <a:t> </a:t>
            </a:r>
            <a:r>
              <a:rPr sz="2000" dirty="0">
                <a:latin typeface="Arial Narrow"/>
                <a:cs typeface="Arial Narrow"/>
              </a:rPr>
              <a:t>Б</a:t>
            </a:r>
            <a:r>
              <a:rPr sz="2000" spc="-10" dirty="0">
                <a:latin typeface="Arial Narrow"/>
                <a:cs typeface="Arial Narrow"/>
              </a:rPr>
              <a:t>ывш</a:t>
            </a:r>
            <a:r>
              <a:rPr sz="2000" dirty="0">
                <a:latin typeface="Arial Narrow"/>
                <a:cs typeface="Arial Narrow"/>
              </a:rPr>
              <a:t>ие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акультет</a:t>
            </a:r>
            <a:r>
              <a:rPr sz="2000" spc="-10" dirty="0">
                <a:latin typeface="Arial Narrow"/>
                <a:cs typeface="Arial Narrow"/>
              </a:rPr>
              <a:t>ы</a:t>
            </a:r>
            <a:r>
              <a:rPr sz="2000" dirty="0">
                <a:latin typeface="Arial Narrow"/>
                <a:cs typeface="Arial Narrow"/>
              </a:rPr>
              <a:t> оста</a:t>
            </a:r>
            <a:r>
              <a:rPr sz="2000" spc="-10" dirty="0">
                <a:latin typeface="Arial Narrow"/>
                <a:cs typeface="Arial Narrow"/>
              </a:rPr>
              <a:t>ю</a:t>
            </a:r>
            <a:r>
              <a:rPr sz="2000" dirty="0">
                <a:latin typeface="Arial Narrow"/>
                <a:cs typeface="Arial Narrow"/>
              </a:rPr>
              <a:t>тся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статусе департаме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то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и </a:t>
            </a:r>
            <a:r>
              <a:rPr sz="2000" spc="-10" dirty="0">
                <a:latin typeface="Arial Narrow"/>
                <a:cs typeface="Arial Narrow"/>
              </a:rPr>
              <a:t>ш</a:t>
            </a:r>
            <a:r>
              <a:rPr sz="2000" dirty="0">
                <a:latin typeface="Arial Narrow"/>
                <a:cs typeface="Arial Narrow"/>
              </a:rPr>
              <a:t>кол </a:t>
            </a:r>
            <a:r>
              <a:rPr sz="2000" spc="-5" dirty="0">
                <a:latin typeface="Arial Narrow"/>
                <a:cs typeface="Arial Narrow"/>
              </a:rPr>
              <a:t>(</a:t>
            </a:r>
            <a:r>
              <a:rPr sz="2000" dirty="0">
                <a:latin typeface="Arial Narrow"/>
                <a:cs typeface="Arial Narrow"/>
              </a:rPr>
              <a:t>от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еча</a:t>
            </a:r>
            <a:r>
              <a:rPr sz="2000" spc="-10" dirty="0">
                <a:latin typeface="Arial Narrow"/>
                <a:cs typeface="Arial Narrow"/>
              </a:rPr>
              <a:t>ю</a:t>
            </a:r>
            <a:r>
              <a:rPr sz="2000" dirty="0">
                <a:latin typeface="Arial Narrow"/>
                <a:cs typeface="Arial Narrow"/>
              </a:rPr>
              <a:t>т за исследо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ия и кадро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ое раз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итие</a:t>
            </a:r>
            <a:r>
              <a:rPr sz="2000" spc="-5" dirty="0">
                <a:latin typeface="Arial Narrow"/>
                <a:cs typeface="Arial Narrow"/>
              </a:rPr>
              <a:t>)</a:t>
            </a:r>
            <a:r>
              <a:rPr sz="2000" dirty="0">
                <a:latin typeface="Arial Narrow"/>
                <a:cs typeface="Arial Narrow"/>
              </a:rPr>
              <a:t>, </a:t>
            </a:r>
            <a:r>
              <a:rPr sz="2000" spc="-5" dirty="0">
                <a:latin typeface="Arial Narrow"/>
                <a:cs typeface="Arial Narrow"/>
              </a:rPr>
              <a:t>в </a:t>
            </a:r>
            <a:r>
              <a:rPr sz="2000" dirty="0">
                <a:latin typeface="Arial Narrow"/>
                <a:cs typeface="Arial Narrow"/>
              </a:rPr>
              <a:t>то</a:t>
            </a:r>
            <a:r>
              <a:rPr sz="2000" spc="-10" dirty="0">
                <a:latin typeface="Arial Narrow"/>
                <a:cs typeface="Arial Narrow"/>
              </a:rPr>
              <a:t>м</a:t>
            </a:r>
            <a:r>
              <a:rPr sz="2000" dirty="0">
                <a:latin typeface="Arial Narrow"/>
                <a:cs typeface="Arial Narrow"/>
              </a:rPr>
              <a:t> числе с </a:t>
            </a:r>
            <a:r>
              <a:rPr sz="2000" dirty="0" err="1">
                <a:latin typeface="Arial Narrow"/>
                <a:cs typeface="Arial Narrow"/>
              </a:rPr>
              <a:t>лик</a:t>
            </a:r>
            <a:r>
              <a:rPr sz="2000" spc="-10" dirty="0" err="1">
                <a:latin typeface="Arial Narrow"/>
                <a:cs typeface="Arial Narrow"/>
              </a:rPr>
              <a:t>в</a:t>
            </a:r>
            <a:r>
              <a:rPr sz="2000" dirty="0" err="1">
                <a:latin typeface="Arial Narrow"/>
                <a:cs typeface="Arial Narrow"/>
              </a:rPr>
              <a:t>ида</a:t>
            </a:r>
            <a:r>
              <a:rPr sz="2000" spc="-10" dirty="0" err="1">
                <a:latin typeface="Arial Narrow"/>
                <a:cs typeface="Arial Narrow"/>
              </a:rPr>
              <a:t>ц</a:t>
            </a:r>
            <a:r>
              <a:rPr sz="2000" dirty="0" err="1">
                <a:latin typeface="Arial Narrow"/>
                <a:cs typeface="Arial Narrow"/>
              </a:rPr>
              <a:t>ией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ка</a:t>
            </a:r>
            <a:r>
              <a:rPr sz="2000" spc="-10" dirty="0" err="1" smtClean="0">
                <a:latin typeface="Arial Narrow"/>
                <a:cs typeface="Arial Narrow"/>
              </a:rPr>
              <a:t>ф</a:t>
            </a:r>
            <a:r>
              <a:rPr sz="2000" dirty="0" err="1" smtClean="0">
                <a:latin typeface="Arial Narrow"/>
                <a:cs typeface="Arial Narrow"/>
              </a:rPr>
              <a:t>едр</a:t>
            </a:r>
            <a:r>
              <a:rPr lang="ru-RU" sz="200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  <a:p>
            <a:pPr marL="74930" marR="106680" indent="-62865">
              <a:lnSpc>
                <a:spcPct val="99200"/>
              </a:lnSpc>
              <a:spcBef>
                <a:spcPts val="630"/>
              </a:spcBef>
            </a:pPr>
            <a:r>
              <a:rPr sz="2000" dirty="0">
                <a:latin typeface="Helvetica"/>
                <a:cs typeface="Helvetica"/>
              </a:rPr>
              <a:t> </a:t>
            </a:r>
            <a:r>
              <a:rPr sz="2000" spc="-40" dirty="0">
                <a:latin typeface="Helvetica"/>
                <a:cs typeface="Helvetica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П</a:t>
            </a:r>
            <a:r>
              <a:rPr sz="2000" dirty="0">
                <a:latin typeface="Arial Narrow"/>
                <a:cs typeface="Arial Narrow"/>
              </a:rPr>
              <a:t>о</a:t>
            </a:r>
            <a:r>
              <a:rPr sz="2000" spc="-10" dirty="0">
                <a:latin typeface="Arial Narrow"/>
                <a:cs typeface="Arial Narrow"/>
              </a:rPr>
              <a:t>выш</a:t>
            </a:r>
            <a:r>
              <a:rPr sz="2000" dirty="0">
                <a:latin typeface="Arial Narrow"/>
                <a:cs typeface="Arial Narrow"/>
              </a:rPr>
              <a:t>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ие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и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со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ой и академической самостоятель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ости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акультето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с делегиро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а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ие</a:t>
            </a:r>
            <a:r>
              <a:rPr sz="2000" spc="-10" dirty="0">
                <a:latin typeface="Arial Narrow"/>
                <a:cs typeface="Arial Narrow"/>
              </a:rPr>
              <a:t>м</a:t>
            </a:r>
            <a:r>
              <a:rPr sz="2000" dirty="0">
                <a:latin typeface="Arial Narrow"/>
                <a:cs typeface="Arial Narrow"/>
              </a:rPr>
              <a:t> и</a:t>
            </a:r>
            <a:r>
              <a:rPr sz="2000" spc="-10" dirty="0">
                <a:latin typeface="Arial Narrow"/>
                <a:cs typeface="Arial Narrow"/>
              </a:rPr>
              <a:t>м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от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етст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е</a:t>
            </a:r>
            <a:r>
              <a:rPr sz="2000" spc="-10" dirty="0">
                <a:latin typeface="Arial Narrow"/>
                <a:cs typeface="Arial Narrow"/>
              </a:rPr>
              <a:t>нн</a:t>
            </a:r>
            <a:r>
              <a:rPr sz="2000" dirty="0">
                <a:latin typeface="Arial Narrow"/>
                <a:cs typeface="Arial Narrow"/>
              </a:rPr>
              <a:t>ости за результат: 30% средст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ц</a:t>
            </a:r>
            <a:r>
              <a:rPr sz="2000" dirty="0">
                <a:latin typeface="Arial Narrow"/>
                <a:cs typeface="Arial Narrow"/>
              </a:rPr>
              <a:t>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траль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ого </a:t>
            </a:r>
            <a:r>
              <a:rPr sz="2000" spc="-10" dirty="0">
                <a:latin typeface="Arial Narrow"/>
                <a:cs typeface="Arial Narrow"/>
              </a:rPr>
              <a:t>бю</a:t>
            </a:r>
            <a:r>
              <a:rPr sz="2000" dirty="0">
                <a:latin typeface="Arial Narrow"/>
                <a:cs typeface="Arial Narrow"/>
              </a:rPr>
              <a:t>джета переда</a:t>
            </a:r>
            <a:r>
              <a:rPr sz="2000" spc="-10" dirty="0">
                <a:latin typeface="Arial Narrow"/>
                <a:cs typeface="Arial Narrow"/>
              </a:rPr>
              <a:t>ны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 err="1">
                <a:latin typeface="Arial Narrow"/>
                <a:cs typeface="Arial Narrow"/>
              </a:rPr>
              <a:t>н</a:t>
            </a:r>
            <a:r>
              <a:rPr sz="2000" dirty="0" err="1">
                <a:latin typeface="Arial Narrow"/>
                <a:cs typeface="Arial Narrow"/>
              </a:rPr>
              <a:t>а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 err="1" smtClean="0">
                <a:latin typeface="Arial Narrow"/>
                <a:cs typeface="Arial Narrow"/>
              </a:rPr>
              <a:t>ф</a:t>
            </a:r>
            <a:r>
              <a:rPr sz="2000" dirty="0" err="1" smtClean="0">
                <a:latin typeface="Arial Narrow"/>
                <a:cs typeface="Arial Narrow"/>
              </a:rPr>
              <a:t>акультет</a:t>
            </a:r>
            <a:r>
              <a:rPr sz="2000" spc="-10" dirty="0" err="1" smtClean="0">
                <a:latin typeface="Arial Narrow"/>
                <a:cs typeface="Arial Narrow"/>
              </a:rPr>
              <a:t>ы</a:t>
            </a:r>
            <a:r>
              <a:rPr lang="ru-RU" sz="2000" spc="-1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  <a:p>
            <a:pPr marL="74930" marR="130175" indent="-62865">
              <a:lnSpc>
                <a:spcPct val="99200"/>
              </a:lnSpc>
              <a:spcBef>
                <a:spcPts val="630"/>
              </a:spcBef>
            </a:pPr>
            <a:r>
              <a:rPr sz="2000" dirty="0">
                <a:latin typeface="Helvetica"/>
                <a:cs typeface="Helvetica"/>
              </a:rPr>
              <a:t> </a:t>
            </a:r>
            <a:r>
              <a:rPr sz="2000" spc="-40" dirty="0">
                <a:latin typeface="Helvetica"/>
                <a:cs typeface="Helvetica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о</a:t>
            </a:r>
            <a:r>
              <a:rPr sz="2000" spc="-10" dirty="0">
                <a:latin typeface="Arial Narrow"/>
                <a:cs typeface="Arial Narrow"/>
              </a:rPr>
              <a:t>нды</a:t>
            </a:r>
            <a:r>
              <a:rPr sz="2000" dirty="0">
                <a:latin typeface="Arial Narrow"/>
                <a:cs typeface="Arial Narrow"/>
              </a:rPr>
              <a:t> академического раз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ития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акультето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из 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ауч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ого </a:t>
            </a:r>
            <a:r>
              <a:rPr sz="2000" spc="-10" dirty="0">
                <a:latin typeface="Arial Narrow"/>
                <a:cs typeface="Arial Narrow"/>
              </a:rPr>
              <a:t>ф</a:t>
            </a:r>
            <a:r>
              <a:rPr sz="2000" dirty="0">
                <a:latin typeface="Arial Narrow"/>
                <a:cs typeface="Arial Narrow"/>
              </a:rPr>
              <a:t>о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да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ШЭ переда</a:t>
            </a:r>
            <a:r>
              <a:rPr sz="2000" spc="-10" dirty="0">
                <a:latin typeface="Arial Narrow"/>
                <a:cs typeface="Arial Narrow"/>
              </a:rPr>
              <a:t>ны</a:t>
            </a:r>
            <a:r>
              <a:rPr sz="2000" dirty="0">
                <a:latin typeface="Arial Narrow"/>
                <a:cs typeface="Arial Narrow"/>
              </a:rPr>
              <a:t>  60% средст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 поддержки </a:t>
            </a:r>
            <a:r>
              <a:rPr sz="2000" spc="-10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ходя</a:t>
            </a:r>
            <a:r>
              <a:rPr sz="2000" spc="-10" dirty="0">
                <a:latin typeface="Arial Narrow"/>
                <a:cs typeface="Arial Narrow"/>
              </a:rPr>
              <a:t>щ</a:t>
            </a:r>
            <a:r>
              <a:rPr sz="2000" dirty="0">
                <a:latin typeface="Arial Narrow"/>
                <a:cs typeface="Arial Narrow"/>
              </a:rPr>
              <a:t>ей академической мо</a:t>
            </a:r>
            <a:r>
              <a:rPr sz="2000" spc="-10" dirty="0">
                <a:latin typeface="Arial Narrow"/>
                <a:cs typeface="Arial Narrow"/>
              </a:rPr>
              <a:t>б</a:t>
            </a:r>
            <a:r>
              <a:rPr sz="2000" dirty="0">
                <a:latin typeface="Arial Narrow"/>
                <a:cs typeface="Arial Narrow"/>
              </a:rPr>
              <a:t>иль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dirty="0">
                <a:latin typeface="Arial Narrow"/>
                <a:cs typeface="Arial Narrow"/>
              </a:rPr>
              <a:t>ости </a:t>
            </a:r>
            <a:r>
              <a:rPr sz="2000" spc="-10" dirty="0">
                <a:latin typeface="Arial Narrow"/>
                <a:cs typeface="Arial Narrow"/>
              </a:rPr>
              <a:t>НПР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и 10% – </a:t>
            </a:r>
            <a:r>
              <a:rPr sz="2000" dirty="0" err="1" smtClean="0">
                <a:latin typeface="Arial Narrow"/>
                <a:cs typeface="Arial Narrow"/>
              </a:rPr>
              <a:t>исходя</a:t>
            </a:r>
            <a:r>
              <a:rPr sz="2000" spc="-10" dirty="0" err="1" smtClean="0">
                <a:latin typeface="Arial Narrow"/>
                <a:cs typeface="Arial Narrow"/>
              </a:rPr>
              <a:t>щ</a:t>
            </a:r>
            <a:r>
              <a:rPr sz="2000" dirty="0" err="1" smtClean="0">
                <a:latin typeface="Arial Narrow"/>
                <a:cs typeface="Arial Narrow"/>
              </a:rPr>
              <a:t>ей</a:t>
            </a:r>
            <a:r>
              <a:rPr lang="ru-RU" sz="200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pc="-10" dirty="0" smtClean="0">
                <a:solidFill>
                  <a:schemeClr val="bg1"/>
                </a:solidFill>
              </a:rPr>
              <a:t>                      </a:t>
            </a:r>
            <a:r>
              <a:rPr lang="ru-RU" b="1" spc="-10" dirty="0" smtClean="0">
                <a:solidFill>
                  <a:schemeClr val="bg1"/>
                </a:solidFill>
              </a:rPr>
              <a:t>УПРАВЛ</a:t>
            </a:r>
            <a:r>
              <a:rPr lang="ru-RU" b="1" spc="-15" dirty="0" smtClean="0">
                <a:solidFill>
                  <a:schemeClr val="bg1"/>
                </a:solidFill>
              </a:rPr>
              <a:t>ЕНИ</a:t>
            </a:r>
            <a:r>
              <a:rPr lang="ru-RU" b="1" spc="-10" dirty="0" smtClean="0">
                <a:solidFill>
                  <a:schemeClr val="bg1"/>
                </a:solidFill>
              </a:rPr>
              <a:t>Е </a:t>
            </a:r>
            <a:r>
              <a:rPr lang="ru-RU" b="1" spc="-10" dirty="0" smtClean="0">
                <a:solidFill>
                  <a:schemeClr val="bg1"/>
                </a:solidFill>
              </a:rPr>
              <a:t>ОБРАЗОВАТЕЛЬ</a:t>
            </a:r>
            <a:r>
              <a:rPr lang="ru-RU" b="1" spc="-15" dirty="0" smtClean="0">
                <a:solidFill>
                  <a:schemeClr val="bg1"/>
                </a:solidFill>
              </a:rPr>
              <a:t>НЫМИ ПРО</a:t>
            </a:r>
            <a:r>
              <a:rPr lang="ru-RU" b="1" spc="-10" dirty="0" smtClean="0">
                <a:solidFill>
                  <a:schemeClr val="bg1"/>
                </a:solidFill>
              </a:rPr>
              <a:t>ГРАММАМИ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362" y="215315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362" y="265607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362" y="317423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362" y="343331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362" y="419531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362" y="445439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9548" y="1264788"/>
            <a:ext cx="107950" cy="600456"/>
          </a:xfrm>
          <a:custGeom>
            <a:avLst/>
            <a:gdLst/>
            <a:ahLst/>
            <a:cxnLst/>
            <a:rect l="l" t="t" r="r" b="b"/>
            <a:pathLst>
              <a:path w="107950" h="500380">
                <a:moveTo>
                  <a:pt x="0" y="500061"/>
                </a:moveTo>
                <a:lnTo>
                  <a:pt x="107950" y="500061"/>
                </a:lnTo>
                <a:lnTo>
                  <a:pt x="107950" y="0"/>
                </a:lnTo>
                <a:lnTo>
                  <a:pt x="0" y="0"/>
                </a:lnTo>
                <a:lnTo>
                  <a:pt x="0" y="500061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04" y="691944"/>
            <a:ext cx="5858510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5996"/>
                </a:solidFill>
                <a:latin typeface="Arial Narrow"/>
                <a:cs typeface="Arial Narrow"/>
              </a:rPr>
              <a:t>ЛИК</a:t>
            </a:r>
            <a:r>
              <a:rPr sz="1800" spc="-10" dirty="0">
                <a:solidFill>
                  <a:srgbClr val="005996"/>
                </a:solidFill>
                <a:latin typeface="Arial Narrow"/>
                <a:cs typeface="Arial Narrow"/>
              </a:rPr>
              <a:t>ВИД</a:t>
            </a:r>
            <a:r>
              <a:rPr sz="1800" spc="-15" dirty="0">
                <a:solidFill>
                  <a:srgbClr val="005996"/>
                </a:solidFill>
                <a:latin typeface="Arial Narrow"/>
                <a:cs typeface="Arial Narrow"/>
              </a:rPr>
              <a:t>АЦИЯ «</a:t>
            </a:r>
            <a:r>
              <a:rPr sz="1800" spc="-10" dirty="0">
                <a:solidFill>
                  <a:srgbClr val="005996"/>
                </a:solidFill>
                <a:latin typeface="Arial Narrow"/>
                <a:cs typeface="Arial Narrow"/>
              </a:rPr>
              <a:t>АКАДЕМИ</a:t>
            </a:r>
            <a:r>
              <a:rPr sz="1800" spc="-15" dirty="0">
                <a:solidFill>
                  <a:srgbClr val="005996"/>
                </a:solidFill>
                <a:latin typeface="Arial Narrow"/>
                <a:cs typeface="Arial Narrow"/>
              </a:rPr>
              <a:t>ЧЕСКОГО ФЕОД</a:t>
            </a:r>
            <a:r>
              <a:rPr sz="1800" spc="-10" dirty="0">
                <a:solidFill>
                  <a:srgbClr val="005996"/>
                </a:solidFill>
                <a:latin typeface="Arial Narrow"/>
                <a:cs typeface="Arial Narrow"/>
              </a:rPr>
              <a:t>АЛИЗМА» </a:t>
            </a:r>
            <a:r>
              <a:rPr sz="1800" spc="-5" dirty="0">
                <a:solidFill>
                  <a:srgbClr val="005996"/>
                </a:solidFill>
                <a:latin typeface="Arial Narrow"/>
                <a:cs typeface="Arial Narrow"/>
              </a:rPr>
              <a:t>(</a:t>
            </a:r>
            <a:r>
              <a:rPr sz="1800" spc="-10" dirty="0">
                <a:solidFill>
                  <a:srgbClr val="005996"/>
                </a:solidFill>
                <a:latin typeface="Arial Narrow"/>
                <a:cs typeface="Arial Narrow"/>
              </a:rPr>
              <a:t>вуз</a:t>
            </a:r>
            <a:r>
              <a:rPr sz="1800" spc="-15" dirty="0">
                <a:solidFill>
                  <a:srgbClr val="005996"/>
                </a:solidFill>
                <a:latin typeface="Arial Narrow"/>
                <a:cs typeface="Arial Narrow"/>
              </a:rPr>
              <a:t>ы 5</a:t>
            </a:r>
            <a:r>
              <a:rPr sz="1800" spc="-5" dirty="0">
                <a:solidFill>
                  <a:srgbClr val="005996"/>
                </a:solidFill>
                <a:latin typeface="Arial Narrow"/>
                <a:cs typeface="Arial Narrow"/>
              </a:rPr>
              <a:t>-100)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R="371475" algn="r">
              <a:lnSpc>
                <a:spcPct val="100000"/>
              </a:lnSpc>
            </a:pPr>
            <a:endParaRPr lang="ru-RU" sz="1600" spc="-10" dirty="0" smtClean="0">
              <a:solidFill>
                <a:srgbClr val="1B4689"/>
              </a:solidFill>
              <a:latin typeface="Arial Narrow"/>
              <a:cs typeface="Arial Narrow"/>
            </a:endParaRPr>
          </a:p>
          <a:p>
            <a:pPr marR="371475" algn="r">
              <a:lnSpc>
                <a:spcPct val="100000"/>
              </a:lnSpc>
            </a:pPr>
            <a:r>
              <a:rPr sz="1600" spc="-10" dirty="0" smtClean="0">
                <a:solidFill>
                  <a:srgbClr val="1B4689"/>
                </a:solidFill>
                <a:latin typeface="Arial Narrow"/>
                <a:cs typeface="Arial Narrow"/>
              </a:rPr>
              <a:t>НОВАЯ </a:t>
            </a:r>
            <a:r>
              <a:rPr sz="1600" spc="-10" dirty="0">
                <a:solidFill>
                  <a:srgbClr val="1B4689"/>
                </a:solidFill>
                <a:latin typeface="Arial Narrow"/>
                <a:cs typeface="Arial Narrow"/>
              </a:rPr>
              <a:t>МОДЕЛЬ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004" y="2106196"/>
            <a:ext cx="3435350" cy="255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427355" indent="-62865">
              <a:lnSpc>
                <a:spcPts val="1600"/>
              </a:lnSpc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Ка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едра – ос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вн</a:t>
            </a:r>
            <a:r>
              <a:rPr sz="1400" dirty="0">
                <a:latin typeface="Arial Narrow"/>
                <a:cs typeface="Arial Narrow"/>
              </a:rPr>
              <a:t>ой источ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ик содержа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</a:t>
            </a:r>
            <a:r>
              <a:rPr sz="1400" spc="-10" dirty="0">
                <a:latin typeface="Arial Narrow"/>
                <a:cs typeface="Arial Narrow"/>
              </a:rPr>
              <a:t>образо</a:t>
            </a:r>
            <a:r>
              <a:rPr sz="1400" spc="-15" dirty="0">
                <a:latin typeface="Arial Narrow"/>
                <a:cs typeface="Arial Narrow"/>
              </a:rPr>
              <a:t>в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spc="-15" dirty="0">
                <a:latin typeface="Arial Narrow"/>
                <a:cs typeface="Arial Narrow"/>
              </a:rPr>
              <a:t>н</a:t>
            </a:r>
            <a:r>
              <a:rPr sz="1400" spc="-5" dirty="0">
                <a:latin typeface="Arial Narrow"/>
                <a:cs typeface="Arial Narrow"/>
              </a:rPr>
              <a:t>ия</a:t>
            </a:r>
            <a:endParaRPr sz="1400" dirty="0">
              <a:latin typeface="Arial Narrow"/>
              <a:cs typeface="Arial Narrow"/>
            </a:endParaRPr>
          </a:p>
          <a:p>
            <a:pPr marL="74930" marR="5080" indent="-62865">
              <a:lnSpc>
                <a:spcPts val="1700"/>
              </a:lnSpc>
              <a:spcBef>
                <a:spcPts val="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Ка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едра – «держатель» зачасту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узкой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ауч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ой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ласти</a:t>
            </a:r>
          </a:p>
          <a:p>
            <a:pPr marL="12700">
              <a:lnSpc>
                <a:spcPts val="1639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Кадро</a:t>
            </a:r>
            <a:r>
              <a:rPr sz="1400" spc="-10" dirty="0">
                <a:latin typeface="Arial Narrow"/>
                <a:cs typeface="Arial Narrow"/>
              </a:rPr>
              <a:t>вы</a:t>
            </a:r>
            <a:r>
              <a:rPr sz="1400" dirty="0">
                <a:latin typeface="Arial Narrow"/>
                <a:cs typeface="Arial Narrow"/>
              </a:rPr>
              <a:t>й соста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ка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едр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 ста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иле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endParaRPr sz="1400" dirty="0">
              <a:latin typeface="Arial Narrow"/>
              <a:cs typeface="Arial Narrow"/>
            </a:endParaRPr>
          </a:p>
          <a:p>
            <a:pPr marL="74930" marR="344805" indent="-62865">
              <a:lnSpc>
                <a:spcPct val="98200"/>
              </a:lnSpc>
              <a:spcBef>
                <a:spcPts val="5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У</a:t>
            </a:r>
            <a:r>
              <a:rPr sz="1400" dirty="0">
                <a:latin typeface="Arial Narrow"/>
                <a:cs typeface="Arial Narrow"/>
              </a:rPr>
              <a:t>че</a:t>
            </a:r>
            <a:r>
              <a:rPr sz="1400" spc="-10" dirty="0">
                <a:latin typeface="Arial Narrow"/>
                <a:cs typeface="Arial Narrow"/>
              </a:rPr>
              <a:t>бны</a:t>
            </a:r>
            <a:r>
              <a:rPr sz="1400" dirty="0">
                <a:latin typeface="Arial Narrow"/>
                <a:cs typeface="Arial Narrow"/>
              </a:rPr>
              <a:t>й пла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ой програ</a:t>
            </a:r>
            <a:r>
              <a:rPr sz="1400" spc="-10" dirty="0">
                <a:latin typeface="Arial Narrow"/>
                <a:cs typeface="Arial Narrow"/>
              </a:rPr>
              <a:t>ммы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тождест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 кадро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ому соста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у подразделе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</a:t>
            </a:r>
            <a:r>
              <a:rPr sz="1400" spc="-5" dirty="0">
                <a:latin typeface="Arial Narrow"/>
                <a:cs typeface="Arial Narrow"/>
              </a:rPr>
              <a:t>(</a:t>
            </a:r>
            <a:r>
              <a:rPr sz="1400" dirty="0">
                <a:latin typeface="Arial Narrow"/>
                <a:cs typeface="Arial Narrow"/>
              </a:rPr>
              <a:t>ка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едра, департаме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-5" dirty="0"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туде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 при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има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тся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акультет</a:t>
            </a:r>
          </a:p>
          <a:p>
            <a:pPr marL="74930" marR="124460" indent="-62865">
              <a:lnSpc>
                <a:spcPct val="98200"/>
              </a:lnSpc>
              <a:spcBef>
                <a:spcPts val="5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Затрат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й при</a:t>
            </a:r>
            <a:r>
              <a:rPr sz="1400" spc="-10" dirty="0">
                <a:latin typeface="Arial Narrow"/>
                <a:cs typeface="Arial Narrow"/>
              </a:rPr>
              <a:t>нц</a:t>
            </a:r>
            <a:r>
              <a:rPr sz="1400" dirty="0">
                <a:latin typeface="Arial Narrow"/>
                <a:cs typeface="Arial Narrow"/>
              </a:rPr>
              <a:t>ип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ормиро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ой програ</a:t>
            </a:r>
            <a:r>
              <a:rPr sz="1400" spc="-10" dirty="0">
                <a:latin typeface="Arial Narrow"/>
                <a:cs typeface="Arial Narrow"/>
              </a:rPr>
              <a:t>ммы</a:t>
            </a:r>
            <a:r>
              <a:rPr sz="1400" dirty="0">
                <a:latin typeface="Arial Narrow"/>
                <a:cs typeface="Arial Narrow"/>
              </a:rPr>
              <a:t>: 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строится «из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алич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кадро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»</a:t>
            </a:r>
          </a:p>
        </p:txBody>
      </p:sp>
      <p:sp>
        <p:nvSpPr>
          <p:cNvPr id="14" name="object 14"/>
          <p:cNvSpPr/>
          <p:nvPr/>
        </p:nvSpPr>
        <p:spPr>
          <a:xfrm>
            <a:off x="4109524" y="193598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9524" y="269798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9524" y="345998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9524" y="397814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9524" y="449630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9524" y="5258302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9524" y="6020301"/>
            <a:ext cx="102336" cy="14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9167" y="1889026"/>
            <a:ext cx="4681855" cy="4081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37845" indent="-62865" algn="just">
              <a:lnSpc>
                <a:spcPct val="98200"/>
              </a:lnSpc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ая програ</a:t>
            </a:r>
            <a:r>
              <a:rPr sz="1400" spc="-10" dirty="0">
                <a:latin typeface="Arial Narrow"/>
                <a:cs typeface="Arial Narrow"/>
              </a:rPr>
              <a:t>мма</a:t>
            </a:r>
            <a:r>
              <a:rPr sz="1400" dirty="0">
                <a:latin typeface="Arial Narrow"/>
                <a:cs typeface="Arial Narrow"/>
              </a:rPr>
              <a:t> – 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траль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й элеме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сей систе</a:t>
            </a:r>
            <a:r>
              <a:rPr sz="1400" spc="-10" dirty="0">
                <a:latin typeface="Arial Narrow"/>
                <a:cs typeface="Arial Narrow"/>
              </a:rPr>
              <a:t>мы</a:t>
            </a:r>
            <a:r>
              <a:rPr sz="1400" dirty="0">
                <a:latin typeface="Arial Narrow"/>
                <a:cs typeface="Arial Narrow"/>
              </a:rPr>
              <a:t> упра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ерситете;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ормируется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азе тре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ий р</a:t>
            </a:r>
            <a:r>
              <a:rPr sz="1400" spc="-10" dirty="0">
                <a:latin typeface="Arial Narrow"/>
                <a:cs typeface="Arial Narrow"/>
              </a:rPr>
              <a:t>ын</a:t>
            </a:r>
            <a:r>
              <a:rPr sz="1400" dirty="0">
                <a:latin typeface="Arial Narrow"/>
                <a:cs typeface="Arial Narrow"/>
              </a:rPr>
              <a:t>ка труда </a:t>
            </a:r>
            <a:r>
              <a:rPr sz="1400" spc="-5" dirty="0">
                <a:latin typeface="Arial Narrow"/>
                <a:cs typeface="Arial Narrow"/>
              </a:rPr>
              <a:t>(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то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r>
              <a:rPr sz="1400" dirty="0">
                <a:latin typeface="Arial Narrow"/>
                <a:cs typeface="Arial Narrow"/>
              </a:rPr>
              <a:t> числе академического</a:t>
            </a:r>
            <a:r>
              <a:rPr sz="1400" spc="-5" dirty="0"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74930" marR="447040" indent="-62865">
              <a:lnSpc>
                <a:spcPct val="101200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Департаме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 ох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</a:t>
            </a:r>
            <a:r>
              <a:rPr sz="1400" spc="-10" dirty="0">
                <a:latin typeface="Arial Narrow"/>
                <a:cs typeface="Arial Narrow"/>
              </a:rPr>
              <a:t>ыв</a:t>
            </a:r>
            <a:r>
              <a:rPr sz="1400" dirty="0">
                <a:latin typeface="Arial Narrow"/>
                <a:cs typeface="Arial Narrow"/>
              </a:rPr>
              <a:t>ает </a:t>
            </a:r>
            <a:r>
              <a:rPr sz="1400" spc="-10" dirty="0">
                <a:latin typeface="Arial Narrow"/>
                <a:cs typeface="Arial Narrow"/>
              </a:rPr>
              <a:t>ш</a:t>
            </a:r>
            <a:r>
              <a:rPr sz="1400" dirty="0">
                <a:latin typeface="Arial Narrow"/>
                <a:cs typeface="Arial Narrow"/>
              </a:rPr>
              <a:t>ироку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ауч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5" dirty="0">
                <a:latin typeface="Arial Narrow"/>
                <a:cs typeface="Arial Narrow"/>
              </a:rPr>
              <a:t>-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ласть: препода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атели с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дн</a:t>
            </a:r>
            <a:r>
              <a:rPr sz="1400" dirty="0">
                <a:latin typeface="Arial Narrow"/>
                <a:cs typeface="Arial Narrow"/>
              </a:rPr>
              <a:t>о </a:t>
            </a:r>
            <a:r>
              <a:rPr sz="1400" spc="-10" dirty="0">
                <a:latin typeface="Arial Narrow"/>
                <a:cs typeface="Arial Narrow"/>
              </a:rPr>
              <a:t>выб</a:t>
            </a:r>
            <a:r>
              <a:rPr sz="1400" dirty="0">
                <a:latin typeface="Arial Narrow"/>
                <a:cs typeface="Arial Narrow"/>
              </a:rPr>
              <a:t>ира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ласть исследо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ий и препода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ае</a:t>
            </a:r>
            <a:r>
              <a:rPr sz="1400" spc="-10" dirty="0">
                <a:latin typeface="Arial Narrow"/>
                <a:cs typeface="Arial Narrow"/>
              </a:rPr>
              <a:t>мы</a:t>
            </a:r>
            <a:r>
              <a:rPr sz="1400" dirty="0">
                <a:latin typeface="Arial Narrow"/>
                <a:cs typeface="Arial Narrow"/>
              </a:rPr>
              <a:t>е курс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endParaRPr sz="1400" dirty="0">
              <a:latin typeface="Arial Narrow"/>
              <a:cs typeface="Arial Narrow"/>
            </a:endParaRPr>
          </a:p>
          <a:p>
            <a:pPr marL="74930" indent="-62865">
              <a:lnSpc>
                <a:spcPts val="1600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Модель стимулирует о</a:t>
            </a:r>
            <a:r>
              <a:rPr sz="1400" spc="-10" dirty="0">
                <a:latin typeface="Arial Narrow"/>
                <a:cs typeface="Arial Narrow"/>
              </a:rPr>
              <a:t>бн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ие кадро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ого соста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а: ко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куре</a:t>
            </a:r>
            <a:r>
              <a:rPr sz="1400" spc="-10" dirty="0">
                <a:latin typeface="Arial Narrow"/>
                <a:cs typeface="Arial Narrow"/>
              </a:rPr>
              <a:t>нц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endParaRPr sz="1400" dirty="0">
              <a:latin typeface="Arial Narrow"/>
              <a:cs typeface="Arial Narrow"/>
            </a:endParaRPr>
          </a:p>
          <a:p>
            <a:pPr marL="7493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Arial Narrow"/>
                <a:cs typeface="Arial Narrow"/>
              </a:rPr>
              <a:t>и меритократич</a:t>
            </a:r>
            <a:r>
              <a:rPr sz="1400" spc="-10" dirty="0">
                <a:latin typeface="Arial Narrow"/>
                <a:cs typeface="Arial Narrow"/>
              </a:rPr>
              <a:t>ный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от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ор</a:t>
            </a:r>
          </a:p>
          <a:p>
            <a:pPr marL="74930" marR="29209" indent="-62865">
              <a:lnSpc>
                <a:spcPct val="101200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П</a:t>
            </a:r>
            <a:r>
              <a:rPr sz="1400" dirty="0">
                <a:latin typeface="Arial Narrow"/>
                <a:cs typeface="Arial Narrow"/>
              </a:rPr>
              <a:t>рограмму «о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служи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т» препода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атели раз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х департаме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и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акультето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,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ауч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е ра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от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ики</a:t>
            </a:r>
          </a:p>
          <a:p>
            <a:pPr marL="74930" marR="5080" indent="-62865">
              <a:lnSpc>
                <a:spcPct val="98200"/>
              </a:lnSpc>
              <a:spcBef>
                <a:spcPts val="50"/>
              </a:spcBef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П</a:t>
            </a:r>
            <a:r>
              <a:rPr sz="1400" dirty="0">
                <a:latin typeface="Arial Narrow"/>
                <a:cs typeface="Arial Narrow"/>
              </a:rPr>
              <a:t>рие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r>
              <a:rPr sz="1400" dirty="0">
                <a:latin typeface="Arial Narrow"/>
                <a:cs typeface="Arial Narrow"/>
              </a:rPr>
              <a:t> студе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едется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программу и учатся 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 пото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ой програ</a:t>
            </a:r>
            <a:r>
              <a:rPr sz="1400" spc="-10" dirty="0">
                <a:latin typeface="Arial Narrow"/>
                <a:cs typeface="Arial Narrow"/>
              </a:rPr>
              <a:t>мме</a:t>
            </a:r>
            <a:r>
              <a:rPr sz="1400" dirty="0">
                <a:latin typeface="Arial Narrow"/>
                <a:cs typeface="Arial Narrow"/>
              </a:rPr>
              <a:t>, закрепле</a:t>
            </a:r>
            <a:r>
              <a:rPr sz="1400" spc="-10" dirty="0">
                <a:latin typeface="Arial Narrow"/>
                <a:cs typeface="Arial Narrow"/>
              </a:rPr>
              <a:t>нн</a:t>
            </a:r>
            <a:r>
              <a:rPr sz="1400" dirty="0">
                <a:latin typeface="Arial Narrow"/>
                <a:cs typeface="Arial Narrow"/>
              </a:rPr>
              <a:t>ой за мега</a:t>
            </a:r>
            <a:r>
              <a:rPr sz="1400" spc="-5" dirty="0">
                <a:latin typeface="Arial Narrow"/>
                <a:cs typeface="Arial Narrow"/>
              </a:rPr>
              <a:t>- 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акультето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endParaRPr sz="1400" dirty="0">
              <a:latin typeface="Arial Narrow"/>
              <a:cs typeface="Arial Narrow"/>
            </a:endParaRPr>
          </a:p>
          <a:p>
            <a:pPr marL="74930" marR="90805" indent="-62865">
              <a:lnSpc>
                <a:spcPct val="101200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Каждая програ</a:t>
            </a:r>
            <a:r>
              <a:rPr sz="1400" spc="-10" dirty="0">
                <a:latin typeface="Arial Narrow"/>
                <a:cs typeface="Arial Narrow"/>
              </a:rPr>
              <a:t>мма</a:t>
            </a:r>
            <a:r>
              <a:rPr sz="1400" dirty="0">
                <a:latin typeface="Arial Narrow"/>
                <a:cs typeface="Arial Narrow"/>
              </a:rPr>
              <a:t> – самостоятель</a:t>
            </a:r>
            <a:r>
              <a:rPr sz="1400" spc="-10" dirty="0">
                <a:latin typeface="Arial Narrow"/>
                <a:cs typeface="Arial Narrow"/>
              </a:rPr>
              <a:t>ны</a:t>
            </a:r>
            <a:r>
              <a:rPr sz="1400" dirty="0">
                <a:latin typeface="Arial Narrow"/>
                <a:cs typeface="Arial Narrow"/>
              </a:rPr>
              <a:t>й продукт: имеет с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spc="-5" dirty="0">
                <a:latin typeface="Arial Narrow"/>
                <a:cs typeface="Arial Narrow"/>
              </a:rPr>
              <a:t> ц</a:t>
            </a:r>
            <a:r>
              <a:rPr sz="1400" dirty="0">
                <a:latin typeface="Arial Narrow"/>
                <a:cs typeface="Arial Narrow"/>
              </a:rPr>
              <a:t>еле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у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аудитори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,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уждается 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отдель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м</a:t>
            </a:r>
            <a:r>
              <a:rPr sz="1400" dirty="0">
                <a:latin typeface="Arial Narrow"/>
                <a:cs typeface="Arial Narrow"/>
              </a:rPr>
              <a:t> пози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ии и про</a:t>
            </a:r>
            <a:r>
              <a:rPr sz="1400" spc="-10" dirty="0">
                <a:latin typeface="Arial Narrow"/>
                <a:cs typeface="Arial Narrow"/>
              </a:rPr>
              <a:t>дв</a:t>
            </a:r>
            <a:r>
              <a:rPr sz="1400" dirty="0">
                <a:latin typeface="Arial Narrow"/>
                <a:cs typeface="Arial Narrow"/>
              </a:rPr>
              <a:t>иже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ии</a:t>
            </a:r>
          </a:p>
          <a:p>
            <a:pPr marL="74930" indent="-62865">
              <a:lnSpc>
                <a:spcPts val="1600"/>
              </a:lnSpc>
            </a:pPr>
            <a:r>
              <a:rPr sz="1400" dirty="0">
                <a:latin typeface="Helvetica"/>
                <a:cs typeface="Helvetica"/>
              </a:rPr>
              <a:t> </a:t>
            </a:r>
            <a:r>
              <a:rPr sz="1400" spc="-4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За счет разделе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упра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ле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академическое и</a:t>
            </a:r>
          </a:p>
          <a:p>
            <a:pPr marL="74930" marR="263525">
              <a:lnSpc>
                <a:spcPct val="101200"/>
              </a:lnSpc>
            </a:pPr>
            <a:r>
              <a:rPr sz="1400" dirty="0">
                <a:latin typeface="Arial Narrow"/>
                <a:cs typeface="Arial Narrow"/>
              </a:rPr>
              <a:t>адми</a:t>
            </a:r>
            <a:r>
              <a:rPr sz="1400" spc="-10" dirty="0">
                <a:latin typeface="Arial Narrow"/>
                <a:cs typeface="Arial Narrow"/>
              </a:rPr>
              <a:t>нистративное появляется механизм контроля экономики и контроля качества </a:t>
            </a:r>
            <a:r>
              <a:rPr sz="1400" spc="-5" dirty="0">
                <a:latin typeface="Arial Narrow"/>
                <a:cs typeface="Arial Narrow"/>
              </a:rPr>
              <a:t>(</a:t>
            </a:r>
            <a:r>
              <a:rPr sz="1400" spc="-10" dirty="0">
                <a:latin typeface="Arial Narrow"/>
                <a:cs typeface="Arial Narrow"/>
              </a:rPr>
              <a:t>востребованности</a:t>
            </a:r>
            <a:r>
              <a:rPr sz="1400" spc="-5" dirty="0">
                <a:latin typeface="Arial Narrow"/>
                <a:cs typeface="Arial Narrow"/>
              </a:rPr>
              <a:t>) програ</a:t>
            </a:r>
            <a:r>
              <a:rPr sz="1400" spc="-10" dirty="0">
                <a:latin typeface="Arial Narrow"/>
                <a:cs typeface="Arial Narrow"/>
              </a:rPr>
              <a:t>мм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19549" y="1847717"/>
            <a:ext cx="3540125" cy="0"/>
          </a:xfrm>
          <a:custGeom>
            <a:avLst/>
            <a:gdLst/>
            <a:ahLst/>
            <a:cxnLst/>
            <a:rect l="l" t="t" r="r" b="b"/>
            <a:pathLst>
              <a:path w="3540125">
                <a:moveTo>
                  <a:pt x="0" y="0"/>
                </a:moveTo>
                <a:lnTo>
                  <a:pt x="3540123" y="1"/>
                </a:lnTo>
              </a:path>
            </a:pathLst>
          </a:custGeom>
          <a:ln w="12699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23528" y="1484784"/>
          <a:ext cx="3540123" cy="600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49"/>
                <a:gridCol w="3432174"/>
              </a:tblGrid>
              <a:tr h="263023">
                <a:tc>
                  <a:txBody>
                    <a:bodyPr/>
                    <a:lstStyle/>
                    <a:p>
                      <a:endParaRPr sz="1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699">
                      <a:solidFill>
                        <a:srgbClr val="CBCBCB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699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337050">
                <a:tc>
                  <a:txBody>
                    <a:bodyPr/>
                    <a:lstStyle/>
                    <a:p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699">
                      <a:solidFill>
                        <a:srgbClr val="CBCBCB"/>
                      </a:solidFill>
                      <a:prstDash val="solid"/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1B4689"/>
                          </a:solidFill>
                          <a:latin typeface="Arial Narrow"/>
                          <a:cs typeface="Arial Narrow"/>
                        </a:rPr>
                        <a:t>ТРАДИЦИОННАЯ МОДЕЛЬ</a:t>
                      </a:r>
                      <a:endParaRPr sz="1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699">
                      <a:solidFill>
                        <a:srgbClr val="CBCBCB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100392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z="2000" dirty="0" smtClean="0">
                <a:solidFill>
                  <a:schemeClr val="bg1"/>
                </a:solidFill>
              </a:rPr>
              <a:t>    Модель управления образовательными программами (вузы 5-100)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2250" y="1899286"/>
            <a:ext cx="1840230" cy="2208276"/>
          </a:xfrm>
          <a:custGeom>
            <a:avLst/>
            <a:gdLst/>
            <a:ahLst/>
            <a:cxnLst/>
            <a:rect l="l" t="t" r="r" b="b"/>
            <a:pathLst>
              <a:path w="1840229" h="1840229">
                <a:moveTo>
                  <a:pt x="0" y="919955"/>
                </a:moveTo>
                <a:lnTo>
                  <a:pt x="3049" y="844505"/>
                </a:lnTo>
                <a:lnTo>
                  <a:pt x="12040" y="770734"/>
                </a:lnTo>
                <a:lnTo>
                  <a:pt x="26736" y="698879"/>
                </a:lnTo>
                <a:lnTo>
                  <a:pt x="46900" y="629178"/>
                </a:lnTo>
                <a:lnTo>
                  <a:pt x="72294" y="561867"/>
                </a:lnTo>
                <a:lnTo>
                  <a:pt x="102683" y="497183"/>
                </a:lnTo>
                <a:lnTo>
                  <a:pt x="137830" y="435362"/>
                </a:lnTo>
                <a:lnTo>
                  <a:pt x="177498" y="376641"/>
                </a:lnTo>
                <a:lnTo>
                  <a:pt x="221450" y="321258"/>
                </a:lnTo>
                <a:lnTo>
                  <a:pt x="269449" y="269448"/>
                </a:lnTo>
                <a:lnTo>
                  <a:pt x="321258" y="221449"/>
                </a:lnTo>
                <a:lnTo>
                  <a:pt x="376642" y="177498"/>
                </a:lnTo>
                <a:lnTo>
                  <a:pt x="435362" y="137830"/>
                </a:lnTo>
                <a:lnTo>
                  <a:pt x="497183" y="102683"/>
                </a:lnTo>
                <a:lnTo>
                  <a:pt x="561868" y="72294"/>
                </a:lnTo>
                <a:lnTo>
                  <a:pt x="629179" y="46899"/>
                </a:lnTo>
                <a:lnTo>
                  <a:pt x="698880" y="26736"/>
                </a:lnTo>
                <a:lnTo>
                  <a:pt x="770734" y="12040"/>
                </a:lnTo>
                <a:lnTo>
                  <a:pt x="844505" y="3049"/>
                </a:lnTo>
                <a:lnTo>
                  <a:pt x="919956" y="0"/>
                </a:lnTo>
                <a:lnTo>
                  <a:pt x="995407" y="3049"/>
                </a:lnTo>
                <a:lnTo>
                  <a:pt x="1069178" y="12040"/>
                </a:lnTo>
                <a:lnTo>
                  <a:pt x="1141032" y="26736"/>
                </a:lnTo>
                <a:lnTo>
                  <a:pt x="1210734" y="46899"/>
                </a:lnTo>
                <a:lnTo>
                  <a:pt x="1278045" y="72294"/>
                </a:lnTo>
                <a:lnTo>
                  <a:pt x="1342729" y="102683"/>
                </a:lnTo>
                <a:lnTo>
                  <a:pt x="1404550" y="137830"/>
                </a:lnTo>
                <a:lnTo>
                  <a:pt x="1463271" y="177498"/>
                </a:lnTo>
                <a:lnTo>
                  <a:pt x="1518654" y="221449"/>
                </a:lnTo>
                <a:lnTo>
                  <a:pt x="1570464" y="269448"/>
                </a:lnTo>
                <a:lnTo>
                  <a:pt x="1618463" y="321258"/>
                </a:lnTo>
                <a:lnTo>
                  <a:pt x="1662415" y="376641"/>
                </a:lnTo>
                <a:lnTo>
                  <a:pt x="1702082" y="435362"/>
                </a:lnTo>
                <a:lnTo>
                  <a:pt x="1737229" y="497183"/>
                </a:lnTo>
                <a:lnTo>
                  <a:pt x="1767618" y="561867"/>
                </a:lnTo>
                <a:lnTo>
                  <a:pt x="1793013" y="629178"/>
                </a:lnTo>
                <a:lnTo>
                  <a:pt x="1813177" y="698879"/>
                </a:lnTo>
                <a:lnTo>
                  <a:pt x="1827872" y="770734"/>
                </a:lnTo>
                <a:lnTo>
                  <a:pt x="1836863" y="844505"/>
                </a:lnTo>
                <a:lnTo>
                  <a:pt x="1839913" y="919955"/>
                </a:lnTo>
                <a:lnTo>
                  <a:pt x="1836863" y="995406"/>
                </a:lnTo>
                <a:lnTo>
                  <a:pt x="1827872" y="1069177"/>
                </a:lnTo>
                <a:lnTo>
                  <a:pt x="1813177" y="1141031"/>
                </a:lnTo>
                <a:lnTo>
                  <a:pt x="1793013" y="1210733"/>
                </a:lnTo>
                <a:lnTo>
                  <a:pt x="1767618" y="1278044"/>
                </a:lnTo>
                <a:lnTo>
                  <a:pt x="1737229" y="1342728"/>
                </a:lnTo>
                <a:lnTo>
                  <a:pt x="1702082" y="1404549"/>
                </a:lnTo>
                <a:lnTo>
                  <a:pt x="1662415" y="1463269"/>
                </a:lnTo>
                <a:lnTo>
                  <a:pt x="1618463" y="1518653"/>
                </a:lnTo>
                <a:lnTo>
                  <a:pt x="1570464" y="1570462"/>
                </a:lnTo>
                <a:lnTo>
                  <a:pt x="1518654" y="1618461"/>
                </a:lnTo>
                <a:lnTo>
                  <a:pt x="1463271" y="1662413"/>
                </a:lnTo>
                <a:lnTo>
                  <a:pt x="1404550" y="1702081"/>
                </a:lnTo>
                <a:lnTo>
                  <a:pt x="1342729" y="1737227"/>
                </a:lnTo>
                <a:lnTo>
                  <a:pt x="1278045" y="1767616"/>
                </a:lnTo>
                <a:lnTo>
                  <a:pt x="1210734" y="1793011"/>
                </a:lnTo>
                <a:lnTo>
                  <a:pt x="1141032" y="1813175"/>
                </a:lnTo>
                <a:lnTo>
                  <a:pt x="1069178" y="1827870"/>
                </a:lnTo>
                <a:lnTo>
                  <a:pt x="995407" y="1836861"/>
                </a:lnTo>
                <a:lnTo>
                  <a:pt x="919956" y="1839911"/>
                </a:lnTo>
                <a:lnTo>
                  <a:pt x="844505" y="1836861"/>
                </a:lnTo>
                <a:lnTo>
                  <a:pt x="770734" y="1827870"/>
                </a:lnTo>
                <a:lnTo>
                  <a:pt x="698880" y="1813175"/>
                </a:lnTo>
                <a:lnTo>
                  <a:pt x="629179" y="1793011"/>
                </a:lnTo>
                <a:lnTo>
                  <a:pt x="561868" y="1767616"/>
                </a:lnTo>
                <a:lnTo>
                  <a:pt x="497183" y="1737227"/>
                </a:lnTo>
                <a:lnTo>
                  <a:pt x="435362" y="1702081"/>
                </a:lnTo>
                <a:lnTo>
                  <a:pt x="376642" y="1662413"/>
                </a:lnTo>
                <a:lnTo>
                  <a:pt x="321258" y="1618461"/>
                </a:lnTo>
                <a:lnTo>
                  <a:pt x="269449" y="1570462"/>
                </a:lnTo>
                <a:lnTo>
                  <a:pt x="221450" y="1518653"/>
                </a:lnTo>
                <a:lnTo>
                  <a:pt x="177498" y="1463269"/>
                </a:lnTo>
                <a:lnTo>
                  <a:pt x="137830" y="1404549"/>
                </a:lnTo>
                <a:lnTo>
                  <a:pt x="102683" y="1342728"/>
                </a:lnTo>
                <a:lnTo>
                  <a:pt x="72294" y="1278044"/>
                </a:lnTo>
                <a:lnTo>
                  <a:pt x="46900" y="1210733"/>
                </a:lnTo>
                <a:lnTo>
                  <a:pt x="26736" y="1141031"/>
                </a:lnTo>
                <a:lnTo>
                  <a:pt x="12040" y="1069177"/>
                </a:lnTo>
                <a:lnTo>
                  <a:pt x="3049" y="995406"/>
                </a:lnTo>
                <a:lnTo>
                  <a:pt x="0" y="919955"/>
                </a:lnTo>
                <a:close/>
              </a:path>
            </a:pathLst>
          </a:custGeom>
          <a:ln w="6349">
            <a:solidFill>
              <a:srgbClr val="60C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5866" y="2802312"/>
            <a:ext cx="129857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825" marR="5080" indent="-238760">
              <a:lnSpc>
                <a:spcPts val="1400"/>
              </a:lnSpc>
            </a:pPr>
            <a:r>
              <a:rPr sz="1200" dirty="0">
                <a:solidFill>
                  <a:srgbClr val="51B69B"/>
                </a:solidFill>
                <a:latin typeface="Arial Narrow"/>
                <a:cs typeface="Arial Narrow"/>
              </a:rPr>
              <a:t>ОБ</a:t>
            </a:r>
            <a:r>
              <a:rPr sz="1200" spc="-10" dirty="0">
                <a:solidFill>
                  <a:srgbClr val="51B69B"/>
                </a:solidFill>
                <a:latin typeface="Arial Narrow"/>
                <a:cs typeface="Arial Narrow"/>
              </a:rPr>
              <a:t>РАЗОВАТЕЛЬНАЯ ПРОГРАММА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1523" y="5052061"/>
            <a:ext cx="1370330" cy="491490"/>
          </a:xfrm>
          <a:custGeom>
            <a:avLst/>
            <a:gdLst/>
            <a:ahLst/>
            <a:cxnLst/>
            <a:rect l="l" t="t" r="r" b="b"/>
            <a:pathLst>
              <a:path w="1370329" h="409575">
                <a:moveTo>
                  <a:pt x="0" y="409574"/>
                </a:moveTo>
                <a:lnTo>
                  <a:pt x="1370012" y="409574"/>
                </a:lnTo>
                <a:lnTo>
                  <a:pt x="1370012" y="0"/>
                </a:lnTo>
                <a:lnTo>
                  <a:pt x="0" y="0"/>
                </a:lnTo>
                <a:lnTo>
                  <a:pt x="0" y="409574"/>
                </a:lnTo>
                <a:close/>
              </a:path>
            </a:pathLst>
          </a:custGeom>
          <a:solidFill>
            <a:srgbClr val="60C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850" y="1426846"/>
            <a:ext cx="790575" cy="947166"/>
          </a:xfrm>
          <a:custGeom>
            <a:avLst/>
            <a:gdLst/>
            <a:ahLst/>
            <a:cxnLst/>
            <a:rect l="l" t="t" r="r" b="b"/>
            <a:pathLst>
              <a:path w="790575" h="789305">
                <a:moveTo>
                  <a:pt x="0" y="0"/>
                </a:moveTo>
                <a:lnTo>
                  <a:pt x="790574" y="788986"/>
                </a:lnTo>
              </a:path>
            </a:pathLst>
          </a:custGeom>
          <a:ln w="5714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7988" y="1426846"/>
            <a:ext cx="790575" cy="947166"/>
          </a:xfrm>
          <a:custGeom>
            <a:avLst/>
            <a:gdLst/>
            <a:ahLst/>
            <a:cxnLst/>
            <a:rect l="l" t="t" r="r" b="b"/>
            <a:pathLst>
              <a:path w="790575" h="789305">
                <a:moveTo>
                  <a:pt x="790574" y="0"/>
                </a:moveTo>
                <a:lnTo>
                  <a:pt x="0" y="788986"/>
                </a:lnTo>
              </a:path>
            </a:pathLst>
          </a:custGeom>
          <a:ln w="5714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1412" y="3926206"/>
            <a:ext cx="0" cy="1362456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1135061"/>
                </a:moveTo>
                <a:lnTo>
                  <a:pt x="0" y="0"/>
                </a:lnTo>
              </a:path>
            </a:pathLst>
          </a:custGeom>
          <a:ln w="57149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618" y="930182"/>
            <a:ext cx="107188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5080" indent="-57150">
              <a:lnSpc>
                <a:spcPts val="1600"/>
              </a:lnSpc>
            </a:pP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Академический руководитель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2418" y="930182"/>
            <a:ext cx="107188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075" marR="5080" indent="-334010">
              <a:lnSpc>
                <a:spcPts val="1600"/>
              </a:lnSpc>
            </a:pP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Академический со</a:t>
            </a:r>
            <a:r>
              <a:rPr sz="1400" spc="-15" dirty="0">
                <a:solidFill>
                  <a:srgbClr val="005996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ет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4046" y="5468272"/>
            <a:ext cx="10248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Учебный офис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73575" y="1148716"/>
            <a:ext cx="3338829" cy="0"/>
          </a:xfrm>
          <a:custGeom>
            <a:avLst/>
            <a:gdLst/>
            <a:ahLst/>
            <a:cxnLst/>
            <a:rect l="l" t="t" r="r" b="b"/>
            <a:pathLst>
              <a:path w="3338829">
                <a:moveTo>
                  <a:pt x="0" y="0"/>
                </a:moveTo>
                <a:lnTo>
                  <a:pt x="3338511" y="1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1988" y="657226"/>
            <a:ext cx="109855" cy="491490"/>
          </a:xfrm>
          <a:custGeom>
            <a:avLst/>
            <a:gdLst/>
            <a:ahLst/>
            <a:cxnLst/>
            <a:rect l="l" t="t" r="r" b="b"/>
            <a:pathLst>
              <a:path w="109854" h="409575">
                <a:moveTo>
                  <a:pt x="0" y="409575"/>
                </a:moveTo>
                <a:lnTo>
                  <a:pt x="109537" y="409575"/>
                </a:lnTo>
                <a:lnTo>
                  <a:pt x="109537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9586" y="134175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99230" y="1294800"/>
            <a:ext cx="304609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кадемический руко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одитель програ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+</a:t>
            </a:r>
            <a:endParaRPr sz="1400">
              <a:latin typeface="Arial Narrow"/>
              <a:cs typeface="Arial Narrow"/>
            </a:endParaRPr>
          </a:p>
          <a:p>
            <a:pPr marL="74930">
              <a:lnSpc>
                <a:spcPts val="1639"/>
              </a:lnSpc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Академический совет программы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0826" y="812730"/>
            <a:ext cx="20199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5996"/>
                </a:solidFill>
                <a:latin typeface="Arial Narrow"/>
                <a:cs typeface="Arial Narrow"/>
              </a:rPr>
              <a:t>АКАДЕМИЧЕСКОЕ УПРАВЛЕНИЕ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65637" y="2625090"/>
            <a:ext cx="3336925" cy="0"/>
          </a:xfrm>
          <a:custGeom>
            <a:avLst/>
            <a:gdLst/>
            <a:ahLst/>
            <a:cxnLst/>
            <a:rect l="l" t="t" r="r" b="b"/>
            <a:pathLst>
              <a:path w="3336925">
                <a:moveTo>
                  <a:pt x="0" y="0"/>
                </a:moveTo>
                <a:lnTo>
                  <a:pt x="3336924" y="1"/>
                </a:lnTo>
              </a:path>
            </a:pathLst>
          </a:custGeom>
          <a:ln w="12699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4048" y="2133602"/>
            <a:ext cx="107950" cy="491490"/>
          </a:xfrm>
          <a:custGeom>
            <a:avLst/>
            <a:gdLst/>
            <a:ahLst/>
            <a:cxnLst/>
            <a:rect l="l" t="t" r="r" b="b"/>
            <a:pathLst>
              <a:path w="107950" h="409575">
                <a:moveTo>
                  <a:pt x="0" y="409575"/>
                </a:moveTo>
                <a:lnTo>
                  <a:pt x="107950" y="409575"/>
                </a:lnTo>
                <a:lnTo>
                  <a:pt x="10795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7524" y="276479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5325" y="3051302"/>
            <a:ext cx="71635" cy="9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95325" y="3310382"/>
            <a:ext cx="71635" cy="9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95325" y="3828542"/>
            <a:ext cx="71635" cy="9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5325" y="4331462"/>
            <a:ext cx="71635" cy="9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5325" y="4590542"/>
            <a:ext cx="71635" cy="9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07167" y="2717833"/>
            <a:ext cx="3010535" cy="192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1880" algn="ctr">
              <a:lnSpc>
                <a:spcPts val="1639"/>
              </a:lnSpc>
            </a:pPr>
            <a:r>
              <a:rPr sz="1400" dirty="0">
                <a:solidFill>
                  <a:srgbClr val="005996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005996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Ме</a:t>
            </a: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еджер уче</a:t>
            </a: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ого о</a:t>
            </a: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иса</a:t>
            </a:r>
            <a:endParaRPr sz="1400" dirty="0">
              <a:latin typeface="Arial Narrow"/>
              <a:cs typeface="Arial Narrow"/>
            </a:endParaRPr>
          </a:p>
          <a:p>
            <a:pPr marL="122555">
              <a:lnSpc>
                <a:spcPts val="1639"/>
              </a:lnSpc>
            </a:pPr>
            <a:r>
              <a:rPr sz="950" dirty="0">
                <a:solidFill>
                  <a:srgbClr val="595959"/>
                </a:solidFill>
                <a:latin typeface="Helvetica"/>
                <a:cs typeface="Helvetica"/>
              </a:rPr>
              <a:t>   </a:t>
            </a:r>
            <a:r>
              <a:rPr sz="950" spc="-7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качест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 про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ессо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адми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истриро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ия</a:t>
            </a:r>
          </a:p>
          <a:p>
            <a:pPr marL="265430" marR="627380" indent="-143510">
              <a:lnSpc>
                <a:spcPct val="101200"/>
              </a:lnSpc>
            </a:pPr>
            <a:r>
              <a:rPr sz="950" dirty="0">
                <a:latin typeface="Helvetica"/>
                <a:cs typeface="Helvetica"/>
              </a:rPr>
              <a:t>   </a:t>
            </a:r>
            <a:r>
              <a:rPr sz="950" spc="-7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опера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ио</a:t>
            </a:r>
            <a:r>
              <a:rPr sz="1400" spc="-10" dirty="0">
                <a:latin typeface="Arial Narrow"/>
                <a:cs typeface="Arial Narrow"/>
              </a:rPr>
              <a:t>нн</a:t>
            </a:r>
            <a:r>
              <a:rPr sz="1400" dirty="0">
                <a:latin typeface="Arial Narrow"/>
                <a:cs typeface="Arial Narrow"/>
              </a:rPr>
              <a:t>ая деятель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ость по сопро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ожде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ю</a:t>
            </a:r>
            <a:r>
              <a:rPr sz="1400" dirty="0">
                <a:latin typeface="Arial Narrow"/>
                <a:cs typeface="Arial Narrow"/>
              </a:rPr>
              <a:t> програ</a:t>
            </a:r>
            <a:r>
              <a:rPr sz="1400" spc="-10" dirty="0">
                <a:latin typeface="Arial Narrow"/>
                <a:cs typeface="Arial Narrow"/>
              </a:rPr>
              <a:t>ммы</a:t>
            </a:r>
            <a:endParaRPr sz="1400" dirty="0">
              <a:latin typeface="Arial Narrow"/>
              <a:cs typeface="Arial Narrow"/>
            </a:endParaRPr>
          </a:p>
          <a:p>
            <a:pPr marL="265430" marR="735330" indent="-143510">
              <a:lnSpc>
                <a:spcPct val="101200"/>
              </a:lnSpc>
            </a:pPr>
            <a:r>
              <a:rPr sz="950" dirty="0">
                <a:latin typeface="Helvetica"/>
                <a:cs typeface="Helvetica"/>
              </a:rPr>
              <a:t>   </a:t>
            </a:r>
            <a:r>
              <a:rPr sz="950" spc="-7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сопро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ожде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ие студе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 как потре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ителей програ</a:t>
            </a:r>
            <a:r>
              <a:rPr sz="1400" spc="-10" dirty="0">
                <a:latin typeface="Arial Narrow"/>
                <a:cs typeface="Arial Narrow"/>
              </a:rPr>
              <a:t>ммы</a:t>
            </a:r>
            <a:endParaRPr sz="1400" dirty="0">
              <a:latin typeface="Arial Narrow"/>
              <a:cs typeface="Arial Narrow"/>
            </a:endParaRPr>
          </a:p>
          <a:p>
            <a:pPr marL="122555">
              <a:lnSpc>
                <a:spcPts val="1600"/>
              </a:lnSpc>
            </a:pPr>
            <a:r>
              <a:rPr sz="950" dirty="0">
                <a:latin typeface="Helvetica"/>
                <a:cs typeface="Helvetica"/>
              </a:rPr>
              <a:t>   </a:t>
            </a:r>
            <a:r>
              <a:rPr sz="950" spc="-7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мо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итори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г успе</a:t>
            </a:r>
            <a:r>
              <a:rPr sz="1400" spc="-10" dirty="0">
                <a:latin typeface="Arial Narrow"/>
                <a:cs typeface="Arial Narrow"/>
              </a:rPr>
              <a:t>шн</a:t>
            </a:r>
            <a:r>
              <a:rPr sz="1400" dirty="0">
                <a:latin typeface="Arial Narrow"/>
                <a:cs typeface="Arial Narrow"/>
              </a:rPr>
              <a:t>ости</a:t>
            </a:r>
          </a:p>
          <a:p>
            <a:pPr marL="265430" marR="278765" indent="-143510">
              <a:lnSpc>
                <a:spcPct val="101200"/>
              </a:lnSpc>
            </a:pPr>
            <a:r>
              <a:rPr sz="950" dirty="0">
                <a:latin typeface="Helvetica"/>
                <a:cs typeface="Helvetica"/>
              </a:rPr>
              <a:t>   </a:t>
            </a:r>
            <a:r>
              <a:rPr sz="950" spc="-70" dirty="0"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тех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ическая сторо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а маркети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го</a:t>
            </a:r>
            <a:r>
              <a:rPr sz="1400" spc="-10" dirty="0">
                <a:latin typeface="Arial Narrow"/>
                <a:cs typeface="Arial Narrow"/>
              </a:rPr>
              <a:t>вы</a:t>
            </a:r>
            <a:r>
              <a:rPr sz="1400" dirty="0">
                <a:latin typeface="Arial Narrow"/>
                <a:cs typeface="Arial Narrow"/>
              </a:rPr>
              <a:t>х мероприятий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31301" y="2289104"/>
            <a:ext cx="23044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5996"/>
                </a:solidFill>
                <a:latin typeface="Arial Narrow"/>
                <a:cs typeface="Arial Narrow"/>
              </a:rPr>
              <a:t>АДМИНИСТРАТИВНОЕ УПРАВЛЕНИЕ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73575" y="5534026"/>
            <a:ext cx="3338829" cy="0"/>
          </a:xfrm>
          <a:custGeom>
            <a:avLst/>
            <a:gdLst/>
            <a:ahLst/>
            <a:cxnLst/>
            <a:rect l="l" t="t" r="r" b="b"/>
            <a:pathLst>
              <a:path w="3338829">
                <a:moveTo>
                  <a:pt x="0" y="0"/>
                </a:moveTo>
                <a:lnTo>
                  <a:pt x="3338511" y="0"/>
                </a:lnTo>
              </a:path>
            </a:pathLst>
          </a:custGeom>
          <a:ln w="12699">
            <a:solidFill>
              <a:srgbClr val="60C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3573" y="5052061"/>
            <a:ext cx="107950" cy="491490"/>
          </a:xfrm>
          <a:custGeom>
            <a:avLst/>
            <a:gdLst/>
            <a:ahLst/>
            <a:cxnLst/>
            <a:rect l="l" t="t" r="r" b="b"/>
            <a:pathLst>
              <a:path w="107950" h="409575">
                <a:moveTo>
                  <a:pt x="0" y="409574"/>
                </a:moveTo>
                <a:lnTo>
                  <a:pt x="107950" y="409574"/>
                </a:lnTo>
                <a:lnTo>
                  <a:pt x="107950" y="0"/>
                </a:lnTo>
                <a:lnTo>
                  <a:pt x="0" y="0"/>
                </a:lnTo>
                <a:lnTo>
                  <a:pt x="0" y="409574"/>
                </a:lnTo>
                <a:close/>
              </a:path>
            </a:pathLst>
          </a:custGeom>
          <a:solidFill>
            <a:srgbClr val="60C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7999" y="566991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97641" y="5622959"/>
            <a:ext cx="3233420" cy="85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ct val="99200"/>
              </a:lnSpc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latin typeface="Arial Narrow"/>
                <a:cs typeface="Arial Narrow"/>
              </a:rPr>
              <a:t>Формиро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ие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ой про</a:t>
            </a:r>
            <a:r>
              <a:rPr sz="1400" spc="-10" dirty="0">
                <a:latin typeface="Arial Narrow"/>
                <a:cs typeface="Arial Narrow"/>
              </a:rPr>
              <a:t>ф</a:t>
            </a:r>
            <a:r>
              <a:rPr sz="1400" dirty="0">
                <a:latin typeface="Arial Narrow"/>
                <a:cs typeface="Arial Narrow"/>
              </a:rPr>
              <a:t>ессии ме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еджеро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разо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атель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ого про</a:t>
            </a:r>
            <a:r>
              <a:rPr sz="1400" spc="-10" dirty="0">
                <a:latin typeface="Arial Narrow"/>
                <a:cs typeface="Arial Narrow"/>
              </a:rPr>
              <a:t>ц</a:t>
            </a:r>
            <a:r>
              <a:rPr sz="1400" dirty="0">
                <a:latin typeface="Arial Narrow"/>
                <a:cs typeface="Arial Narrow"/>
              </a:rPr>
              <a:t>есса, спосо</a:t>
            </a:r>
            <a:r>
              <a:rPr sz="1400" spc="-10" dirty="0">
                <a:latin typeface="Arial Narrow"/>
                <a:cs typeface="Arial Narrow"/>
              </a:rPr>
              <a:t>бны</a:t>
            </a:r>
            <a:r>
              <a:rPr sz="1400" dirty="0">
                <a:latin typeface="Arial Narrow"/>
                <a:cs typeface="Arial Narrow"/>
              </a:rPr>
              <a:t>х о</a:t>
            </a:r>
            <a:r>
              <a:rPr sz="1400" spc="-10" dirty="0">
                <a:latin typeface="Arial Narrow"/>
                <a:cs typeface="Arial Narrow"/>
              </a:rPr>
              <a:t>б</a:t>
            </a:r>
            <a:r>
              <a:rPr sz="1400" dirty="0">
                <a:latin typeface="Arial Narrow"/>
                <a:cs typeface="Arial Narrow"/>
              </a:rPr>
              <a:t>еспечить качест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нн</a:t>
            </a:r>
            <a:r>
              <a:rPr sz="1400" dirty="0">
                <a:latin typeface="Arial Narrow"/>
                <a:cs typeface="Arial Narrow"/>
              </a:rPr>
              <a:t>о 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вы</a:t>
            </a:r>
            <a:r>
              <a:rPr sz="1400" dirty="0">
                <a:latin typeface="Arial Narrow"/>
                <a:cs typeface="Arial Narrow"/>
              </a:rPr>
              <a:t>й уро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ь ко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куре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тоспосо</a:t>
            </a:r>
            <a:r>
              <a:rPr sz="1400" spc="-10" dirty="0">
                <a:latin typeface="Arial Narrow"/>
                <a:cs typeface="Arial Narrow"/>
              </a:rPr>
              <a:t>бн</a:t>
            </a:r>
            <a:r>
              <a:rPr sz="1400" dirty="0">
                <a:latin typeface="Arial Narrow"/>
                <a:cs typeface="Arial Narrow"/>
              </a:rPr>
              <a:t>ости у</a:t>
            </a:r>
            <a:r>
              <a:rPr sz="1400" spc="-10" dirty="0">
                <a:latin typeface="Arial Narrow"/>
                <a:cs typeface="Arial Narrow"/>
              </a:rPr>
              <a:t>н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10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ерсите</a:t>
            </a:r>
            <a:r>
              <a:rPr sz="1400" spc="-5" dirty="0">
                <a:latin typeface="Arial Narrow"/>
                <a:cs typeface="Arial Narrow"/>
              </a:rPr>
              <a:t>т</a:t>
            </a:r>
            <a:r>
              <a:rPr sz="1400" dirty="0">
                <a:latin typeface="Arial Narrow"/>
                <a:cs typeface="Arial Narrow"/>
              </a:rPr>
              <a:t>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40825" y="5198039"/>
            <a:ext cx="537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5996"/>
                </a:solidFill>
                <a:latin typeface="Arial Narrow"/>
                <a:cs typeface="Arial Narrow"/>
              </a:rPr>
              <a:t>Э</a:t>
            </a:r>
            <a:r>
              <a:rPr sz="1200" spc="-10" dirty="0">
                <a:solidFill>
                  <a:srgbClr val="005996"/>
                </a:solidFill>
                <a:latin typeface="Arial Narrow"/>
                <a:cs typeface="Arial Narrow"/>
              </a:rPr>
              <a:t>ФФЕКТ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pc="-15" dirty="0" smtClean="0"/>
              <a:t>           </a:t>
            </a:r>
            <a:r>
              <a:rPr lang="ru-RU" spc="-15" dirty="0" smtClean="0">
                <a:solidFill>
                  <a:schemeClr val="bg1"/>
                </a:solidFill>
              </a:rPr>
              <a:t>СРАВНЕНИЕ </a:t>
            </a:r>
            <a:r>
              <a:rPr lang="ru-RU" spc="-15" dirty="0" smtClean="0">
                <a:solidFill>
                  <a:schemeClr val="bg1"/>
                </a:solidFill>
              </a:rPr>
              <a:t>МОДЕЛЕЙ </a:t>
            </a:r>
            <a:r>
              <a:rPr lang="ru-RU" spc="-15" dirty="0" smtClean="0">
                <a:solidFill>
                  <a:schemeClr val="bg1"/>
                </a:solidFill>
                <a:latin typeface="Arial Narrow"/>
                <a:cs typeface="Arial Narrow"/>
              </a:rPr>
              <a:t>«</a:t>
            </a:r>
            <a:r>
              <a:rPr lang="ru-RU" spc="-15" dirty="0" smtClean="0">
                <a:solidFill>
                  <a:schemeClr val="bg1"/>
                </a:solidFill>
              </a:rPr>
              <a:t>УЧЕБНАЯ ЧАСТЬ</a:t>
            </a:r>
            <a:r>
              <a:rPr lang="ru-RU" spc="-15" dirty="0" smtClean="0">
                <a:solidFill>
                  <a:schemeClr val="bg1"/>
                </a:solidFill>
                <a:latin typeface="Arial Narrow"/>
                <a:cs typeface="Arial Narrow"/>
              </a:rPr>
              <a:t>» </a:t>
            </a:r>
            <a:r>
              <a:rPr lang="ru-RU" spc="-15" dirty="0" smtClean="0">
                <a:solidFill>
                  <a:schemeClr val="bg1"/>
                </a:solidFill>
              </a:rPr>
              <a:t>И </a:t>
            </a:r>
            <a:r>
              <a:rPr lang="ru-RU" spc="-15" dirty="0" smtClean="0">
                <a:solidFill>
                  <a:schemeClr val="bg1"/>
                </a:solidFill>
                <a:latin typeface="Arial Narrow"/>
                <a:cs typeface="Arial Narrow"/>
              </a:rPr>
              <a:t>«</a:t>
            </a:r>
            <a:r>
              <a:rPr lang="ru-RU" spc="-15" dirty="0" smtClean="0">
                <a:solidFill>
                  <a:schemeClr val="bg1"/>
                </a:solidFill>
              </a:rPr>
              <a:t>УЧЕБНЫЙ ОФИС</a:t>
            </a:r>
            <a:r>
              <a:rPr lang="ru-RU" spc="-15" dirty="0" smtClean="0">
                <a:solidFill>
                  <a:schemeClr val="bg1"/>
                </a:solidFill>
                <a:latin typeface="Arial Narrow"/>
                <a:cs typeface="Arial Narrow"/>
              </a:rPr>
              <a:t>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53" y="1052736"/>
            <a:ext cx="3947795" cy="432816"/>
          </a:xfrm>
          <a:custGeom>
            <a:avLst/>
            <a:gdLst/>
            <a:ahLst/>
            <a:cxnLst/>
            <a:rect l="l" t="t" r="r" b="b"/>
            <a:pathLst>
              <a:path w="3947795" h="360680">
                <a:moveTo>
                  <a:pt x="0" y="360362"/>
                </a:moveTo>
                <a:lnTo>
                  <a:pt x="3947308" y="360362"/>
                </a:lnTo>
                <a:lnTo>
                  <a:pt x="3947308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FF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3062" y="1052736"/>
            <a:ext cx="3947795" cy="432816"/>
          </a:xfrm>
          <a:custGeom>
            <a:avLst/>
            <a:gdLst/>
            <a:ahLst/>
            <a:cxnLst/>
            <a:rect l="l" t="t" r="r" b="b"/>
            <a:pathLst>
              <a:path w="3947795" h="360680">
                <a:moveTo>
                  <a:pt x="0" y="360362"/>
                </a:moveTo>
                <a:lnTo>
                  <a:pt x="3947308" y="360362"/>
                </a:lnTo>
                <a:lnTo>
                  <a:pt x="3947308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1D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53" y="1485172"/>
            <a:ext cx="7894955" cy="0"/>
          </a:xfrm>
          <a:custGeom>
            <a:avLst/>
            <a:gdLst/>
            <a:ahLst/>
            <a:cxnLst/>
            <a:rect l="l" t="t" r="r" b="b"/>
            <a:pathLst>
              <a:path w="7894955">
                <a:moveTo>
                  <a:pt x="0" y="0"/>
                </a:moveTo>
                <a:lnTo>
                  <a:pt x="7894617" y="0"/>
                </a:lnTo>
              </a:path>
            </a:pathLst>
          </a:custGeom>
          <a:ln w="12699">
            <a:solidFill>
              <a:srgbClr val="005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53" y="1052736"/>
            <a:ext cx="7894955" cy="0"/>
          </a:xfrm>
          <a:custGeom>
            <a:avLst/>
            <a:gdLst/>
            <a:ahLst/>
            <a:cxnLst/>
            <a:rect l="l" t="t" r="r" b="b"/>
            <a:pathLst>
              <a:path w="7894955">
                <a:moveTo>
                  <a:pt x="0" y="0"/>
                </a:moveTo>
                <a:lnTo>
                  <a:pt x="7894617" y="0"/>
                </a:lnTo>
              </a:path>
            </a:pathLst>
          </a:custGeom>
          <a:ln w="12699">
            <a:solidFill>
              <a:srgbClr val="005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3" y="6571762"/>
            <a:ext cx="7894955" cy="0"/>
          </a:xfrm>
          <a:custGeom>
            <a:avLst/>
            <a:gdLst/>
            <a:ahLst/>
            <a:cxnLst/>
            <a:rect l="l" t="t" r="r" b="b"/>
            <a:pathLst>
              <a:path w="7894955">
                <a:moveTo>
                  <a:pt x="0" y="0"/>
                </a:moveTo>
                <a:lnTo>
                  <a:pt x="7894617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544" y="1196752"/>
            <a:ext cx="3495675" cy="2142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УЧЕБНАЯ ЧАСТЬ </a:t>
            </a:r>
            <a:r>
              <a:rPr sz="1400" spc="-5" dirty="0">
                <a:solidFill>
                  <a:srgbClr val="005996"/>
                </a:solidFill>
                <a:latin typeface="Arial Narrow"/>
                <a:cs typeface="Arial Narrow"/>
              </a:rPr>
              <a:t>(</a:t>
            </a: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было</a:t>
            </a:r>
            <a:r>
              <a:rPr sz="1400" spc="-5" dirty="0">
                <a:solidFill>
                  <a:srgbClr val="005996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12700" marR="5080">
              <a:lnSpc>
                <a:spcPct val="98200"/>
              </a:lnSpc>
              <a:spcBef>
                <a:spcPts val="840"/>
              </a:spcBef>
            </a:pPr>
            <a:endParaRPr lang="ru-RU" sz="14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98200"/>
              </a:lnSpc>
              <a:spcBef>
                <a:spcPts val="840"/>
              </a:spcBef>
            </a:pPr>
            <a:r>
              <a:rPr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От</a:t>
            </a:r>
            <a:r>
              <a:rPr sz="1400" spc="-1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вечает</a:t>
            </a:r>
            <a:r>
              <a:rPr sz="1400" spc="-1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за организацию обучения студентов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нкретного факультета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=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&gt; исходит из име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ихся ресурсо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акультета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Штат определяется адми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нистративно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Оплата труда при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вязана к названию должности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0032" y="1196752"/>
            <a:ext cx="17538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5996"/>
                </a:solidFill>
                <a:latin typeface="Arial Narrow"/>
                <a:cs typeface="Arial Narrow"/>
              </a:rPr>
              <a:t>УЧЕБНЫЙ ОФИС </a:t>
            </a:r>
            <a:r>
              <a:rPr sz="1400" spc="-5" dirty="0">
                <a:solidFill>
                  <a:srgbClr val="005996"/>
                </a:solidFill>
                <a:latin typeface="Arial Narrow"/>
                <a:cs typeface="Arial Narrow"/>
              </a:rPr>
              <a:t>(стало)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3968" y="1628800"/>
            <a:ext cx="3829050" cy="4082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вечает за сопровождение и продвижение конкретной образовательной программы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=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&gt; исходит из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елей раз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ития програ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и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</a:t>
            </a:r>
            <a:endParaRPr sz="1400" dirty="0">
              <a:latin typeface="Arial Narrow"/>
              <a:cs typeface="Arial Narrow"/>
            </a:endParaRPr>
          </a:p>
          <a:p>
            <a:pPr marL="12700" marR="633095">
              <a:lnSpc>
                <a:spcPts val="1600"/>
              </a:lnSpc>
              <a:spcBef>
                <a:spcPts val="1030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Штат определяется количест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вом студентов на программе</a:t>
            </a:r>
            <a:endParaRPr sz="1400" dirty="0">
              <a:latin typeface="Arial Narrow"/>
              <a:cs typeface="Arial Narrow"/>
            </a:endParaRPr>
          </a:p>
          <a:p>
            <a:pPr marL="12700" marR="5715">
              <a:lnSpc>
                <a:spcPct val="99200"/>
              </a:lnSpc>
              <a:spcBef>
                <a:spcPts val="900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Оплата труда при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вязана к единым требованиям к квалификации и стандартам деятельности сотрудников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(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 вузе сформированы квалификационные требования для менеджера учебного офиса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12700" marR="147955">
              <a:lnSpc>
                <a:spcPct val="99200"/>
              </a:lnSpc>
              <a:spcBef>
                <a:spcPts val="900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Оплата труда различается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 зависимости  от квалификации и результативности, определяемых по единым прозрачным внутриуниверситетским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про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цедурам</a:t>
            </a:r>
            <a:endParaRPr sz="1400" dirty="0">
              <a:latin typeface="Arial Narrow"/>
              <a:cs typeface="Arial Narrow"/>
            </a:endParaRPr>
          </a:p>
          <a:p>
            <a:pPr marL="12700" marR="241300">
              <a:lnSpc>
                <a:spcPct val="101200"/>
              </a:lnSpc>
            </a:pP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(подт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верждение квалификации и результативности менеджеров учебного офиса происходит ежегодно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12700" marR="579120">
              <a:lnSpc>
                <a:spcPts val="1600"/>
              </a:lnSpc>
              <a:spcBef>
                <a:spcPts val="969"/>
              </a:spcBef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Решает содержательные вопросы, в том числе участвует в оценке качества преподавания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536" y="3933056"/>
            <a:ext cx="3622040" cy="63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Оплата труда различается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 зависимости от доплат, которые каждый факультет устанавливает по собственным критериям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528" y="5301208"/>
            <a:ext cx="381889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Содержательные вопросы «спихиваются» на кафедры; занимается только оформлением бумаг</a:t>
            </a:r>
            <a:endParaRPr sz="1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27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4000" dirty="0" smtClean="0"/>
              <a:t>За последние 10 лет количество абитуриентов сократилось примерно в три раза. В 2012 году  было 731 тысяча выпускников, 2013 году  - 708 тысяч, в 2014 г – 650 тысяч, 2015 – 650 тысяч, 2016 -746,8 тысяч, </a:t>
            </a:r>
            <a:r>
              <a:rPr lang="ru-RU" sz="4000" dirty="0" smtClean="0">
                <a:solidFill>
                  <a:srgbClr val="FF0000"/>
                </a:solidFill>
              </a:rPr>
              <a:t>2017 – 716 тыс. В 2018 г. ожидается 729,1 тыс. выпускников СШ.</a:t>
            </a:r>
          </a:p>
          <a:p>
            <a:r>
              <a:rPr lang="ru-RU" sz="4000" dirty="0" smtClean="0"/>
              <a:t>Обратная ситуация относительно числа обучающихся наблюдается в сфере дошкольного и общего образования: за последние 2 года дошколят стало на 740 тыс. больше, а количество школьников увеличилось на 400 тыс.</a:t>
            </a:r>
          </a:p>
          <a:p>
            <a:r>
              <a:rPr lang="ru-RU" sz="4000" dirty="0" smtClean="0"/>
              <a:t>Сейчас в сфере профессионального образования обучается 7 </a:t>
            </a:r>
            <a:r>
              <a:rPr lang="ru-RU" sz="4000" dirty="0" err="1" smtClean="0"/>
              <a:t>млн</a:t>
            </a:r>
            <a:r>
              <a:rPr lang="ru-RU" sz="4000" dirty="0" smtClean="0"/>
              <a:t> студентов, что на 3 </a:t>
            </a:r>
            <a:r>
              <a:rPr lang="ru-RU" sz="4000" dirty="0" err="1" smtClean="0"/>
              <a:t>млн</a:t>
            </a:r>
            <a:r>
              <a:rPr lang="ru-RU" sz="4000" dirty="0" smtClean="0"/>
              <a:t> меньше, чем в 2006 году. </a:t>
            </a:r>
          </a:p>
          <a:p>
            <a:r>
              <a:rPr lang="ru-RU" sz="4000" dirty="0" smtClean="0"/>
              <a:t>Из-за ежегодного сокращения численности выпускников средних школ численность студентов в течение ближайших нескольких лет не превысит 4 </a:t>
            </a:r>
            <a:r>
              <a:rPr lang="ru-RU" sz="4000" dirty="0" err="1" smtClean="0"/>
              <a:t>млн</a:t>
            </a:r>
            <a:r>
              <a:rPr lang="ru-RU" sz="4000" dirty="0" smtClean="0"/>
              <a:t> человек.</a:t>
            </a:r>
          </a:p>
          <a:p>
            <a:r>
              <a:rPr lang="ru-RU" sz="4000" dirty="0" smtClean="0"/>
              <a:t>Хотя в последние годы правительство России предпринимает множество действий по повышению демографической ситуации в стране, но результаты ожидаются не ранее чем через 10 лет. По прогнозам Росстата, к 2020 году молодых людей в возрасте от 17 до 30 лет станет почти на 30 процентов меньше по сравнению с 2013 годом. </a:t>
            </a:r>
          </a:p>
          <a:p>
            <a:endParaRPr lang="ru-RU" sz="40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4294967295"/>
          </p:nvPr>
        </p:nvSpPr>
        <p:spPr>
          <a:xfrm flipH="1">
            <a:off x="9144000" y="692150"/>
            <a:ext cx="45719" cy="72554"/>
          </a:xfrm>
        </p:spPr>
        <p:txBody>
          <a:bodyPr>
            <a:normAutofit fontScale="25000" lnSpcReduction="20000"/>
          </a:bodyPr>
          <a:lstStyle/>
          <a:p>
            <a:endParaRPr lang="ru-RU" sz="1600" cap="none" dirty="0" smtClean="0"/>
          </a:p>
          <a:p>
            <a:endParaRPr lang="ru-RU" sz="1600" cap="none" dirty="0" smtClean="0"/>
          </a:p>
          <a:p>
            <a:endParaRPr lang="ru-RU" sz="1600" cap="none" dirty="0" smtClean="0"/>
          </a:p>
          <a:p>
            <a:endParaRPr lang="ru-RU" sz="1600" cap="none" dirty="0" smtClean="0"/>
          </a:p>
          <a:p>
            <a:endParaRPr lang="ru-RU" sz="1600" cap="none" dirty="0" smtClean="0"/>
          </a:p>
          <a:p>
            <a:endParaRPr lang="ru-RU" sz="1600" cap="none" dirty="0" smtClean="0"/>
          </a:p>
          <a:p>
            <a:endParaRPr lang="ru-RU" sz="1600" cap="none" dirty="0" smtClean="0"/>
          </a:p>
          <a:p>
            <a:pPr>
              <a:buNone/>
            </a:pPr>
            <a:endParaRPr lang="ru-RU" sz="1600" cap="none" dirty="0"/>
          </a:p>
        </p:txBody>
      </p:sp>
      <p:pic>
        <p:nvPicPr>
          <p:cNvPr id="17410" name="Picture 2" descr="D:\со старого\фпк\учеб. прогр 2017\fffdbc8bb71ed2206d562047a2e9a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633416" cy="242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211960" y="620688"/>
            <a:ext cx="4629200" cy="5688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Происходит снижение численности контингента учителей и преподавателей. В ближайшие годы это будет не столь заметно в общем образовании (обусловлено увеличением числа детей, приходящих в первый класс), но при этом в профессиональном образовании прогнозируется снижение численности профессорско-преподавательского состава на 20 - 30 %. </a:t>
            </a:r>
            <a:r>
              <a:rPr lang="ru-RU" dirty="0" smtClean="0">
                <a:solidFill>
                  <a:srgbClr val="FF0000"/>
                </a:solidFill>
              </a:rPr>
              <a:t>Соотношение преподаватель студент должно быть 1: 11 (было 1: 10)</a:t>
            </a:r>
          </a:p>
          <a:p>
            <a:r>
              <a:rPr lang="ru-RU" dirty="0" smtClean="0"/>
              <a:t>Сохраняется большое количество преподавателей пенсионного возраста, при этом лишь 30% выпускников педагогических вузов приходят работать в школы, а в отдельных субъектах Российской Федерации после первых трех лет педагогической деятельности только одна шестая часть молодых педагогов остается работать в системе образования.</a:t>
            </a:r>
          </a:p>
          <a:p>
            <a:endParaRPr lang="ru-RU" dirty="0"/>
          </a:p>
        </p:txBody>
      </p:sp>
      <p:pic>
        <p:nvPicPr>
          <p:cNvPr id="18434" name="Picture 2" descr="D:\со старого\фпк\учеб. прогр 2017\good-old-scientist-isolated-2335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417887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50405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силу указанных факторов происходят изменения и в сети образовательных учреждений профессионального образования. </a:t>
            </a:r>
          </a:p>
          <a:p>
            <a:r>
              <a:rPr lang="ru-RU" dirty="0" smtClean="0"/>
              <a:t>Образовательные учреждения среднего профессионального образования сохранят свой кадровый потенциал в основном за счет слияния с образовательными учреждениями начального профессионального образования и вузами.</a:t>
            </a:r>
          </a:p>
          <a:p>
            <a:r>
              <a:rPr lang="ru-RU" dirty="0" smtClean="0"/>
              <a:t> При этом подготовка высококвалифицированных рабочих продолжится как в данных образовательных учреждениях, так и в специализированных центрах профессиональной подготовки.</a:t>
            </a:r>
          </a:p>
          <a:p>
            <a:endParaRPr lang="ru-RU" dirty="0"/>
          </a:p>
        </p:txBody>
      </p:sp>
      <p:pic>
        <p:nvPicPr>
          <p:cNvPr id="9218" name="Picture 2" descr="H:\со старого\фпк\JuPBKnIi0vgj04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72" y="2204864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Тренды в системе ВО в США на 2017 г. (март 2017)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1. Развитие навыков критического мышления. Способность отделять факты от лживой интерпретации.</a:t>
            </a:r>
          </a:p>
          <a:p>
            <a:r>
              <a:rPr lang="ru-RU" dirty="0" smtClean="0"/>
              <a:t>2.Активность спортивных команд в социальных протестах.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Усилия по обеспечению безопасности голодных и бездомных.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Усиление </a:t>
            </a:r>
            <a:r>
              <a:rPr lang="ru-RU" dirty="0" err="1" smtClean="0">
                <a:solidFill>
                  <a:srgbClr val="FF0000"/>
                </a:solidFill>
              </a:rPr>
              <a:t>кибербезопасности</a:t>
            </a:r>
            <a:r>
              <a:rPr lang="ru-RU" dirty="0" smtClean="0">
                <a:solidFill>
                  <a:srgbClr val="FF0000"/>
                </a:solidFill>
              </a:rPr>
              <a:t> на всех уровнях.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3244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 данным </a:t>
            </a:r>
            <a:r>
              <a:rPr lang="ru-RU" dirty="0" err="1" smtClean="0"/>
              <a:t>Минобрнауки</a:t>
            </a:r>
            <a:r>
              <a:rPr lang="ru-RU" dirty="0" smtClean="0"/>
              <a:t>, на 1 января 2016 г в России 1723 государственных вуза и 1029 негосударственных высших учебных заведений. В 2015 году на бюджетные места вузов зачислено 324 тысячи студентов.</a:t>
            </a:r>
          </a:p>
          <a:p>
            <a:r>
              <a:rPr lang="ru-RU" dirty="0" smtClean="0"/>
              <a:t>С сентября 2013 года из реестра лицензий было исключено более 800 вузов и филиалов. За 2,5 года сеть вузов, имеющих </a:t>
            </a:r>
            <a:r>
              <a:rPr lang="ru-RU" dirty="0" err="1" smtClean="0"/>
              <a:t>госаккредитацию</a:t>
            </a:r>
            <a:r>
              <a:rPr lang="ru-RU" dirty="0" smtClean="0"/>
              <a:t>, то есть имеющих право выдавать дипломы </a:t>
            </a:r>
            <a:r>
              <a:rPr lang="ru-RU" dirty="0" err="1" smtClean="0"/>
              <a:t>гособразца</a:t>
            </a:r>
            <a:r>
              <a:rPr lang="ru-RU" dirty="0" smtClean="0"/>
              <a:t>, сократилась почти на тысячу. </a:t>
            </a:r>
          </a:p>
          <a:p>
            <a:r>
              <a:rPr lang="ru-RU" dirty="0" err="1" smtClean="0"/>
              <a:t>Рособрнадзор</a:t>
            </a:r>
            <a:r>
              <a:rPr lang="ru-RU" dirty="0" smtClean="0"/>
              <a:t> в ближайший год продолжит планомерную и последовательную работу по наведению порядка в сфере высшего образования, с тем чтобы полностью избавиться от вузов, деятельность которых не соответствует установленным государством стандартам и требованиям. В 2016 году проведены плановые и внеплановые проверки более 600 вузов и филиалов.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Общая численность студентов в вузах РФ достигнет своего минимума в 2018/2019 учебном году – 4295,4 тысячи человек.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Число образовательных организаций </a:t>
            </a:r>
            <a:br>
              <a:rPr lang="ru-RU" b="1" dirty="0" smtClean="0"/>
            </a:br>
            <a:r>
              <a:rPr lang="ru-RU" b="1" dirty="0" smtClean="0"/>
              <a:t> высшего образования, единиц</a:t>
            </a:r>
            <a:endParaRPr lang="ru-RU" dirty="0" smtClean="0"/>
          </a:p>
          <a:p>
            <a:r>
              <a:rPr lang="ru-RU" dirty="0" smtClean="0"/>
              <a:t>817</a:t>
            </a:r>
          </a:p>
          <a:p>
            <a:r>
              <a:rPr lang="ru-RU" dirty="0" smtClean="0"/>
              <a:t>Численность студентов, тыс.человек</a:t>
            </a:r>
          </a:p>
          <a:p>
            <a:r>
              <a:rPr lang="ru-RU" dirty="0" smtClean="0"/>
              <a:t>4379,0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:\со старого\фпк\640.777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25922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Общее число образовательных организаций высшего образования в 2016г. по сравнению с 2015г. сократилось на 8,8% (или на 79 единиц): число государственных и муниципальных образовательных организаций высшего образования уменьшилось на 5,3% (на 28 единиц); количество действующих частных образовательных организаций высшего образования - на 13,9% (на 51 единицу). Происходило также и дальнейшее уменьшение численности студентов образовательных организаций высшего образования;  по сравнению с 2015г. численность студентов уменьшилась на 387,5 тыс.человек, причем значительное сокращение численности произошло в частных образовательных организациях (на 28,4% от численности студентов в 2015г.).</a:t>
            </a:r>
          </a:p>
          <a:p>
            <a:r>
              <a:rPr lang="ru-RU" dirty="0" smtClean="0"/>
              <a:t>Продолжалось объединение профессиональных образовательных организаций, осуществляющих подготовку квалифицированных рабочих, служащих с профессиональными организациями, осуществляющими подготовку специалистов среднего звена. </a:t>
            </a:r>
            <a:r>
              <a:rPr lang="ru-RU" dirty="0" smtClean="0">
                <a:solidFill>
                  <a:srgbClr val="FF0000"/>
                </a:solidFill>
              </a:rPr>
              <a:t>В 2016г. количество профессиональных образовательных организаций, осуществляющих образовательную деятельность по программам среднего профессионального образования, сократилось на 3,1% (или на 112 единиц) и составило 3526 организаций.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7704" y="764704"/>
          <a:ext cx="5410200" cy="1127760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Прием в государственные и муниципальные 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профессиональные образовательные организации 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и образовательные организации высшего образования 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 2016 году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тыс.человек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2476500" cy="2009775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2457450" cy="199072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653136"/>
            <a:ext cx="4810125" cy="48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emoscope.ru/weekly/2016/0669/img/t_graf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181600" cy="3352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Рис. – Прогноз числа студентов российских вузов до 2025 года (базовый прогноз), </a:t>
            </a:r>
            <a:r>
              <a:rPr lang="ru-RU" b="1" dirty="0" err="1" smtClean="0"/>
              <a:t>млн</a:t>
            </a:r>
            <a:r>
              <a:rPr lang="ru-RU" b="1" dirty="0" smtClean="0"/>
              <a:t> человек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843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Еще 23 декабря 2015года стало известно количество бюджетных мест в вузах на 2017-2018 годы. Планировалось, что на бюджет смогут поступить порядка </a:t>
            </a:r>
            <a:r>
              <a:rPr lang="ru-RU" dirty="0" smtClean="0">
                <a:solidFill>
                  <a:srgbClr val="C00000"/>
                </a:solidFill>
              </a:rPr>
              <a:t>600 тысяч</a:t>
            </a:r>
            <a:r>
              <a:rPr lang="ru-RU" dirty="0" smtClean="0"/>
              <a:t> студентов (реально выделено 575 бюджетных мест). На 100 выпускников пришлось больше 57 бюджетных мест.</a:t>
            </a:r>
          </a:p>
          <a:p>
            <a:r>
              <a:rPr lang="ru-RU" dirty="0" smtClean="0"/>
              <a:t>Наибольшее число мест выделено на дневную форму обучения студентов. Значительно </a:t>
            </a:r>
            <a:r>
              <a:rPr lang="ru-RU" dirty="0" err="1" smtClean="0">
                <a:solidFill>
                  <a:srgbClr val="C00000"/>
                </a:solidFill>
              </a:rPr>
              <a:t>возрасло</a:t>
            </a:r>
            <a:r>
              <a:rPr lang="ru-RU" dirty="0" smtClean="0">
                <a:solidFill>
                  <a:srgbClr val="C00000"/>
                </a:solidFill>
              </a:rPr>
              <a:t> количество мест в педагогических, медицинских и сельскохозяйственных образовательных заведениях, в сфере точных и естественных наук.</a:t>
            </a:r>
          </a:p>
          <a:p>
            <a:r>
              <a:rPr lang="ru-RU" dirty="0" smtClean="0"/>
              <a:t>В некоторой степени уменьшилась численность бюджетных мест для юристов и экономистов. </a:t>
            </a:r>
          </a:p>
          <a:p>
            <a:endParaRPr lang="ru-RU" dirty="0"/>
          </a:p>
        </p:txBody>
      </p:sp>
      <p:pic>
        <p:nvPicPr>
          <p:cNvPr id="1026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314056" cy="259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Самое большое число бесплатных мест </a:t>
            </a:r>
            <a:r>
              <a:rPr lang="ru-RU" dirty="0" smtClean="0"/>
              <a:t>выделено </a:t>
            </a:r>
            <a:r>
              <a:rPr lang="ru-RU" dirty="0" smtClean="0"/>
              <a:t>для студентов бакалавриата и </a:t>
            </a:r>
            <a:r>
              <a:rPr lang="ru-RU" dirty="0" err="1" smtClean="0"/>
              <a:t>специалитета</a:t>
            </a:r>
            <a:r>
              <a:rPr lang="ru-RU" dirty="0" smtClean="0"/>
              <a:t> на такие направления подготовки, как:</a:t>
            </a:r>
            <a:br>
              <a:rPr lang="ru-RU" dirty="0" smtClean="0"/>
            </a:br>
            <a:r>
              <a:rPr lang="ru-RU" dirty="0" smtClean="0"/>
              <a:t>"информатика и вычислительная техника" — 26 тысяч, </a:t>
            </a:r>
            <a:br>
              <a:rPr lang="ru-RU" dirty="0" smtClean="0"/>
            </a:br>
            <a:r>
              <a:rPr lang="ru-RU" dirty="0" smtClean="0"/>
              <a:t>"сельское лесное и рыбное хозяйство" — 22 тысячи, </a:t>
            </a:r>
            <a:br>
              <a:rPr lang="ru-RU" dirty="0" smtClean="0"/>
            </a:br>
            <a:r>
              <a:rPr lang="ru-RU" dirty="0" smtClean="0"/>
              <a:t>"техника и технологии наземного транспорта" — 20 тысяч, </a:t>
            </a:r>
            <a:br>
              <a:rPr lang="ru-RU" dirty="0" smtClean="0"/>
            </a:br>
            <a:r>
              <a:rPr lang="ru-RU" dirty="0" smtClean="0"/>
              <a:t>"техника и технологии строительства" — 15 тысяч. </a:t>
            </a:r>
            <a:br>
              <a:rPr lang="ru-RU" dirty="0" smtClean="0"/>
            </a:br>
            <a:r>
              <a:rPr lang="ru-RU" dirty="0" smtClean="0"/>
              <a:t>14 700 мест — </a:t>
            </a:r>
            <a:r>
              <a:rPr lang="ru-RU" dirty="0" smtClean="0"/>
              <a:t>получили </a:t>
            </a:r>
            <a:r>
              <a:rPr lang="ru-RU" dirty="0" smtClean="0"/>
              <a:t>технические вузы по специальности "машиностроение".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Медицинские вузы и университеты в </a:t>
            </a:r>
            <a:r>
              <a:rPr lang="ru-RU" dirty="0" smtClean="0"/>
              <a:t>2017 </a:t>
            </a:r>
            <a:r>
              <a:rPr lang="ru-RU" dirty="0" smtClean="0"/>
              <a:t>г. </a:t>
            </a:r>
            <a:r>
              <a:rPr lang="ru-RU" dirty="0" smtClean="0"/>
              <a:t>получили </a:t>
            </a:r>
            <a:r>
              <a:rPr lang="ru-RU" dirty="0" smtClean="0"/>
              <a:t>по </a:t>
            </a:r>
            <a:r>
              <a:rPr lang="ru-RU" dirty="0" err="1" smtClean="0"/>
              <a:t>специалитету</a:t>
            </a:r>
            <a:r>
              <a:rPr lang="ru-RU" dirty="0" smtClean="0"/>
              <a:t> почти 21 тысячу мест на клиническую и около 500 мест - на фундаментальную медицину.</a:t>
            </a:r>
            <a:br>
              <a:rPr lang="ru-RU" dirty="0" smtClean="0"/>
            </a:br>
            <a:r>
              <a:rPr lang="ru-RU" dirty="0" smtClean="0"/>
              <a:t>Известно, что экономические факультеты сокращены, однако на эти факультеты и в вузы, связанные с подготовкой экономистов и управленцев, выделено примерно 26 тысяч бесплатных мест. Но только 16 тысяч из них - на бакалавриат и </a:t>
            </a:r>
            <a:r>
              <a:rPr lang="ru-RU" dirty="0" err="1" smtClean="0"/>
              <a:t>специалитет</a:t>
            </a:r>
            <a:r>
              <a:rPr lang="ru-RU" dirty="0" smtClean="0"/>
              <a:t>, куда смогут поступить выпускники школ. </a:t>
            </a:r>
            <a:br>
              <a:rPr lang="ru-RU" dirty="0" smtClean="0"/>
            </a:br>
            <a:r>
              <a:rPr lang="ru-RU" dirty="0" err="1" smtClean="0"/>
              <a:t>Бакалавриату</a:t>
            </a:r>
            <a:r>
              <a:rPr lang="ru-RU" dirty="0" smtClean="0"/>
              <a:t> и </a:t>
            </a:r>
            <a:r>
              <a:rPr lang="ru-RU" dirty="0" err="1" smtClean="0"/>
              <a:t>специалитету</a:t>
            </a:r>
            <a:r>
              <a:rPr lang="ru-RU" dirty="0" smtClean="0"/>
              <a:t> юридического направления отведено примерно 7 тысяч мест и, еще, 7 тысяч мест - юридической магистратуре.</a:t>
            </a:r>
            <a:br>
              <a:rPr lang="ru-RU" dirty="0" smtClean="0"/>
            </a:br>
            <a:r>
              <a:rPr lang="ru-RU" dirty="0" smtClean="0"/>
              <a:t>Для педагогических вузов предусмотрено почти 44 тысячи бюджетных мест. Из них 26 тысяч откроется на дневных отделениях. Практически везде это — бакалавриат. </a:t>
            </a:r>
            <a:r>
              <a:rPr lang="ru-RU" dirty="0" err="1" smtClean="0"/>
              <a:t>Специалитета</a:t>
            </a:r>
            <a:r>
              <a:rPr lang="ru-RU" dirty="0" smtClean="0"/>
              <a:t> на педагогических специальностях осталось очень мало.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 старого\фпк\Семинар Росрейтинга 2\1425457296_v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41" y="980728"/>
            <a:ext cx="829532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правительственный документ 2015 г: концепция развития образования на 2016-2020 годы. Ее главная идея — сокращение количества вузов и филиалов.</a:t>
            </a:r>
            <a:br>
              <a:rPr lang="ru-RU" dirty="0" smtClean="0"/>
            </a:br>
            <a:r>
              <a:rPr lang="ru-RU" dirty="0" smtClean="0"/>
              <a:t>К 2020 году будут закрыты 80 процентов филиалов и до 40 процентов вузов — так записано в концепции.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5832648" cy="561662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4200" dirty="0" smtClean="0"/>
              <a:t>Тенденция последних 2 лет — увеличение количества мест в магистратурах. Оно и понятно: ведь подошла основная волна бакалавров, которые стали студентами, несмотря на слабые знания. Куда их девать? В магистратуру! </a:t>
            </a:r>
          </a:p>
          <a:p>
            <a:r>
              <a:rPr lang="ru-RU" sz="4200" dirty="0" smtClean="0"/>
              <a:t>В 2014 году было 62 тысячи бюджетных мест в магистратурах. </a:t>
            </a:r>
          </a:p>
          <a:p>
            <a:r>
              <a:rPr lang="ru-RU" sz="4200" dirty="0" smtClean="0"/>
              <a:t>В 2015 году их стало в два раза больше — около 120 тысяч. Уже говорят о том, что магистратура становится второй ступенью массового высшего образования. </a:t>
            </a:r>
          </a:p>
          <a:p>
            <a:r>
              <a:rPr lang="ru-RU" sz="4200" dirty="0" smtClean="0"/>
              <a:t>А вслед за этим надо ожидать столь же массового наплыва желающих поступить в аспирантуру и защищать диссертации. </a:t>
            </a:r>
          </a:p>
          <a:p>
            <a:r>
              <a:rPr lang="ru-RU" sz="4200" dirty="0" smtClean="0"/>
              <a:t>В 2014 году у нас было 2078 аспирантов, а в 2015 году их число увеличилось на 15 процентов. И аспирантура уже становится третьей ступенью "массового высшего". </a:t>
            </a:r>
            <a:br>
              <a:rPr lang="ru-RU" sz="4200" dirty="0" smtClean="0"/>
            </a:br>
            <a:endParaRPr lang="ru-RU" sz="4200" dirty="0" smtClean="0"/>
          </a:p>
          <a:p>
            <a:endParaRPr lang="ru-RU" dirty="0"/>
          </a:p>
        </p:txBody>
      </p:sp>
      <p:pic>
        <p:nvPicPr>
          <p:cNvPr id="2050" name="Picture 2" descr="C:\Users\User\Desktop\hgXCcuOt7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2540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Тренды в системе ВО в США на 2017 г. (март 2017)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5.Помощь нелегальным иммигрантам.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6.Создание «моста» между академической средой и социумом.</a:t>
            </a:r>
          </a:p>
          <a:p>
            <a:r>
              <a:rPr lang="ru-RU" dirty="0" smtClean="0"/>
              <a:t>7.Тщательная оценка приема для поддержания разнообразия.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8.Конфронтация с негативным прошлым.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9. Права сексуальных меньшинств.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10.Активность женских организаций.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 магистратуре больше всего мест выделено на информатику - 16 тысяч мест, строительные специальности и машиностроение - по 9 тысяч, электронику - около 7 тысяч мест.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Более 15 тысяч бюджетных мест в новом учебном году получит аспирантура. Ожидается, что самый массовый набор будет на информатику, биологические науки, клиническую медицину. В бесплатную ординатуру примут более 10 тысяч человек.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Самое малое количество бесплатных мест достанется направлениям "Экранные искусства", "Философия, этика и религиоведение", "Сценические искусства и литературное творчество", "Психологические науки", "Сестринское дело".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Что касается системы высшего образования, то министр заявила о планах по расширению числа опорных вузов и количества начинающих учёных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2017 году на каждые 100 выпускников школ запланировано 57 бюджетных мест, из которых 40% будут предлагаться в вузах технической направленности. </a:t>
            </a:r>
          </a:p>
          <a:p>
            <a:r>
              <a:rPr lang="ru-RU" dirty="0" smtClean="0"/>
              <a:t>В этом году планируется начать систему целевого приёма и расширить мониторинг эффективности деятельности вузов новым показателем – размером зарплаты педагогов. Число опорных вузов вырастет с 11 учебных учреждений до 30 к 2019 году. Министерство намерено открыть их в 50 регионах России.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Опорные вузы: плюсы и минусы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2272" cy="4759424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Ректор Высшей школы экономики Ярослав Кузьминов: «Не может существовать вуз с 500–700 студентами».</a:t>
            </a:r>
          </a:p>
          <a:p>
            <a:r>
              <a:rPr lang="ru-RU" sz="1600" dirty="0" smtClean="0"/>
              <a:t>Плюсы в:</a:t>
            </a:r>
          </a:p>
          <a:p>
            <a:r>
              <a:rPr lang="ru-RU" sz="1600" dirty="0" smtClean="0"/>
              <a:t>«а) качестве профессиональной подготовки студентов (она будет лучше), </a:t>
            </a:r>
          </a:p>
          <a:p>
            <a:r>
              <a:rPr lang="ru-RU" sz="1600" dirty="0" smtClean="0"/>
              <a:t>б) региональные программы подготовки выпускников в соответствии с нуждами регионов </a:t>
            </a:r>
          </a:p>
          <a:p>
            <a:r>
              <a:rPr lang="ru-RU" sz="1600" dirty="0" smtClean="0"/>
              <a:t>в) </a:t>
            </a:r>
            <a:r>
              <a:rPr lang="ru-RU" sz="1600" dirty="0" err="1" smtClean="0"/>
              <a:t>в</a:t>
            </a:r>
            <a:r>
              <a:rPr lang="ru-RU" sz="1600" dirty="0" smtClean="0"/>
              <a:t> повышении престижа высшего образования в современных условиях, которое сулит почти гарантированное трудоустройство, неплохую зарплату и повышения статуса в обществе.</a:t>
            </a:r>
          </a:p>
          <a:p>
            <a:r>
              <a:rPr lang="ru-RU" sz="1600" dirty="0" smtClean="0"/>
              <a:t> И, самое главное, на становлении новых научных школ в данных вузах, которые будут иметь условия, соответствующее оборудование и кадры ученых».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184576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Ректор МГУ Виктор Садовничий: «Если вузы укрупнять, это не значит, что проблема решится. Практика говорит, что есть небольшие вузы, но очень сильные и нужные. Например, Гарвард, где учатся 10–15 тыс. студентов»,</a:t>
            </a:r>
          </a:p>
          <a:p>
            <a:r>
              <a:rPr lang="ru-RU" sz="1600" dirty="0" smtClean="0"/>
              <a:t>Глава всероссийского фонда «Образование» Сергей Комков: планы по созданию опорных университетов – порочны и чем-то напоминают инициативу по созданию совнархозов в хрущевские времена. «Тогда пытались объединить </a:t>
            </a:r>
            <a:r>
              <a:rPr lang="ru-RU" sz="1600" dirty="0" err="1" smtClean="0"/>
              <a:t>необъединяемое</a:t>
            </a:r>
            <a:r>
              <a:rPr lang="ru-RU" sz="1600" dirty="0" smtClean="0"/>
              <a:t>, причем, якобы с благими намерениями – чтобы поднять народное хозяйство. Сейчас нечто подобное происходит с системой высшего образования. Совершено понятно, что в результате таких изменений будет разрушено отраслевое высшее профессиональное образование в регионах».</a:t>
            </a:r>
            <a:endParaRPr lang="ru-RU" sz="1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03966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Один из ведущих российских экспертов в области образования Комков уверен, что взамен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мы получим непонятные конгломераты, в которых не будет осуществляться подготовка необходимых для регионов специалистов», так как опорные университеты – «это изначальная глупость, которая навеяна идеями американских советников, продолжающих активно работать на базе Высшей школы экономики». Последним «очень не нравится, что в ряде регионов работают очень активные и успешные отраслевые вузы», потому что «небольшой отраслевой вуз, работающий в регионе, играет огромную роль». «Ликвидируя небольшие отраслевые вузы, мы фактически подсекаем систему развития хозяйства в этих регионах».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usurt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775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 том, что это не пустые «страшилки», свидетельствует опыт создания федеральных университетов. Например, когда создавали Южный федеральный университет (ЮФУ), в состав которого вошли Ростовский государственный университет, Таганрогский государственный радиотехнический университета, Ростовский государственный педагогический университет и Ростовской государственной академии архитектуры и искусств, общественность заверяли, что останутся в целости все подразделения, будут сохранены кадры и количество студентов. Что же сейчас? По неофициальным данным, количество студентов снизилось с 50 до 30 тыс., четверть преподавателей и половина АУП сокращены, ушли старейшие профессора. Произошло урезание всех дублирующих структур, создание направлений вместо факультетов и пр. Более того, ЮФУ, на создание которого ушло примерно 10 млрд. рублей, сегодня почти банкрот.</a:t>
            </a:r>
            <a:endParaRPr lang="ru-RU" dirty="0"/>
          </a:p>
        </p:txBody>
      </p:sp>
      <p:pic>
        <p:nvPicPr>
          <p:cNvPr id="4098" name="Picture 2" descr="C:\Users\User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2486025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83568" y="404813"/>
            <a:ext cx="8136904" cy="57673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Вузы, победившие в первом этапе конкурсного отбора по созданию опорных университетов и защитившие свои программы развития, получат в 2016 году субсидии на поддержку программ развития в размере от 100 до 150 </a:t>
            </a:r>
            <a:r>
              <a:rPr lang="ru-RU" dirty="0" err="1" smtClean="0">
                <a:solidFill>
                  <a:srgbClr val="C00000"/>
                </a:solidFill>
              </a:rPr>
              <a:t>млн</a:t>
            </a:r>
            <a:r>
              <a:rPr lang="ru-RU" dirty="0" smtClean="0">
                <a:solidFill>
                  <a:srgbClr val="C00000"/>
                </a:solidFill>
              </a:rPr>
              <a:t> рублей.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Волгоградский государственный технический университет;</a:t>
            </a:r>
          </a:p>
          <a:p>
            <a:pPr>
              <a:buNone/>
            </a:pPr>
            <a:r>
              <a:rPr lang="ru-RU" dirty="0" smtClean="0"/>
              <a:t>2. Воронежский государственный технический университет;</a:t>
            </a:r>
          </a:p>
          <a:p>
            <a:pPr>
              <a:buNone/>
            </a:pPr>
            <a:r>
              <a:rPr lang="ru-RU" dirty="0" smtClean="0"/>
              <a:t>3. Вятский государственный университет;</a:t>
            </a:r>
          </a:p>
          <a:p>
            <a:pPr>
              <a:buNone/>
            </a:pPr>
            <a:r>
              <a:rPr lang="ru-RU" dirty="0" smtClean="0"/>
              <a:t>4. Донской государственный технический университет;</a:t>
            </a:r>
          </a:p>
          <a:p>
            <a:pPr>
              <a:buNone/>
            </a:pPr>
            <a:r>
              <a:rPr lang="ru-RU" dirty="0" smtClean="0"/>
              <a:t>5. Костромской государственный технологический университет;</a:t>
            </a:r>
          </a:p>
          <a:p>
            <a:pPr>
              <a:buNone/>
            </a:pPr>
            <a:r>
              <a:rPr lang="ru-RU" dirty="0" smtClean="0"/>
              <a:t>6. Омский государственный технический университет;</a:t>
            </a:r>
          </a:p>
          <a:p>
            <a:pPr>
              <a:buNone/>
            </a:pPr>
            <a:r>
              <a:rPr lang="ru-RU" dirty="0" smtClean="0"/>
              <a:t>7. Орловский государственный университет имени И.С. Тургенева;</a:t>
            </a:r>
          </a:p>
          <a:p>
            <a:pPr>
              <a:buNone/>
            </a:pPr>
            <a:r>
              <a:rPr lang="ru-RU" dirty="0" smtClean="0"/>
              <a:t>8. Самарский государственный технический университет;</a:t>
            </a:r>
          </a:p>
          <a:p>
            <a:pPr>
              <a:buNone/>
            </a:pPr>
            <a:r>
              <a:rPr lang="ru-RU" dirty="0" smtClean="0"/>
              <a:t>9. Сибирский государственный аэрокосмический университет имени академика М.Ф. </a:t>
            </a:r>
            <a:r>
              <a:rPr lang="ru-RU" dirty="0" err="1" smtClean="0"/>
              <a:t>Решетнева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10. Тюменский государственный нефтегазовый университет;</a:t>
            </a:r>
          </a:p>
          <a:p>
            <a:pPr>
              <a:buNone/>
            </a:pPr>
            <a:r>
              <a:rPr lang="ru-RU" dirty="0" smtClean="0"/>
              <a:t>11. Уфимский государственный нефтяной технический университет.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22 опорных университета второй волны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22 опорных университета второй волны Вторая волна конкурса прошла в марте-апреле 2017 года. Всего на рассмотрение конкурсной комиссии было представлено 86 заявок, что почти в шесть раз больше, чем в предыдущем году. Победителями стали 22 вуза, которые разделены на две группы, в зависимости от условий финансирования.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Группа 1 - победитель конкурсного отбора с выделением финансирования реализации программы развития (в 2017 году – 100 млн. рублей);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Группа 2 - победитель конкурсного отбора без выделения финансирования реализации программы развития.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9552" y="188640"/>
          <a:ext cx="8361594" cy="645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7488832"/>
                <a:gridCol w="440714"/>
              </a:tblGrid>
              <a:tr h="3269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вуза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Гр.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Владимирский государственный университет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Мурманский арктический государственный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Нижегородский государственный технический университет им. Р.Е. Алексеева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Новосибирский государственный технический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Сибирский государственный медицинский университет Минздрава России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Тульский государственный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Череповецкий государственный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Ярославский государственный университет им. П.Г. Демидова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Алтайский государственный университет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51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Белгородский государственный технологический университет им. В.Г. Шухова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269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Калмыцкий государственный университет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72"/>
          <a:ext cx="8361594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7488832"/>
                <a:gridCol w="440714"/>
              </a:tblGrid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Кемеровский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Магнитогорский государственный технический университет им. Г.И. Носова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Марийский государственный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Новгородский государственный университет имени Ярослава Мудрого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Петрозаводский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Псковский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Саратовский государственный технический университет имени  Ю.А. Гагарина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Сочинский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Сыктывкарский государственный университет имени Питирима Сорокина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Тольяттинский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3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Ульяновский государственный университет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799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Сокращение финансирования вузов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2015 </a:t>
            </a:r>
            <a:r>
              <a:rPr lang="ru-RU" dirty="0" smtClean="0"/>
              <a:t>году финансирование госпрограммы «Развитие образования на 2013-2020 годы» сократилось с 441 миллиарда рублей до 397 миллиардов рублей. При этом финансирование вузов сократилось </a:t>
            </a:r>
            <a:r>
              <a:rPr lang="ru-RU" dirty="0" smtClean="0">
                <a:solidFill>
                  <a:srgbClr val="FF0000"/>
                </a:solidFill>
              </a:rPr>
              <a:t>с 259,2 миллиарда до 233,3 миллиарда рублей</a:t>
            </a:r>
          </a:p>
          <a:p>
            <a:r>
              <a:rPr lang="ru-RU" dirty="0" smtClean="0"/>
              <a:t>Согласно данным ведомства, государственная программа «Развитие образования» в </a:t>
            </a:r>
            <a:r>
              <a:rPr lang="ru-RU" dirty="0" smtClean="0">
                <a:solidFill>
                  <a:srgbClr val="FF0000"/>
                </a:solidFill>
              </a:rPr>
              <a:t>2016 году должна сократиться на 11,5% </a:t>
            </a:r>
            <a:r>
              <a:rPr lang="ru-RU" dirty="0" smtClean="0"/>
              <a:t>от ее паспортной стоимости. Сокращения могут быть зафиксированы во время осенней оптимизации бюджета. Предположительно, </a:t>
            </a:r>
            <a:r>
              <a:rPr lang="ru-RU" dirty="0" smtClean="0">
                <a:solidFill>
                  <a:srgbClr val="FF0000"/>
                </a:solidFill>
              </a:rPr>
              <a:t>в 2017 </a:t>
            </a:r>
            <a:r>
              <a:rPr lang="ru-RU" dirty="0" smtClean="0"/>
              <a:t>году расходы на образовательную программу сократятся </a:t>
            </a:r>
            <a:r>
              <a:rPr lang="ru-RU" dirty="0" smtClean="0">
                <a:solidFill>
                  <a:srgbClr val="FF0000"/>
                </a:solidFill>
              </a:rPr>
              <a:t>на 23,4%, </a:t>
            </a:r>
            <a:r>
              <a:rPr lang="ru-RU" dirty="0" smtClean="0"/>
              <a:t>в 2018 году — </a:t>
            </a:r>
            <a:r>
              <a:rPr lang="ru-RU" dirty="0" smtClean="0">
                <a:solidFill>
                  <a:srgbClr val="FF0000"/>
                </a:solidFill>
              </a:rPr>
              <a:t>на 28,5%, в 2019 году — на 35,2%.</a:t>
            </a:r>
          </a:p>
          <a:p>
            <a:r>
              <a:rPr lang="ru-RU" dirty="0" smtClean="0"/>
              <a:t>В связи с сокращением финансирования, в 2017 году из вузов предлагается уволить до 500 человек. Из </a:t>
            </a:r>
            <a:r>
              <a:rPr lang="ru-RU" dirty="0" err="1" smtClean="0"/>
              <a:t>зарплатной</a:t>
            </a:r>
            <a:r>
              <a:rPr lang="ru-RU" dirty="0" smtClean="0"/>
              <a:t> ведомости Федеральное агентство научных организаций (ФАНО) </a:t>
            </a:r>
            <a:r>
              <a:rPr lang="ru-RU" dirty="0" err="1" smtClean="0"/>
              <a:t>Минобрнауки</a:t>
            </a:r>
            <a:r>
              <a:rPr lang="ru-RU" dirty="0" smtClean="0"/>
              <a:t> предлагает вычеркнуть к 2019 году 8,3 тыс. ученых. Также планируется сократить научные исследования и мероприятия по развития научно-технической базы.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307580" cy="570738"/>
          </a:xfrm>
          <a:custGeom>
            <a:avLst/>
            <a:gdLst/>
            <a:ahLst/>
            <a:cxnLst/>
            <a:rect l="l" t="t" r="r" b="b"/>
            <a:pathLst>
              <a:path w="7307580" h="475615">
                <a:moveTo>
                  <a:pt x="0" y="475200"/>
                </a:moveTo>
                <a:lnTo>
                  <a:pt x="7307303" y="475200"/>
                </a:lnTo>
                <a:lnTo>
                  <a:pt x="7307303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006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42" y="188125"/>
            <a:ext cx="59269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2F2F2"/>
                </a:solidFill>
                <a:latin typeface="Arial Narrow"/>
                <a:cs typeface="Arial Narrow"/>
              </a:rPr>
              <a:t>ПРОЕКТЫ ПО РАЗВИТИЮ </a:t>
            </a:r>
            <a:r>
              <a:rPr sz="20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УНИВЕРСИТЕТОВ</a:t>
            </a:r>
            <a:r>
              <a:rPr lang="ru-RU" sz="20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 в РФ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Arial Narrow"/>
                <a:cs typeface="Arial Narrow"/>
              </a:rPr>
              <a:t>с </a:t>
            </a:r>
            <a:r>
              <a:rPr sz="1600" b="1" spc="-10" dirty="0">
                <a:solidFill>
                  <a:srgbClr val="404040"/>
                </a:solidFill>
                <a:latin typeface="Arial Narrow"/>
                <a:cs typeface="Arial Narrow"/>
              </a:rPr>
              <a:t>целевым государственн</a:t>
            </a:r>
            <a:r>
              <a:rPr sz="1600" b="1" spc="-15" dirty="0">
                <a:solidFill>
                  <a:srgbClr val="404040"/>
                </a:solidFill>
                <a:latin typeface="Arial Narrow"/>
                <a:cs typeface="Arial Narrow"/>
              </a:rPr>
              <a:t>ым </a:t>
            </a:r>
            <a:r>
              <a:rPr sz="1600" b="1" spc="-10" dirty="0">
                <a:solidFill>
                  <a:srgbClr val="404040"/>
                </a:solidFill>
                <a:latin typeface="Arial Narrow"/>
                <a:cs typeface="Arial Narrow"/>
              </a:rPr>
              <a:t>финансированием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69" y="3289491"/>
            <a:ext cx="6067425" cy="1966722"/>
          </a:xfrm>
          <a:custGeom>
            <a:avLst/>
            <a:gdLst/>
            <a:ahLst/>
            <a:cxnLst/>
            <a:rect l="l" t="t" r="r" b="b"/>
            <a:pathLst>
              <a:path w="6067425" h="1638935">
                <a:moveTo>
                  <a:pt x="0" y="1638931"/>
                </a:moveTo>
                <a:lnTo>
                  <a:pt x="6067064" y="1638931"/>
                </a:lnTo>
                <a:lnTo>
                  <a:pt x="6067064" y="0"/>
                </a:lnTo>
                <a:lnTo>
                  <a:pt x="0" y="0"/>
                </a:lnTo>
                <a:lnTo>
                  <a:pt x="0" y="1638931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5133" y="3289491"/>
            <a:ext cx="2305685" cy="1966722"/>
          </a:xfrm>
          <a:custGeom>
            <a:avLst/>
            <a:gdLst/>
            <a:ahLst/>
            <a:cxnLst/>
            <a:rect l="l" t="t" r="r" b="b"/>
            <a:pathLst>
              <a:path w="2305684" h="1638935">
                <a:moveTo>
                  <a:pt x="0" y="1638931"/>
                </a:moveTo>
                <a:lnTo>
                  <a:pt x="2305409" y="1638931"/>
                </a:lnTo>
                <a:lnTo>
                  <a:pt x="2305409" y="0"/>
                </a:lnTo>
                <a:lnTo>
                  <a:pt x="0" y="0"/>
                </a:lnTo>
                <a:lnTo>
                  <a:pt x="0" y="1638931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69" y="3289490"/>
            <a:ext cx="8372475" cy="0"/>
          </a:xfrm>
          <a:custGeom>
            <a:avLst/>
            <a:gdLst/>
            <a:ahLst/>
            <a:cxnLst/>
            <a:rect l="l" t="t" r="r" b="b"/>
            <a:pathLst>
              <a:path w="8372475">
                <a:moveTo>
                  <a:pt x="0" y="0"/>
                </a:moveTo>
                <a:lnTo>
                  <a:pt x="8372473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69" y="1424114"/>
            <a:ext cx="8372475" cy="0"/>
          </a:xfrm>
          <a:custGeom>
            <a:avLst/>
            <a:gdLst/>
            <a:ahLst/>
            <a:cxnLst/>
            <a:rect l="l" t="t" r="r" b="b"/>
            <a:pathLst>
              <a:path w="8372475">
                <a:moveTo>
                  <a:pt x="0" y="0"/>
                </a:moveTo>
                <a:lnTo>
                  <a:pt x="8372473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69" y="6536368"/>
            <a:ext cx="8372475" cy="0"/>
          </a:xfrm>
          <a:custGeom>
            <a:avLst/>
            <a:gdLst/>
            <a:ahLst/>
            <a:cxnLst/>
            <a:rect l="l" t="t" r="r" b="b"/>
            <a:pathLst>
              <a:path w="8372475">
                <a:moveTo>
                  <a:pt x="0" y="0"/>
                </a:moveTo>
                <a:lnTo>
                  <a:pt x="8372473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808" y="1508772"/>
            <a:ext cx="591566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">
              <a:lnSpc>
                <a:spcPts val="1900"/>
              </a:lnSpc>
            </a:pPr>
            <a:r>
              <a:rPr sz="1600" dirty="0">
                <a:latin typeface="Arial Narrow"/>
                <a:cs typeface="Arial Narrow"/>
              </a:rPr>
              <a:t>«</a:t>
            </a:r>
            <a:r>
              <a:rPr sz="1600" spc="-15" dirty="0">
                <a:latin typeface="Arial Narrow"/>
                <a:cs typeface="Arial Narrow"/>
              </a:rPr>
              <a:t>…отра</a:t>
            </a:r>
            <a:r>
              <a:rPr sz="1600" spc="-10" dirty="0">
                <a:latin typeface="Arial Narrow"/>
                <a:cs typeface="Arial Narrow"/>
              </a:rPr>
              <a:t>ботать новый подход, основанный на идее выдвижения доступного качественного образования в отдельные территории путем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создан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dirty="0">
                <a:latin typeface="Arial Narrow"/>
                <a:cs typeface="Arial Narrow"/>
              </a:rPr>
              <a:t>я 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раз</a:t>
            </a:r>
            <a:r>
              <a:rPr sz="1600" b="1" spc="-10" dirty="0">
                <a:latin typeface="Arial Narrow"/>
                <a:cs typeface="Arial Narrow"/>
              </a:rPr>
              <a:t>вити</a:t>
            </a:r>
            <a:r>
              <a:rPr sz="1600" b="1" dirty="0">
                <a:latin typeface="Arial Narrow"/>
                <a:cs typeface="Arial Narrow"/>
              </a:rPr>
              <a:t>я </a:t>
            </a:r>
            <a:r>
              <a:rPr sz="1600" b="1" spc="-10" dirty="0">
                <a:latin typeface="Arial Narrow"/>
                <a:cs typeface="Arial Narrow"/>
              </a:rPr>
              <a:t>в</a:t>
            </a:r>
            <a:r>
              <a:rPr sz="1600" b="1" dirty="0">
                <a:latin typeface="Arial Narrow"/>
                <a:cs typeface="Arial Narrow"/>
              </a:rPr>
              <a:t> </a:t>
            </a:r>
            <a:r>
              <a:rPr sz="1600" b="1" spc="-15" dirty="0">
                <a:latin typeface="Arial Narrow"/>
                <a:cs typeface="Arial Narrow"/>
              </a:rPr>
              <a:t>ф</a:t>
            </a:r>
            <a:r>
              <a:rPr sz="1600" b="1" dirty="0">
                <a:latin typeface="Arial Narrow"/>
                <a:cs typeface="Arial Narrow"/>
              </a:rPr>
              <a:t>едера</a:t>
            </a:r>
            <a:r>
              <a:rPr sz="1600" b="1" spc="-10" dirty="0">
                <a:latin typeface="Arial Narrow"/>
                <a:cs typeface="Arial Narrow"/>
              </a:rPr>
              <a:t>ль</a:t>
            </a:r>
            <a:r>
              <a:rPr sz="1600" b="1" dirty="0">
                <a:latin typeface="Arial Narrow"/>
                <a:cs typeface="Arial Narrow"/>
              </a:rPr>
              <a:t>н</a:t>
            </a:r>
            <a:r>
              <a:rPr sz="1600" b="1" spc="-15" dirty="0">
                <a:latin typeface="Arial Narrow"/>
                <a:cs typeface="Arial Narrow"/>
              </a:rPr>
              <a:t>ы</a:t>
            </a:r>
            <a:r>
              <a:rPr sz="1600" b="1" dirty="0">
                <a:latin typeface="Arial Narrow"/>
                <a:cs typeface="Arial Narrow"/>
              </a:rPr>
              <a:t>х окру</a:t>
            </a:r>
            <a:r>
              <a:rPr sz="1600" b="1" spc="-10" dirty="0">
                <a:latin typeface="Arial Narrow"/>
                <a:cs typeface="Arial Narrow"/>
              </a:rPr>
              <a:t>г</a:t>
            </a:r>
            <a:r>
              <a:rPr sz="1600" b="1" dirty="0">
                <a:latin typeface="Arial Narrow"/>
                <a:cs typeface="Arial Narrow"/>
              </a:rPr>
              <a:t>ах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круп</a:t>
            </a:r>
            <a:r>
              <a:rPr sz="1600" spc="-10" dirty="0">
                <a:latin typeface="Arial Narrow"/>
                <a:cs typeface="Arial Narrow"/>
              </a:rPr>
              <a:t>ны</a:t>
            </a:r>
            <a:r>
              <a:rPr sz="1600" dirty="0">
                <a:latin typeface="Arial Narrow"/>
                <a:cs typeface="Arial Narrow"/>
              </a:rPr>
              <a:t>х и</a:t>
            </a:r>
            <a:r>
              <a:rPr sz="1600" spc="-10" dirty="0">
                <a:latin typeface="Arial Narrow"/>
                <a:cs typeface="Arial Narrow"/>
              </a:rPr>
              <a:t>нн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0" dirty="0">
                <a:latin typeface="Arial Narrow"/>
                <a:cs typeface="Arial Narrow"/>
              </a:rPr>
              <a:t>ц</a:t>
            </a:r>
            <a:r>
              <a:rPr sz="1600" dirty="0">
                <a:latin typeface="Arial Narrow"/>
                <a:cs typeface="Arial Narrow"/>
              </a:rPr>
              <a:t>ио</a:t>
            </a:r>
            <a:r>
              <a:rPr sz="1600" spc="-10" dirty="0">
                <a:latin typeface="Arial Narrow"/>
                <a:cs typeface="Arial Narrow"/>
              </a:rPr>
              <a:t>нны</a:t>
            </a:r>
            <a:r>
              <a:rPr sz="1600" dirty="0">
                <a:latin typeface="Arial Narrow"/>
                <a:cs typeface="Arial Narrow"/>
              </a:rPr>
              <a:t>х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ауч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5" dirty="0">
                <a:latin typeface="Arial Narrow"/>
                <a:cs typeface="Arial Narrow"/>
              </a:rPr>
              <a:t>- 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б</a:t>
            </a:r>
            <a:r>
              <a:rPr sz="1600" dirty="0">
                <a:latin typeface="Arial Narrow"/>
                <a:cs typeface="Arial Narrow"/>
              </a:rPr>
              <a:t>разо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атель</a:t>
            </a:r>
            <a:r>
              <a:rPr sz="1600" spc="-10" dirty="0">
                <a:latin typeface="Arial Narrow"/>
                <a:cs typeface="Arial Narrow"/>
              </a:rPr>
              <a:t>ны</a:t>
            </a:r>
            <a:r>
              <a:rPr sz="1600" dirty="0">
                <a:latin typeface="Arial Narrow"/>
                <a:cs typeface="Arial Narrow"/>
              </a:rPr>
              <a:t>х комплексо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 –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spc="-15" dirty="0">
                <a:latin typeface="Arial Narrow"/>
                <a:cs typeface="Arial Narrow"/>
              </a:rPr>
              <a:t>ф</a:t>
            </a:r>
            <a:r>
              <a:rPr sz="1600" b="1" dirty="0">
                <a:latin typeface="Arial Narrow"/>
                <a:cs typeface="Arial Narrow"/>
              </a:rPr>
              <a:t>едера</a:t>
            </a:r>
            <a:r>
              <a:rPr sz="1600" b="1" spc="-10" dirty="0">
                <a:latin typeface="Arial Narrow"/>
                <a:cs typeface="Arial Narrow"/>
              </a:rPr>
              <a:t>ль</a:t>
            </a:r>
            <a:r>
              <a:rPr sz="1600" b="1" dirty="0">
                <a:latin typeface="Arial Narrow"/>
                <a:cs typeface="Arial Narrow"/>
              </a:rPr>
              <a:t>н</a:t>
            </a:r>
            <a:r>
              <a:rPr sz="1600" b="1" spc="-15" dirty="0">
                <a:latin typeface="Arial Narrow"/>
                <a:cs typeface="Arial Narrow"/>
              </a:rPr>
              <a:t>ы</a:t>
            </a:r>
            <a:r>
              <a:rPr sz="1600" b="1" dirty="0">
                <a:latin typeface="Arial Narrow"/>
                <a:cs typeface="Arial Narrow"/>
              </a:rPr>
              <a:t>х ун</a:t>
            </a:r>
            <a:r>
              <a:rPr sz="1600" b="1" spc="-10" dirty="0">
                <a:latin typeface="Arial Narrow"/>
                <a:cs typeface="Arial Narrow"/>
              </a:rPr>
              <a:t>ив</a:t>
            </a:r>
            <a:r>
              <a:rPr sz="1600" b="1" dirty="0">
                <a:latin typeface="Arial Narrow"/>
                <a:cs typeface="Arial Narrow"/>
              </a:rPr>
              <a:t>ерс</a:t>
            </a:r>
            <a:r>
              <a:rPr sz="1600" b="1" spc="-10" dirty="0">
                <a:latin typeface="Arial Narrow"/>
                <a:cs typeface="Arial Narrow"/>
              </a:rPr>
              <a:t>ит</a:t>
            </a:r>
            <a:r>
              <a:rPr sz="1600" b="1" dirty="0">
                <a:latin typeface="Arial Narrow"/>
                <a:cs typeface="Arial Narrow"/>
              </a:rPr>
              <a:t>е</a:t>
            </a:r>
            <a:r>
              <a:rPr sz="1600" b="1" spc="-10" dirty="0">
                <a:latin typeface="Arial Narrow"/>
                <a:cs typeface="Arial Narrow"/>
              </a:rPr>
              <a:t>то</a:t>
            </a:r>
            <a:r>
              <a:rPr sz="1600" b="1" spc="-15" dirty="0">
                <a:latin typeface="Arial Narrow"/>
                <a:cs typeface="Arial Narrow"/>
              </a:rPr>
              <a:t>в</a:t>
            </a:r>
            <a:r>
              <a:rPr sz="1600" spc="-15" dirty="0">
                <a:latin typeface="Arial Narrow"/>
                <a:cs typeface="Arial Narrow"/>
              </a:rPr>
              <a:t>…»</a:t>
            </a:r>
            <a:endParaRPr sz="1600">
              <a:latin typeface="Arial Narrow"/>
              <a:cs typeface="Arial Narrow"/>
            </a:endParaRPr>
          </a:p>
          <a:p>
            <a:pPr marL="1740535">
              <a:lnSpc>
                <a:spcPts val="1839"/>
              </a:lnSpc>
            </a:pPr>
            <a:r>
              <a:rPr sz="1600" spc="-10" dirty="0">
                <a:latin typeface="Arial Narrow"/>
                <a:cs typeface="Arial Narrow"/>
              </a:rPr>
              <a:t>Приоритетный национальный проект «Образование»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3872" y="1508772"/>
            <a:ext cx="2019300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10590">
              <a:lnSpc>
                <a:spcPts val="1900"/>
              </a:lnSpc>
            </a:pPr>
            <a:r>
              <a:rPr sz="1600" dirty="0">
                <a:latin typeface="Arial Narrow"/>
                <a:cs typeface="Arial Narrow"/>
              </a:rPr>
              <a:t>Федераль</a:t>
            </a:r>
            <a:r>
              <a:rPr sz="1600" spc="-10" dirty="0">
                <a:latin typeface="Arial Narrow"/>
                <a:cs typeface="Arial Narrow"/>
              </a:rPr>
              <a:t>ные у</a:t>
            </a:r>
            <a:r>
              <a:rPr sz="1600" spc="-15" dirty="0">
                <a:latin typeface="Arial Narrow"/>
                <a:cs typeface="Arial Narrow"/>
              </a:rPr>
              <a:t>н</a:t>
            </a:r>
            <a:r>
              <a:rPr sz="1600" spc="-5" dirty="0">
                <a:latin typeface="Arial Narrow"/>
                <a:cs typeface="Arial Narrow"/>
              </a:rPr>
              <a:t>ив</a:t>
            </a:r>
            <a:r>
              <a:rPr sz="1600" dirty="0">
                <a:latin typeface="Arial Narrow"/>
                <a:cs typeface="Arial Narrow"/>
              </a:rPr>
              <a:t>ерситеты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30"/>
              </a:lnSpc>
            </a:pPr>
            <a:r>
              <a:rPr sz="1600" dirty="0">
                <a:latin typeface="Arial Narrow"/>
                <a:cs typeface="Arial Narrow"/>
              </a:rPr>
              <a:t>2007 г. – 2 у</a:t>
            </a:r>
            <a:r>
              <a:rPr sz="1600" spc="-10" dirty="0">
                <a:latin typeface="Arial Narrow"/>
                <a:cs typeface="Arial Narrow"/>
              </a:rPr>
              <a:t>ниверситета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900"/>
              </a:lnSpc>
            </a:pPr>
            <a:r>
              <a:rPr sz="1600" dirty="0">
                <a:latin typeface="Arial Narrow"/>
                <a:cs typeface="Arial Narrow"/>
              </a:rPr>
              <a:t>200</a:t>
            </a:r>
            <a:r>
              <a:rPr sz="1600" spc="-5" dirty="0">
                <a:latin typeface="Arial Narrow"/>
                <a:cs typeface="Arial Narrow"/>
              </a:rPr>
              <a:t>9</a:t>
            </a:r>
            <a:r>
              <a:rPr sz="1600" spc="140" dirty="0">
                <a:latin typeface="Helvetica"/>
                <a:cs typeface="Helvetica"/>
              </a:rPr>
              <a:t> </a:t>
            </a:r>
            <a:r>
              <a:rPr sz="1600" dirty="0">
                <a:latin typeface="Arial Narrow"/>
                <a:cs typeface="Arial Narrow"/>
              </a:rPr>
              <a:t>г. – 5 у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ерситето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Arial Narrow"/>
                <a:cs typeface="Arial Narrow"/>
              </a:rPr>
              <a:t>201</a:t>
            </a:r>
            <a:r>
              <a:rPr sz="1600" spc="-5" dirty="0">
                <a:latin typeface="Arial Narrow"/>
                <a:cs typeface="Arial Narrow"/>
              </a:rPr>
              <a:t>0</a:t>
            </a:r>
            <a:r>
              <a:rPr sz="1600" spc="140" dirty="0">
                <a:latin typeface="Helvetica"/>
                <a:cs typeface="Helvetica"/>
              </a:rPr>
              <a:t> </a:t>
            </a:r>
            <a:r>
              <a:rPr sz="1600" dirty="0">
                <a:latin typeface="Arial Narrow"/>
                <a:cs typeface="Arial Narrow"/>
              </a:rPr>
              <a:t>г. – 2 у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ерситета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dirty="0">
                <a:latin typeface="Arial Narrow"/>
                <a:cs typeface="Arial Narrow"/>
              </a:rPr>
              <a:t>2014 г. – 1 у</a:t>
            </a:r>
            <a:r>
              <a:rPr sz="1600" spc="-10" dirty="0">
                <a:latin typeface="Arial Narrow"/>
                <a:cs typeface="Arial Narrow"/>
              </a:rPr>
              <a:t>ниверситет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69" y="3289491"/>
            <a:ext cx="8372475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 marR="690245">
              <a:lnSpc>
                <a:spcPts val="1900"/>
              </a:lnSpc>
              <a:tabLst>
                <a:tab pos="6158230" algn="l"/>
              </a:tabLst>
            </a:pPr>
            <a:r>
              <a:rPr sz="1600" dirty="0">
                <a:latin typeface="Arial Narrow"/>
                <a:cs typeface="Arial Narrow"/>
              </a:rPr>
              <a:t>«</a:t>
            </a:r>
            <a:r>
              <a:rPr sz="1600" spc="-15" dirty="0">
                <a:latin typeface="Arial Narrow"/>
                <a:cs typeface="Arial Narrow"/>
              </a:rPr>
              <a:t>…создать у</a:t>
            </a:r>
            <a:r>
              <a:rPr sz="1600" spc="-10" dirty="0">
                <a:latin typeface="Arial Narrow"/>
                <a:cs typeface="Arial Narrow"/>
              </a:rPr>
              <a:t>ниверситетские комплексы в с</a:t>
            </a:r>
            <a:r>
              <a:rPr sz="1600" spc="-15" dirty="0">
                <a:latin typeface="Arial Narrow"/>
                <a:cs typeface="Arial Narrow"/>
              </a:rPr>
              <a:t>фере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наукое</a:t>
            </a:r>
            <a:r>
              <a:rPr sz="1600" b="1" spc="-10" dirty="0">
                <a:latin typeface="Arial Narrow"/>
                <a:cs typeface="Arial Narrow"/>
              </a:rPr>
              <a:t>м</a:t>
            </a:r>
            <a:r>
              <a:rPr sz="1600" b="1" dirty="0">
                <a:latin typeface="Arial Narrow"/>
                <a:cs typeface="Arial Narrow"/>
              </a:rPr>
              <a:t>к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dirty="0">
                <a:latin typeface="Arial Narrow"/>
                <a:cs typeface="Arial Narrow"/>
              </a:rPr>
              <a:t>х </a:t>
            </a:r>
            <a:r>
              <a:rPr sz="1600" b="1" spc="-10" dirty="0">
                <a:latin typeface="Arial Narrow"/>
                <a:cs typeface="Arial Narrow"/>
              </a:rPr>
              <a:t>т</a:t>
            </a:r>
            <a:r>
              <a:rPr sz="1600" b="1" dirty="0">
                <a:latin typeface="Arial Narrow"/>
                <a:cs typeface="Arial Narrow"/>
              </a:rPr>
              <a:t>ехн</a:t>
            </a:r>
            <a:r>
              <a:rPr sz="1600" b="1" spc="-10" dirty="0">
                <a:latin typeface="Arial Narrow"/>
                <a:cs typeface="Arial Narrow"/>
              </a:rPr>
              <a:t>ологий</a:t>
            </a:r>
            <a:r>
              <a:rPr sz="1600" b="1" dirty="0">
                <a:latin typeface="Arial Narrow"/>
                <a:cs typeface="Arial Narrow"/>
              </a:rPr>
              <a:t>	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0" dirty="0">
                <a:latin typeface="Arial Narrow"/>
                <a:cs typeface="Arial Narrow"/>
              </a:rPr>
              <a:t>ц</a:t>
            </a:r>
            <a:r>
              <a:rPr sz="1600" dirty="0">
                <a:latin typeface="Arial Narrow"/>
                <a:cs typeface="Arial Narrow"/>
              </a:rPr>
              <a:t>ио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аль</a:t>
            </a:r>
            <a:r>
              <a:rPr sz="1600" spc="-10" dirty="0">
                <a:latin typeface="Arial Narrow"/>
                <a:cs typeface="Arial Narrow"/>
              </a:rPr>
              <a:t>ны</a:t>
            </a:r>
            <a:r>
              <a:rPr sz="1600" dirty="0">
                <a:latin typeface="Arial Narrow"/>
                <a:cs typeface="Arial Narrow"/>
              </a:rPr>
              <a:t>е </a:t>
            </a:r>
            <a:r>
              <a:rPr sz="1600" b="1" spc="-10" dirty="0">
                <a:latin typeface="Arial Narrow"/>
                <a:cs typeface="Arial Narrow"/>
              </a:rPr>
              <a:t>мирового</a:t>
            </a:r>
            <a:r>
              <a:rPr sz="1600" b="1" dirty="0">
                <a:latin typeface="Arial Narrow"/>
                <a:cs typeface="Arial Narrow"/>
              </a:rPr>
              <a:t> у</a:t>
            </a:r>
            <a:r>
              <a:rPr sz="1600" b="1" spc="-10" dirty="0">
                <a:latin typeface="Arial Narrow"/>
                <a:cs typeface="Arial Narrow"/>
              </a:rPr>
              <a:t>ров</a:t>
            </a:r>
            <a:r>
              <a:rPr sz="1600" b="1" dirty="0">
                <a:latin typeface="Arial Narrow"/>
                <a:cs typeface="Arial Narrow"/>
              </a:rPr>
              <a:t>н</a:t>
            </a:r>
            <a:r>
              <a:rPr sz="1600" b="1" spc="-5" dirty="0">
                <a:latin typeface="Arial Narrow"/>
                <a:cs typeface="Arial Narrow"/>
              </a:rPr>
              <a:t>я</a:t>
            </a:r>
            <a:r>
              <a:rPr sz="1600" dirty="0">
                <a:latin typeface="Arial Narrow"/>
                <a:cs typeface="Arial Narrow"/>
              </a:rPr>
              <a:t>, спосо</a:t>
            </a:r>
            <a:r>
              <a:rPr sz="1600" spc="-10" dirty="0">
                <a:latin typeface="Arial Narrow"/>
                <a:cs typeface="Arial Narrow"/>
              </a:rPr>
              <a:t>бны</a:t>
            </a:r>
            <a:r>
              <a:rPr sz="1600" dirty="0">
                <a:latin typeface="Arial Narrow"/>
                <a:cs typeface="Arial Narrow"/>
              </a:rPr>
              <a:t>е реализо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ать поте</a:t>
            </a:r>
            <a:r>
              <a:rPr sz="1600" spc="-10" dirty="0">
                <a:latin typeface="Arial Narrow"/>
                <a:cs typeface="Arial Narrow"/>
              </a:rPr>
              <a:t>нц</a:t>
            </a:r>
            <a:r>
              <a:rPr sz="1600" dirty="0">
                <a:latin typeface="Arial Narrow"/>
                <a:cs typeface="Arial Narrow"/>
              </a:rPr>
              <a:t>иал российской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ауки и	исследо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ательские о</a:t>
            </a:r>
            <a:r>
              <a:rPr sz="1600" spc="-10" dirty="0">
                <a:latin typeface="Arial Narrow"/>
                <a:cs typeface="Arial Narrow"/>
              </a:rPr>
              <a:t>б</a:t>
            </a:r>
            <a:r>
              <a:rPr sz="1600" dirty="0">
                <a:latin typeface="Arial Narrow"/>
                <a:cs typeface="Arial Narrow"/>
              </a:rPr>
              <a:t>еспечить подгото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ку </a:t>
            </a:r>
            <a:r>
              <a:rPr sz="1600" spc="-10" dirty="0">
                <a:latin typeface="Arial Narrow"/>
                <a:cs typeface="Arial Narrow"/>
              </a:rPr>
              <a:t>вы</a:t>
            </a:r>
            <a:r>
              <a:rPr sz="1600" dirty="0">
                <a:latin typeface="Arial Narrow"/>
                <a:cs typeface="Arial Narrow"/>
              </a:rPr>
              <a:t>сокок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али</a:t>
            </a:r>
            <a:r>
              <a:rPr sz="1600" spc="-15" dirty="0">
                <a:latin typeface="Arial Narrow"/>
                <a:cs typeface="Arial Narrow"/>
              </a:rPr>
              <a:t>ф</a:t>
            </a:r>
            <a:r>
              <a:rPr sz="1600" dirty="0">
                <a:latin typeface="Arial Narrow"/>
                <a:cs typeface="Arial Narrow"/>
              </a:rPr>
              <a:t>и</a:t>
            </a:r>
            <a:r>
              <a:rPr sz="1600" spc="-10" dirty="0">
                <a:latin typeface="Arial Narrow"/>
                <a:cs typeface="Arial Narrow"/>
              </a:rPr>
              <a:t>ц</a:t>
            </a:r>
            <a:r>
              <a:rPr sz="1600" dirty="0">
                <a:latin typeface="Arial Narrow"/>
                <a:cs typeface="Arial Narrow"/>
              </a:rPr>
              <a:t>иро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0" dirty="0">
                <a:latin typeface="Arial Narrow"/>
                <a:cs typeface="Arial Narrow"/>
              </a:rPr>
              <a:t>нны</a:t>
            </a:r>
            <a:r>
              <a:rPr sz="1600" dirty="0">
                <a:latin typeface="Arial Narrow"/>
                <a:cs typeface="Arial Narrow"/>
              </a:rPr>
              <a:t>х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ауч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5" dirty="0">
                <a:latin typeface="Arial Narrow"/>
                <a:cs typeface="Arial Narrow"/>
              </a:rPr>
              <a:t>-</a:t>
            </a:r>
            <a:r>
              <a:rPr sz="1600" dirty="0">
                <a:latin typeface="Arial Narrow"/>
                <a:cs typeface="Arial Narrow"/>
              </a:rPr>
              <a:t>тех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ических	</a:t>
            </a:r>
            <a:r>
              <a:rPr sz="1600" spc="-10" dirty="0">
                <a:latin typeface="Arial Narrow"/>
                <a:cs typeface="Arial Narrow"/>
              </a:rPr>
              <a:t>у</a:t>
            </a:r>
            <a:r>
              <a:rPr sz="1600" spc="-15" dirty="0">
                <a:latin typeface="Arial Narrow"/>
                <a:cs typeface="Arial Narrow"/>
              </a:rPr>
              <a:t>н</a:t>
            </a:r>
            <a:r>
              <a:rPr sz="1600" spc="-5" dirty="0">
                <a:latin typeface="Arial Narrow"/>
                <a:cs typeface="Arial Narrow"/>
              </a:rPr>
              <a:t>ив</a:t>
            </a:r>
            <a:r>
              <a:rPr sz="1600" dirty="0">
                <a:latin typeface="Arial Narrow"/>
                <a:cs typeface="Arial Narrow"/>
              </a:rPr>
              <a:t>ерситеты</a:t>
            </a:r>
            <a:endParaRPr sz="1600">
              <a:latin typeface="Arial Narrow"/>
              <a:cs typeface="Arial Narrow"/>
            </a:endParaRPr>
          </a:p>
          <a:p>
            <a:pPr marL="90805" marR="119380">
              <a:lnSpc>
                <a:spcPts val="1900"/>
              </a:lnSpc>
              <a:tabLst>
                <a:tab pos="6158230" algn="l"/>
              </a:tabLst>
            </a:pPr>
            <a:r>
              <a:rPr sz="1600" dirty="0">
                <a:latin typeface="Arial Narrow"/>
                <a:cs typeface="Arial Narrow"/>
              </a:rPr>
              <a:t>кадро</a:t>
            </a:r>
            <a:r>
              <a:rPr sz="1600" spc="-10" dirty="0">
                <a:latin typeface="Arial Narrow"/>
                <a:cs typeface="Arial Narrow"/>
              </a:rPr>
              <a:t>в по приоритетным направлениям модернизации и технологического	2008 г. – 2 университета развития Российской Федерации</a:t>
            </a:r>
            <a:r>
              <a:rPr sz="1600" spc="-15" dirty="0">
                <a:latin typeface="Arial Narrow"/>
                <a:cs typeface="Arial Narrow"/>
              </a:rPr>
              <a:t>…»	2009 г. – 12 у</a:t>
            </a:r>
            <a:r>
              <a:rPr sz="1600" spc="-10" dirty="0">
                <a:latin typeface="Arial Narrow"/>
                <a:cs typeface="Arial Narrow"/>
              </a:rPr>
              <a:t>ниверситетов</a:t>
            </a:r>
            <a:endParaRPr sz="1600">
              <a:latin typeface="Arial Narrow"/>
              <a:cs typeface="Arial Narrow"/>
            </a:endParaRPr>
          </a:p>
          <a:p>
            <a:pPr marL="1819275">
              <a:lnSpc>
                <a:spcPct val="100000"/>
              </a:lnSpc>
              <a:spcBef>
                <a:spcPts val="20"/>
              </a:spcBef>
              <a:tabLst>
                <a:tab pos="6158230" algn="l"/>
              </a:tabLst>
            </a:pPr>
            <a:r>
              <a:rPr sz="1600" spc="-10" dirty="0">
                <a:latin typeface="Arial Narrow"/>
                <a:cs typeface="Arial Narrow"/>
              </a:rPr>
              <a:t>Приоритетный национальный проект «Образование»	2010 г. – 15 университетов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808" y="5340863"/>
            <a:ext cx="591566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dirty="0">
                <a:latin typeface="Arial Narrow"/>
                <a:cs typeface="Arial Narrow"/>
              </a:rPr>
              <a:t>«</a:t>
            </a:r>
            <a:r>
              <a:rPr sz="1600" spc="-15" dirty="0">
                <a:latin typeface="Arial Narrow"/>
                <a:cs typeface="Arial Narrow"/>
              </a:rPr>
              <a:t>… прис</a:t>
            </a:r>
            <a:r>
              <a:rPr sz="1600" spc="-10" dirty="0">
                <a:latin typeface="Arial Narrow"/>
                <a:cs typeface="Arial Narrow"/>
              </a:rPr>
              <a:t>воить статус уникальных научно</a:t>
            </a:r>
            <a:r>
              <a:rPr sz="1600" spc="-5" dirty="0">
                <a:latin typeface="Arial Narrow"/>
                <a:cs typeface="Arial Narrow"/>
              </a:rPr>
              <a:t>-о</a:t>
            </a:r>
            <a:r>
              <a:rPr sz="1600" spc="-10" dirty="0">
                <a:latin typeface="Arial Narrow"/>
                <a:cs typeface="Arial Narrow"/>
              </a:rPr>
              <a:t>бразовательных комплексов,</a:t>
            </a:r>
            <a:endParaRPr sz="1600">
              <a:latin typeface="Arial Narrow"/>
              <a:cs typeface="Arial Narrow"/>
            </a:endParaRPr>
          </a:p>
          <a:p>
            <a:pPr marL="12700" marR="104139">
              <a:lnSpc>
                <a:spcPts val="1900"/>
              </a:lnSpc>
              <a:spcBef>
                <a:spcPts val="70"/>
              </a:spcBef>
            </a:pPr>
            <a:r>
              <a:rPr sz="1600" spc="-15" dirty="0">
                <a:latin typeface="Arial Narrow"/>
                <a:cs typeface="Arial Narrow"/>
              </a:rPr>
              <a:t>… ,</a:t>
            </a:r>
            <a:r>
              <a:rPr sz="1600" b="1" spc="-15" dirty="0">
                <a:latin typeface="Arial Narrow"/>
                <a:cs typeface="Arial Narrow"/>
              </a:rPr>
              <a:t>с</a:t>
            </a:r>
            <a:r>
              <a:rPr sz="1600" b="1" spc="-10" dirty="0">
                <a:latin typeface="Arial Narrow"/>
                <a:cs typeface="Arial Narrow"/>
              </a:rPr>
              <a:t>тарейших высших учебн</a:t>
            </a:r>
            <a:r>
              <a:rPr sz="1600" b="1" spc="-15" dirty="0">
                <a:latin typeface="Arial Narrow"/>
                <a:cs typeface="Arial Narrow"/>
              </a:rPr>
              <a:t>ых за</a:t>
            </a:r>
            <a:r>
              <a:rPr sz="1600" b="1" spc="-10" dirty="0">
                <a:latin typeface="Arial Narrow"/>
                <a:cs typeface="Arial Narrow"/>
              </a:rPr>
              <a:t>ведений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стра</a:t>
            </a:r>
            <a:r>
              <a:rPr sz="1600" spc="-10" dirty="0">
                <a:latin typeface="Arial Narrow"/>
                <a:cs typeface="Arial Narrow"/>
              </a:rPr>
              <a:t>ны</a:t>
            </a:r>
            <a:r>
              <a:rPr sz="1600" dirty="0">
                <a:latin typeface="Arial Narrow"/>
                <a:cs typeface="Arial Narrow"/>
              </a:rPr>
              <a:t>, име</a:t>
            </a:r>
            <a:r>
              <a:rPr sz="1600" spc="-15" dirty="0">
                <a:latin typeface="Arial Narrow"/>
                <a:cs typeface="Arial Narrow"/>
              </a:rPr>
              <a:t>ющ</a:t>
            </a:r>
            <a:r>
              <a:rPr sz="1600" dirty="0">
                <a:latin typeface="Arial Narrow"/>
                <a:cs typeface="Arial Narrow"/>
              </a:rPr>
              <a:t>их огро</a:t>
            </a:r>
            <a:r>
              <a:rPr sz="1600" spc="-10" dirty="0">
                <a:latin typeface="Arial Narrow"/>
                <a:cs typeface="Arial Narrow"/>
              </a:rPr>
              <a:t>мн</a:t>
            </a:r>
            <a:r>
              <a:rPr sz="1600" dirty="0">
                <a:latin typeface="Arial Narrow"/>
                <a:cs typeface="Arial Narrow"/>
              </a:rPr>
              <a:t>ое з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аче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ие для раз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ития российского о</a:t>
            </a:r>
            <a:r>
              <a:rPr sz="1600" spc="-10" dirty="0">
                <a:latin typeface="Arial Narrow"/>
                <a:cs typeface="Arial Narrow"/>
              </a:rPr>
              <a:t>бщ</a:t>
            </a:r>
            <a:r>
              <a:rPr sz="1600" dirty="0">
                <a:latin typeface="Arial Narrow"/>
                <a:cs typeface="Arial Narrow"/>
              </a:rPr>
              <a:t>ест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5" dirty="0">
                <a:latin typeface="Arial Narrow"/>
                <a:cs typeface="Arial Narrow"/>
              </a:rPr>
              <a:t>…</a:t>
            </a:r>
            <a:r>
              <a:rPr sz="1600" dirty="0">
                <a:latin typeface="Arial Narrow"/>
                <a:cs typeface="Arial Narrow"/>
              </a:rPr>
              <a:t>»</a:t>
            </a:r>
            <a:endParaRPr sz="1600">
              <a:latin typeface="Arial Narrow"/>
              <a:cs typeface="Arial Narrow"/>
            </a:endParaRPr>
          </a:p>
          <a:p>
            <a:pPr marL="1252855">
              <a:lnSpc>
                <a:spcPts val="1839"/>
              </a:lnSpc>
            </a:pPr>
            <a:r>
              <a:rPr sz="1600" dirty="0">
                <a:latin typeface="Arial Narrow"/>
                <a:cs typeface="Arial Narrow"/>
              </a:rPr>
              <a:t>Федераль</a:t>
            </a:r>
            <a:r>
              <a:rPr sz="1600" spc="-10" dirty="0">
                <a:latin typeface="Arial Narrow"/>
                <a:cs typeface="Arial Narrow"/>
              </a:rPr>
              <a:t>ный Закон от 30 октября 2009 г. "О МГУ и СПбГУ"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3873" y="5340863"/>
            <a:ext cx="1196975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10" dirty="0">
                <a:latin typeface="Arial Narrow"/>
                <a:cs typeface="Arial Narrow"/>
              </a:rPr>
              <a:t>Национальные университеты</a:t>
            </a:r>
            <a:r>
              <a:rPr sz="1600" spc="-5" dirty="0">
                <a:latin typeface="Arial Narrow"/>
                <a:cs typeface="Arial Narrow"/>
              </a:rPr>
              <a:t> М</a:t>
            </a:r>
            <a:r>
              <a:rPr sz="1600" spc="-10" dirty="0">
                <a:latin typeface="Arial Narrow"/>
                <a:cs typeface="Arial Narrow"/>
              </a:rPr>
              <a:t>ГУ и СПбГУ</a:t>
            </a:r>
            <a:r>
              <a:rPr sz="1600" spc="-5" dirty="0">
                <a:latin typeface="Arial Narrow"/>
                <a:cs typeface="Arial Narrow"/>
              </a:rPr>
              <a:t> 2009 г.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255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5256584" cy="454371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Ход экономических реформ в России</a:t>
            </a:r>
          </a:p>
          <a:p>
            <a:pPr algn="just">
              <a:buNone/>
            </a:pPr>
            <a:r>
              <a:rPr lang="ru-RU" dirty="0" smtClean="0"/>
              <a:t>показывает, что в обозримой </a:t>
            </a:r>
            <a:r>
              <a:rPr lang="ru-RU" dirty="0" err="1" smtClean="0"/>
              <a:t>перспек</a:t>
            </a:r>
            <a:r>
              <a:rPr lang="ru-RU" dirty="0" smtClean="0"/>
              <a:t>-</a:t>
            </a:r>
          </a:p>
          <a:p>
            <a:pPr algn="just">
              <a:buNone/>
            </a:pPr>
            <a:r>
              <a:rPr lang="ru-RU" dirty="0" err="1" smtClean="0"/>
              <a:t>тиве</a:t>
            </a:r>
            <a:r>
              <a:rPr lang="ru-RU" dirty="0" smtClean="0"/>
              <a:t> возможности инвестиций очень</a:t>
            </a:r>
          </a:p>
          <a:p>
            <a:pPr algn="just">
              <a:buNone/>
            </a:pPr>
            <a:r>
              <a:rPr lang="ru-RU" dirty="0" smtClean="0"/>
              <a:t>ограничены и использоваться они </a:t>
            </a:r>
            <a:r>
              <a:rPr lang="ru-RU" dirty="0" err="1" smtClean="0"/>
              <a:t>бу</a:t>
            </a:r>
            <a:r>
              <a:rPr lang="ru-RU" dirty="0" smtClean="0"/>
              <a:t>-</a:t>
            </a:r>
          </a:p>
          <a:p>
            <a:pPr algn="just">
              <a:buNone/>
            </a:pPr>
            <a:r>
              <a:rPr lang="ru-RU" dirty="0" smtClean="0"/>
              <a:t>дут в основном для вложения в при-</a:t>
            </a:r>
          </a:p>
          <a:p>
            <a:pPr algn="just">
              <a:buNone/>
            </a:pPr>
            <a:r>
              <a:rPr lang="ru-RU" dirty="0" err="1" smtClean="0"/>
              <a:t>оритетные</a:t>
            </a:r>
            <a:r>
              <a:rPr lang="ru-RU" dirty="0" smtClean="0"/>
              <a:t> отрасли, обеспечивающие</a:t>
            </a:r>
          </a:p>
          <a:p>
            <a:pPr algn="just">
              <a:buNone/>
            </a:pPr>
            <a:r>
              <a:rPr lang="ru-RU" dirty="0" smtClean="0"/>
              <a:t>социально-экономическое развитие</a:t>
            </a:r>
          </a:p>
          <a:p>
            <a:pPr algn="just">
              <a:buNone/>
            </a:pPr>
            <a:r>
              <a:rPr lang="ru-RU" dirty="0" smtClean="0"/>
              <a:t>страны, к которым наука и образование</a:t>
            </a:r>
          </a:p>
          <a:p>
            <a:pPr algn="just">
              <a:buNone/>
            </a:pPr>
            <a:r>
              <a:rPr lang="ru-RU" dirty="0" smtClean="0"/>
              <a:t>по традиции не относятся. 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Это одно из противоречий современной российской высшей школы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масштабность преобразований и отсутствие их гарантированной финансовой поддержки со стороны государства.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1" name="Picture 7" descr="H:\со старого\фпк\Investitsii-v-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048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сентября 2016, 17:46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Объединение вузов приостанавливается по всей стране, заявила министр образования и науки России Ольга Васильева. Необходимость слияния высших учебных заведений тщательно исследуют в каждом конкретном случае.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Читайте далее на ТРК "ТЕРРА": </a:t>
            </a:r>
            <a:r>
              <a:rPr lang="ru-RU" dirty="0" smtClean="0">
                <a:hlinkClick r:id="rId2"/>
              </a:rPr>
              <a:t>http://www.trkterra.ru/news/v-rossii-priostanovili-obedinenie-vuzov/26092016-1746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100" b="1" dirty="0" smtClean="0"/>
              <a:t>Какие гарантии по оплате труда получат педагоги?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556792"/>
            <a:ext cx="4834880" cy="496855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Новый закон четко говорит о том, что затраты на оказание государственных (муниципальных) услуг в сфере образования включают в себя расходы на оплату труда педагогов. Причем с учетом обеспечения определенного среднего уровня зарплаты, определяемого в соответствии с решениями президента РФ, Правительства РФ, органов государственной власти субъектов РФ и органов местного самоуправления (например, школьные учителя должны будут получать не меньше средней зарплаты по экономике региона).</a:t>
            </a:r>
          </a:p>
          <a:p>
            <a:r>
              <a:rPr lang="ru-RU" dirty="0" smtClean="0"/>
              <a:t>Внедрение </a:t>
            </a:r>
            <a:r>
              <a:rPr lang="ru-RU" dirty="0" smtClean="0">
                <a:solidFill>
                  <a:srgbClr val="FF0000"/>
                </a:solidFill>
              </a:rPr>
              <a:t>эффективного контракта </a:t>
            </a:r>
            <a:r>
              <a:rPr lang="ru-RU" dirty="0" smtClean="0"/>
              <a:t>с руководителями и профессорско-преподавательским составом организаций высшего образования и среднего профессионального образования.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/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 ППС к 2018 г. планируется довести до 200% от среднего заработка по региону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7" name="Picture 3" descr="H:\со старого\фпк\1159_201103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384376" cy="279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Программа поэтапного совершенствования системы оплаты труда  в государственных (муниципальных) учреждениях на 2012- 2018 годы,  утвержденной  распоряжением Правительства РФ от 26.11. 2012 г. № 2190-р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«Под эффективным контрактом понимается трудовой договор с работником, в котором конкретизированы его трудовые обязанности, условия оплаты труда, показатели и критерии оценки эффективности для назначения стимулирующих выплат в зависимости от результатов труда и качества оказываемых государственных (муниципальных) услуг, а также меры социальной поддержки».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чем отличие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978896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эффективном контракте в отношении каждого работника должны быть уточнены и конкретизированы:</a:t>
            </a:r>
          </a:p>
          <a:p>
            <a:r>
              <a:rPr lang="ru-RU" dirty="0" smtClean="0"/>
              <a:t>1.Трудовая функция;</a:t>
            </a:r>
          </a:p>
          <a:p>
            <a:r>
              <a:rPr lang="ru-RU" dirty="0" smtClean="0"/>
              <a:t>2.Показатели и критерии оценки эффективности деятельности;</a:t>
            </a:r>
          </a:p>
          <a:p>
            <a:r>
              <a:rPr lang="ru-RU" dirty="0" smtClean="0"/>
              <a:t>3. Размер  и условия стимулирующих выплат,  определенные с учетом рекомендуемых показателей.</a:t>
            </a:r>
          </a:p>
          <a:p>
            <a:endParaRPr lang="ru-RU" dirty="0"/>
          </a:p>
        </p:txBody>
      </p:sp>
      <p:pic>
        <p:nvPicPr>
          <p:cNvPr id="1026" name="Picture 2" descr="D:\со старого\фпк\ec4454ae33afcd4748437740292f4e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175904" cy="374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393192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132856"/>
            <a:ext cx="8807896" cy="4464496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Под эффективной оплатой труда понимается </a:t>
            </a:r>
            <a:r>
              <a:rPr lang="ru-RU" sz="1600" b="1" i="1" dirty="0" smtClean="0"/>
              <a:t>ставка оплаты труда, при которой преподаватель сможет сфокусироваться на своей основной деятельности, отказаться от совместительства, а также уделять освободившееся время основной работе.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b="1" i="1" dirty="0" smtClean="0"/>
              <a:t>Необходимо определить приемлемую сумму, при которой преподаватель будет концентрироваться на работе в одном  ВУЗе и не отвлекаться на сиюминутное получение дохода. </a:t>
            </a:r>
            <a:endParaRPr lang="ru-RU" sz="1600" dirty="0" smtClean="0"/>
          </a:p>
          <a:p>
            <a:pPr lvl="0"/>
            <a:r>
              <a:rPr lang="ru-RU" sz="1600" dirty="0" smtClean="0"/>
              <a:t>Необходимо определить что такое «хороший» преподаватель и сколько он должен зарабатывать.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Факторы, оказывающие влияние на дифференциацию желаемой заработной платы: </a:t>
            </a:r>
          </a:p>
          <a:p>
            <a:r>
              <a:rPr lang="ru-RU" sz="1600" dirty="0" smtClean="0"/>
              <a:t>– должность; </a:t>
            </a:r>
          </a:p>
          <a:p>
            <a:r>
              <a:rPr lang="ru-RU" sz="1600" dirty="0" smtClean="0"/>
              <a:t>– результаты научной работы (такие, как научные публикации); </a:t>
            </a:r>
          </a:p>
          <a:p>
            <a:r>
              <a:rPr lang="ru-RU" sz="1600" dirty="0" smtClean="0"/>
              <a:t>– формат работы (использование литературы на иностранном языке, написание собственных методических указаний, разработка курсов); </a:t>
            </a:r>
          </a:p>
          <a:p>
            <a:r>
              <a:rPr lang="ru-RU" sz="1600" dirty="0" smtClean="0"/>
              <a:t>– региональная дифференциация, обусловленная различным уровнем оплаты труда в стране;</a:t>
            </a:r>
          </a:p>
          <a:p>
            <a:r>
              <a:rPr lang="ru-RU" sz="1600" dirty="0" smtClean="0"/>
              <a:t>– размер собственной заработной платы труда на данный момент, должность, стаж.</a:t>
            </a:r>
            <a:endParaRPr lang="ru-RU" sz="1600" dirty="0"/>
          </a:p>
        </p:txBody>
      </p:sp>
      <p:pic>
        <p:nvPicPr>
          <p:cNvPr id="2050" name="Picture 2" descr="D:\со старого\фпк\libros-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Комплексная оценка работы НПР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90106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49" y="431800"/>
                </a:lnTo>
                <a:lnTo>
                  <a:pt x="10794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825" y="90106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49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49" y="0"/>
                </a:lnTo>
                <a:lnTo>
                  <a:pt x="107949" y="431799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6" y="143446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2" y="159893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412" y="19342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412" y="306197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412" y="36563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5898" y="90106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50" y="431800"/>
                </a:lnTo>
                <a:lnTo>
                  <a:pt x="1079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5898" y="90106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50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50" y="0"/>
                </a:lnTo>
                <a:lnTo>
                  <a:pt x="107950" y="431799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5899" y="143446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4124" y="159893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4124" y="19342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650" y="4419600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49" y="431800"/>
                </a:lnTo>
                <a:lnTo>
                  <a:pt x="10794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" y="4419600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49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49" y="0"/>
                </a:lnTo>
                <a:lnTo>
                  <a:pt x="107949" y="431799"/>
                </a:lnTo>
                <a:close/>
              </a:path>
            </a:pathLst>
          </a:custGeom>
          <a:ln w="9524">
            <a:solidFill>
              <a:srgbClr val="00A9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650" y="4953000"/>
            <a:ext cx="3517900" cy="6096"/>
          </a:xfrm>
          <a:custGeom>
            <a:avLst/>
            <a:gdLst/>
            <a:ahLst/>
            <a:cxnLst/>
            <a:rect l="l" t="t" r="r" b="b"/>
            <a:pathLst>
              <a:path w="3517900" h="5079">
                <a:moveTo>
                  <a:pt x="0" y="0"/>
                </a:moveTo>
                <a:lnTo>
                  <a:pt x="3517899" y="4762"/>
                </a:lnTo>
              </a:path>
            </a:pathLst>
          </a:custGeom>
          <a:ln w="12699">
            <a:solidFill>
              <a:srgbClr val="00A9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824" y="516699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824" y="550227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824" y="585279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824" y="620331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6467" y="1070939"/>
            <a:ext cx="3349625" cy="470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</a:pP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ПОДХО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Д</a:t>
            </a:r>
            <a:endParaRPr sz="160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127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Балль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рейти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система по 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остя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endParaRPr sz="1400">
              <a:latin typeface="Arial Narrow"/>
              <a:cs typeface="Arial Narrow"/>
            </a:endParaRPr>
          </a:p>
          <a:p>
            <a:pPr marL="76835" marR="119380" indent="-62865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язатель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ое количест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алло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по каждому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локу показателей/допо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ллы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идуаль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ора показателей из ут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ержде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</a:t>
            </a:r>
            <a:endParaRPr sz="1400">
              <a:latin typeface="Arial Narrow"/>
              <a:cs typeface="Arial Narrow"/>
            </a:endParaRPr>
          </a:p>
          <a:p>
            <a:pPr marL="76835" marR="325120" indent="-62865">
              <a:lnSpc>
                <a:spcPts val="1600"/>
              </a:lnSpc>
              <a:spcBef>
                <a:spcPts val="74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рис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персо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коэ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 каждому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НПР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по итога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ки</a:t>
            </a:r>
            <a:endParaRPr sz="1400">
              <a:latin typeface="Arial Narrow"/>
              <a:cs typeface="Arial Narrow"/>
            </a:endParaRPr>
          </a:p>
          <a:p>
            <a:pPr marL="76835" marR="5080" indent="-62865">
              <a:lnSpc>
                <a:spcPct val="101200"/>
              </a:lnSpc>
              <a:spcBef>
                <a:spcPts val="56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,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ста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 показатели корректиру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тся пропор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ста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вке</a:t>
            </a:r>
            <a:endParaRPr sz="1400">
              <a:latin typeface="Arial Narrow"/>
              <a:cs typeface="Arial Narrow"/>
            </a:endParaRPr>
          </a:p>
          <a:p>
            <a:pPr marL="70485" marR="101600">
              <a:lnSpc>
                <a:spcPct val="78100"/>
              </a:lnSpc>
              <a:spcBef>
                <a:spcPts val="935"/>
              </a:spcBef>
            </a:pPr>
            <a:r>
              <a:rPr sz="1600" b="1" spc="-10" dirty="0">
                <a:solidFill>
                  <a:srgbClr val="0099C6"/>
                </a:solidFill>
                <a:latin typeface="Arial Narrow"/>
                <a:cs typeface="Arial Narrow"/>
              </a:rPr>
              <a:t>ПРИМ</a:t>
            </a:r>
            <a:r>
              <a:rPr sz="1600" b="1" spc="-15" dirty="0">
                <a:solidFill>
                  <a:srgbClr val="0099C6"/>
                </a:solidFill>
                <a:latin typeface="Arial Narrow"/>
                <a:cs typeface="Arial Narrow"/>
              </a:rPr>
              <a:t>ЕРЫ </a:t>
            </a:r>
            <a:r>
              <a:rPr sz="1600" b="1" spc="-10" dirty="0">
                <a:solidFill>
                  <a:srgbClr val="0099C6"/>
                </a:solidFill>
                <a:latin typeface="Arial Narrow"/>
                <a:cs typeface="Arial Narrow"/>
              </a:rPr>
              <a:t>ПОКАЗАТЕЛЕЙ НАУЧНОГО БЛОКА/  БАЛЛ</a:t>
            </a:r>
            <a:r>
              <a:rPr sz="1600" b="1" spc="-15" dirty="0">
                <a:solidFill>
                  <a:srgbClr val="0099C6"/>
                </a:solidFill>
                <a:latin typeface="Arial Narrow"/>
                <a:cs typeface="Arial Narrow"/>
              </a:rPr>
              <a:t>Ы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отчет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году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Arial Narrow"/>
                <a:cs typeface="Arial Narrow"/>
              </a:rPr>
              <a:t>W</a:t>
            </a:r>
            <a:r>
              <a:rPr sz="1400" spc="-15" dirty="0">
                <a:solidFill>
                  <a:srgbClr val="595959"/>
                </a:solidFill>
                <a:latin typeface="Arial Narrow"/>
                <a:cs typeface="Arial Narrow"/>
              </a:rPr>
              <a:t>o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S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/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25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отчет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году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6C6C6C"/>
                </a:solidFill>
                <a:latin typeface="Arial Narrow"/>
                <a:cs typeface="Arial Narrow"/>
              </a:rPr>
              <a:t>Scopu</a:t>
            </a:r>
            <a:r>
              <a:rPr sz="1400" spc="-5" dirty="0">
                <a:solidFill>
                  <a:srgbClr val="6C6C6C"/>
                </a:solidFill>
                <a:latin typeface="Arial Narrow"/>
                <a:cs typeface="Arial Narrow"/>
              </a:rPr>
              <a:t>s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/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отчет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году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К/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  <a:p>
            <a:pPr marL="74930" marR="60960" indent="-62865">
              <a:lnSpc>
                <a:spcPct val="101200"/>
              </a:lnSpc>
              <a:spcBef>
                <a:spcPts val="6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ъе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сех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идо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и т.д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.)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/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20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каж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млн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25898" y="2346960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50" y="431800"/>
                </a:lnTo>
                <a:lnTo>
                  <a:pt x="1079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A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5898" y="2346960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50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50" y="0"/>
                </a:lnTo>
                <a:lnTo>
                  <a:pt x="107950" y="431799"/>
                </a:lnTo>
                <a:close/>
              </a:path>
            </a:pathLst>
          </a:custGeom>
          <a:ln w="9524">
            <a:solidFill>
              <a:srgbClr val="00A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5899" y="2880360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00A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0474" y="311150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90474" y="422402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90474" y="507746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73766" y="949019"/>
            <a:ext cx="3496310" cy="446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1522730">
              <a:lnSpc>
                <a:spcPct val="78100"/>
              </a:lnSpc>
            </a:pPr>
            <a:r>
              <a:rPr sz="1600" b="1" spc="-15" dirty="0">
                <a:solidFill>
                  <a:srgbClr val="005996"/>
                </a:solidFill>
                <a:latin typeface="Arial Narrow"/>
                <a:cs typeface="Arial Narrow"/>
              </a:rPr>
              <a:t>ВИДЫ ОЦ</a:t>
            </a: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ЕНИВАЕМОЙ ДЕЯТЕЛЬНОСТИ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ота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750">
              <a:latin typeface="Times New Roman"/>
              <a:cs typeface="Times New Roman"/>
            </a:endParaRPr>
          </a:p>
          <a:p>
            <a:pPr marL="51435" marR="276860">
              <a:lnSpc>
                <a:spcPct val="78100"/>
              </a:lnSpc>
            </a:pPr>
            <a:r>
              <a:rPr sz="1600" b="1" spc="-10" dirty="0">
                <a:solidFill>
                  <a:srgbClr val="109618"/>
                </a:solidFill>
                <a:latin typeface="Arial Narrow"/>
                <a:cs typeface="Arial Narrow"/>
              </a:rPr>
              <a:t>ПРИМ</a:t>
            </a:r>
            <a:r>
              <a:rPr sz="1600" b="1" spc="-15" dirty="0">
                <a:solidFill>
                  <a:srgbClr val="109618"/>
                </a:solidFill>
                <a:latin typeface="Arial Narrow"/>
                <a:cs typeface="Arial Narrow"/>
              </a:rPr>
              <a:t>ЕРЫ </a:t>
            </a:r>
            <a:r>
              <a:rPr sz="1600" b="1" spc="-10" dirty="0">
                <a:solidFill>
                  <a:srgbClr val="109618"/>
                </a:solidFill>
                <a:latin typeface="Arial Narrow"/>
                <a:cs typeface="Arial Narrow"/>
              </a:rPr>
              <a:t>ПОКАЗАТЕЛЕЙ УЧЕБНОГО БЛОКА/  БАЛЛ</a:t>
            </a:r>
            <a:r>
              <a:rPr sz="1600" b="1" spc="-15" dirty="0">
                <a:solidFill>
                  <a:srgbClr val="109618"/>
                </a:solidFill>
                <a:latin typeface="Arial Narrow"/>
                <a:cs typeface="Arial Narrow"/>
              </a:rPr>
              <a:t>Ы</a:t>
            </a:r>
            <a:endParaRPr sz="1600">
              <a:latin typeface="Arial Narrow"/>
              <a:cs typeface="Arial Narrow"/>
            </a:endParaRPr>
          </a:p>
          <a:p>
            <a:pPr marL="81280" marR="5080" indent="-62865">
              <a:lnSpc>
                <a:spcPct val="99200"/>
              </a:lnSpc>
              <a:spcBef>
                <a:spcPts val="1025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рохожде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тами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еза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исимого 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троля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ий/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0,7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каждого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та, име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его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 40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60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алло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из 100/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1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 с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олее 60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алло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400">
              <a:latin typeface="Arial Narrow"/>
              <a:cs typeface="Arial Narrow"/>
            </a:endParaRPr>
          </a:p>
          <a:p>
            <a:pPr marL="81280" marR="389255" indent="-62865">
              <a:lnSpc>
                <a:spcPct val="98200"/>
              </a:lnSpc>
              <a:spcBef>
                <a:spcPts val="65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репода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глийско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яз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ке/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60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1 зачет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еди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курса/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30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–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курса</a:t>
            </a:r>
            <a:endParaRPr sz="1400">
              <a:latin typeface="Arial Narrow"/>
              <a:cs typeface="Arial Narrow"/>
            </a:endParaRPr>
          </a:p>
          <a:p>
            <a:pPr marL="81280" marR="42545" indent="-62865">
              <a:lnSpc>
                <a:spcPct val="99700"/>
              </a:lnSpc>
              <a:spcBef>
                <a:spcPts val="625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лече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РС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/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20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кажду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стать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с участие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та/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10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тезис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с участие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та/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5996"/>
                </a:solidFill>
                <a:latin typeface="Arial Narrow"/>
                <a:cs typeface="Arial Narrow"/>
              </a:rPr>
              <a:t>40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 каждого 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та, получи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его дипло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сероссийского или между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курса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Комплексная оценка работы НПР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413" y="100774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49" y="431800"/>
                </a:lnTo>
                <a:lnTo>
                  <a:pt x="10794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412" y="100774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49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49" y="0"/>
                </a:lnTo>
                <a:lnTo>
                  <a:pt x="107949" y="431799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414" y="154114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1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2" y="159893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412" y="219329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412" y="280289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412" y="39154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412" y="45250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412" y="563753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8054" y="1177619"/>
            <a:ext cx="3423920" cy="4353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</a:pPr>
            <a:r>
              <a:rPr sz="1600" dirty="0">
                <a:solidFill>
                  <a:srgbClr val="005996"/>
                </a:solidFill>
                <a:latin typeface="Arial Narrow"/>
                <a:cs typeface="Arial Narrow"/>
              </a:rPr>
              <a:t>ПОДХОД</a:t>
            </a:r>
            <a:endParaRPr sz="1600">
              <a:latin typeface="Arial Narrow"/>
              <a:cs typeface="Arial Narrow"/>
            </a:endParaRPr>
          </a:p>
          <a:p>
            <a:pPr marL="74930" marR="367665" indent="-62865">
              <a:lnSpc>
                <a:spcPts val="1600"/>
              </a:lnSpc>
              <a:spcBef>
                <a:spcPts val="69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Декомпози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пла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язательст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ерситета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подразделе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marL="74930" marR="748030" indent="-62865">
              <a:lnSpc>
                <a:spcPct val="101200"/>
              </a:lnSpc>
              <a:spcBef>
                <a:spcPts val="56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Балль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рейти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система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ки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по 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остя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endParaRPr sz="1400">
              <a:latin typeface="Arial Narrow"/>
              <a:cs typeface="Arial Narrow"/>
            </a:endParaRPr>
          </a:p>
          <a:p>
            <a:pPr marL="74930" marR="324485" indent="-62865">
              <a:lnSpc>
                <a:spcPct val="99200"/>
              </a:lnSpc>
              <a:spcBef>
                <a:spcPts val="63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ималь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 показателей и 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ималь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пла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соот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етст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ии с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иями к за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имаемой 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ости</a:t>
            </a:r>
            <a:endParaRPr sz="1400">
              <a:latin typeface="Arial Narrow"/>
              <a:cs typeface="Arial Narrow"/>
            </a:endParaRPr>
          </a:p>
          <a:p>
            <a:pPr marL="74930" marR="5080" indent="-62865">
              <a:lnSpc>
                <a:spcPct val="101200"/>
              </a:lnSpc>
              <a:spcBef>
                <a:spcPts val="6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идуаль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пла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ормируется каж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дым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сотру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самостоятель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лич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ете</a:t>
            </a:r>
            <a:endParaRPr sz="1400">
              <a:latin typeface="Arial Narrow"/>
              <a:cs typeface="Arial Narrow"/>
            </a:endParaRPr>
          </a:p>
          <a:p>
            <a:pPr marL="74930" marR="396875" indent="-62865">
              <a:lnSpc>
                <a:spcPct val="99200"/>
              </a:lnSpc>
              <a:spcBef>
                <a:spcPts val="63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идуаль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пла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каждого сотру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ика согласо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ается с за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: сотру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ики 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еспечить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пла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едр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endParaRPr sz="1400">
              <a:latin typeface="Arial Narrow"/>
              <a:cs typeface="Arial Narrow"/>
            </a:endParaRPr>
          </a:p>
          <a:p>
            <a:pPr marL="74930" marR="509270" indent="-62865">
              <a:lnSpc>
                <a:spcPct val="98200"/>
              </a:lnSpc>
              <a:spcBef>
                <a:spcPts val="65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ремии сотру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за пере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ималь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показателей и 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ималь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количест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показателей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48123" y="99250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50" y="431800"/>
                </a:lnTo>
                <a:lnTo>
                  <a:pt x="1079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8123" y="99250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50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50" y="0"/>
                </a:lnTo>
                <a:lnTo>
                  <a:pt x="107950" y="431799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8124" y="152590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4124" y="1598931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4124" y="1934210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73767" y="1162379"/>
            <a:ext cx="3372485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</a:pP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ВИДЫ ОЦЕНИВАЕМОЙ ДЕЯТЕЛЬНОСТИ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ота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</a:pPr>
            <a:r>
              <a:rPr sz="1600" dirty="0">
                <a:solidFill>
                  <a:srgbClr val="22AA99"/>
                </a:solidFill>
                <a:latin typeface="Arial Narrow"/>
                <a:cs typeface="Arial Narrow"/>
              </a:rPr>
              <a:t>ФО</a:t>
            </a:r>
            <a:r>
              <a:rPr sz="1600" spc="-10" dirty="0">
                <a:solidFill>
                  <a:srgbClr val="22AA99"/>
                </a:solidFill>
                <a:latin typeface="Arial Narrow"/>
                <a:cs typeface="Arial Narrow"/>
              </a:rPr>
              <a:t>РМАТ ТАБЛИЦЫ КРИТЕРИЕВ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25899" y="271081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21B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025900" y="2169796"/>
          <a:ext cx="3746498" cy="458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98"/>
                <a:gridCol w="2490564"/>
                <a:gridCol w="1154336"/>
              </a:tblGrid>
              <a:tr h="518159">
                <a:tc>
                  <a:txBody>
                    <a:bodyPr/>
                    <a:lstStyle/>
                    <a:p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4">
                      <a:solidFill>
                        <a:srgbClr val="00A31F"/>
                      </a:solidFill>
                      <a:prstDash val="solid"/>
                    </a:lnL>
                    <a:lnR w="9524">
                      <a:solidFill>
                        <a:srgbClr val="00A31F"/>
                      </a:solidFill>
                      <a:prstDash val="solid"/>
                    </a:lnR>
                    <a:lnT w="9524">
                      <a:solidFill>
                        <a:srgbClr val="00A31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21B6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4">
                      <a:solidFill>
                        <a:srgbClr val="00A31F"/>
                      </a:solidFill>
                      <a:prstDash val="solid"/>
                    </a:lnL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1942">
                <a:tc gridSpan="3">
                  <a:txBody>
                    <a:bodyPr/>
                    <a:lstStyle/>
                    <a:p>
                      <a:pPr marL="84455" marR="862965">
                        <a:lnSpc>
                          <a:spcPts val="16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Ассистент/преподаватель: минимальное количество показателей – 6 из 12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1B6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8281">
                <a:tc grid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Показатели группы А - 75%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1B6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5095" algn="ctr">
                        <a:lnSpc>
                          <a:spcPts val="1400"/>
                        </a:lnSpc>
                      </a:pPr>
                      <a:r>
                        <a:rPr sz="1400" b="1" dirty="0">
                          <a:latin typeface="Arial Narrow"/>
                          <a:cs typeface="Arial Narrow"/>
                        </a:rPr>
                        <a:t>Минимальное плановое значение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1B6A9"/>
                    </a:solidFill>
                  </a:tcPr>
                </a:tc>
              </a:tr>
              <a:tr h="365848">
                <a:tc grid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Количество статей в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S и Scopu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, ед.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 Narrow"/>
                          <a:cs typeface="Arial Narrow"/>
                        </a:rPr>
                        <a:t>0,1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</a:tr>
              <a:tr h="548772">
                <a:tc gridSpan="2">
                  <a:txBody>
                    <a:bodyPr/>
                    <a:lstStyle/>
                    <a:p>
                      <a:pPr marL="84455" marR="483234">
                        <a:lnSpc>
                          <a:spcPts val="14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H-индекс, определяемый в РИНЦ, Scopu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400" spc="-2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S, ед.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</a:tr>
              <a:tr h="402432">
                <a:tc grid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Показатели группы Б - 25%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  <a:solidFill>
                      <a:srgbClr val="21B6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</a:tr>
              <a:tr h="548772">
                <a:tc gridSpan="2">
                  <a:txBody>
                    <a:bodyPr/>
                    <a:lstStyle/>
                    <a:p>
                      <a:pPr marL="84455" marR="92075">
                        <a:lnSpc>
                          <a:spcPts val="14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Участие в выполнении прикладных НИР, мл</a:t>
                      </a:r>
                      <a:r>
                        <a:rPr sz="1400" spc="-5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. руб. в год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 Narrow"/>
                          <a:cs typeface="Arial Narrow"/>
                        </a:rPr>
                        <a:t>0,2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</a:tr>
              <a:tr h="753972">
                <a:tc gridSpan="2">
                  <a:txBody>
                    <a:bodyPr/>
                    <a:lstStyle/>
                    <a:p>
                      <a:pPr marL="84455" marR="501015">
                        <a:lnSpc>
                          <a:spcPts val="14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Количество подтверждающих документов о получении ДПО, ед.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 Narrow"/>
                          <a:cs typeface="Arial Narrow"/>
                        </a:rPr>
                        <a:t>1,0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699">
                      <a:solidFill>
                        <a:srgbClr val="22AA99"/>
                      </a:solidFill>
                      <a:prstDash val="solid"/>
                    </a:lnL>
                    <a:lnR w="12699">
                      <a:solidFill>
                        <a:srgbClr val="22AA99"/>
                      </a:solidFill>
                      <a:prstDash val="solid"/>
                    </a:lnR>
                    <a:lnT w="12699">
                      <a:solidFill>
                        <a:srgbClr val="22AA99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Комплексная оценка работы НПР  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515" y="964259"/>
            <a:ext cx="3234055" cy="38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100"/>
              </a:lnSpc>
            </a:pPr>
            <a:r>
              <a:rPr sz="1600" dirty="0">
                <a:solidFill>
                  <a:srgbClr val="005996"/>
                </a:solidFill>
                <a:latin typeface="Arial Narrow"/>
                <a:cs typeface="Arial Narrow"/>
              </a:rPr>
              <a:t>Формиро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вание индивидуального плана в</a:t>
            </a:r>
            <a:r>
              <a:rPr sz="1600" spc="-5" dirty="0">
                <a:solidFill>
                  <a:srgbClr val="005996"/>
                </a:solidFill>
                <a:latin typeface="Arial Narrow"/>
                <a:cs typeface="Arial Narrow"/>
              </a:rPr>
              <a:t> лич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ном кабинете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825" y="91630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49" y="431800"/>
                </a:lnTo>
                <a:lnTo>
                  <a:pt x="10794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25" y="91630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49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49" y="0"/>
                </a:lnTo>
                <a:lnTo>
                  <a:pt x="107949" y="431799"/>
                </a:lnTo>
                <a:close/>
              </a:path>
            </a:pathLst>
          </a:custGeom>
          <a:ln w="9524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6" y="144970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2" y="4762"/>
                </a:lnTo>
              </a:path>
            </a:pathLst>
          </a:custGeom>
          <a:ln w="12699">
            <a:solidFill>
              <a:srgbClr val="006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1" y="1447800"/>
            <a:ext cx="7038973" cy="4829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991" y="6133032"/>
            <a:ext cx="758761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005996"/>
                </a:solidFill>
                <a:latin typeface="Arial Narrow"/>
                <a:cs typeface="Arial Narrow"/>
              </a:rPr>
              <a:t>И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ндивидуальный план сотрудника должен обеспечить выполнение плана ка</a:t>
            </a:r>
            <a:r>
              <a:rPr sz="1600" spc="-15" dirty="0">
                <a:solidFill>
                  <a:srgbClr val="005996"/>
                </a:solidFill>
                <a:latin typeface="Arial Narrow"/>
                <a:cs typeface="Arial Narrow"/>
              </a:rPr>
              <a:t>федр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ы </a:t>
            </a:r>
            <a:r>
              <a:rPr sz="1600" spc="-5" dirty="0">
                <a:solidFill>
                  <a:srgbClr val="005996"/>
                </a:solidFill>
                <a:latin typeface="Arial Narrow"/>
                <a:cs typeface="Arial Narrow"/>
              </a:rPr>
              <a:t>(согласуется за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веду</a:t>
            </a:r>
            <a:r>
              <a:rPr sz="1600" spc="-15" dirty="0">
                <a:solidFill>
                  <a:srgbClr val="005996"/>
                </a:solidFill>
                <a:latin typeface="Arial Narrow"/>
                <a:cs typeface="Arial Narrow"/>
              </a:rPr>
              <a:t>ющи</a:t>
            </a:r>
            <a:r>
              <a:rPr sz="1600" spc="-10" dirty="0">
                <a:solidFill>
                  <a:srgbClr val="005996"/>
                </a:solidFill>
                <a:latin typeface="Arial Narrow"/>
                <a:cs typeface="Arial Narrow"/>
              </a:rPr>
              <a:t>м ка</a:t>
            </a:r>
            <a:r>
              <a:rPr sz="1600" spc="-15" dirty="0">
                <a:solidFill>
                  <a:srgbClr val="005996"/>
                </a:solidFill>
                <a:latin typeface="Arial Narrow"/>
                <a:cs typeface="Arial Narrow"/>
              </a:rPr>
              <a:t>федрой</a:t>
            </a:r>
            <a:r>
              <a:rPr sz="1600" spc="-5" dirty="0">
                <a:solidFill>
                  <a:srgbClr val="005996"/>
                </a:solidFill>
                <a:latin typeface="Arial Narrow"/>
                <a:cs typeface="Arial Narrow"/>
              </a:rPr>
              <a:t>)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812360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Стимулирование индивидуальной активности НПР в ВШЭ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536" y="2348880"/>
            <a:ext cx="1196975" cy="85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ой оклад определе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трудо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вым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дого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696" y="2348880"/>
            <a:ext cx="2134870" cy="286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3035">
              <a:lnSpc>
                <a:spcPts val="16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«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кадемическая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ка» 3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уро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ей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«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Фо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д»</a:t>
            </a:r>
            <a:endParaRPr sz="1400" dirty="0">
              <a:latin typeface="Arial Narrow"/>
              <a:cs typeface="Arial Narrow"/>
            </a:endParaRPr>
          </a:p>
          <a:p>
            <a:pPr marL="12700" marR="10160">
              <a:lnSpc>
                <a:spcPct val="101200"/>
              </a:lnSpc>
              <a:spcBef>
                <a:spcPts val="4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«Между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парт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ерст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а»</a:t>
            </a:r>
            <a:endParaRPr sz="1400" dirty="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54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«Фо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разо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ий»</a:t>
            </a:r>
            <a:endParaRPr sz="1400" dirty="0">
              <a:latin typeface="Arial Narrow"/>
              <a:cs typeface="Arial Narrow"/>
            </a:endParaRPr>
          </a:p>
          <a:p>
            <a:pPr marL="12700" marR="849630">
              <a:lnSpc>
                <a:spcPct val="101200"/>
              </a:lnSpc>
              <a:spcBef>
                <a:spcPts val="35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курс «Луч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препода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атель»</a:t>
            </a:r>
            <a:endParaRPr sz="1400" dirty="0">
              <a:latin typeface="Arial Narrow"/>
              <a:cs typeface="Arial Narrow"/>
            </a:endParaRPr>
          </a:p>
          <a:p>
            <a:pPr marL="12700" marR="327660">
              <a:lnSpc>
                <a:spcPct val="101200"/>
              </a:lnSpc>
              <a:spcBef>
                <a:spcPts val="4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курс «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кадемический кадро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резер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»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 за степе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ь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6C6C6C"/>
                </a:solidFill>
                <a:latin typeface="Arial Narrow"/>
                <a:cs typeface="Arial Narrow"/>
              </a:rPr>
              <a:t>PhD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952" y="2348880"/>
            <a:ext cx="1939289" cy="191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78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18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акультето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endParaRPr sz="1400" dirty="0">
              <a:latin typeface="Arial Narrow"/>
              <a:cs typeface="Arial Narrow"/>
            </a:endParaRPr>
          </a:p>
          <a:p>
            <a:pPr marL="12700" marR="605790">
              <a:lnSpc>
                <a:spcPct val="101200"/>
              </a:lnSpc>
              <a:spcBef>
                <a:spcPts val="300"/>
              </a:spcBef>
            </a:pPr>
            <a:r>
              <a:rPr sz="1400" spc="-7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78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18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разо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ми програ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ми</a:t>
            </a:r>
            <a:endParaRPr sz="1400" dirty="0">
              <a:latin typeface="Arial Narrow"/>
              <a:cs typeface="Arial Narrow"/>
            </a:endParaRPr>
          </a:p>
          <a:p>
            <a:pPr marL="12700" marR="228600">
              <a:lnSpc>
                <a:spcPct val="101200"/>
              </a:lnSpc>
              <a:spcBef>
                <a:spcPts val="4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спира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тскими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колами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аспира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тами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Кураторст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курсо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8184" y="2348880"/>
            <a:ext cx="1639570" cy="369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Тв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орческий отпуск</a:t>
            </a:r>
            <a:endParaRPr sz="1400" dirty="0">
              <a:latin typeface="Arial Narrow"/>
              <a:cs typeface="Arial Narrow"/>
            </a:endParaRPr>
          </a:p>
          <a:p>
            <a:pPr marL="12700" marR="438784">
              <a:lnSpc>
                <a:spcPct val="101200"/>
              </a:lnSpc>
              <a:spcBef>
                <a:spcPts val="3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894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400" spc="-8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по програ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мме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6C6C6C"/>
                </a:solidFill>
                <a:latin typeface="Arial Narrow"/>
                <a:cs typeface="Arial Narrow"/>
              </a:rPr>
              <a:t>PhD</a:t>
            </a:r>
            <a:r>
              <a:rPr sz="1400" dirty="0">
                <a:solidFill>
                  <a:srgbClr val="6C6C6C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в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зару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у</a:t>
            </a:r>
            <a:r>
              <a:rPr sz="14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ив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ерситете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Ст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жи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ров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ки</a:t>
            </a:r>
            <a:endParaRPr sz="1400" dirty="0">
              <a:latin typeface="Arial Narrow"/>
              <a:cs typeface="Arial Narrow"/>
            </a:endParaRPr>
          </a:p>
          <a:p>
            <a:pPr marL="12700" marR="44450" algn="just">
              <a:lnSpc>
                <a:spcPct val="101200"/>
              </a:lnSpc>
              <a:spcBef>
                <a:spcPts val="300"/>
              </a:spcBef>
            </a:pPr>
            <a:r>
              <a:rPr sz="1400" spc="-7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84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400" spc="-14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пе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иализиро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курс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глийского яз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ка, упра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ческие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ги, курс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54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редмет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 по про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деятель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ости</a:t>
            </a:r>
            <a:endParaRPr sz="1400" dirty="0">
              <a:latin typeface="Arial Narrow"/>
              <a:cs typeface="Arial Narrow"/>
            </a:endParaRPr>
          </a:p>
          <a:p>
            <a:pPr marL="12700" marR="107314">
              <a:lnSpc>
                <a:spcPct val="101200"/>
              </a:lnSpc>
              <a:spcBef>
                <a:spcPts val="35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про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ессор,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очет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ШЭ,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др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 dirty="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8764" y="1089661"/>
          <a:ext cx="7515221" cy="10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107"/>
                <a:gridCol w="2326829"/>
                <a:gridCol w="2019217"/>
                <a:gridCol w="1738068"/>
              </a:tblGrid>
              <a:tr h="31828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ГАРАНТИРОВАННАЯ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005996"/>
                      </a:solidFill>
                      <a:prstDash val="solid"/>
                    </a:lnL>
                    <a:lnR w="76199">
                      <a:solidFill>
                        <a:srgbClr val="22AA99"/>
                      </a:solidFill>
                      <a:prstDash val="solid"/>
                    </a:lnR>
                    <a:lnT w="76199">
                      <a:solidFill>
                        <a:srgbClr val="00599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КОНКУРСНЫЕ МЕХАНИЗМЫ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22AA99"/>
                      </a:solidFill>
                      <a:prstDash val="solid"/>
                    </a:lnL>
                    <a:lnR w="76199">
                      <a:solidFill>
                        <a:srgbClr val="990099"/>
                      </a:solidFill>
                      <a:prstDash val="solid"/>
                    </a:lnR>
                    <a:lnT w="76199">
                      <a:solidFill>
                        <a:srgbClr val="22AA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СТИМУЛИРОВАНИЕ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990099"/>
                      </a:solidFill>
                      <a:prstDash val="solid"/>
                    </a:lnL>
                    <a:lnR w="76199">
                      <a:solidFill>
                        <a:srgbClr val="0099C6"/>
                      </a:solidFill>
                      <a:prstDash val="solid"/>
                    </a:lnR>
                    <a:lnT w="76199">
                      <a:solidFill>
                        <a:srgbClr val="99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ДРУГИЕ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0099C6"/>
                      </a:solidFill>
                      <a:prstDash val="solid"/>
                    </a:lnL>
                    <a:lnR w="6349">
                      <a:solidFill>
                        <a:srgbClr val="F2F2F2"/>
                      </a:solidFill>
                      <a:prstDash val="solid"/>
                    </a:lnR>
                    <a:lnT w="76199">
                      <a:solidFill>
                        <a:srgbClr val="0099C6"/>
                      </a:solidFill>
                      <a:prstDash val="solid"/>
                    </a:lnT>
                  </a:tcPr>
                </a:tc>
              </a:tr>
              <a:tr h="219456">
                <a:tc row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ОПЛАТА ТРУДА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005996"/>
                      </a:solidFill>
                      <a:prstDash val="solid"/>
                    </a:lnL>
                    <a:lnR w="76199">
                      <a:solidFill>
                        <a:srgbClr val="22AA99"/>
                      </a:solidFill>
                      <a:prstDash val="solid"/>
                    </a:lnR>
                    <a:lnB w="12699">
                      <a:solidFill>
                        <a:srgbClr val="0059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СТИМУЛИРОВАНИЯ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22AA99"/>
                      </a:solidFill>
                      <a:prstDash val="solid"/>
                    </a:lnL>
                    <a:lnR w="76199">
                      <a:solidFill>
                        <a:srgbClr val="9900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АДМИНИСТРАТИВНЫХ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990099"/>
                      </a:solidFill>
                      <a:prstDash val="solid"/>
                    </a:lnL>
                    <a:lnR w="76199">
                      <a:solidFill>
                        <a:srgbClr val="0099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СТИМУЛИРУЮЩИЕ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0099C6"/>
                      </a:solidFill>
                      <a:prstDash val="solid"/>
                    </a:lnL>
                    <a:lnR w="6349">
                      <a:solidFill>
                        <a:srgbClr val="F2F2F2"/>
                      </a:solidFill>
                      <a:prstDash val="solid"/>
                    </a:lnR>
                  </a:tcPr>
                </a:tc>
              </a:tr>
              <a:tr h="2994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199">
                      <a:solidFill>
                        <a:srgbClr val="005996"/>
                      </a:solidFill>
                      <a:prstDash val="solid"/>
                    </a:lnL>
                    <a:lnR w="76199">
                      <a:solidFill>
                        <a:srgbClr val="22AA99"/>
                      </a:solidFill>
                      <a:prstDash val="solid"/>
                    </a:lnR>
                    <a:lnB w="12699">
                      <a:solidFill>
                        <a:srgbClr val="0059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АКАДЕМИЧЕСКОЙ АКТИВНОСТИ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22AA99"/>
                      </a:solidFill>
                      <a:prstDash val="solid"/>
                    </a:lnL>
                    <a:lnR w="76199">
                      <a:solidFill>
                        <a:srgbClr val="990099"/>
                      </a:solidFill>
                      <a:prstDash val="solid"/>
                    </a:lnR>
                    <a:lnB w="12699">
                      <a:solidFill>
                        <a:srgbClr val="22AA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АКТИВНОСТЕЙ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990099"/>
                      </a:solidFill>
                      <a:prstDash val="solid"/>
                    </a:lnL>
                    <a:lnR w="76199">
                      <a:solidFill>
                        <a:srgbClr val="0099C6"/>
                      </a:solidFill>
                      <a:prstDash val="solid"/>
                    </a:lnR>
                    <a:lnB w="12699">
                      <a:solidFill>
                        <a:srgbClr val="99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 Narrow"/>
                          <a:cs typeface="Arial Narrow"/>
                        </a:rPr>
                        <a:t>МЕХАНИЗМЫ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199">
                      <a:solidFill>
                        <a:srgbClr val="0099C6"/>
                      </a:solidFill>
                      <a:prstDash val="solid"/>
                    </a:lnL>
                    <a:lnR w="6349">
                      <a:solidFill>
                        <a:srgbClr val="F2F2F2"/>
                      </a:solidFill>
                      <a:prstDash val="solid"/>
                    </a:lnR>
                    <a:lnB w="12699">
                      <a:solidFill>
                        <a:srgbClr val="0099C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25" y="5591140"/>
            <a:ext cx="1654232" cy="76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324090" cy="570738"/>
          </a:xfrm>
          <a:custGeom>
            <a:avLst/>
            <a:gdLst/>
            <a:ahLst/>
            <a:cxnLst/>
            <a:rect l="l" t="t" r="r" b="b"/>
            <a:pathLst>
              <a:path w="7324090" h="475615">
                <a:moveTo>
                  <a:pt x="0" y="475200"/>
                </a:moveTo>
                <a:lnTo>
                  <a:pt x="7323896" y="475200"/>
                </a:lnTo>
                <a:lnTo>
                  <a:pt x="7323896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4" y="3151320"/>
            <a:ext cx="5583555" cy="2203704"/>
          </a:xfrm>
          <a:custGeom>
            <a:avLst/>
            <a:gdLst/>
            <a:ahLst/>
            <a:cxnLst/>
            <a:rect l="l" t="t" r="r" b="b"/>
            <a:pathLst>
              <a:path w="5583555" h="1836420">
                <a:moveTo>
                  <a:pt x="0" y="1836204"/>
                </a:moveTo>
                <a:lnTo>
                  <a:pt x="5583487" y="1836204"/>
                </a:lnTo>
                <a:lnTo>
                  <a:pt x="5583487" y="0"/>
                </a:lnTo>
                <a:lnTo>
                  <a:pt x="0" y="0"/>
                </a:lnTo>
                <a:lnTo>
                  <a:pt x="0" y="1836204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9991" y="3151320"/>
            <a:ext cx="2122170" cy="2203704"/>
          </a:xfrm>
          <a:custGeom>
            <a:avLst/>
            <a:gdLst/>
            <a:ahLst/>
            <a:cxnLst/>
            <a:rect l="l" t="t" r="r" b="b"/>
            <a:pathLst>
              <a:path w="2122170" h="1836420">
                <a:moveTo>
                  <a:pt x="0" y="1836204"/>
                </a:moveTo>
                <a:lnTo>
                  <a:pt x="2121656" y="1836204"/>
                </a:lnTo>
                <a:lnTo>
                  <a:pt x="2121656" y="0"/>
                </a:lnTo>
                <a:lnTo>
                  <a:pt x="0" y="0"/>
                </a:lnTo>
                <a:lnTo>
                  <a:pt x="0" y="1836204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4" y="3151321"/>
            <a:ext cx="7705725" cy="0"/>
          </a:xfrm>
          <a:custGeom>
            <a:avLst/>
            <a:gdLst/>
            <a:ahLst/>
            <a:cxnLst/>
            <a:rect l="l" t="t" r="r" b="b"/>
            <a:pathLst>
              <a:path w="7705725">
                <a:moveTo>
                  <a:pt x="0" y="0"/>
                </a:moveTo>
                <a:lnTo>
                  <a:pt x="7705145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4" y="1264532"/>
            <a:ext cx="7705725" cy="0"/>
          </a:xfrm>
          <a:custGeom>
            <a:avLst/>
            <a:gdLst/>
            <a:ahLst/>
            <a:cxnLst/>
            <a:rect l="l" t="t" r="r" b="b"/>
            <a:pathLst>
              <a:path w="7705725">
                <a:moveTo>
                  <a:pt x="0" y="0"/>
                </a:moveTo>
                <a:lnTo>
                  <a:pt x="7705145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" y="6634926"/>
            <a:ext cx="7705725" cy="0"/>
          </a:xfrm>
          <a:custGeom>
            <a:avLst/>
            <a:gdLst/>
            <a:ahLst/>
            <a:cxnLst/>
            <a:rect l="l" t="t" r="r" b="b"/>
            <a:pathLst>
              <a:path w="7705725">
                <a:moveTo>
                  <a:pt x="0" y="0"/>
                </a:moveTo>
                <a:lnTo>
                  <a:pt x="7705145" y="0"/>
                </a:lnTo>
              </a:path>
            </a:pathLst>
          </a:custGeom>
          <a:ln w="12699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244" y="1349189"/>
            <a:ext cx="5431155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ts val="1900"/>
              </a:lnSpc>
            </a:pPr>
            <a:r>
              <a:rPr sz="1600" dirty="0">
                <a:latin typeface="Arial Narrow"/>
                <a:cs typeface="Arial Narrow"/>
              </a:rPr>
              <a:t>«</a:t>
            </a:r>
            <a:r>
              <a:rPr sz="1600" spc="-15" dirty="0">
                <a:latin typeface="Arial Narrow"/>
                <a:cs typeface="Arial Narrow"/>
              </a:rPr>
              <a:t>…прора</a:t>
            </a:r>
            <a:r>
              <a:rPr sz="1600" spc="-10" dirty="0">
                <a:latin typeface="Arial Narrow"/>
                <a:cs typeface="Arial Narrow"/>
              </a:rPr>
              <a:t>ботать и обеспечить </a:t>
            </a:r>
            <a:r>
              <a:rPr sz="1600" spc="-15" dirty="0">
                <a:latin typeface="Arial Narrow"/>
                <a:cs typeface="Arial Narrow"/>
              </a:rPr>
              <a:t>формиро</a:t>
            </a:r>
            <a:r>
              <a:rPr sz="1600" spc="-10" dirty="0">
                <a:latin typeface="Arial Narrow"/>
                <a:cs typeface="Arial Narrow"/>
              </a:rPr>
              <a:t>вание нормативно</a:t>
            </a:r>
            <a:r>
              <a:rPr sz="1600" spc="-5" dirty="0">
                <a:latin typeface="Arial Narrow"/>
                <a:cs typeface="Arial Narrow"/>
              </a:rPr>
              <a:t>-пра</a:t>
            </a:r>
            <a:r>
              <a:rPr sz="1600" spc="-10" dirty="0">
                <a:latin typeface="Arial Narrow"/>
                <a:cs typeface="Arial Narrow"/>
              </a:rPr>
              <a:t>вовой ба</a:t>
            </a:r>
            <a:r>
              <a:rPr sz="1600" spc="-5" dirty="0">
                <a:latin typeface="Arial Narrow"/>
                <a:cs typeface="Arial Narrow"/>
              </a:rPr>
              <a:t>з</a:t>
            </a:r>
            <a:r>
              <a:rPr sz="1600" spc="-10" dirty="0">
                <a:latin typeface="Arial Narrow"/>
                <a:cs typeface="Arial Narrow"/>
              </a:rPr>
              <a:t>ы</a:t>
            </a:r>
            <a:r>
              <a:rPr sz="160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разра</a:t>
            </a:r>
            <a:r>
              <a:rPr sz="1600" b="1" spc="-10" dirty="0">
                <a:latin typeface="Arial Narrow"/>
                <a:cs typeface="Arial Narrow"/>
              </a:rPr>
              <a:t>бот</a:t>
            </a:r>
            <a:r>
              <a:rPr sz="1600" b="1" dirty="0">
                <a:latin typeface="Arial Narrow"/>
                <a:cs typeface="Arial Narrow"/>
              </a:rPr>
              <a:t>к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dirty="0">
                <a:latin typeface="Arial Narrow"/>
                <a:cs typeface="Arial Narrow"/>
              </a:rPr>
              <a:t> реа</a:t>
            </a:r>
            <a:r>
              <a:rPr sz="1600" b="1" spc="-10" dirty="0">
                <a:latin typeface="Arial Narrow"/>
                <a:cs typeface="Arial Narrow"/>
              </a:rPr>
              <a:t>ли</a:t>
            </a:r>
            <a:r>
              <a:rPr sz="1600" b="1" dirty="0">
                <a:latin typeface="Arial Narrow"/>
                <a:cs typeface="Arial Narrow"/>
              </a:rPr>
              <a:t>за</a:t>
            </a:r>
            <a:r>
              <a:rPr sz="1600" b="1" spc="-10" dirty="0">
                <a:latin typeface="Arial Narrow"/>
                <a:cs typeface="Arial Narrow"/>
              </a:rPr>
              <a:t>ции</a:t>
            </a:r>
            <a:r>
              <a:rPr sz="1600" b="1" dirty="0">
                <a:latin typeface="Arial Narrow"/>
                <a:cs typeface="Arial Narrow"/>
              </a:rPr>
              <a:t> каж</a:t>
            </a:r>
            <a:r>
              <a:rPr sz="1600" b="1" spc="-10" dirty="0">
                <a:latin typeface="Arial Narrow"/>
                <a:cs typeface="Arial Narrow"/>
              </a:rPr>
              <a:t>дым</a:t>
            </a:r>
            <a:r>
              <a:rPr sz="1600" b="1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в</a:t>
            </a:r>
            <a:r>
              <a:rPr sz="1600" b="1" dirty="0">
                <a:latin typeface="Arial Narrow"/>
                <a:cs typeface="Arial Narrow"/>
              </a:rPr>
              <a:t>уз</a:t>
            </a:r>
            <a:r>
              <a:rPr sz="1600" b="1" spc="-10" dirty="0">
                <a:latin typeface="Arial Narrow"/>
                <a:cs typeface="Arial Narrow"/>
              </a:rPr>
              <a:t>ом</a:t>
            </a:r>
            <a:r>
              <a:rPr sz="1600" b="1" dirty="0">
                <a:latin typeface="Arial Narrow"/>
                <a:cs typeface="Arial Narrow"/>
              </a:rPr>
              <a:t> п</a:t>
            </a:r>
            <a:r>
              <a:rPr sz="1600" b="1" spc="-10" dirty="0">
                <a:latin typeface="Arial Narrow"/>
                <a:cs typeface="Arial Narrow"/>
              </a:rPr>
              <a:t>рог</a:t>
            </a:r>
            <a:r>
              <a:rPr sz="1600" b="1" dirty="0">
                <a:latin typeface="Arial Narrow"/>
                <a:cs typeface="Arial Narrow"/>
              </a:rPr>
              <a:t>ра</a:t>
            </a:r>
            <a:r>
              <a:rPr sz="1600" b="1" spc="-15" dirty="0">
                <a:latin typeface="Arial Narrow"/>
                <a:cs typeface="Arial Narrow"/>
              </a:rPr>
              <a:t>ммы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раз</a:t>
            </a:r>
            <a:r>
              <a:rPr sz="1600" b="1" spc="-10" dirty="0">
                <a:latin typeface="Arial Narrow"/>
                <a:cs typeface="Arial Narrow"/>
              </a:rPr>
              <a:t>вити</a:t>
            </a:r>
            <a:r>
              <a:rPr sz="1600" b="1" spc="-5" dirty="0">
                <a:latin typeface="Arial Narrow"/>
                <a:cs typeface="Arial Narrow"/>
              </a:rPr>
              <a:t>я</a:t>
            </a:r>
            <a:r>
              <a:rPr sz="1600" dirty="0">
                <a:latin typeface="Arial Narrow"/>
                <a:cs typeface="Arial Narrow"/>
              </a:rPr>
              <a:t>,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апра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ле</a:t>
            </a:r>
            <a:r>
              <a:rPr sz="1600" spc="-10" dirty="0">
                <a:latin typeface="Arial Narrow"/>
                <a:cs typeface="Arial Narrow"/>
              </a:rPr>
              <a:t>нн</a:t>
            </a:r>
            <a:r>
              <a:rPr sz="1600" dirty="0">
                <a:latin typeface="Arial Narrow"/>
                <a:cs typeface="Arial Narrow"/>
              </a:rPr>
              <a:t>ой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 по</a:t>
            </a:r>
            <a:r>
              <a:rPr sz="1600" spc="-10" dirty="0">
                <a:latin typeface="Arial Narrow"/>
                <a:cs typeface="Arial Narrow"/>
              </a:rPr>
              <a:t>выш</a:t>
            </a:r>
            <a:r>
              <a:rPr sz="1600" dirty="0">
                <a:latin typeface="Arial Narrow"/>
                <a:cs typeface="Arial Narrow"/>
              </a:rPr>
              <a:t>е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ие э</a:t>
            </a:r>
            <a:r>
              <a:rPr sz="1600" spc="-15" dirty="0">
                <a:latin typeface="Arial Narrow"/>
                <a:cs typeface="Arial Narrow"/>
              </a:rPr>
              <a:t>фф</a:t>
            </a:r>
            <a:r>
              <a:rPr sz="1600" dirty="0">
                <a:latin typeface="Arial Narrow"/>
                <a:cs typeface="Arial Narrow"/>
              </a:rPr>
              <a:t>екти</a:t>
            </a:r>
            <a:r>
              <a:rPr sz="1600" spc="-10" dirty="0">
                <a:latin typeface="Arial Narrow"/>
                <a:cs typeface="Arial Narrow"/>
              </a:rPr>
              <a:t>вн</a:t>
            </a:r>
            <a:r>
              <a:rPr sz="1600" dirty="0">
                <a:latin typeface="Arial Narrow"/>
                <a:cs typeface="Arial Narrow"/>
              </a:rPr>
              <a:t>ости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ауч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5" dirty="0">
                <a:latin typeface="Arial Narrow"/>
                <a:cs typeface="Arial Narrow"/>
              </a:rPr>
              <a:t>- 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б</a:t>
            </a:r>
            <a:r>
              <a:rPr sz="1600" dirty="0">
                <a:latin typeface="Arial Narrow"/>
                <a:cs typeface="Arial Narrow"/>
              </a:rPr>
              <a:t>разо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атель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ой деятель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ости с учето</a:t>
            </a:r>
            <a:r>
              <a:rPr sz="1600" spc="-10" dirty="0">
                <a:latin typeface="Arial Narrow"/>
                <a:cs typeface="Arial Narrow"/>
              </a:rPr>
              <a:t>м</a:t>
            </a:r>
            <a:r>
              <a:rPr sz="1600" dirty="0">
                <a:latin typeface="Arial Narrow"/>
                <a:cs typeface="Arial Narrow"/>
              </a:rPr>
              <a:t> потре</a:t>
            </a:r>
            <a:r>
              <a:rPr sz="1600" spc="-10" dirty="0">
                <a:latin typeface="Arial Narrow"/>
                <a:cs typeface="Arial Narrow"/>
              </a:rPr>
              <a:t>бн</a:t>
            </a:r>
            <a:r>
              <a:rPr sz="1600" dirty="0">
                <a:latin typeface="Arial Narrow"/>
                <a:cs typeface="Arial Narrow"/>
              </a:rPr>
              <a:t>ости со</a:t>
            </a:r>
            <a:r>
              <a:rPr sz="1600" spc="-10" dirty="0">
                <a:latin typeface="Arial Narrow"/>
                <a:cs typeface="Arial Narrow"/>
              </a:rPr>
              <a:t>ц</a:t>
            </a:r>
            <a:r>
              <a:rPr sz="1600" dirty="0">
                <a:latin typeface="Arial Narrow"/>
                <a:cs typeface="Arial Narrow"/>
              </a:rPr>
              <a:t>иаль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5" dirty="0">
                <a:latin typeface="Arial Narrow"/>
                <a:cs typeface="Arial Narrow"/>
              </a:rPr>
              <a:t>- </a:t>
            </a:r>
            <a:r>
              <a:rPr sz="1600" dirty="0">
                <a:latin typeface="Arial Narrow"/>
                <a:cs typeface="Arial Narrow"/>
              </a:rPr>
              <a:t>эко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омического раз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ития регио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5" dirty="0">
                <a:latin typeface="Arial Narrow"/>
                <a:cs typeface="Arial Narrow"/>
              </a:rPr>
              <a:t>…</a:t>
            </a:r>
            <a:r>
              <a:rPr sz="1600" dirty="0">
                <a:latin typeface="Arial Narrow"/>
                <a:cs typeface="Arial Narrow"/>
              </a:rPr>
              <a:t>»</a:t>
            </a:r>
          </a:p>
          <a:p>
            <a:pPr marL="923290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latin typeface="Arial Narrow"/>
                <a:cs typeface="Arial Narrow"/>
              </a:rPr>
              <a:t>Поручение Председателя Правительства РФ В.В. Путина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8732" y="1349189"/>
            <a:ext cx="1275715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10" dirty="0">
                <a:latin typeface="Arial Narrow"/>
                <a:cs typeface="Arial Narrow"/>
              </a:rPr>
              <a:t>Программа</a:t>
            </a:r>
            <a:r>
              <a:rPr sz="1600" spc="-5" dirty="0">
                <a:latin typeface="Arial Narrow"/>
                <a:cs typeface="Arial Narrow"/>
              </a:rPr>
              <a:t> стратегического раз</a:t>
            </a:r>
            <a:r>
              <a:rPr sz="1600" spc="-10" dirty="0">
                <a:latin typeface="Arial Narrow"/>
                <a:cs typeface="Arial Narrow"/>
              </a:rPr>
              <a:t>вития вузов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8732" y="2507429"/>
            <a:ext cx="5378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20</a:t>
            </a:r>
            <a:r>
              <a:rPr sz="1600" spc="-100" dirty="0">
                <a:latin typeface="Arial Narrow"/>
                <a:cs typeface="Arial Narrow"/>
              </a:rPr>
              <a:t>1</a:t>
            </a:r>
            <a:r>
              <a:rPr sz="1600" dirty="0">
                <a:latin typeface="Arial Narrow"/>
                <a:cs typeface="Arial Narrow"/>
              </a:rPr>
              <a:t>1 г.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04" y="3151321"/>
            <a:ext cx="7705725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 marR="186690">
              <a:lnSpc>
                <a:spcPts val="1900"/>
              </a:lnSpc>
              <a:tabLst>
                <a:tab pos="5674360" algn="l"/>
              </a:tabLst>
            </a:pPr>
            <a:r>
              <a:rPr sz="1600" spc="-15" dirty="0">
                <a:latin typeface="Arial Narrow"/>
                <a:cs typeface="Arial Narrow"/>
              </a:rPr>
              <a:t>«…обеспечить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в</a:t>
            </a:r>
            <a:r>
              <a:rPr sz="1600" b="1" dirty="0">
                <a:latin typeface="Arial Narrow"/>
                <a:cs typeface="Arial Narrow"/>
              </a:rPr>
              <a:t>хожден</a:t>
            </a:r>
            <a:r>
              <a:rPr sz="1600" b="1" spc="-10" dirty="0">
                <a:latin typeface="Arial Narrow"/>
                <a:cs typeface="Arial Narrow"/>
              </a:rPr>
              <a:t>и</a:t>
            </a:r>
            <a:r>
              <a:rPr sz="1600" b="1" dirty="0">
                <a:latin typeface="Arial Narrow"/>
                <a:cs typeface="Arial Narrow"/>
              </a:rPr>
              <a:t>е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к 2020 году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не </a:t>
            </a:r>
            <a:r>
              <a:rPr sz="1600" b="1" spc="-10" dirty="0">
                <a:latin typeface="Arial Narrow"/>
                <a:cs typeface="Arial Narrow"/>
              </a:rPr>
              <a:t>м</a:t>
            </a:r>
            <a:r>
              <a:rPr sz="1600" b="1" dirty="0">
                <a:latin typeface="Arial Narrow"/>
                <a:cs typeface="Arial Narrow"/>
              </a:rPr>
              <a:t>енее п</a:t>
            </a:r>
            <a:r>
              <a:rPr sz="1600" b="1" spc="-10" dirty="0">
                <a:latin typeface="Arial Narrow"/>
                <a:cs typeface="Arial Narrow"/>
              </a:rPr>
              <a:t>яти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российских	</a:t>
            </a:r>
            <a:r>
              <a:rPr sz="1600" spc="-10" dirty="0">
                <a:latin typeface="Arial Narrow"/>
                <a:cs typeface="Arial Narrow"/>
              </a:rPr>
              <a:t>П</a:t>
            </a:r>
            <a:r>
              <a:rPr sz="1600" dirty="0">
                <a:latin typeface="Arial Narrow"/>
                <a:cs typeface="Arial Narrow"/>
              </a:rPr>
              <a:t>рогра</a:t>
            </a:r>
            <a:r>
              <a:rPr sz="1600" spc="-10" dirty="0">
                <a:latin typeface="Arial Narrow"/>
                <a:cs typeface="Arial Narrow"/>
              </a:rPr>
              <a:t>мма у</a:t>
            </a:r>
            <a:r>
              <a:rPr sz="1600" spc="-15" dirty="0">
                <a:latin typeface="Arial Narrow"/>
                <a:cs typeface="Arial Narrow"/>
              </a:rPr>
              <a:t>н</a:t>
            </a:r>
            <a:r>
              <a:rPr sz="1600" spc="-5" dirty="0">
                <a:latin typeface="Arial Narrow"/>
                <a:cs typeface="Arial Narrow"/>
              </a:rPr>
              <a:t>ив</a:t>
            </a:r>
            <a:r>
              <a:rPr sz="1600" dirty="0">
                <a:latin typeface="Arial Narrow"/>
                <a:cs typeface="Arial Narrow"/>
              </a:rPr>
              <a:t>ерситетов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в</a:t>
            </a:r>
            <a:r>
              <a:rPr sz="1600" b="1" dirty="0">
                <a:latin typeface="Arial Narrow"/>
                <a:cs typeface="Arial Narrow"/>
              </a:rPr>
              <a:t> пе</a:t>
            </a:r>
            <a:r>
              <a:rPr sz="1600" b="1" spc="-10" dirty="0">
                <a:latin typeface="Arial Narrow"/>
                <a:cs typeface="Arial Narrow"/>
              </a:rPr>
              <a:t>рв</a:t>
            </a:r>
            <a:r>
              <a:rPr sz="1600" b="1" dirty="0">
                <a:latin typeface="Arial Narrow"/>
                <a:cs typeface="Arial Narrow"/>
              </a:rPr>
              <a:t>ую с</a:t>
            </a:r>
            <a:r>
              <a:rPr sz="1600" b="1" spc="-10" dirty="0">
                <a:latin typeface="Arial Narrow"/>
                <a:cs typeface="Arial Narrow"/>
              </a:rPr>
              <a:t>от</a:t>
            </a:r>
            <a:r>
              <a:rPr sz="1600" b="1" dirty="0">
                <a:latin typeface="Arial Narrow"/>
                <a:cs typeface="Arial Narrow"/>
              </a:rPr>
              <a:t>ню </a:t>
            </a:r>
            <a:r>
              <a:rPr sz="1600" b="1" spc="-10" dirty="0">
                <a:latin typeface="Arial Narrow"/>
                <a:cs typeface="Arial Narrow"/>
              </a:rPr>
              <a:t>в</a:t>
            </a:r>
            <a:r>
              <a:rPr sz="1600" b="1" dirty="0">
                <a:latin typeface="Arial Narrow"/>
                <a:cs typeface="Arial Narrow"/>
              </a:rPr>
              <a:t>еду</a:t>
            </a:r>
            <a:r>
              <a:rPr sz="1600" b="1" spc="-10" dirty="0">
                <a:latin typeface="Arial Narrow"/>
                <a:cs typeface="Arial Narrow"/>
              </a:rPr>
              <a:t>щи</a:t>
            </a:r>
            <a:r>
              <a:rPr sz="1600" b="1" dirty="0">
                <a:latin typeface="Arial Narrow"/>
                <a:cs typeface="Arial Narrow"/>
              </a:rPr>
              <a:t>х </a:t>
            </a:r>
            <a:r>
              <a:rPr sz="1600" b="1" spc="-10" dirty="0">
                <a:latin typeface="Arial Narrow"/>
                <a:cs typeface="Arial Narrow"/>
              </a:rPr>
              <a:t>мировы</a:t>
            </a:r>
            <a:r>
              <a:rPr sz="1600" b="1" dirty="0">
                <a:latin typeface="Arial Narrow"/>
                <a:cs typeface="Arial Narrow"/>
              </a:rPr>
              <a:t>х	</a:t>
            </a:r>
            <a:r>
              <a:rPr sz="1600" dirty="0">
                <a:latin typeface="Arial Narrow"/>
                <a:cs typeface="Arial Narrow"/>
              </a:rPr>
              <a:t>конкурен</a:t>
            </a:r>
            <a:r>
              <a:rPr sz="1600" spc="-5" dirty="0">
                <a:latin typeface="Arial Narrow"/>
                <a:cs typeface="Arial Narrow"/>
              </a:rPr>
              <a:t>тоспосо</a:t>
            </a:r>
            <a:r>
              <a:rPr sz="1600" dirty="0">
                <a:latin typeface="Arial Narrow"/>
                <a:cs typeface="Arial Narrow"/>
              </a:rPr>
              <a:t>б</a:t>
            </a:r>
            <a:r>
              <a:rPr sz="1600" spc="-15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ости </a:t>
            </a:r>
            <a:r>
              <a:rPr sz="1600" b="1" dirty="0">
                <a:latin typeface="Arial Narrow"/>
                <a:cs typeface="Arial Narrow"/>
              </a:rPr>
              <a:t>ун</a:t>
            </a:r>
            <a:r>
              <a:rPr sz="1600" b="1" spc="-10" dirty="0">
                <a:latin typeface="Arial Narrow"/>
                <a:cs typeface="Arial Narrow"/>
              </a:rPr>
              <a:t>ив</a:t>
            </a:r>
            <a:r>
              <a:rPr sz="1600" b="1" dirty="0">
                <a:latin typeface="Arial Narrow"/>
                <a:cs typeface="Arial Narrow"/>
              </a:rPr>
              <a:t>ерс</a:t>
            </a:r>
            <a:r>
              <a:rPr sz="1600" b="1" spc="-10" dirty="0">
                <a:latin typeface="Arial Narrow"/>
                <a:cs typeface="Arial Narrow"/>
              </a:rPr>
              <a:t>ит</a:t>
            </a:r>
            <a:r>
              <a:rPr sz="1600" b="1" dirty="0">
                <a:latin typeface="Arial Narrow"/>
                <a:cs typeface="Arial Narrow"/>
              </a:rPr>
              <a:t>е</a:t>
            </a:r>
            <a:r>
              <a:rPr sz="1600" b="1" spc="-10" dirty="0">
                <a:latin typeface="Arial Narrow"/>
                <a:cs typeface="Arial Narrow"/>
              </a:rPr>
              <a:t>тов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соглас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 миро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ому рейти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гу у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ерситето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spc="-15" dirty="0">
                <a:latin typeface="Arial Narrow"/>
                <a:cs typeface="Arial Narrow"/>
              </a:rPr>
              <a:t>…</a:t>
            </a:r>
            <a:r>
              <a:rPr sz="1600" dirty="0">
                <a:latin typeface="Arial Narrow"/>
                <a:cs typeface="Arial Narrow"/>
              </a:rPr>
              <a:t>»	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еду</a:t>
            </a:r>
            <a:r>
              <a:rPr sz="1600" spc="-15" dirty="0">
                <a:latin typeface="Arial Narrow"/>
                <a:cs typeface="Arial Narrow"/>
              </a:rPr>
              <a:t>щ</a:t>
            </a:r>
            <a:r>
              <a:rPr sz="1600" dirty="0">
                <a:latin typeface="Arial Narrow"/>
                <a:cs typeface="Arial Narrow"/>
              </a:rPr>
              <a:t>их российских</a:t>
            </a:r>
          </a:p>
          <a:p>
            <a:pPr marL="2132965">
              <a:lnSpc>
                <a:spcPts val="1830"/>
              </a:lnSpc>
              <a:tabLst>
                <a:tab pos="5674360" algn="l"/>
              </a:tabLst>
            </a:pPr>
            <a:r>
              <a:rPr sz="1600" spc="-10" dirty="0">
                <a:latin typeface="Arial Narrow"/>
                <a:cs typeface="Arial Narrow"/>
              </a:rPr>
              <a:t>Указ Президента РФ от 7 мая 2012 г. N 599	университетов</a:t>
            </a:r>
            <a:endParaRPr sz="1600" dirty="0">
              <a:latin typeface="Arial Narrow"/>
              <a:cs typeface="Arial Narrow"/>
            </a:endParaRPr>
          </a:p>
          <a:p>
            <a:pPr marL="664845">
              <a:lnSpc>
                <a:spcPts val="1910"/>
              </a:lnSpc>
              <a:tabLst>
                <a:tab pos="5674360" algn="l"/>
              </a:tabLst>
            </a:pPr>
            <a:r>
              <a:rPr sz="1600" dirty="0">
                <a:latin typeface="Arial Narrow"/>
                <a:cs typeface="Arial Narrow"/>
              </a:rPr>
              <a:t>"О мерах по реализа</a:t>
            </a:r>
            <a:r>
              <a:rPr sz="1600" spc="-10" dirty="0">
                <a:latin typeface="Arial Narrow"/>
                <a:cs typeface="Arial Narrow"/>
              </a:rPr>
              <a:t>ции государственной политики в области	</a:t>
            </a:r>
            <a:r>
              <a:rPr sz="1600" spc="-5" dirty="0">
                <a:latin typeface="Arial Narrow"/>
                <a:cs typeface="Arial Narrow"/>
              </a:rPr>
              <a:t>(</a:t>
            </a:r>
            <a:r>
              <a:rPr sz="1600" spc="-10" dirty="0">
                <a:latin typeface="Arial Narrow"/>
                <a:cs typeface="Arial Narrow"/>
              </a:rPr>
              <a:t>Проект 5</a:t>
            </a:r>
            <a:r>
              <a:rPr sz="1600" spc="-5" dirty="0">
                <a:latin typeface="Arial Narrow"/>
                <a:cs typeface="Arial Narrow"/>
              </a:rPr>
              <a:t>-100)</a:t>
            </a:r>
            <a:endParaRPr sz="1600" dirty="0">
              <a:latin typeface="Arial Narrow"/>
              <a:cs typeface="Arial Narrow"/>
            </a:endParaRPr>
          </a:p>
          <a:p>
            <a:pPr marR="710565" algn="r">
              <a:lnSpc>
                <a:spcPts val="1910"/>
              </a:lnSpc>
              <a:spcBef>
                <a:spcPts val="80"/>
              </a:spcBef>
              <a:tabLst>
                <a:tab pos="1855470" algn="l"/>
              </a:tabLst>
            </a:pP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бразования и науки"	1 волна – 2013 г.</a:t>
            </a:r>
            <a:endParaRPr sz="1600" dirty="0">
              <a:latin typeface="Arial Narrow"/>
              <a:cs typeface="Arial Narrow"/>
            </a:endParaRPr>
          </a:p>
          <a:p>
            <a:pPr marR="710565" algn="r">
              <a:lnSpc>
                <a:spcPts val="1910"/>
              </a:lnSpc>
            </a:pPr>
            <a:r>
              <a:rPr sz="1600" dirty="0">
                <a:latin typeface="Arial Narrow"/>
                <a:cs typeface="Arial Narrow"/>
              </a:rPr>
              <a:t>2 </a:t>
            </a:r>
            <a:r>
              <a:rPr sz="1600" spc="-10" dirty="0">
                <a:latin typeface="Arial Narrow"/>
                <a:cs typeface="Arial Narrow"/>
              </a:rPr>
              <a:t>волна – 2015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44" y="5439422"/>
            <a:ext cx="543115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5134">
              <a:lnSpc>
                <a:spcPts val="1900"/>
              </a:lnSpc>
            </a:pPr>
            <a:r>
              <a:rPr sz="1600" spc="-10" dirty="0">
                <a:latin typeface="Arial Narrow"/>
                <a:cs typeface="Arial Narrow"/>
              </a:rPr>
              <a:t>Проект нацелен</a:t>
            </a:r>
            <a:r>
              <a:rPr sz="1600" spc="-5" dirty="0">
                <a:latin typeface="Arial Narrow"/>
                <a:cs typeface="Arial Narrow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…</a:t>
            </a:r>
            <a:r>
              <a:rPr sz="160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 </a:t>
            </a:r>
            <a:r>
              <a:rPr sz="1600" spc="-15" dirty="0">
                <a:latin typeface="Arial Narrow"/>
                <a:cs typeface="Arial Narrow"/>
              </a:rPr>
              <a:t>ф</a:t>
            </a:r>
            <a:r>
              <a:rPr sz="1600" dirty="0">
                <a:latin typeface="Arial Narrow"/>
                <a:cs typeface="Arial Narrow"/>
              </a:rPr>
              <a:t>ормиро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ие 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 регио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ах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ауч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5" dirty="0">
                <a:latin typeface="Arial Narrow"/>
                <a:cs typeface="Arial Narrow"/>
              </a:rPr>
              <a:t>- </a:t>
            </a:r>
            <a:r>
              <a:rPr sz="1600" dirty="0">
                <a:latin typeface="Arial Narrow"/>
                <a:cs typeface="Arial Narrow"/>
              </a:rPr>
              <a:t>о</a:t>
            </a:r>
            <a:r>
              <a:rPr sz="1600" spc="-10" dirty="0">
                <a:latin typeface="Arial Narrow"/>
                <a:cs typeface="Arial Narrow"/>
              </a:rPr>
              <a:t>б</a:t>
            </a:r>
            <a:r>
              <a:rPr sz="1600" dirty="0">
                <a:latin typeface="Arial Narrow"/>
                <a:cs typeface="Arial Narrow"/>
              </a:rPr>
              <a:t>разо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атель</a:t>
            </a:r>
            <a:r>
              <a:rPr sz="1600" spc="-10" dirty="0">
                <a:latin typeface="Arial Narrow"/>
                <a:cs typeface="Arial Narrow"/>
              </a:rPr>
              <a:t>ны</a:t>
            </a:r>
            <a:r>
              <a:rPr sz="1600" dirty="0">
                <a:latin typeface="Arial Narrow"/>
                <a:cs typeface="Arial Narrow"/>
              </a:rPr>
              <a:t>х </a:t>
            </a:r>
            <a:r>
              <a:rPr sz="1600" spc="-10" dirty="0">
                <a:latin typeface="Arial Narrow"/>
                <a:cs typeface="Arial Narrow"/>
              </a:rPr>
              <a:t>ц</a:t>
            </a:r>
            <a:r>
              <a:rPr sz="1600" dirty="0">
                <a:latin typeface="Arial Narrow"/>
                <a:cs typeface="Arial Narrow"/>
              </a:rPr>
              <a:t>е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тро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, орие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тиро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а</a:t>
            </a:r>
            <a:r>
              <a:rPr sz="1600" spc="-10" dirty="0">
                <a:latin typeface="Arial Narrow"/>
                <a:cs typeface="Arial Narrow"/>
              </a:rPr>
              <a:t>нны</a:t>
            </a:r>
            <a:r>
              <a:rPr sz="1600" dirty="0">
                <a:latin typeface="Arial Narrow"/>
                <a:cs typeface="Arial Narrow"/>
              </a:rPr>
              <a:t>х, прежде </a:t>
            </a:r>
            <a:r>
              <a:rPr sz="1600" spc="-10" dirty="0">
                <a:latin typeface="Arial Narrow"/>
                <a:cs typeface="Arial Narrow"/>
              </a:rPr>
              <a:t>в</a:t>
            </a:r>
            <a:r>
              <a:rPr sz="1600" dirty="0">
                <a:latin typeface="Arial Narrow"/>
                <a:cs typeface="Arial Narrow"/>
              </a:rPr>
              <a:t>сего, 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 запрос</a:t>
            </a:r>
            <a:r>
              <a:rPr sz="1600" spc="-10" dirty="0">
                <a:latin typeface="Arial Narrow"/>
                <a:cs typeface="Arial Narrow"/>
              </a:rPr>
              <a:t>ы</a:t>
            </a:r>
            <a:r>
              <a:rPr sz="1600" dirty="0">
                <a:latin typeface="Arial Narrow"/>
                <a:cs typeface="Arial Narrow"/>
              </a:rPr>
              <a:t> регио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аль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ой эко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омики и регио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аль</a:t>
            </a:r>
            <a:r>
              <a:rPr sz="1600" spc="-10" dirty="0">
                <a:latin typeface="Arial Narrow"/>
                <a:cs typeface="Arial Narrow"/>
              </a:rPr>
              <a:t>н</a:t>
            </a:r>
            <a:r>
              <a:rPr sz="1600" dirty="0">
                <a:latin typeface="Arial Narrow"/>
                <a:cs typeface="Arial Narrow"/>
              </a:rPr>
              <a:t>ого р</a:t>
            </a:r>
            <a:r>
              <a:rPr sz="1600" spc="-10" dirty="0">
                <a:latin typeface="Arial Narrow"/>
                <a:cs typeface="Arial Narrow"/>
              </a:rPr>
              <a:t>ын</a:t>
            </a:r>
            <a:r>
              <a:rPr sz="1600" dirty="0">
                <a:latin typeface="Arial Narrow"/>
                <a:cs typeface="Arial Narrow"/>
              </a:rPr>
              <a:t>ка труда</a:t>
            </a:r>
            <a:endParaRPr sz="1600">
              <a:latin typeface="Arial Narrow"/>
              <a:cs typeface="Arial Narrow"/>
            </a:endParaRPr>
          </a:p>
          <a:p>
            <a:pPr marL="1431290">
              <a:lnSpc>
                <a:spcPts val="1839"/>
              </a:lnSpc>
            </a:pPr>
            <a:r>
              <a:rPr sz="1600" dirty="0">
                <a:latin typeface="Arial Narrow"/>
                <a:cs typeface="Arial Narrow"/>
              </a:rPr>
              <a:t>О.Ю. </a:t>
            </a:r>
            <a:r>
              <a:rPr sz="1600" spc="-10" dirty="0">
                <a:latin typeface="Arial Narrow"/>
                <a:cs typeface="Arial Narrow"/>
              </a:rPr>
              <a:t>Васильева, Министр образования и науки РФ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8732" y="5439422"/>
            <a:ext cx="161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900"/>
              </a:lnSpc>
            </a:pPr>
            <a:r>
              <a:rPr sz="1600" spc="-10" dirty="0">
                <a:latin typeface="Arial Narrow"/>
                <a:cs typeface="Arial Narrow"/>
              </a:rPr>
              <a:t>Программа опорных региональных вузов</a:t>
            </a:r>
            <a:r>
              <a:rPr sz="1600" spc="-5" dirty="0">
                <a:latin typeface="Arial Narrow"/>
                <a:cs typeface="Arial Narrow"/>
              </a:rPr>
              <a:t> 1 </a:t>
            </a:r>
            <a:r>
              <a:rPr sz="1600" spc="-10" dirty="0">
                <a:latin typeface="Arial Narrow"/>
                <a:cs typeface="Arial Narrow"/>
              </a:rPr>
              <a:t>волна – 2015 г.</a:t>
            </a:r>
            <a:endParaRPr sz="1600">
              <a:latin typeface="Arial Narrow"/>
              <a:cs typeface="Arial Narrow"/>
            </a:endParaRPr>
          </a:p>
          <a:p>
            <a:pPr marL="12700" algn="just">
              <a:lnSpc>
                <a:spcPts val="1839"/>
              </a:lnSpc>
            </a:pPr>
            <a:r>
              <a:rPr sz="1600" dirty="0">
                <a:latin typeface="Arial Narrow"/>
                <a:cs typeface="Arial Narrow"/>
              </a:rPr>
              <a:t>2 </a:t>
            </a:r>
            <a:r>
              <a:rPr sz="1600" spc="-10" dirty="0">
                <a:latin typeface="Arial Narrow"/>
                <a:cs typeface="Arial Narrow"/>
              </a:rPr>
              <a:t>волна – 2017 г.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543" y="188124"/>
            <a:ext cx="561662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2F2F2"/>
                </a:solidFill>
                <a:latin typeface="Arial Narrow"/>
                <a:cs typeface="Arial Narrow"/>
              </a:rPr>
              <a:t>ПРОЕКТЫ ПО РАЗВИТИЮ УНИВЕРСИТЕТОВ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endParaRPr lang="ru-RU" sz="1600" b="1" dirty="0" smtClean="0">
              <a:solidFill>
                <a:srgbClr val="404040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404040"/>
                </a:solidFill>
                <a:latin typeface="Arial Narrow"/>
                <a:cs typeface="Arial Narrow"/>
              </a:rPr>
              <a:t>с </a:t>
            </a:r>
            <a:r>
              <a:rPr sz="1600" b="1" spc="-10" dirty="0">
                <a:solidFill>
                  <a:srgbClr val="404040"/>
                </a:solidFill>
                <a:latin typeface="Arial Narrow"/>
                <a:cs typeface="Arial Narrow"/>
              </a:rPr>
              <a:t>целевым государственн</a:t>
            </a:r>
            <a:r>
              <a:rPr sz="1600" b="1" spc="-15" dirty="0">
                <a:solidFill>
                  <a:srgbClr val="404040"/>
                </a:solidFill>
                <a:latin typeface="Arial Narrow"/>
                <a:cs typeface="Arial Narrow"/>
              </a:rPr>
              <a:t>ым </a:t>
            </a:r>
            <a:r>
              <a:rPr sz="1600" b="1" spc="-10" dirty="0">
                <a:solidFill>
                  <a:srgbClr val="404040"/>
                </a:solidFill>
                <a:latin typeface="Arial Narrow"/>
                <a:cs typeface="Arial Narrow"/>
              </a:rPr>
              <a:t>финансированием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812360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</a:rPr>
              <a:t>Оценка «на входе» и дифференциация контрактов в ВШЭ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838" y="117157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49" y="431800"/>
                </a:lnTo>
                <a:lnTo>
                  <a:pt x="10794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AB2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838" y="1171576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49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49" y="0"/>
                </a:lnTo>
                <a:lnTo>
                  <a:pt x="107949" y="431799"/>
                </a:lnTo>
                <a:close/>
              </a:path>
            </a:pathLst>
          </a:custGeom>
          <a:ln w="9524">
            <a:solidFill>
              <a:srgbClr val="AB27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838" y="1704976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1" y="4762"/>
                </a:lnTo>
              </a:path>
            </a:pathLst>
          </a:custGeom>
          <a:ln w="12699">
            <a:solidFill>
              <a:srgbClr val="AB27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37" y="179514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37" y="238950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37" y="299910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437" y="334962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437" y="368490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437" y="481266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37" y="5147946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437" y="549846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437" y="6108065"/>
            <a:ext cx="102336" cy="14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7080" y="1341449"/>
            <a:ext cx="3556635" cy="439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4940" algn="ctr">
              <a:lnSpc>
                <a:spcPct val="100000"/>
              </a:lnSpc>
            </a:pPr>
            <a:r>
              <a:rPr sz="1600" b="1" dirty="0">
                <a:solidFill>
                  <a:srgbClr val="990099"/>
                </a:solidFill>
                <a:latin typeface="Arial Narrow"/>
                <a:cs typeface="Arial Narrow"/>
              </a:rPr>
              <a:t>ОЦ</a:t>
            </a:r>
            <a:r>
              <a:rPr sz="1600" b="1" spc="-10" dirty="0">
                <a:solidFill>
                  <a:srgbClr val="990099"/>
                </a:solidFill>
                <a:latin typeface="Arial Narrow"/>
                <a:cs typeface="Arial Narrow"/>
              </a:rPr>
              <a:t>ЕНКА «НА ВХОДЕ» – КОНКУРС ППС</a:t>
            </a:r>
            <a:endParaRPr sz="1600">
              <a:latin typeface="Arial Narrow"/>
              <a:cs typeface="Arial Narrow"/>
            </a:endParaRPr>
          </a:p>
          <a:p>
            <a:pPr marL="74930" marR="97790" indent="-62865">
              <a:lnSpc>
                <a:spcPts val="1600"/>
              </a:lnSpc>
              <a:spcBef>
                <a:spcPts val="905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оот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етст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нным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к долж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ости, уста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нным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зако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одательст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Количест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и качест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 пу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за после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3</a:t>
            </a:r>
            <a:endParaRPr sz="1400">
              <a:latin typeface="Arial Narrow"/>
              <a:cs typeface="Arial Narrow"/>
            </a:endParaRPr>
          </a:p>
          <a:p>
            <a:pPr marL="7493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года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пра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ил академической этики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усло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ого 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тракта</a:t>
            </a:r>
            <a:endParaRPr sz="1400">
              <a:latin typeface="Arial Narrow"/>
              <a:cs typeface="Arial Narrow"/>
            </a:endParaRPr>
          </a:p>
          <a:p>
            <a:pPr marL="74930" marR="52069" indent="-62865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ессио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компете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ии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студе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ческий рейти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г, откр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лек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ии и семи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, 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тер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, откр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уроки, презе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ии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тересо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, результат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луч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их препода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ателей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Ч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итае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курс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ро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ф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ессио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 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и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ды</a:t>
            </a:r>
            <a:endParaRPr sz="1400">
              <a:latin typeface="Arial Narrow"/>
              <a:cs typeface="Arial Narrow"/>
            </a:endParaRPr>
          </a:p>
          <a:p>
            <a:pPr marL="74930" marR="15875" indent="-62865">
              <a:lnSpc>
                <a:spcPct val="101200"/>
              </a:lnSpc>
              <a:spcBef>
                <a:spcPts val="6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и аудитор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агрузка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теку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щ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году</a:t>
            </a:r>
            <a:endParaRPr sz="1400">
              <a:latin typeface="Arial Narrow"/>
              <a:cs typeface="Arial Narrow"/>
            </a:endParaRPr>
          </a:p>
          <a:p>
            <a:pPr marL="74930" marR="254635" indent="-62865">
              <a:lnSpc>
                <a:spcPct val="101200"/>
              </a:lnSpc>
              <a:spcBef>
                <a:spcPts val="600"/>
              </a:spcBef>
            </a:pPr>
            <a:r>
              <a:rPr sz="14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400" spc="-40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езультат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аспира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туре 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ход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защиту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59858" y="1678306"/>
            <a:ext cx="0" cy="482346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96"/>
                </a:lnTo>
              </a:path>
            </a:pathLst>
          </a:custGeom>
          <a:ln w="76199">
            <a:solidFill>
              <a:srgbClr val="22AA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9858" y="3621533"/>
            <a:ext cx="0" cy="738378"/>
          </a:xfrm>
          <a:custGeom>
            <a:avLst/>
            <a:gdLst/>
            <a:ahLst/>
            <a:cxnLst/>
            <a:rect l="l" t="t" r="r" b="b"/>
            <a:pathLst>
              <a:path h="615314">
                <a:moveTo>
                  <a:pt x="0" y="0"/>
                </a:moveTo>
                <a:lnTo>
                  <a:pt x="0" y="615309"/>
                </a:lnTo>
              </a:path>
            </a:pathLst>
          </a:custGeom>
          <a:ln w="761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4151" y="2152962"/>
            <a:ext cx="2465705" cy="0"/>
          </a:xfrm>
          <a:custGeom>
            <a:avLst/>
            <a:gdLst/>
            <a:ahLst/>
            <a:cxnLst/>
            <a:rect l="l" t="t" r="r" b="b"/>
            <a:pathLst>
              <a:path w="2465704">
                <a:moveTo>
                  <a:pt x="0" y="0"/>
                </a:moveTo>
                <a:lnTo>
                  <a:pt x="2465708" y="0"/>
                </a:lnTo>
              </a:path>
            </a:pathLst>
          </a:custGeom>
          <a:ln w="12699">
            <a:solidFill>
              <a:srgbClr val="005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59859" y="2152962"/>
            <a:ext cx="2428875" cy="0"/>
          </a:xfrm>
          <a:custGeom>
            <a:avLst/>
            <a:gdLst/>
            <a:ahLst/>
            <a:cxnLst/>
            <a:rect l="l" t="t" r="r" b="b"/>
            <a:pathLst>
              <a:path w="2428875">
                <a:moveTo>
                  <a:pt x="0" y="0"/>
                </a:moveTo>
                <a:lnTo>
                  <a:pt x="2428553" y="0"/>
                </a:lnTo>
              </a:path>
            </a:pathLst>
          </a:custGeom>
          <a:ln w="12699">
            <a:solidFill>
              <a:srgbClr val="22AA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0351" y="3667253"/>
            <a:ext cx="2389505" cy="0"/>
          </a:xfrm>
          <a:custGeom>
            <a:avLst/>
            <a:gdLst/>
            <a:ahLst/>
            <a:cxnLst/>
            <a:rect l="l" t="t" r="r" b="b"/>
            <a:pathLst>
              <a:path w="2389504">
                <a:moveTo>
                  <a:pt x="0" y="0"/>
                </a:moveTo>
                <a:lnTo>
                  <a:pt x="2389508" y="0"/>
                </a:lnTo>
              </a:path>
            </a:pathLst>
          </a:custGeom>
          <a:ln w="76199">
            <a:solidFill>
              <a:srgbClr val="009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59859" y="3667253"/>
            <a:ext cx="2390775" cy="0"/>
          </a:xfrm>
          <a:custGeom>
            <a:avLst/>
            <a:gdLst/>
            <a:ahLst/>
            <a:cxnLst/>
            <a:rect l="l" t="t" r="r" b="b"/>
            <a:pathLst>
              <a:path w="2390775">
                <a:moveTo>
                  <a:pt x="0" y="0"/>
                </a:moveTo>
                <a:lnTo>
                  <a:pt x="2390453" y="0"/>
                </a:lnTo>
              </a:path>
            </a:pathLst>
          </a:custGeom>
          <a:ln w="761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4151" y="4352285"/>
            <a:ext cx="2465705" cy="0"/>
          </a:xfrm>
          <a:custGeom>
            <a:avLst/>
            <a:gdLst/>
            <a:ahLst/>
            <a:cxnLst/>
            <a:rect l="l" t="t" r="r" b="b"/>
            <a:pathLst>
              <a:path w="2465704">
                <a:moveTo>
                  <a:pt x="0" y="0"/>
                </a:moveTo>
                <a:lnTo>
                  <a:pt x="2465708" y="0"/>
                </a:lnTo>
              </a:path>
            </a:pathLst>
          </a:custGeom>
          <a:ln w="12699">
            <a:solidFill>
              <a:srgbClr val="009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9859" y="4352285"/>
            <a:ext cx="2390775" cy="0"/>
          </a:xfrm>
          <a:custGeom>
            <a:avLst/>
            <a:gdLst/>
            <a:ahLst/>
            <a:cxnLst/>
            <a:rect l="l" t="t" r="r" b="b"/>
            <a:pathLst>
              <a:path w="2390775">
                <a:moveTo>
                  <a:pt x="0" y="0"/>
                </a:moveTo>
                <a:lnTo>
                  <a:pt x="2390453" y="0"/>
                </a:lnTo>
              </a:path>
            </a:pathLst>
          </a:custGeom>
          <a:ln w="126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2250" y="1769746"/>
            <a:ext cx="0" cy="390906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325696"/>
                </a:moveTo>
                <a:lnTo>
                  <a:pt x="0" y="0"/>
                </a:lnTo>
              </a:path>
            </a:pathLst>
          </a:custGeom>
          <a:ln w="76199">
            <a:solidFill>
              <a:srgbClr val="005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2250" y="3621533"/>
            <a:ext cx="0" cy="738378"/>
          </a:xfrm>
          <a:custGeom>
            <a:avLst/>
            <a:gdLst/>
            <a:ahLst/>
            <a:cxnLst/>
            <a:rect l="l" t="t" r="r" b="b"/>
            <a:pathLst>
              <a:path h="615314">
                <a:moveTo>
                  <a:pt x="0" y="0"/>
                </a:moveTo>
                <a:lnTo>
                  <a:pt x="0" y="615309"/>
                </a:lnTo>
              </a:path>
            </a:pathLst>
          </a:custGeom>
          <a:ln w="76199">
            <a:solidFill>
              <a:srgbClr val="0099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50312" y="1769746"/>
            <a:ext cx="0" cy="390906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325696"/>
                </a:moveTo>
                <a:lnTo>
                  <a:pt x="0" y="0"/>
                </a:lnTo>
              </a:path>
            </a:pathLst>
          </a:custGeom>
          <a:ln w="76199">
            <a:solidFill>
              <a:srgbClr val="22AA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4151" y="1724026"/>
            <a:ext cx="2465705" cy="0"/>
          </a:xfrm>
          <a:custGeom>
            <a:avLst/>
            <a:gdLst/>
            <a:ahLst/>
            <a:cxnLst/>
            <a:rect l="l" t="t" r="r" b="b"/>
            <a:pathLst>
              <a:path w="2465704">
                <a:moveTo>
                  <a:pt x="0" y="0"/>
                </a:moveTo>
                <a:lnTo>
                  <a:pt x="2465708" y="0"/>
                </a:lnTo>
              </a:path>
            </a:pathLst>
          </a:custGeom>
          <a:ln w="76199">
            <a:solidFill>
              <a:srgbClr val="005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59859" y="1724026"/>
            <a:ext cx="2428875" cy="0"/>
          </a:xfrm>
          <a:custGeom>
            <a:avLst/>
            <a:gdLst/>
            <a:ahLst/>
            <a:cxnLst/>
            <a:rect l="l" t="t" r="r" b="b"/>
            <a:pathLst>
              <a:path w="2428875">
                <a:moveTo>
                  <a:pt x="0" y="0"/>
                </a:moveTo>
                <a:lnTo>
                  <a:pt x="2428553" y="0"/>
                </a:lnTo>
              </a:path>
            </a:pathLst>
          </a:custGeom>
          <a:ln w="76199">
            <a:solidFill>
              <a:srgbClr val="22AA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27566" y="1834610"/>
            <a:ext cx="11512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СТАНДАРТНЫЙ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42791" y="1293824"/>
            <a:ext cx="3724275" cy="689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5996"/>
                </a:solidFill>
                <a:latin typeface="Arial Narrow"/>
                <a:cs typeface="Arial Narrow"/>
              </a:rPr>
              <a:t>ДИФФЕРЕНЦИАЦИЯ КОНТРАКТОВ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2025014">
              <a:lnSpc>
                <a:spcPct val="100000"/>
              </a:lnSpc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ПРЕПОДАВАТЕЛЬСКИЙ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27565" y="2263547"/>
            <a:ext cx="2218690" cy="112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ста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дарт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агрузка</a:t>
            </a:r>
            <a:endParaRPr sz="1400">
              <a:latin typeface="Arial Narrow"/>
              <a:cs typeface="Arial Narrow"/>
            </a:endParaRPr>
          </a:p>
          <a:p>
            <a:pPr marL="12700" marR="142240">
              <a:lnSpc>
                <a:spcPct val="101200"/>
              </a:lnSpc>
              <a:spcBef>
                <a:spcPts val="1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азо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х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к пу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ой акти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зак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чается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1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5 лет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5176" y="2263547"/>
            <a:ext cx="2228215" cy="1112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агрузка, 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25%</a:t>
            </a:r>
            <a:endParaRPr sz="1400">
              <a:latin typeface="Arial Narrow"/>
              <a:cs typeface="Arial Narrow"/>
            </a:endParaRPr>
          </a:p>
          <a:p>
            <a:pPr marL="12700" marR="297180">
              <a:lnSpc>
                <a:spcPct val="101200"/>
              </a:lnSpc>
              <a:spcBef>
                <a:spcPts val="16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иже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тре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ий к пу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ой акти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530" dirty="0">
                <a:solidFill>
                  <a:srgbClr val="595959"/>
                </a:solidFill>
                <a:latin typeface="Arial Narrow"/>
                <a:cs typeface="Arial Narrow"/>
              </a:rPr>
              <a:t>з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6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чается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1 год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7566" y="3777838"/>
            <a:ext cx="17176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ССЛЕДОВАТЕЛЬСКИЙ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55176" y="3777838"/>
            <a:ext cx="132778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ПРОФЕССОРА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- 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ССЛЕДОВАТЕЛЯ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27566" y="4462870"/>
            <a:ext cx="2183765" cy="1112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иже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ие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агрузки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39"/>
              </a:lnSpc>
            </a:pP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25%</a:t>
            </a:r>
            <a:endParaRPr sz="1400">
              <a:latin typeface="Arial Narrow"/>
              <a:cs typeface="Arial Narrow"/>
            </a:endParaRPr>
          </a:p>
          <a:p>
            <a:pPr marL="12700" marR="62230">
              <a:lnSpc>
                <a:spcPct val="101200"/>
              </a:lnSpc>
              <a:spcBef>
                <a:spcPts val="20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по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выш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пу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лика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ая акти</a:t>
            </a:r>
            <a:r>
              <a:rPr sz="1400" spc="-5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ость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530" dirty="0">
                <a:solidFill>
                  <a:srgbClr val="595959"/>
                </a:solidFill>
                <a:latin typeface="Arial Narrow"/>
                <a:cs typeface="Arial Narrow"/>
              </a:rPr>
              <a:t>з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6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чается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 1 год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55176" y="4462870"/>
            <a:ext cx="1962785" cy="132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670">
              <a:lnSpc>
                <a:spcPts val="1600"/>
              </a:lnSpc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530" dirty="0">
                <a:solidFill>
                  <a:srgbClr val="595959"/>
                </a:solidFill>
                <a:latin typeface="Arial Narrow"/>
                <a:cs typeface="Arial Narrow"/>
              </a:rPr>
              <a:t>з</a:t>
            </a:r>
            <a:r>
              <a:rPr sz="1400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60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ак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лю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чается с из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ест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ми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ми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1200"/>
              </a:lnSpc>
              <a:spcBef>
                <a:spcPts val="160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ъе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 и структура уче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ой 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агрузки определяется 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ди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идуаль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65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400" spc="-195" dirty="0">
                <a:solidFill>
                  <a:srgbClr val="006EA7"/>
                </a:solidFill>
                <a:latin typeface="Helvetica"/>
                <a:cs typeface="Helvetica"/>
              </a:rPr>
              <a:t> 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ессроч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й ко</a:t>
            </a:r>
            <a:r>
              <a:rPr sz="14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595959"/>
                </a:solidFill>
                <a:latin typeface="Arial Narrow"/>
                <a:cs typeface="Arial Narrow"/>
              </a:rPr>
              <a:t>тракт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13295" cy="570738"/>
          </a:xfrm>
          <a:custGeom>
            <a:avLst/>
            <a:gdLst/>
            <a:ahLst/>
            <a:cxnLst/>
            <a:rect l="l" t="t" r="r" b="b"/>
            <a:pathLst>
              <a:path w="7313295" h="475615">
                <a:moveTo>
                  <a:pt x="0" y="475200"/>
                </a:moveTo>
                <a:lnTo>
                  <a:pt x="7313150" y="475200"/>
                </a:lnTo>
                <a:lnTo>
                  <a:pt x="7313150" y="0"/>
                </a:lnTo>
                <a:lnTo>
                  <a:pt x="0" y="0"/>
                </a:lnTo>
                <a:lnTo>
                  <a:pt x="0" y="475200"/>
                </a:lnTo>
                <a:close/>
              </a:path>
            </a:pathLst>
          </a:custGeom>
          <a:solidFill>
            <a:srgbClr val="BD1F5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СТИМУЛЫ ДЛЯ ПРОФЕССИОНАЛЬНОГО РАЗВИТИЯ НПР в ВШЭ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114" y="725806"/>
            <a:ext cx="104775" cy="537210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0" y="447675"/>
                </a:moveTo>
                <a:lnTo>
                  <a:pt x="104774" y="447675"/>
                </a:lnTo>
                <a:lnTo>
                  <a:pt x="104774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0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14" y="725806"/>
            <a:ext cx="104775" cy="537210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ln w="9524">
            <a:solidFill>
              <a:srgbClr val="00A9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863" y="1263016"/>
            <a:ext cx="3568700" cy="0"/>
          </a:xfrm>
          <a:custGeom>
            <a:avLst/>
            <a:gdLst/>
            <a:ahLst/>
            <a:cxnLst/>
            <a:rect l="l" t="t" r="r" b="b"/>
            <a:pathLst>
              <a:path w="3568700">
                <a:moveTo>
                  <a:pt x="0" y="0"/>
                </a:moveTo>
                <a:lnTo>
                  <a:pt x="3568699" y="1"/>
                </a:lnTo>
              </a:path>
            </a:pathLst>
          </a:custGeom>
          <a:ln w="12699">
            <a:solidFill>
              <a:srgbClr val="00A9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6387" y="621031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0" y="431800"/>
                </a:moveTo>
                <a:lnTo>
                  <a:pt x="107950" y="431800"/>
                </a:lnTo>
                <a:lnTo>
                  <a:pt x="1079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21B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387" y="621031"/>
            <a:ext cx="107950" cy="518160"/>
          </a:xfrm>
          <a:custGeom>
            <a:avLst/>
            <a:gdLst/>
            <a:ahLst/>
            <a:cxnLst/>
            <a:rect l="l" t="t" r="r" b="b"/>
            <a:pathLst>
              <a:path w="107950" h="431800">
                <a:moveTo>
                  <a:pt x="107950" y="431799"/>
                </a:moveTo>
                <a:lnTo>
                  <a:pt x="0" y="431799"/>
                </a:lnTo>
                <a:lnTo>
                  <a:pt x="0" y="0"/>
                </a:lnTo>
                <a:lnTo>
                  <a:pt x="107950" y="0"/>
                </a:lnTo>
                <a:lnTo>
                  <a:pt x="107950" y="431799"/>
                </a:lnTo>
                <a:close/>
              </a:path>
            </a:pathLst>
          </a:custGeom>
          <a:ln w="9524">
            <a:solidFill>
              <a:srgbClr val="21B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6388" y="1139191"/>
            <a:ext cx="3516629" cy="6096"/>
          </a:xfrm>
          <a:custGeom>
            <a:avLst/>
            <a:gdLst/>
            <a:ahLst/>
            <a:cxnLst/>
            <a:rect l="l" t="t" r="r" b="b"/>
            <a:pathLst>
              <a:path w="3516629" h="5080">
                <a:moveTo>
                  <a:pt x="0" y="0"/>
                </a:moveTo>
                <a:lnTo>
                  <a:pt x="3516311" y="4762"/>
                </a:lnTo>
              </a:path>
            </a:pathLst>
          </a:custGeom>
          <a:ln w="12699">
            <a:solidFill>
              <a:srgbClr val="21B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537" y="135572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537" y="191960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537" y="248348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537" y="281876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537" y="338264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537" y="370268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537" y="403796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537" y="4845687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9699" y="1247141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9699" y="5209540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9699" y="5773420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520" y="5085184"/>
            <a:ext cx="104775" cy="537210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0" y="447674"/>
                </a:moveTo>
                <a:lnTo>
                  <a:pt x="104774" y="447674"/>
                </a:lnTo>
                <a:lnTo>
                  <a:pt x="104774" y="0"/>
                </a:lnTo>
                <a:lnTo>
                  <a:pt x="0" y="0"/>
                </a:lnTo>
                <a:lnTo>
                  <a:pt x="0" y="447674"/>
                </a:lnTo>
                <a:close/>
              </a:path>
            </a:pathLst>
          </a:custGeom>
          <a:solidFill>
            <a:srgbClr val="AB2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476" y="5055871"/>
            <a:ext cx="104775" cy="537210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ln w="9524">
            <a:solidFill>
              <a:srgbClr val="AB27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513" y="5593080"/>
            <a:ext cx="3540125" cy="0"/>
          </a:xfrm>
          <a:custGeom>
            <a:avLst/>
            <a:gdLst/>
            <a:ahLst/>
            <a:cxnLst/>
            <a:rect l="l" t="t" r="r" b="b"/>
            <a:pathLst>
              <a:path w="3540125">
                <a:moveTo>
                  <a:pt x="0" y="0"/>
                </a:moveTo>
                <a:lnTo>
                  <a:pt x="3540124" y="0"/>
                </a:lnTo>
              </a:path>
            </a:pathLst>
          </a:custGeom>
          <a:ln w="12699">
            <a:solidFill>
              <a:srgbClr val="AB27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3160" y="914728"/>
            <a:ext cx="3586479" cy="4781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r>
              <a:rPr sz="1600" b="1" spc="-10" dirty="0">
                <a:solidFill>
                  <a:srgbClr val="0099C6"/>
                </a:solidFill>
                <a:latin typeface="Arial Narrow"/>
                <a:cs typeface="Arial Narrow"/>
              </a:rPr>
              <a:t>НАУКА</a:t>
            </a:r>
            <a:endParaRPr sz="1600" dirty="0">
              <a:latin typeface="Arial Narrow"/>
              <a:cs typeface="Arial Narrow"/>
            </a:endParaRPr>
          </a:p>
          <a:p>
            <a:pPr marL="13970">
              <a:lnSpc>
                <a:spcPts val="1530"/>
              </a:lnSpc>
              <a:spcBef>
                <a:spcPts val="735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ки/премии за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 достиже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</a:t>
            </a:r>
            <a:endParaRPr sz="1300" dirty="0">
              <a:latin typeface="Arial Narrow"/>
              <a:cs typeface="Arial Narrow"/>
            </a:endParaRPr>
          </a:p>
          <a:p>
            <a:pPr marL="84455">
              <a:lnSpc>
                <a:spcPts val="1530"/>
              </a:lnSpc>
            </a:pP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(пу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бликации, цитирования, индекс Хи</a:t>
            </a:r>
            <a:r>
              <a:rPr sz="1300" spc="-15" dirty="0">
                <a:solidFill>
                  <a:srgbClr val="595959"/>
                </a:solidFill>
                <a:latin typeface="Arial Narrow"/>
                <a:cs typeface="Arial Narrow"/>
              </a:rPr>
              <a:t>рша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300" dirty="0">
              <a:latin typeface="Arial Narrow"/>
              <a:cs typeface="Arial Narrow"/>
            </a:endParaRPr>
          </a:p>
          <a:p>
            <a:pPr marL="84455" marR="92710" indent="-70485">
              <a:lnSpc>
                <a:spcPts val="1500"/>
              </a:lnSpc>
              <a:spcBef>
                <a:spcPts val="74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Гра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 исследо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ия,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софи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сиро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 гра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других орга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ий</a:t>
            </a:r>
            <a:endParaRPr sz="1300" dirty="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оддержка исследо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ий с участие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студе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 dirty="0">
              <a:latin typeface="Arial Narrow"/>
              <a:cs typeface="Arial Narrow"/>
            </a:endParaRPr>
          </a:p>
          <a:p>
            <a:pPr marL="84455" marR="462280" indent="-70485">
              <a:lnSpc>
                <a:spcPts val="1500"/>
              </a:lnSpc>
              <a:spcBef>
                <a:spcPts val="74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тимулиро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раз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ития прикла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ИОК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,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лече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НПР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их реализа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endParaRPr sz="1300" dirty="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оддержка участия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мероприятиях</a:t>
            </a:r>
            <a:endParaRPr sz="1300" dirty="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54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оддержка между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аро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парт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ерст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 dirty="0">
              <a:latin typeface="Arial Narrow"/>
              <a:cs typeface="Arial Narrow"/>
            </a:endParaRPr>
          </a:p>
          <a:p>
            <a:pPr marL="84455" marR="626110" indent="-70485">
              <a:lnSpc>
                <a:spcPct val="99400"/>
              </a:lnSpc>
              <a:spcBef>
                <a:spcPts val="65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оддержка ко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мме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иализа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ии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ИОК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Р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и 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ой деятель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ости: пате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ие, стартап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, орга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 МИ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endParaRPr sz="1300" dirty="0">
              <a:latin typeface="Arial Narrow"/>
              <a:cs typeface="Arial Narrow"/>
            </a:endParaRPr>
          </a:p>
          <a:p>
            <a:pPr marL="90170" indent="-76835">
              <a:lnSpc>
                <a:spcPct val="100000"/>
              </a:lnSpc>
              <a:spcBef>
                <a:spcPts val="64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Оплачи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 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орческие отпуска</a:t>
            </a:r>
            <a:endParaRPr sz="1300" dirty="0">
              <a:latin typeface="Arial Narrow"/>
              <a:cs typeface="Arial Narrow"/>
            </a:endParaRPr>
          </a:p>
          <a:p>
            <a:pPr marL="90170" marR="433070">
              <a:lnSpc>
                <a:spcPct val="78100"/>
              </a:lnSpc>
              <a:spcBef>
                <a:spcPts val="570"/>
              </a:spcBef>
            </a:pPr>
            <a:r>
              <a:rPr sz="1600" b="1" spc="-10" dirty="0">
                <a:solidFill>
                  <a:srgbClr val="990099"/>
                </a:solidFill>
                <a:latin typeface="Arial Narrow"/>
                <a:cs typeface="Arial Narrow"/>
              </a:rPr>
              <a:t>Административная работа и вклад в</a:t>
            </a:r>
            <a:r>
              <a:rPr sz="1600" b="1" spc="-5" dirty="0">
                <a:solidFill>
                  <a:srgbClr val="990099"/>
                </a:solidFill>
                <a:latin typeface="Arial Narrow"/>
                <a:cs typeface="Arial Narrow"/>
              </a:rPr>
              <a:t> репу</a:t>
            </a:r>
            <a:r>
              <a:rPr sz="1600" b="1" spc="-10" dirty="0">
                <a:solidFill>
                  <a:srgbClr val="990099"/>
                </a:solidFill>
                <a:latin typeface="Arial Narrow"/>
                <a:cs typeface="Arial Narrow"/>
              </a:rPr>
              <a:t>тацию</a:t>
            </a:r>
            <a:endParaRPr sz="1600" dirty="0">
              <a:latin typeface="Arial Narrow"/>
              <a:cs typeface="Arial Narrow"/>
            </a:endParaRPr>
          </a:p>
          <a:p>
            <a:pPr marL="82550" marR="192405" indent="-70485">
              <a:lnSpc>
                <a:spcPts val="1500"/>
              </a:lnSpc>
              <a:spcBef>
                <a:spcPts val="75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ки за руко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о, участие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оте орга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упра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ле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</a:t>
            </a:r>
            <a:endParaRPr sz="1300" dirty="0">
              <a:latin typeface="Arial Narrow"/>
              <a:cs typeface="Arial Narrow"/>
            </a:endParaRPr>
          </a:p>
          <a:p>
            <a:pPr marL="82550" marR="5080" indent="-70485">
              <a:lnSpc>
                <a:spcPts val="1500"/>
              </a:lnSpc>
              <a:spcBef>
                <a:spcPts val="70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ремии,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ки за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ступле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С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МИ, эксперт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/ 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бщ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ест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оту, улуч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ш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ющ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репута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уза</a:t>
            </a:r>
            <a:endParaRPr sz="13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7000" y="790905"/>
            <a:ext cx="3529965" cy="45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z="1600" b="1" spc="-10" dirty="0">
                <a:solidFill>
                  <a:srgbClr val="22AA99"/>
                </a:solidFill>
                <a:latin typeface="Arial Narrow"/>
                <a:cs typeface="Arial Narrow"/>
              </a:rPr>
              <a:t>ОБРАЗОВАНИЕ</a:t>
            </a:r>
            <a:endParaRPr sz="1600">
              <a:latin typeface="Arial Narrow"/>
              <a:cs typeface="Arial Narrow"/>
            </a:endParaRPr>
          </a:p>
          <a:p>
            <a:pPr marL="107314">
              <a:lnSpc>
                <a:spcPct val="100000"/>
              </a:lnSpc>
              <a:spcBef>
                <a:spcPts val="835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ки/премии за</a:t>
            </a:r>
            <a:endParaRPr sz="1300">
              <a:latin typeface="Arial Narrow"/>
              <a:cs typeface="Arial Narrow"/>
            </a:endParaRPr>
          </a:p>
          <a:p>
            <a:pPr marL="190500" marR="166370" indent="-177800">
              <a:lnSpc>
                <a:spcPct val="102600"/>
              </a:lnSpc>
              <a:spcBef>
                <a:spcPts val="40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препода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ательское мастерст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 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(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курс «Луч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ш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ий препода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атель»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)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разра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отку междис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ипли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ар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курсо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препода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 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глийско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яз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ке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разра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отку и реализа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лай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курсо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созда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програ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мм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ух дипломо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>
              <a:latin typeface="Arial Narrow"/>
              <a:cs typeface="Arial Narrow"/>
            </a:endParaRPr>
          </a:p>
          <a:p>
            <a:pPr marL="190500" marR="204470" indent="-177800">
              <a:lnSpc>
                <a:spcPct val="99400"/>
              </a:lnSpc>
              <a:spcBef>
                <a:spcPts val="45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ориги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аль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 методики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еде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 аудитор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ятий,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исследо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ательских семи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аро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, орга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ии про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ле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ого и проект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ого 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уче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ия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ауч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ое руко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одст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</a:t>
            </a:r>
            <a:endParaRPr sz="1300">
              <a:latin typeface="Arial Narrow"/>
              <a:cs typeface="Arial Narrow"/>
            </a:endParaRPr>
          </a:p>
          <a:p>
            <a:pPr marL="190500" marR="5080" indent="-177800">
              <a:lnSpc>
                <a:spcPct val="102600"/>
              </a:lnSpc>
              <a:spcBef>
                <a:spcPts val="30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допо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лн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итель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оту со студе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тами: олимпиа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ды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, конкусры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-60" dirty="0">
                <a:solidFill>
                  <a:srgbClr val="005996"/>
                </a:solidFill>
                <a:latin typeface="Times New Roman"/>
                <a:cs typeface="Times New Roman"/>
              </a:rPr>
              <a:t>§</a:t>
            </a:r>
            <a:r>
              <a:rPr sz="1300" spc="-60" dirty="0">
                <a:solidFill>
                  <a:srgbClr val="006EA7"/>
                </a:solidFill>
                <a:latin typeface="Helvetica"/>
                <a:cs typeface="Helvetica"/>
              </a:rPr>
              <a:t>  </a:t>
            </a:r>
            <a:r>
              <a:rPr sz="1300" spc="-85" dirty="0">
                <a:solidFill>
                  <a:srgbClr val="006EA7"/>
                </a:solidFill>
                <a:latin typeface="Helvetica"/>
                <a:cs typeface="Helvetica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профорие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нта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ио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spc="-15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ую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оту с 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итурие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тами</a:t>
            </a:r>
            <a:endParaRPr sz="1300">
              <a:latin typeface="Arial Narrow"/>
              <a:cs typeface="Arial Narrow"/>
            </a:endParaRPr>
          </a:p>
          <a:p>
            <a:pPr marL="177800" marR="88265" indent="-70485">
              <a:lnSpc>
                <a:spcPct val="102600"/>
              </a:lnSpc>
              <a:spcBef>
                <a:spcPts val="50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ри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лече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препода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ателей к реализа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ц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ии програ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мм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 Д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П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О и програ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мм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до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узо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ской</a:t>
            </a:r>
            <a:r>
              <a:rPr sz="1300" spc="-5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подгото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ки</a:t>
            </a:r>
            <a:endParaRPr sz="1300">
              <a:latin typeface="Arial Narrow"/>
              <a:cs typeface="Arial Narrow"/>
            </a:endParaRPr>
          </a:p>
          <a:p>
            <a:pPr marL="177800" marR="356870" indent="-70485">
              <a:lnSpc>
                <a:spcPct val="102600"/>
              </a:lnSpc>
              <a:spcBef>
                <a:spcPts val="500"/>
              </a:spcBef>
            </a:pPr>
            <a:r>
              <a:rPr sz="1300" dirty="0">
                <a:solidFill>
                  <a:srgbClr val="595959"/>
                </a:solidFill>
                <a:latin typeface="Helvetica"/>
                <a:cs typeface="Helvetica"/>
              </a:rPr>
              <a:t> </a:t>
            </a:r>
            <a:r>
              <a:rPr sz="1300" spc="55" dirty="0">
                <a:solidFill>
                  <a:srgbClr val="595959"/>
                </a:solidFill>
                <a:latin typeface="Helvetica"/>
                <a:cs typeface="Helvetica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Сн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иже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ие препода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ательской 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агрузки за счет уче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бны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х ассисте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н</a:t>
            </a:r>
            <a:r>
              <a:rPr sz="1300" dirty="0">
                <a:solidFill>
                  <a:srgbClr val="595959"/>
                </a:solidFill>
                <a:latin typeface="Arial Narrow"/>
                <a:cs typeface="Arial Narrow"/>
              </a:rPr>
              <a:t>то</a:t>
            </a:r>
            <a:r>
              <a:rPr sz="1300" spc="-10" dirty="0">
                <a:solidFill>
                  <a:srgbClr val="595959"/>
                </a:solidFill>
                <a:latin typeface="Arial Narrow"/>
                <a:cs typeface="Arial Narrow"/>
              </a:rPr>
              <a:t>в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0828" y="5624449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828" y="6188329"/>
            <a:ext cx="95026" cy="13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5486" y="2992033"/>
            <a:ext cx="29083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>
              <a:lnSpc>
                <a:spcPts val="9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М</a:t>
            </a:r>
            <a:r>
              <a:rPr sz="800" spc="-5" dirty="0">
                <a:solidFill>
                  <a:srgbClr val="FFFFFF"/>
                </a:solidFill>
                <a:latin typeface="Arial Narrow"/>
                <a:cs typeface="Arial Narrow"/>
              </a:rPr>
              <a:t>ГУ и СПбГУ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5496" y="3418753"/>
            <a:ext cx="21082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2010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730" y="1461098"/>
            <a:ext cx="7620000" cy="4119372"/>
          </a:xfrm>
          <a:custGeom>
            <a:avLst/>
            <a:gdLst/>
            <a:ahLst/>
            <a:cxnLst/>
            <a:rect l="l" t="t" r="r" b="b"/>
            <a:pathLst>
              <a:path w="7620000" h="3432810">
                <a:moveTo>
                  <a:pt x="0" y="1716215"/>
                </a:moveTo>
                <a:lnTo>
                  <a:pt x="12629" y="1575458"/>
                </a:lnTo>
                <a:lnTo>
                  <a:pt x="49865" y="1437836"/>
                </a:lnTo>
                <a:lnTo>
                  <a:pt x="110725" y="1303788"/>
                </a:lnTo>
                <a:lnTo>
                  <a:pt x="194231" y="1173758"/>
                </a:lnTo>
                <a:lnTo>
                  <a:pt x="299400" y="1048186"/>
                </a:lnTo>
                <a:lnTo>
                  <a:pt x="425253" y="927515"/>
                </a:lnTo>
                <a:lnTo>
                  <a:pt x="570810" y="812186"/>
                </a:lnTo>
                <a:lnTo>
                  <a:pt x="735089" y="702640"/>
                </a:lnTo>
                <a:lnTo>
                  <a:pt x="917110" y="599320"/>
                </a:lnTo>
                <a:lnTo>
                  <a:pt x="1115893" y="502667"/>
                </a:lnTo>
                <a:lnTo>
                  <a:pt x="1330457" y="413123"/>
                </a:lnTo>
                <a:lnTo>
                  <a:pt x="1559821" y="331130"/>
                </a:lnTo>
                <a:lnTo>
                  <a:pt x="1803006" y="257128"/>
                </a:lnTo>
                <a:lnTo>
                  <a:pt x="2059030" y="191560"/>
                </a:lnTo>
                <a:lnTo>
                  <a:pt x="2326913" y="134868"/>
                </a:lnTo>
                <a:lnTo>
                  <a:pt x="2605675" y="87493"/>
                </a:lnTo>
                <a:lnTo>
                  <a:pt x="2894335" y="49877"/>
                </a:lnTo>
                <a:lnTo>
                  <a:pt x="3191912" y="22462"/>
                </a:lnTo>
                <a:lnTo>
                  <a:pt x="3497427" y="5689"/>
                </a:lnTo>
                <a:lnTo>
                  <a:pt x="3809898" y="0"/>
                </a:lnTo>
                <a:lnTo>
                  <a:pt x="4122368" y="5689"/>
                </a:lnTo>
                <a:lnTo>
                  <a:pt x="4427883" y="22462"/>
                </a:lnTo>
                <a:lnTo>
                  <a:pt x="4725460" y="49877"/>
                </a:lnTo>
                <a:lnTo>
                  <a:pt x="5014120" y="87493"/>
                </a:lnTo>
                <a:lnTo>
                  <a:pt x="5292882" y="134868"/>
                </a:lnTo>
                <a:lnTo>
                  <a:pt x="5560765" y="191560"/>
                </a:lnTo>
                <a:lnTo>
                  <a:pt x="5816789" y="257128"/>
                </a:lnTo>
                <a:lnTo>
                  <a:pt x="6059974" y="331130"/>
                </a:lnTo>
                <a:lnTo>
                  <a:pt x="6289338" y="413123"/>
                </a:lnTo>
                <a:lnTo>
                  <a:pt x="6503902" y="502667"/>
                </a:lnTo>
                <a:lnTo>
                  <a:pt x="6702685" y="599320"/>
                </a:lnTo>
                <a:lnTo>
                  <a:pt x="6884706" y="702640"/>
                </a:lnTo>
                <a:lnTo>
                  <a:pt x="7048985" y="812186"/>
                </a:lnTo>
                <a:lnTo>
                  <a:pt x="7194542" y="927515"/>
                </a:lnTo>
                <a:lnTo>
                  <a:pt x="7320395" y="1048186"/>
                </a:lnTo>
                <a:lnTo>
                  <a:pt x="7425564" y="1173758"/>
                </a:lnTo>
                <a:lnTo>
                  <a:pt x="7509070" y="1303788"/>
                </a:lnTo>
                <a:lnTo>
                  <a:pt x="7569930" y="1437836"/>
                </a:lnTo>
                <a:lnTo>
                  <a:pt x="7607166" y="1575458"/>
                </a:lnTo>
                <a:lnTo>
                  <a:pt x="7619796" y="1716215"/>
                </a:lnTo>
                <a:lnTo>
                  <a:pt x="7607166" y="1856971"/>
                </a:lnTo>
                <a:lnTo>
                  <a:pt x="7569930" y="1994594"/>
                </a:lnTo>
                <a:lnTo>
                  <a:pt x="7509070" y="2128641"/>
                </a:lnTo>
                <a:lnTo>
                  <a:pt x="7425564" y="2258672"/>
                </a:lnTo>
                <a:lnTo>
                  <a:pt x="7320395" y="2384243"/>
                </a:lnTo>
                <a:lnTo>
                  <a:pt x="7194542" y="2504915"/>
                </a:lnTo>
                <a:lnTo>
                  <a:pt x="7048985" y="2620244"/>
                </a:lnTo>
                <a:lnTo>
                  <a:pt x="6884706" y="2729789"/>
                </a:lnTo>
                <a:lnTo>
                  <a:pt x="6702685" y="2833109"/>
                </a:lnTo>
                <a:lnTo>
                  <a:pt x="6503902" y="2929762"/>
                </a:lnTo>
                <a:lnTo>
                  <a:pt x="6289338" y="3019307"/>
                </a:lnTo>
                <a:lnTo>
                  <a:pt x="6059974" y="3101300"/>
                </a:lnTo>
                <a:lnTo>
                  <a:pt x="5816789" y="3175302"/>
                </a:lnTo>
                <a:lnTo>
                  <a:pt x="5560765" y="3240869"/>
                </a:lnTo>
                <a:lnTo>
                  <a:pt x="5292882" y="3297562"/>
                </a:lnTo>
                <a:lnTo>
                  <a:pt x="5014120" y="3344936"/>
                </a:lnTo>
                <a:lnTo>
                  <a:pt x="4725460" y="3382553"/>
                </a:lnTo>
                <a:lnTo>
                  <a:pt x="4427883" y="3409968"/>
                </a:lnTo>
                <a:lnTo>
                  <a:pt x="4122368" y="3426741"/>
                </a:lnTo>
                <a:lnTo>
                  <a:pt x="3809898" y="3432430"/>
                </a:lnTo>
                <a:lnTo>
                  <a:pt x="3497427" y="3426741"/>
                </a:lnTo>
                <a:lnTo>
                  <a:pt x="3191912" y="3409968"/>
                </a:lnTo>
                <a:lnTo>
                  <a:pt x="2894335" y="3382553"/>
                </a:lnTo>
                <a:lnTo>
                  <a:pt x="2605675" y="3344936"/>
                </a:lnTo>
                <a:lnTo>
                  <a:pt x="2326913" y="3297562"/>
                </a:lnTo>
                <a:lnTo>
                  <a:pt x="2059030" y="3240869"/>
                </a:lnTo>
                <a:lnTo>
                  <a:pt x="1803006" y="3175302"/>
                </a:lnTo>
                <a:lnTo>
                  <a:pt x="1559821" y="3101300"/>
                </a:lnTo>
                <a:lnTo>
                  <a:pt x="1330457" y="3019307"/>
                </a:lnTo>
                <a:lnTo>
                  <a:pt x="1115893" y="2929762"/>
                </a:lnTo>
                <a:lnTo>
                  <a:pt x="917110" y="2833109"/>
                </a:lnTo>
                <a:lnTo>
                  <a:pt x="735089" y="2729789"/>
                </a:lnTo>
                <a:lnTo>
                  <a:pt x="570810" y="2620244"/>
                </a:lnTo>
                <a:lnTo>
                  <a:pt x="425253" y="2504915"/>
                </a:lnTo>
                <a:lnTo>
                  <a:pt x="299400" y="2384243"/>
                </a:lnTo>
                <a:lnTo>
                  <a:pt x="194231" y="2258672"/>
                </a:lnTo>
                <a:lnTo>
                  <a:pt x="110725" y="2128641"/>
                </a:lnTo>
                <a:lnTo>
                  <a:pt x="49865" y="1994594"/>
                </a:lnTo>
                <a:lnTo>
                  <a:pt x="12629" y="1856971"/>
                </a:lnTo>
                <a:lnTo>
                  <a:pt x="0" y="1716215"/>
                </a:lnTo>
                <a:close/>
              </a:path>
            </a:pathLst>
          </a:custGeom>
          <a:ln w="2539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452" y="3173138"/>
            <a:ext cx="2160270" cy="3111246"/>
          </a:xfrm>
          <a:custGeom>
            <a:avLst/>
            <a:gdLst/>
            <a:ahLst/>
            <a:cxnLst/>
            <a:rect l="l" t="t" r="r" b="b"/>
            <a:pathLst>
              <a:path w="2160270" h="2592704">
                <a:moveTo>
                  <a:pt x="1080120" y="0"/>
                </a:moveTo>
                <a:lnTo>
                  <a:pt x="991533" y="4296"/>
                </a:lnTo>
                <a:lnTo>
                  <a:pt x="904919" y="16964"/>
                </a:lnTo>
                <a:lnTo>
                  <a:pt x="820554" y="37669"/>
                </a:lnTo>
                <a:lnTo>
                  <a:pt x="738718" y="66078"/>
                </a:lnTo>
                <a:lnTo>
                  <a:pt x="659688" y="101857"/>
                </a:lnTo>
                <a:lnTo>
                  <a:pt x="583742" y="144673"/>
                </a:lnTo>
                <a:lnTo>
                  <a:pt x="511158" y="194192"/>
                </a:lnTo>
                <a:lnTo>
                  <a:pt x="442215" y="250080"/>
                </a:lnTo>
                <a:lnTo>
                  <a:pt x="377189" y="312005"/>
                </a:lnTo>
                <a:lnTo>
                  <a:pt x="316359" y="379631"/>
                </a:lnTo>
                <a:lnTo>
                  <a:pt x="260004" y="452627"/>
                </a:lnTo>
                <a:lnTo>
                  <a:pt x="208400" y="530658"/>
                </a:lnTo>
                <a:lnTo>
                  <a:pt x="161826" y="613390"/>
                </a:lnTo>
                <a:lnTo>
                  <a:pt x="120561" y="700491"/>
                </a:lnTo>
                <a:lnTo>
                  <a:pt x="84881" y="791626"/>
                </a:lnTo>
                <a:lnTo>
                  <a:pt x="55065" y="886462"/>
                </a:lnTo>
                <a:lnTo>
                  <a:pt x="31391" y="984665"/>
                </a:lnTo>
                <a:lnTo>
                  <a:pt x="14136" y="1085902"/>
                </a:lnTo>
                <a:lnTo>
                  <a:pt x="3580" y="1189840"/>
                </a:lnTo>
                <a:lnTo>
                  <a:pt x="0" y="1296144"/>
                </a:lnTo>
                <a:lnTo>
                  <a:pt x="3580" y="1402448"/>
                </a:lnTo>
                <a:lnTo>
                  <a:pt x="14136" y="1506385"/>
                </a:lnTo>
                <a:lnTo>
                  <a:pt x="31391" y="1607622"/>
                </a:lnTo>
                <a:lnTo>
                  <a:pt x="55065" y="1705825"/>
                </a:lnTo>
                <a:lnTo>
                  <a:pt x="84881" y="1800661"/>
                </a:lnTo>
                <a:lnTo>
                  <a:pt x="120561" y="1891796"/>
                </a:lnTo>
                <a:lnTo>
                  <a:pt x="161826" y="1978897"/>
                </a:lnTo>
                <a:lnTo>
                  <a:pt x="208400" y="2061629"/>
                </a:lnTo>
                <a:lnTo>
                  <a:pt x="260004" y="2139660"/>
                </a:lnTo>
                <a:lnTo>
                  <a:pt x="316359" y="2212656"/>
                </a:lnTo>
                <a:lnTo>
                  <a:pt x="377189" y="2280282"/>
                </a:lnTo>
                <a:lnTo>
                  <a:pt x="442215" y="2342207"/>
                </a:lnTo>
                <a:lnTo>
                  <a:pt x="511158" y="2398095"/>
                </a:lnTo>
                <a:lnTo>
                  <a:pt x="583742" y="2447614"/>
                </a:lnTo>
                <a:lnTo>
                  <a:pt x="659688" y="2490430"/>
                </a:lnTo>
                <a:lnTo>
                  <a:pt x="738718" y="2526209"/>
                </a:lnTo>
                <a:lnTo>
                  <a:pt x="820554" y="2554618"/>
                </a:lnTo>
                <a:lnTo>
                  <a:pt x="904919" y="2575323"/>
                </a:lnTo>
                <a:lnTo>
                  <a:pt x="991533" y="2587991"/>
                </a:lnTo>
                <a:lnTo>
                  <a:pt x="1080120" y="2592287"/>
                </a:lnTo>
                <a:lnTo>
                  <a:pt x="1168706" y="2587991"/>
                </a:lnTo>
                <a:lnTo>
                  <a:pt x="1255321" y="2575323"/>
                </a:lnTo>
                <a:lnTo>
                  <a:pt x="1339685" y="2554618"/>
                </a:lnTo>
                <a:lnTo>
                  <a:pt x="1421521" y="2526209"/>
                </a:lnTo>
                <a:lnTo>
                  <a:pt x="1500551" y="2490430"/>
                </a:lnTo>
                <a:lnTo>
                  <a:pt x="1576497" y="2447614"/>
                </a:lnTo>
                <a:lnTo>
                  <a:pt x="1649080" y="2398095"/>
                </a:lnTo>
                <a:lnTo>
                  <a:pt x="1718024" y="2342207"/>
                </a:lnTo>
                <a:lnTo>
                  <a:pt x="1783050" y="2280282"/>
                </a:lnTo>
                <a:lnTo>
                  <a:pt x="1843880" y="2212656"/>
                </a:lnTo>
                <a:lnTo>
                  <a:pt x="1900235" y="2139660"/>
                </a:lnTo>
                <a:lnTo>
                  <a:pt x="1951839" y="2061629"/>
                </a:lnTo>
                <a:lnTo>
                  <a:pt x="1998413" y="1978897"/>
                </a:lnTo>
                <a:lnTo>
                  <a:pt x="2039678" y="1891796"/>
                </a:lnTo>
                <a:lnTo>
                  <a:pt x="2075358" y="1800661"/>
                </a:lnTo>
                <a:lnTo>
                  <a:pt x="2105174" y="1705825"/>
                </a:lnTo>
                <a:lnTo>
                  <a:pt x="2128848" y="1607622"/>
                </a:lnTo>
                <a:lnTo>
                  <a:pt x="2146103" y="1506385"/>
                </a:lnTo>
                <a:lnTo>
                  <a:pt x="2156659" y="1402448"/>
                </a:lnTo>
                <a:lnTo>
                  <a:pt x="2160240" y="1296144"/>
                </a:lnTo>
                <a:lnTo>
                  <a:pt x="2156659" y="1189840"/>
                </a:lnTo>
                <a:lnTo>
                  <a:pt x="2146103" y="1085902"/>
                </a:lnTo>
                <a:lnTo>
                  <a:pt x="2128848" y="984665"/>
                </a:lnTo>
                <a:lnTo>
                  <a:pt x="2105174" y="886462"/>
                </a:lnTo>
                <a:lnTo>
                  <a:pt x="2075358" y="791626"/>
                </a:lnTo>
                <a:lnTo>
                  <a:pt x="2039678" y="700491"/>
                </a:lnTo>
                <a:lnTo>
                  <a:pt x="1998413" y="613390"/>
                </a:lnTo>
                <a:lnTo>
                  <a:pt x="1951839" y="530658"/>
                </a:lnTo>
                <a:lnTo>
                  <a:pt x="1900235" y="452627"/>
                </a:lnTo>
                <a:lnTo>
                  <a:pt x="1843880" y="379631"/>
                </a:lnTo>
                <a:lnTo>
                  <a:pt x="1783050" y="312005"/>
                </a:lnTo>
                <a:lnTo>
                  <a:pt x="1718024" y="250080"/>
                </a:lnTo>
                <a:lnTo>
                  <a:pt x="1649080" y="194192"/>
                </a:lnTo>
                <a:lnTo>
                  <a:pt x="1576497" y="144673"/>
                </a:lnTo>
                <a:lnTo>
                  <a:pt x="1500551" y="101857"/>
                </a:lnTo>
                <a:lnTo>
                  <a:pt x="1421521" y="66078"/>
                </a:lnTo>
                <a:lnTo>
                  <a:pt x="1339685" y="37669"/>
                </a:lnTo>
                <a:lnTo>
                  <a:pt x="1255321" y="16964"/>
                </a:lnTo>
                <a:lnTo>
                  <a:pt x="1168706" y="4296"/>
                </a:lnTo>
                <a:lnTo>
                  <a:pt x="1080120" y="0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52" y="3173138"/>
            <a:ext cx="2160270" cy="3111246"/>
          </a:xfrm>
          <a:custGeom>
            <a:avLst/>
            <a:gdLst/>
            <a:ahLst/>
            <a:cxnLst/>
            <a:rect l="l" t="t" r="r" b="b"/>
            <a:pathLst>
              <a:path w="2160270" h="2592704">
                <a:moveTo>
                  <a:pt x="0" y="1296143"/>
                </a:moveTo>
                <a:lnTo>
                  <a:pt x="3580" y="1189839"/>
                </a:lnTo>
                <a:lnTo>
                  <a:pt x="14136" y="1085902"/>
                </a:lnTo>
                <a:lnTo>
                  <a:pt x="31391" y="984665"/>
                </a:lnTo>
                <a:lnTo>
                  <a:pt x="55065" y="886461"/>
                </a:lnTo>
                <a:lnTo>
                  <a:pt x="84881" y="791626"/>
                </a:lnTo>
                <a:lnTo>
                  <a:pt x="120561" y="700491"/>
                </a:lnTo>
                <a:lnTo>
                  <a:pt x="161826" y="613390"/>
                </a:lnTo>
                <a:lnTo>
                  <a:pt x="208400" y="530658"/>
                </a:lnTo>
                <a:lnTo>
                  <a:pt x="260004" y="452627"/>
                </a:lnTo>
                <a:lnTo>
                  <a:pt x="316359" y="379631"/>
                </a:lnTo>
                <a:lnTo>
                  <a:pt x="377189" y="312004"/>
                </a:lnTo>
                <a:lnTo>
                  <a:pt x="442215" y="250080"/>
                </a:lnTo>
                <a:lnTo>
                  <a:pt x="511158" y="194192"/>
                </a:lnTo>
                <a:lnTo>
                  <a:pt x="583742" y="144673"/>
                </a:lnTo>
                <a:lnTo>
                  <a:pt x="659688" y="101857"/>
                </a:lnTo>
                <a:lnTo>
                  <a:pt x="738718" y="66078"/>
                </a:lnTo>
                <a:lnTo>
                  <a:pt x="820554" y="37669"/>
                </a:lnTo>
                <a:lnTo>
                  <a:pt x="904918" y="16964"/>
                </a:lnTo>
                <a:lnTo>
                  <a:pt x="991533" y="4296"/>
                </a:lnTo>
                <a:lnTo>
                  <a:pt x="1080119" y="0"/>
                </a:lnTo>
                <a:lnTo>
                  <a:pt x="1168706" y="4296"/>
                </a:lnTo>
                <a:lnTo>
                  <a:pt x="1255320" y="16964"/>
                </a:lnTo>
                <a:lnTo>
                  <a:pt x="1339685" y="37669"/>
                </a:lnTo>
                <a:lnTo>
                  <a:pt x="1421521" y="66078"/>
                </a:lnTo>
                <a:lnTo>
                  <a:pt x="1500551" y="101857"/>
                </a:lnTo>
                <a:lnTo>
                  <a:pt x="1576497" y="144673"/>
                </a:lnTo>
                <a:lnTo>
                  <a:pt x="1649080" y="194192"/>
                </a:lnTo>
                <a:lnTo>
                  <a:pt x="1718024" y="250080"/>
                </a:lnTo>
                <a:lnTo>
                  <a:pt x="1783050" y="312004"/>
                </a:lnTo>
                <a:lnTo>
                  <a:pt x="1843879" y="379631"/>
                </a:lnTo>
                <a:lnTo>
                  <a:pt x="1900235" y="452627"/>
                </a:lnTo>
                <a:lnTo>
                  <a:pt x="1951839" y="530658"/>
                </a:lnTo>
                <a:lnTo>
                  <a:pt x="1998412" y="613390"/>
                </a:lnTo>
                <a:lnTo>
                  <a:pt x="2039678" y="700491"/>
                </a:lnTo>
                <a:lnTo>
                  <a:pt x="2075358" y="791626"/>
                </a:lnTo>
                <a:lnTo>
                  <a:pt x="2105174" y="886461"/>
                </a:lnTo>
                <a:lnTo>
                  <a:pt x="2128848" y="984665"/>
                </a:lnTo>
                <a:lnTo>
                  <a:pt x="2146102" y="1085902"/>
                </a:lnTo>
                <a:lnTo>
                  <a:pt x="2156658" y="1189839"/>
                </a:lnTo>
                <a:lnTo>
                  <a:pt x="2160239" y="1296143"/>
                </a:lnTo>
                <a:lnTo>
                  <a:pt x="2156658" y="1402447"/>
                </a:lnTo>
                <a:lnTo>
                  <a:pt x="2146102" y="1506384"/>
                </a:lnTo>
                <a:lnTo>
                  <a:pt x="2128848" y="1607622"/>
                </a:lnTo>
                <a:lnTo>
                  <a:pt x="2105174" y="1705825"/>
                </a:lnTo>
                <a:lnTo>
                  <a:pt x="2075358" y="1800661"/>
                </a:lnTo>
                <a:lnTo>
                  <a:pt x="2039678" y="1891796"/>
                </a:lnTo>
                <a:lnTo>
                  <a:pt x="1998412" y="1978897"/>
                </a:lnTo>
                <a:lnTo>
                  <a:pt x="1951839" y="2061629"/>
                </a:lnTo>
                <a:lnTo>
                  <a:pt x="1900235" y="2139660"/>
                </a:lnTo>
                <a:lnTo>
                  <a:pt x="1843879" y="2212655"/>
                </a:lnTo>
                <a:lnTo>
                  <a:pt x="1783050" y="2280282"/>
                </a:lnTo>
                <a:lnTo>
                  <a:pt x="1718024" y="2342206"/>
                </a:lnTo>
                <a:lnTo>
                  <a:pt x="1649080" y="2398095"/>
                </a:lnTo>
                <a:lnTo>
                  <a:pt x="1576497" y="2447614"/>
                </a:lnTo>
                <a:lnTo>
                  <a:pt x="1500551" y="2490429"/>
                </a:lnTo>
                <a:lnTo>
                  <a:pt x="1421521" y="2526209"/>
                </a:lnTo>
                <a:lnTo>
                  <a:pt x="1339685" y="2554617"/>
                </a:lnTo>
                <a:lnTo>
                  <a:pt x="1255320" y="2575322"/>
                </a:lnTo>
                <a:lnTo>
                  <a:pt x="1168706" y="2587990"/>
                </a:lnTo>
                <a:lnTo>
                  <a:pt x="1080119" y="2592287"/>
                </a:lnTo>
                <a:lnTo>
                  <a:pt x="991533" y="2587990"/>
                </a:lnTo>
                <a:lnTo>
                  <a:pt x="904918" y="2575322"/>
                </a:lnTo>
                <a:lnTo>
                  <a:pt x="820554" y="2554617"/>
                </a:lnTo>
                <a:lnTo>
                  <a:pt x="738718" y="2526209"/>
                </a:lnTo>
                <a:lnTo>
                  <a:pt x="659688" y="2490429"/>
                </a:lnTo>
                <a:lnTo>
                  <a:pt x="583742" y="2447614"/>
                </a:lnTo>
                <a:lnTo>
                  <a:pt x="511158" y="2398095"/>
                </a:lnTo>
                <a:lnTo>
                  <a:pt x="442215" y="2342206"/>
                </a:lnTo>
                <a:lnTo>
                  <a:pt x="377189" y="2280282"/>
                </a:lnTo>
                <a:lnTo>
                  <a:pt x="316359" y="2212655"/>
                </a:lnTo>
                <a:lnTo>
                  <a:pt x="260004" y="2139660"/>
                </a:lnTo>
                <a:lnTo>
                  <a:pt x="208400" y="2061629"/>
                </a:lnTo>
                <a:lnTo>
                  <a:pt x="161826" y="1978897"/>
                </a:lnTo>
                <a:lnTo>
                  <a:pt x="120561" y="1891796"/>
                </a:lnTo>
                <a:lnTo>
                  <a:pt x="84881" y="1800661"/>
                </a:lnTo>
                <a:lnTo>
                  <a:pt x="55065" y="1705825"/>
                </a:lnTo>
                <a:lnTo>
                  <a:pt x="31391" y="1607622"/>
                </a:lnTo>
                <a:lnTo>
                  <a:pt x="14136" y="1506384"/>
                </a:lnTo>
                <a:lnTo>
                  <a:pt x="3580" y="1402447"/>
                </a:lnTo>
                <a:lnTo>
                  <a:pt x="0" y="1296143"/>
                </a:lnTo>
                <a:close/>
              </a:path>
            </a:pathLst>
          </a:custGeom>
          <a:ln w="25399">
            <a:solidFill>
              <a:srgbClr val="51A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448" y="3881906"/>
            <a:ext cx="816610" cy="156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25" dirty="0">
                <a:solidFill>
                  <a:srgbClr val="FFFFFF"/>
                </a:solidFill>
                <a:latin typeface="Arial Narrow"/>
                <a:cs typeface="Arial Narrow"/>
              </a:rPr>
              <a:t>ПСР</a:t>
            </a:r>
            <a:endParaRPr sz="36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53</a:t>
            </a:r>
            <a:endParaRPr sz="24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620"/>
              </a:spcBef>
            </a:pP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20</a:t>
            </a:r>
            <a:r>
              <a:rPr sz="1400" spc="-8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1-2014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032" y="3002156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180000" y="0"/>
                </a:moveTo>
                <a:lnTo>
                  <a:pt x="136743" y="6277"/>
                </a:lnTo>
                <a:lnTo>
                  <a:pt x="97279" y="24109"/>
                </a:lnTo>
                <a:lnTo>
                  <a:pt x="62857" y="51995"/>
                </a:lnTo>
                <a:lnTo>
                  <a:pt x="34729" y="88433"/>
                </a:lnTo>
                <a:lnTo>
                  <a:pt x="14145" y="131923"/>
                </a:lnTo>
                <a:lnTo>
                  <a:pt x="2355" y="180963"/>
                </a:lnTo>
                <a:lnTo>
                  <a:pt x="0" y="216000"/>
                </a:lnTo>
                <a:lnTo>
                  <a:pt x="596" y="233715"/>
                </a:lnTo>
                <a:lnTo>
                  <a:pt x="9176" y="284273"/>
                </a:lnTo>
                <a:lnTo>
                  <a:pt x="26968" y="329780"/>
                </a:lnTo>
                <a:lnTo>
                  <a:pt x="52720" y="368735"/>
                </a:lnTo>
                <a:lnTo>
                  <a:pt x="85183" y="399638"/>
                </a:lnTo>
                <a:lnTo>
                  <a:pt x="123106" y="420988"/>
                </a:lnTo>
                <a:lnTo>
                  <a:pt x="165237" y="431284"/>
                </a:lnTo>
                <a:lnTo>
                  <a:pt x="180000" y="432000"/>
                </a:lnTo>
                <a:lnTo>
                  <a:pt x="194762" y="431284"/>
                </a:lnTo>
                <a:lnTo>
                  <a:pt x="236893" y="420988"/>
                </a:lnTo>
                <a:lnTo>
                  <a:pt x="274816" y="399638"/>
                </a:lnTo>
                <a:lnTo>
                  <a:pt x="307279" y="368735"/>
                </a:lnTo>
                <a:lnTo>
                  <a:pt x="333031" y="329780"/>
                </a:lnTo>
                <a:lnTo>
                  <a:pt x="350823" y="284273"/>
                </a:lnTo>
                <a:lnTo>
                  <a:pt x="359403" y="233715"/>
                </a:lnTo>
                <a:lnTo>
                  <a:pt x="360000" y="216000"/>
                </a:lnTo>
                <a:lnTo>
                  <a:pt x="359403" y="198284"/>
                </a:lnTo>
                <a:lnTo>
                  <a:pt x="350823" y="147727"/>
                </a:lnTo>
                <a:lnTo>
                  <a:pt x="333031" y="102220"/>
                </a:lnTo>
                <a:lnTo>
                  <a:pt x="307279" y="63265"/>
                </a:lnTo>
                <a:lnTo>
                  <a:pt x="274816" y="32361"/>
                </a:lnTo>
                <a:lnTo>
                  <a:pt x="236893" y="11011"/>
                </a:lnTo>
                <a:lnTo>
                  <a:pt x="194762" y="716"/>
                </a:lnTo>
                <a:lnTo>
                  <a:pt x="180000" y="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032" y="3002156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0" y="215999"/>
                </a:moveTo>
                <a:lnTo>
                  <a:pt x="5231" y="164092"/>
                </a:lnTo>
                <a:lnTo>
                  <a:pt x="20091" y="116735"/>
                </a:lnTo>
                <a:lnTo>
                  <a:pt x="43329" y="75429"/>
                </a:lnTo>
                <a:lnTo>
                  <a:pt x="73694" y="41675"/>
                </a:lnTo>
                <a:lnTo>
                  <a:pt x="109935" y="16974"/>
                </a:lnTo>
                <a:lnTo>
                  <a:pt x="150803" y="2827"/>
                </a:lnTo>
                <a:lnTo>
                  <a:pt x="179999" y="0"/>
                </a:lnTo>
                <a:lnTo>
                  <a:pt x="194762" y="716"/>
                </a:lnTo>
                <a:lnTo>
                  <a:pt x="236893" y="11011"/>
                </a:lnTo>
                <a:lnTo>
                  <a:pt x="274816" y="32361"/>
                </a:lnTo>
                <a:lnTo>
                  <a:pt x="307279" y="63264"/>
                </a:lnTo>
                <a:lnTo>
                  <a:pt x="333031" y="102220"/>
                </a:lnTo>
                <a:lnTo>
                  <a:pt x="350823" y="147727"/>
                </a:lnTo>
                <a:lnTo>
                  <a:pt x="359403" y="198284"/>
                </a:lnTo>
                <a:lnTo>
                  <a:pt x="359999" y="215999"/>
                </a:lnTo>
                <a:lnTo>
                  <a:pt x="359403" y="233715"/>
                </a:lnTo>
                <a:lnTo>
                  <a:pt x="350823" y="284272"/>
                </a:lnTo>
                <a:lnTo>
                  <a:pt x="333031" y="329779"/>
                </a:lnTo>
                <a:lnTo>
                  <a:pt x="307279" y="368735"/>
                </a:lnTo>
                <a:lnTo>
                  <a:pt x="274816" y="399638"/>
                </a:lnTo>
                <a:lnTo>
                  <a:pt x="236893" y="420988"/>
                </a:lnTo>
                <a:lnTo>
                  <a:pt x="194762" y="431283"/>
                </a:lnTo>
                <a:lnTo>
                  <a:pt x="179999" y="431999"/>
                </a:lnTo>
                <a:lnTo>
                  <a:pt x="165237" y="431283"/>
                </a:lnTo>
                <a:lnTo>
                  <a:pt x="123106" y="420988"/>
                </a:lnTo>
                <a:lnTo>
                  <a:pt x="85183" y="399638"/>
                </a:lnTo>
                <a:lnTo>
                  <a:pt x="52720" y="368735"/>
                </a:lnTo>
                <a:lnTo>
                  <a:pt x="26968" y="329779"/>
                </a:lnTo>
                <a:lnTo>
                  <a:pt x="9176" y="284272"/>
                </a:lnTo>
                <a:lnTo>
                  <a:pt x="596" y="233715"/>
                </a:lnTo>
                <a:lnTo>
                  <a:pt x="0" y="215999"/>
                </a:lnTo>
                <a:close/>
              </a:path>
            </a:pathLst>
          </a:custGeom>
          <a:ln w="25399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1492" y="3157504"/>
            <a:ext cx="1066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5050" y="4644656"/>
            <a:ext cx="1224280" cy="1763268"/>
          </a:xfrm>
          <a:custGeom>
            <a:avLst/>
            <a:gdLst/>
            <a:ahLst/>
            <a:cxnLst/>
            <a:rect l="l" t="t" r="r" b="b"/>
            <a:pathLst>
              <a:path w="1224279" h="1469389">
                <a:moveTo>
                  <a:pt x="612068" y="0"/>
                </a:moveTo>
                <a:lnTo>
                  <a:pt x="561869" y="2434"/>
                </a:lnTo>
                <a:lnTo>
                  <a:pt x="512788" y="9613"/>
                </a:lnTo>
                <a:lnTo>
                  <a:pt x="464981" y="21345"/>
                </a:lnTo>
                <a:lnTo>
                  <a:pt x="418607" y="37444"/>
                </a:lnTo>
                <a:lnTo>
                  <a:pt x="373824" y="57719"/>
                </a:lnTo>
                <a:lnTo>
                  <a:pt x="330788" y="81981"/>
                </a:lnTo>
                <a:lnTo>
                  <a:pt x="289657" y="110042"/>
                </a:lnTo>
                <a:lnTo>
                  <a:pt x="250589" y="141712"/>
                </a:lnTo>
                <a:lnTo>
                  <a:pt x="213741" y="176802"/>
                </a:lnTo>
                <a:lnTo>
                  <a:pt x="179270" y="215124"/>
                </a:lnTo>
                <a:lnTo>
                  <a:pt x="147336" y="256488"/>
                </a:lnTo>
                <a:lnTo>
                  <a:pt x="118093" y="300706"/>
                </a:lnTo>
                <a:lnTo>
                  <a:pt x="91702" y="347588"/>
                </a:lnTo>
                <a:lnTo>
                  <a:pt x="68318" y="396945"/>
                </a:lnTo>
                <a:lnTo>
                  <a:pt x="48099" y="448588"/>
                </a:lnTo>
                <a:lnTo>
                  <a:pt x="31203" y="502328"/>
                </a:lnTo>
                <a:lnTo>
                  <a:pt x="17788" y="557977"/>
                </a:lnTo>
                <a:lnTo>
                  <a:pt x="8010" y="615344"/>
                </a:lnTo>
                <a:lnTo>
                  <a:pt x="2028" y="674242"/>
                </a:lnTo>
                <a:lnTo>
                  <a:pt x="0" y="734481"/>
                </a:lnTo>
                <a:lnTo>
                  <a:pt x="2028" y="794720"/>
                </a:lnTo>
                <a:lnTo>
                  <a:pt x="8010" y="853618"/>
                </a:lnTo>
                <a:lnTo>
                  <a:pt x="17788" y="910986"/>
                </a:lnTo>
                <a:lnTo>
                  <a:pt x="31203" y="966634"/>
                </a:lnTo>
                <a:lnTo>
                  <a:pt x="48099" y="1020375"/>
                </a:lnTo>
                <a:lnTo>
                  <a:pt x="68318" y="1072018"/>
                </a:lnTo>
                <a:lnTo>
                  <a:pt x="91702" y="1121375"/>
                </a:lnTo>
                <a:lnTo>
                  <a:pt x="118093" y="1168257"/>
                </a:lnTo>
                <a:lnTo>
                  <a:pt x="147336" y="1212474"/>
                </a:lnTo>
                <a:lnTo>
                  <a:pt x="179270" y="1253838"/>
                </a:lnTo>
                <a:lnTo>
                  <a:pt x="213741" y="1292160"/>
                </a:lnTo>
                <a:lnTo>
                  <a:pt x="250589" y="1327251"/>
                </a:lnTo>
                <a:lnTo>
                  <a:pt x="289657" y="1358921"/>
                </a:lnTo>
                <a:lnTo>
                  <a:pt x="330788" y="1386982"/>
                </a:lnTo>
                <a:lnTo>
                  <a:pt x="373824" y="1411244"/>
                </a:lnTo>
                <a:lnTo>
                  <a:pt x="418607" y="1431519"/>
                </a:lnTo>
                <a:lnTo>
                  <a:pt x="464981" y="1447617"/>
                </a:lnTo>
                <a:lnTo>
                  <a:pt x="512788" y="1459350"/>
                </a:lnTo>
                <a:lnTo>
                  <a:pt x="561869" y="1466528"/>
                </a:lnTo>
                <a:lnTo>
                  <a:pt x="612068" y="1468963"/>
                </a:lnTo>
                <a:lnTo>
                  <a:pt x="662267" y="1466528"/>
                </a:lnTo>
                <a:lnTo>
                  <a:pt x="711349" y="1459350"/>
                </a:lnTo>
                <a:lnTo>
                  <a:pt x="759155" y="1447617"/>
                </a:lnTo>
                <a:lnTo>
                  <a:pt x="805529" y="1431519"/>
                </a:lnTo>
                <a:lnTo>
                  <a:pt x="850312" y="1411244"/>
                </a:lnTo>
                <a:lnTo>
                  <a:pt x="893348" y="1386982"/>
                </a:lnTo>
                <a:lnTo>
                  <a:pt x="934479" y="1358921"/>
                </a:lnTo>
                <a:lnTo>
                  <a:pt x="973547" y="1327251"/>
                </a:lnTo>
                <a:lnTo>
                  <a:pt x="1010395" y="1292160"/>
                </a:lnTo>
                <a:lnTo>
                  <a:pt x="1044865" y="1253838"/>
                </a:lnTo>
                <a:lnTo>
                  <a:pt x="1076800" y="1212474"/>
                </a:lnTo>
                <a:lnTo>
                  <a:pt x="1106042" y="1168257"/>
                </a:lnTo>
                <a:lnTo>
                  <a:pt x="1132434" y="1121375"/>
                </a:lnTo>
                <a:lnTo>
                  <a:pt x="1155818" y="1072018"/>
                </a:lnTo>
                <a:lnTo>
                  <a:pt x="1176037" y="1020375"/>
                </a:lnTo>
                <a:lnTo>
                  <a:pt x="1192932" y="966634"/>
                </a:lnTo>
                <a:lnTo>
                  <a:pt x="1206348" y="910986"/>
                </a:lnTo>
                <a:lnTo>
                  <a:pt x="1216125" y="853618"/>
                </a:lnTo>
                <a:lnTo>
                  <a:pt x="1222107" y="794720"/>
                </a:lnTo>
                <a:lnTo>
                  <a:pt x="1224136" y="734481"/>
                </a:lnTo>
                <a:lnTo>
                  <a:pt x="1222107" y="674242"/>
                </a:lnTo>
                <a:lnTo>
                  <a:pt x="1216125" y="615344"/>
                </a:lnTo>
                <a:lnTo>
                  <a:pt x="1206348" y="557977"/>
                </a:lnTo>
                <a:lnTo>
                  <a:pt x="1192932" y="502328"/>
                </a:lnTo>
                <a:lnTo>
                  <a:pt x="1176037" y="448588"/>
                </a:lnTo>
                <a:lnTo>
                  <a:pt x="1155818" y="396945"/>
                </a:lnTo>
                <a:lnTo>
                  <a:pt x="1132434" y="347588"/>
                </a:lnTo>
                <a:lnTo>
                  <a:pt x="1106042" y="300706"/>
                </a:lnTo>
                <a:lnTo>
                  <a:pt x="1076800" y="256488"/>
                </a:lnTo>
                <a:lnTo>
                  <a:pt x="1044865" y="215124"/>
                </a:lnTo>
                <a:lnTo>
                  <a:pt x="1010395" y="176802"/>
                </a:lnTo>
                <a:lnTo>
                  <a:pt x="973547" y="141712"/>
                </a:lnTo>
                <a:lnTo>
                  <a:pt x="934479" y="110042"/>
                </a:lnTo>
                <a:lnTo>
                  <a:pt x="893348" y="81981"/>
                </a:lnTo>
                <a:lnTo>
                  <a:pt x="850312" y="57719"/>
                </a:lnTo>
                <a:lnTo>
                  <a:pt x="805529" y="37444"/>
                </a:lnTo>
                <a:lnTo>
                  <a:pt x="759155" y="21345"/>
                </a:lnTo>
                <a:lnTo>
                  <a:pt x="711349" y="9613"/>
                </a:lnTo>
                <a:lnTo>
                  <a:pt x="662267" y="2434"/>
                </a:lnTo>
                <a:lnTo>
                  <a:pt x="612068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5050" y="4644656"/>
            <a:ext cx="1224280" cy="1763268"/>
          </a:xfrm>
          <a:custGeom>
            <a:avLst/>
            <a:gdLst/>
            <a:ahLst/>
            <a:cxnLst/>
            <a:rect l="l" t="t" r="r" b="b"/>
            <a:pathLst>
              <a:path w="1224279" h="1469389">
                <a:moveTo>
                  <a:pt x="0" y="734481"/>
                </a:moveTo>
                <a:lnTo>
                  <a:pt x="2028" y="674242"/>
                </a:lnTo>
                <a:lnTo>
                  <a:pt x="8010" y="615345"/>
                </a:lnTo>
                <a:lnTo>
                  <a:pt x="17788" y="557977"/>
                </a:lnTo>
                <a:lnTo>
                  <a:pt x="31203" y="502328"/>
                </a:lnTo>
                <a:lnTo>
                  <a:pt x="48099" y="448588"/>
                </a:lnTo>
                <a:lnTo>
                  <a:pt x="68317" y="396945"/>
                </a:lnTo>
                <a:lnTo>
                  <a:pt x="91701" y="347588"/>
                </a:lnTo>
                <a:lnTo>
                  <a:pt x="118093" y="300706"/>
                </a:lnTo>
                <a:lnTo>
                  <a:pt x="147335" y="256488"/>
                </a:lnTo>
                <a:lnTo>
                  <a:pt x="179270" y="215124"/>
                </a:lnTo>
                <a:lnTo>
                  <a:pt x="213740" y="176802"/>
                </a:lnTo>
                <a:lnTo>
                  <a:pt x="250588" y="141712"/>
                </a:lnTo>
                <a:lnTo>
                  <a:pt x="289656" y="110042"/>
                </a:lnTo>
                <a:lnTo>
                  <a:pt x="330787" y="81981"/>
                </a:lnTo>
                <a:lnTo>
                  <a:pt x="373823" y="57719"/>
                </a:lnTo>
                <a:lnTo>
                  <a:pt x="418607" y="37444"/>
                </a:lnTo>
                <a:lnTo>
                  <a:pt x="464980" y="21345"/>
                </a:lnTo>
                <a:lnTo>
                  <a:pt x="512787" y="9613"/>
                </a:lnTo>
                <a:lnTo>
                  <a:pt x="561868" y="2434"/>
                </a:lnTo>
                <a:lnTo>
                  <a:pt x="612068" y="0"/>
                </a:lnTo>
                <a:lnTo>
                  <a:pt x="662267" y="2434"/>
                </a:lnTo>
                <a:lnTo>
                  <a:pt x="711348" y="9613"/>
                </a:lnTo>
                <a:lnTo>
                  <a:pt x="759154" y="21345"/>
                </a:lnTo>
                <a:lnTo>
                  <a:pt x="805528" y="37444"/>
                </a:lnTo>
                <a:lnTo>
                  <a:pt x="850312" y="57719"/>
                </a:lnTo>
                <a:lnTo>
                  <a:pt x="893348" y="81981"/>
                </a:lnTo>
                <a:lnTo>
                  <a:pt x="934479" y="110042"/>
                </a:lnTo>
                <a:lnTo>
                  <a:pt x="973547" y="141712"/>
                </a:lnTo>
                <a:lnTo>
                  <a:pt x="1010395" y="176802"/>
                </a:lnTo>
                <a:lnTo>
                  <a:pt x="1044865" y="215124"/>
                </a:lnTo>
                <a:lnTo>
                  <a:pt x="1076800" y="256488"/>
                </a:lnTo>
                <a:lnTo>
                  <a:pt x="1106042" y="300706"/>
                </a:lnTo>
                <a:lnTo>
                  <a:pt x="1132433" y="347588"/>
                </a:lnTo>
                <a:lnTo>
                  <a:pt x="1155817" y="396945"/>
                </a:lnTo>
                <a:lnTo>
                  <a:pt x="1176036" y="448588"/>
                </a:lnTo>
                <a:lnTo>
                  <a:pt x="1192932" y="502328"/>
                </a:lnTo>
                <a:lnTo>
                  <a:pt x="1206347" y="557977"/>
                </a:lnTo>
                <a:lnTo>
                  <a:pt x="1216124" y="615345"/>
                </a:lnTo>
                <a:lnTo>
                  <a:pt x="1222106" y="674242"/>
                </a:lnTo>
                <a:lnTo>
                  <a:pt x="1224135" y="734481"/>
                </a:lnTo>
                <a:lnTo>
                  <a:pt x="1222106" y="794720"/>
                </a:lnTo>
                <a:lnTo>
                  <a:pt x="1216124" y="853618"/>
                </a:lnTo>
                <a:lnTo>
                  <a:pt x="1206347" y="910986"/>
                </a:lnTo>
                <a:lnTo>
                  <a:pt x="1192932" y="966634"/>
                </a:lnTo>
                <a:lnTo>
                  <a:pt x="1176036" y="1020375"/>
                </a:lnTo>
                <a:lnTo>
                  <a:pt x="1155817" y="1072018"/>
                </a:lnTo>
                <a:lnTo>
                  <a:pt x="1132433" y="1121375"/>
                </a:lnTo>
                <a:lnTo>
                  <a:pt x="1106042" y="1168257"/>
                </a:lnTo>
                <a:lnTo>
                  <a:pt x="1076800" y="1212474"/>
                </a:lnTo>
                <a:lnTo>
                  <a:pt x="1044865" y="1253838"/>
                </a:lnTo>
                <a:lnTo>
                  <a:pt x="1010395" y="1292160"/>
                </a:lnTo>
                <a:lnTo>
                  <a:pt x="973547" y="1327251"/>
                </a:lnTo>
                <a:lnTo>
                  <a:pt x="934479" y="1358921"/>
                </a:lnTo>
                <a:lnTo>
                  <a:pt x="893348" y="1386982"/>
                </a:lnTo>
                <a:lnTo>
                  <a:pt x="850312" y="1411244"/>
                </a:lnTo>
                <a:lnTo>
                  <a:pt x="805528" y="1431519"/>
                </a:lnTo>
                <a:lnTo>
                  <a:pt x="759154" y="1447617"/>
                </a:lnTo>
                <a:lnTo>
                  <a:pt x="711348" y="1459350"/>
                </a:lnTo>
                <a:lnTo>
                  <a:pt x="662267" y="1466528"/>
                </a:lnTo>
                <a:lnTo>
                  <a:pt x="612068" y="1468963"/>
                </a:lnTo>
                <a:lnTo>
                  <a:pt x="561868" y="1466528"/>
                </a:lnTo>
                <a:lnTo>
                  <a:pt x="512787" y="1459350"/>
                </a:lnTo>
                <a:lnTo>
                  <a:pt x="464980" y="1447617"/>
                </a:lnTo>
                <a:lnTo>
                  <a:pt x="418607" y="1431519"/>
                </a:lnTo>
                <a:lnTo>
                  <a:pt x="373823" y="1411244"/>
                </a:lnTo>
                <a:lnTo>
                  <a:pt x="330787" y="1386982"/>
                </a:lnTo>
                <a:lnTo>
                  <a:pt x="289656" y="1358921"/>
                </a:lnTo>
                <a:lnTo>
                  <a:pt x="250588" y="1327251"/>
                </a:lnTo>
                <a:lnTo>
                  <a:pt x="213740" y="1292160"/>
                </a:lnTo>
                <a:lnTo>
                  <a:pt x="179270" y="1253838"/>
                </a:lnTo>
                <a:lnTo>
                  <a:pt x="147335" y="1212474"/>
                </a:lnTo>
                <a:lnTo>
                  <a:pt x="118093" y="1168257"/>
                </a:lnTo>
                <a:lnTo>
                  <a:pt x="91701" y="1121375"/>
                </a:lnTo>
                <a:lnTo>
                  <a:pt x="68317" y="1072018"/>
                </a:lnTo>
                <a:lnTo>
                  <a:pt x="48099" y="1020375"/>
                </a:lnTo>
                <a:lnTo>
                  <a:pt x="31203" y="966634"/>
                </a:lnTo>
                <a:lnTo>
                  <a:pt x="17788" y="910986"/>
                </a:lnTo>
                <a:lnTo>
                  <a:pt x="8010" y="853618"/>
                </a:lnTo>
                <a:lnTo>
                  <a:pt x="2028" y="794720"/>
                </a:lnTo>
                <a:lnTo>
                  <a:pt x="0" y="734481"/>
                </a:lnTo>
                <a:close/>
              </a:path>
            </a:pathLst>
          </a:custGeom>
          <a:ln w="25399">
            <a:solidFill>
              <a:srgbClr val="50A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1210" y="4963580"/>
            <a:ext cx="55816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5-100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21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000" dirty="0">
                <a:solidFill>
                  <a:srgbClr val="FFFFFF"/>
                </a:solidFill>
                <a:latin typeface="Arial Narrow"/>
                <a:cs typeface="Arial Narrow"/>
              </a:rPr>
              <a:t>2013-2020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7762" y="5848294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5" h="432435">
                <a:moveTo>
                  <a:pt x="179999" y="0"/>
                </a:moveTo>
                <a:lnTo>
                  <a:pt x="136743" y="6277"/>
                </a:lnTo>
                <a:lnTo>
                  <a:pt x="97279" y="24109"/>
                </a:lnTo>
                <a:lnTo>
                  <a:pt x="62858" y="51995"/>
                </a:lnTo>
                <a:lnTo>
                  <a:pt x="34729" y="88433"/>
                </a:lnTo>
                <a:lnTo>
                  <a:pt x="14145" y="131923"/>
                </a:lnTo>
                <a:lnTo>
                  <a:pt x="2355" y="180963"/>
                </a:lnTo>
                <a:lnTo>
                  <a:pt x="0" y="215999"/>
                </a:lnTo>
                <a:lnTo>
                  <a:pt x="596" y="233715"/>
                </a:lnTo>
                <a:lnTo>
                  <a:pt x="9176" y="284272"/>
                </a:lnTo>
                <a:lnTo>
                  <a:pt x="26968" y="329779"/>
                </a:lnTo>
                <a:lnTo>
                  <a:pt x="52720" y="368734"/>
                </a:lnTo>
                <a:lnTo>
                  <a:pt x="85183" y="399638"/>
                </a:lnTo>
                <a:lnTo>
                  <a:pt x="123106" y="420988"/>
                </a:lnTo>
                <a:lnTo>
                  <a:pt x="165236" y="431283"/>
                </a:lnTo>
                <a:lnTo>
                  <a:pt x="179999" y="431999"/>
                </a:lnTo>
                <a:lnTo>
                  <a:pt x="194762" y="431283"/>
                </a:lnTo>
                <a:lnTo>
                  <a:pt x="236893" y="420988"/>
                </a:lnTo>
                <a:lnTo>
                  <a:pt x="274816" y="399638"/>
                </a:lnTo>
                <a:lnTo>
                  <a:pt x="307279" y="368734"/>
                </a:lnTo>
                <a:lnTo>
                  <a:pt x="333032" y="329779"/>
                </a:lnTo>
                <a:lnTo>
                  <a:pt x="350823" y="284272"/>
                </a:lnTo>
                <a:lnTo>
                  <a:pt x="359403" y="233715"/>
                </a:lnTo>
                <a:lnTo>
                  <a:pt x="360000" y="215999"/>
                </a:lnTo>
                <a:lnTo>
                  <a:pt x="359403" y="198284"/>
                </a:lnTo>
                <a:lnTo>
                  <a:pt x="350823" y="147727"/>
                </a:lnTo>
                <a:lnTo>
                  <a:pt x="333032" y="102220"/>
                </a:lnTo>
                <a:lnTo>
                  <a:pt x="307279" y="63264"/>
                </a:lnTo>
                <a:lnTo>
                  <a:pt x="274816" y="32361"/>
                </a:lnTo>
                <a:lnTo>
                  <a:pt x="236893" y="11011"/>
                </a:lnTo>
                <a:lnTo>
                  <a:pt x="194762" y="716"/>
                </a:lnTo>
                <a:lnTo>
                  <a:pt x="179999" y="0"/>
                </a:lnTo>
                <a:close/>
              </a:path>
            </a:pathLst>
          </a:custGeom>
          <a:solidFill>
            <a:srgbClr val="6D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7762" y="5848294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5" h="432435">
                <a:moveTo>
                  <a:pt x="0" y="215999"/>
                </a:moveTo>
                <a:lnTo>
                  <a:pt x="5231" y="164092"/>
                </a:lnTo>
                <a:lnTo>
                  <a:pt x="20091" y="116735"/>
                </a:lnTo>
                <a:lnTo>
                  <a:pt x="43329" y="75429"/>
                </a:lnTo>
                <a:lnTo>
                  <a:pt x="73694" y="41675"/>
                </a:lnTo>
                <a:lnTo>
                  <a:pt x="109935" y="16974"/>
                </a:lnTo>
                <a:lnTo>
                  <a:pt x="150802" y="2827"/>
                </a:lnTo>
                <a:lnTo>
                  <a:pt x="179999" y="0"/>
                </a:lnTo>
                <a:lnTo>
                  <a:pt x="194762" y="716"/>
                </a:lnTo>
                <a:lnTo>
                  <a:pt x="236893" y="11011"/>
                </a:lnTo>
                <a:lnTo>
                  <a:pt x="274816" y="32361"/>
                </a:lnTo>
                <a:lnTo>
                  <a:pt x="307279" y="63264"/>
                </a:lnTo>
                <a:lnTo>
                  <a:pt x="333031" y="102220"/>
                </a:lnTo>
                <a:lnTo>
                  <a:pt x="350823" y="147727"/>
                </a:lnTo>
                <a:lnTo>
                  <a:pt x="359403" y="198284"/>
                </a:lnTo>
                <a:lnTo>
                  <a:pt x="360000" y="215999"/>
                </a:lnTo>
                <a:lnTo>
                  <a:pt x="359403" y="233715"/>
                </a:lnTo>
                <a:lnTo>
                  <a:pt x="350823" y="284272"/>
                </a:lnTo>
                <a:lnTo>
                  <a:pt x="333031" y="329779"/>
                </a:lnTo>
                <a:lnTo>
                  <a:pt x="307279" y="368734"/>
                </a:lnTo>
                <a:lnTo>
                  <a:pt x="274816" y="399638"/>
                </a:lnTo>
                <a:lnTo>
                  <a:pt x="236893" y="420988"/>
                </a:lnTo>
                <a:lnTo>
                  <a:pt x="194762" y="431283"/>
                </a:lnTo>
                <a:lnTo>
                  <a:pt x="179999" y="431999"/>
                </a:lnTo>
                <a:lnTo>
                  <a:pt x="165237" y="431283"/>
                </a:lnTo>
                <a:lnTo>
                  <a:pt x="123106" y="420988"/>
                </a:lnTo>
                <a:lnTo>
                  <a:pt x="85183" y="399638"/>
                </a:lnTo>
                <a:lnTo>
                  <a:pt x="52720" y="368734"/>
                </a:lnTo>
                <a:lnTo>
                  <a:pt x="26968" y="329779"/>
                </a:lnTo>
                <a:lnTo>
                  <a:pt x="9176" y="284272"/>
                </a:lnTo>
                <a:lnTo>
                  <a:pt x="596" y="233715"/>
                </a:lnTo>
                <a:lnTo>
                  <a:pt x="0" y="215999"/>
                </a:lnTo>
                <a:close/>
              </a:path>
            </a:pathLst>
          </a:custGeom>
          <a:ln w="25399">
            <a:solidFill>
              <a:srgbClr val="51A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27413" y="6003642"/>
            <a:ext cx="1066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92706" y="4728510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5" h="432435">
                <a:moveTo>
                  <a:pt x="179999" y="0"/>
                </a:moveTo>
                <a:lnTo>
                  <a:pt x="136743" y="6277"/>
                </a:lnTo>
                <a:lnTo>
                  <a:pt x="97279" y="24109"/>
                </a:lnTo>
                <a:lnTo>
                  <a:pt x="62858" y="51995"/>
                </a:lnTo>
                <a:lnTo>
                  <a:pt x="34729" y="88433"/>
                </a:lnTo>
                <a:lnTo>
                  <a:pt x="14145" y="131923"/>
                </a:lnTo>
                <a:lnTo>
                  <a:pt x="2355" y="180963"/>
                </a:lnTo>
                <a:lnTo>
                  <a:pt x="0" y="216000"/>
                </a:lnTo>
                <a:lnTo>
                  <a:pt x="596" y="233715"/>
                </a:lnTo>
                <a:lnTo>
                  <a:pt x="9176" y="284272"/>
                </a:lnTo>
                <a:lnTo>
                  <a:pt x="26968" y="329779"/>
                </a:lnTo>
                <a:lnTo>
                  <a:pt x="52720" y="368734"/>
                </a:lnTo>
                <a:lnTo>
                  <a:pt x="85183" y="399637"/>
                </a:lnTo>
                <a:lnTo>
                  <a:pt x="123106" y="420987"/>
                </a:lnTo>
                <a:lnTo>
                  <a:pt x="165236" y="431283"/>
                </a:lnTo>
                <a:lnTo>
                  <a:pt x="179999" y="431999"/>
                </a:lnTo>
                <a:lnTo>
                  <a:pt x="194762" y="431283"/>
                </a:lnTo>
                <a:lnTo>
                  <a:pt x="236893" y="420987"/>
                </a:lnTo>
                <a:lnTo>
                  <a:pt x="274816" y="399637"/>
                </a:lnTo>
                <a:lnTo>
                  <a:pt x="307279" y="368734"/>
                </a:lnTo>
                <a:lnTo>
                  <a:pt x="333032" y="329779"/>
                </a:lnTo>
                <a:lnTo>
                  <a:pt x="350823" y="284272"/>
                </a:lnTo>
                <a:lnTo>
                  <a:pt x="359403" y="233715"/>
                </a:lnTo>
                <a:lnTo>
                  <a:pt x="360000" y="216000"/>
                </a:lnTo>
                <a:lnTo>
                  <a:pt x="359403" y="198284"/>
                </a:lnTo>
                <a:lnTo>
                  <a:pt x="350823" y="147727"/>
                </a:lnTo>
                <a:lnTo>
                  <a:pt x="333032" y="102220"/>
                </a:lnTo>
                <a:lnTo>
                  <a:pt x="307279" y="63265"/>
                </a:lnTo>
                <a:lnTo>
                  <a:pt x="274816" y="32361"/>
                </a:lnTo>
                <a:lnTo>
                  <a:pt x="236893" y="11011"/>
                </a:lnTo>
                <a:lnTo>
                  <a:pt x="194762" y="716"/>
                </a:lnTo>
                <a:lnTo>
                  <a:pt x="179999" y="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2706" y="4728510"/>
            <a:ext cx="360045" cy="518921"/>
          </a:xfrm>
          <a:custGeom>
            <a:avLst/>
            <a:gdLst/>
            <a:ahLst/>
            <a:cxnLst/>
            <a:rect l="l" t="t" r="r" b="b"/>
            <a:pathLst>
              <a:path w="360045" h="432435">
                <a:moveTo>
                  <a:pt x="0" y="216000"/>
                </a:moveTo>
                <a:lnTo>
                  <a:pt x="5231" y="164092"/>
                </a:lnTo>
                <a:lnTo>
                  <a:pt x="20091" y="116735"/>
                </a:lnTo>
                <a:lnTo>
                  <a:pt x="43329" y="75429"/>
                </a:lnTo>
                <a:lnTo>
                  <a:pt x="73694" y="41675"/>
                </a:lnTo>
                <a:lnTo>
                  <a:pt x="109935" y="16974"/>
                </a:lnTo>
                <a:lnTo>
                  <a:pt x="150802" y="2827"/>
                </a:lnTo>
                <a:lnTo>
                  <a:pt x="179999" y="0"/>
                </a:lnTo>
                <a:lnTo>
                  <a:pt x="194762" y="716"/>
                </a:lnTo>
                <a:lnTo>
                  <a:pt x="236893" y="11011"/>
                </a:lnTo>
                <a:lnTo>
                  <a:pt x="274816" y="32361"/>
                </a:lnTo>
                <a:lnTo>
                  <a:pt x="307279" y="63264"/>
                </a:lnTo>
                <a:lnTo>
                  <a:pt x="333031" y="102220"/>
                </a:lnTo>
                <a:lnTo>
                  <a:pt x="350823" y="147727"/>
                </a:lnTo>
                <a:lnTo>
                  <a:pt x="359403" y="198284"/>
                </a:lnTo>
                <a:lnTo>
                  <a:pt x="360000" y="216000"/>
                </a:lnTo>
                <a:lnTo>
                  <a:pt x="359403" y="233715"/>
                </a:lnTo>
                <a:lnTo>
                  <a:pt x="350823" y="284272"/>
                </a:lnTo>
                <a:lnTo>
                  <a:pt x="333031" y="329779"/>
                </a:lnTo>
                <a:lnTo>
                  <a:pt x="307279" y="368734"/>
                </a:lnTo>
                <a:lnTo>
                  <a:pt x="274816" y="399638"/>
                </a:lnTo>
                <a:lnTo>
                  <a:pt x="236893" y="420988"/>
                </a:lnTo>
                <a:lnTo>
                  <a:pt x="194762" y="431283"/>
                </a:lnTo>
                <a:lnTo>
                  <a:pt x="179999" y="431999"/>
                </a:lnTo>
                <a:lnTo>
                  <a:pt x="165237" y="431283"/>
                </a:lnTo>
                <a:lnTo>
                  <a:pt x="123106" y="420988"/>
                </a:lnTo>
                <a:lnTo>
                  <a:pt x="85183" y="399638"/>
                </a:lnTo>
                <a:lnTo>
                  <a:pt x="52720" y="368734"/>
                </a:lnTo>
                <a:lnTo>
                  <a:pt x="26968" y="329779"/>
                </a:lnTo>
                <a:lnTo>
                  <a:pt x="9176" y="284272"/>
                </a:lnTo>
                <a:lnTo>
                  <a:pt x="596" y="233715"/>
                </a:lnTo>
                <a:lnTo>
                  <a:pt x="0" y="216000"/>
                </a:lnTo>
                <a:close/>
              </a:path>
            </a:pathLst>
          </a:custGeom>
          <a:ln w="25399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24166" y="4883857"/>
            <a:ext cx="1066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73375" y="5497868"/>
            <a:ext cx="631825" cy="909828"/>
          </a:xfrm>
          <a:custGeom>
            <a:avLst/>
            <a:gdLst/>
            <a:ahLst/>
            <a:cxnLst/>
            <a:rect l="l" t="t" r="r" b="b"/>
            <a:pathLst>
              <a:path w="631825" h="758189">
                <a:moveTo>
                  <a:pt x="315814" y="0"/>
                </a:moveTo>
                <a:lnTo>
                  <a:pt x="264588" y="4960"/>
                </a:lnTo>
                <a:lnTo>
                  <a:pt x="215992" y="19320"/>
                </a:lnTo>
                <a:lnTo>
                  <a:pt x="170679" y="42300"/>
                </a:lnTo>
                <a:lnTo>
                  <a:pt x="129298" y="73120"/>
                </a:lnTo>
                <a:lnTo>
                  <a:pt x="92500" y="110999"/>
                </a:lnTo>
                <a:lnTo>
                  <a:pt x="60934" y="155157"/>
                </a:lnTo>
                <a:lnTo>
                  <a:pt x="35250" y="204814"/>
                </a:lnTo>
                <a:lnTo>
                  <a:pt x="16100" y="259190"/>
                </a:lnTo>
                <a:lnTo>
                  <a:pt x="4133" y="317504"/>
                </a:lnTo>
                <a:lnTo>
                  <a:pt x="0" y="378976"/>
                </a:lnTo>
                <a:lnTo>
                  <a:pt x="1046" y="410057"/>
                </a:lnTo>
                <a:lnTo>
                  <a:pt x="9178" y="470048"/>
                </a:lnTo>
                <a:lnTo>
                  <a:pt x="24818" y="526490"/>
                </a:lnTo>
                <a:lnTo>
                  <a:pt x="47316" y="578604"/>
                </a:lnTo>
                <a:lnTo>
                  <a:pt x="76022" y="625609"/>
                </a:lnTo>
                <a:lnTo>
                  <a:pt x="110286" y="666725"/>
                </a:lnTo>
                <a:lnTo>
                  <a:pt x="149457" y="701172"/>
                </a:lnTo>
                <a:lnTo>
                  <a:pt x="192885" y="728170"/>
                </a:lnTo>
                <a:lnTo>
                  <a:pt x="239920" y="746937"/>
                </a:lnTo>
                <a:lnTo>
                  <a:pt x="289913" y="756695"/>
                </a:lnTo>
                <a:lnTo>
                  <a:pt x="315814" y="757951"/>
                </a:lnTo>
                <a:lnTo>
                  <a:pt x="341716" y="756695"/>
                </a:lnTo>
                <a:lnTo>
                  <a:pt x="391708" y="746937"/>
                </a:lnTo>
                <a:lnTo>
                  <a:pt x="438743" y="728170"/>
                </a:lnTo>
                <a:lnTo>
                  <a:pt x="482171" y="701172"/>
                </a:lnTo>
                <a:lnTo>
                  <a:pt x="521342" y="666725"/>
                </a:lnTo>
                <a:lnTo>
                  <a:pt x="555605" y="625609"/>
                </a:lnTo>
                <a:lnTo>
                  <a:pt x="584311" y="578604"/>
                </a:lnTo>
                <a:lnTo>
                  <a:pt x="606809" y="526490"/>
                </a:lnTo>
                <a:lnTo>
                  <a:pt x="622449" y="470048"/>
                </a:lnTo>
                <a:lnTo>
                  <a:pt x="630581" y="410057"/>
                </a:lnTo>
                <a:lnTo>
                  <a:pt x="631628" y="378976"/>
                </a:lnTo>
                <a:lnTo>
                  <a:pt x="630581" y="347894"/>
                </a:lnTo>
                <a:lnTo>
                  <a:pt x="622449" y="287903"/>
                </a:lnTo>
                <a:lnTo>
                  <a:pt x="606809" y="231461"/>
                </a:lnTo>
                <a:lnTo>
                  <a:pt x="584311" y="179347"/>
                </a:lnTo>
                <a:lnTo>
                  <a:pt x="555605" y="132342"/>
                </a:lnTo>
                <a:lnTo>
                  <a:pt x="521342" y="91226"/>
                </a:lnTo>
                <a:lnTo>
                  <a:pt x="482171" y="56779"/>
                </a:lnTo>
                <a:lnTo>
                  <a:pt x="438743" y="29781"/>
                </a:lnTo>
                <a:lnTo>
                  <a:pt x="391708" y="11014"/>
                </a:lnTo>
                <a:lnTo>
                  <a:pt x="341716" y="1256"/>
                </a:lnTo>
                <a:lnTo>
                  <a:pt x="315814" y="0"/>
                </a:lnTo>
                <a:close/>
              </a:path>
            </a:pathLst>
          </a:custGeom>
          <a:solidFill>
            <a:srgbClr val="B4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3375" y="5497868"/>
            <a:ext cx="631825" cy="909828"/>
          </a:xfrm>
          <a:custGeom>
            <a:avLst/>
            <a:gdLst/>
            <a:ahLst/>
            <a:cxnLst/>
            <a:rect l="l" t="t" r="r" b="b"/>
            <a:pathLst>
              <a:path w="631825" h="758189">
                <a:moveTo>
                  <a:pt x="0" y="378975"/>
                </a:moveTo>
                <a:lnTo>
                  <a:pt x="4133" y="317504"/>
                </a:lnTo>
                <a:lnTo>
                  <a:pt x="16100" y="259190"/>
                </a:lnTo>
                <a:lnTo>
                  <a:pt x="35250" y="204814"/>
                </a:lnTo>
                <a:lnTo>
                  <a:pt x="60933" y="155157"/>
                </a:lnTo>
                <a:lnTo>
                  <a:pt x="92499" y="110999"/>
                </a:lnTo>
                <a:lnTo>
                  <a:pt x="129298" y="73120"/>
                </a:lnTo>
                <a:lnTo>
                  <a:pt x="170679" y="42300"/>
                </a:lnTo>
                <a:lnTo>
                  <a:pt x="215992" y="19320"/>
                </a:lnTo>
                <a:lnTo>
                  <a:pt x="264587" y="4960"/>
                </a:lnTo>
                <a:lnTo>
                  <a:pt x="315814" y="0"/>
                </a:lnTo>
                <a:lnTo>
                  <a:pt x="341715" y="1256"/>
                </a:lnTo>
                <a:lnTo>
                  <a:pt x="391707" y="11014"/>
                </a:lnTo>
                <a:lnTo>
                  <a:pt x="438742" y="29781"/>
                </a:lnTo>
                <a:lnTo>
                  <a:pt x="482171" y="56779"/>
                </a:lnTo>
                <a:lnTo>
                  <a:pt x="521342" y="91226"/>
                </a:lnTo>
                <a:lnTo>
                  <a:pt x="555605" y="132342"/>
                </a:lnTo>
                <a:lnTo>
                  <a:pt x="584311" y="179347"/>
                </a:lnTo>
                <a:lnTo>
                  <a:pt x="606809" y="231461"/>
                </a:lnTo>
                <a:lnTo>
                  <a:pt x="622449" y="287903"/>
                </a:lnTo>
                <a:lnTo>
                  <a:pt x="630580" y="347893"/>
                </a:lnTo>
                <a:lnTo>
                  <a:pt x="631627" y="378975"/>
                </a:lnTo>
                <a:lnTo>
                  <a:pt x="630580" y="410057"/>
                </a:lnTo>
                <a:lnTo>
                  <a:pt x="622449" y="470048"/>
                </a:lnTo>
                <a:lnTo>
                  <a:pt x="606809" y="526490"/>
                </a:lnTo>
                <a:lnTo>
                  <a:pt x="584311" y="578604"/>
                </a:lnTo>
                <a:lnTo>
                  <a:pt x="555605" y="625609"/>
                </a:lnTo>
                <a:lnTo>
                  <a:pt x="521342" y="666725"/>
                </a:lnTo>
                <a:lnTo>
                  <a:pt x="482171" y="701172"/>
                </a:lnTo>
                <a:lnTo>
                  <a:pt x="438742" y="728169"/>
                </a:lnTo>
                <a:lnTo>
                  <a:pt x="391707" y="746937"/>
                </a:lnTo>
                <a:lnTo>
                  <a:pt x="341715" y="756695"/>
                </a:lnTo>
                <a:lnTo>
                  <a:pt x="315814" y="757951"/>
                </a:lnTo>
                <a:lnTo>
                  <a:pt x="289912" y="756695"/>
                </a:lnTo>
                <a:lnTo>
                  <a:pt x="239920" y="746937"/>
                </a:lnTo>
                <a:lnTo>
                  <a:pt x="192884" y="728169"/>
                </a:lnTo>
                <a:lnTo>
                  <a:pt x="149456" y="701172"/>
                </a:lnTo>
                <a:lnTo>
                  <a:pt x="110285" y="666725"/>
                </a:lnTo>
                <a:lnTo>
                  <a:pt x="76022" y="625609"/>
                </a:lnTo>
                <a:lnTo>
                  <a:pt x="47316" y="578604"/>
                </a:lnTo>
                <a:lnTo>
                  <a:pt x="24818" y="526490"/>
                </a:lnTo>
                <a:lnTo>
                  <a:pt x="9178" y="470048"/>
                </a:lnTo>
                <a:lnTo>
                  <a:pt x="1046" y="410057"/>
                </a:lnTo>
                <a:lnTo>
                  <a:pt x="0" y="378975"/>
                </a:lnTo>
                <a:close/>
              </a:path>
            </a:pathLst>
          </a:custGeom>
          <a:ln w="25399">
            <a:solidFill>
              <a:srgbClr val="8BB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86881" y="5836129"/>
            <a:ext cx="2108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6833" y="960985"/>
            <a:ext cx="1008380" cy="1452372"/>
          </a:xfrm>
          <a:custGeom>
            <a:avLst/>
            <a:gdLst/>
            <a:ahLst/>
            <a:cxnLst/>
            <a:rect l="l" t="t" r="r" b="b"/>
            <a:pathLst>
              <a:path w="1008380" h="1210310">
                <a:moveTo>
                  <a:pt x="504056" y="0"/>
                </a:moveTo>
                <a:lnTo>
                  <a:pt x="462716" y="2005"/>
                </a:lnTo>
                <a:lnTo>
                  <a:pt x="422296" y="7916"/>
                </a:lnTo>
                <a:lnTo>
                  <a:pt x="382926" y="17579"/>
                </a:lnTo>
                <a:lnTo>
                  <a:pt x="344735" y="30836"/>
                </a:lnTo>
                <a:lnTo>
                  <a:pt x="307855" y="47533"/>
                </a:lnTo>
                <a:lnTo>
                  <a:pt x="272413" y="67514"/>
                </a:lnTo>
                <a:lnTo>
                  <a:pt x="238541" y="90623"/>
                </a:lnTo>
                <a:lnTo>
                  <a:pt x="206367" y="116704"/>
                </a:lnTo>
                <a:lnTo>
                  <a:pt x="176022" y="145602"/>
                </a:lnTo>
                <a:lnTo>
                  <a:pt x="147634" y="177161"/>
                </a:lnTo>
                <a:lnTo>
                  <a:pt x="121335" y="211226"/>
                </a:lnTo>
                <a:lnTo>
                  <a:pt x="97253" y="247640"/>
                </a:lnTo>
                <a:lnTo>
                  <a:pt x="75519" y="286248"/>
                </a:lnTo>
                <a:lnTo>
                  <a:pt x="56261" y="326895"/>
                </a:lnTo>
                <a:lnTo>
                  <a:pt x="39611" y="369425"/>
                </a:lnTo>
                <a:lnTo>
                  <a:pt x="25697" y="413682"/>
                </a:lnTo>
                <a:lnTo>
                  <a:pt x="14649" y="459510"/>
                </a:lnTo>
                <a:lnTo>
                  <a:pt x="6597" y="506754"/>
                </a:lnTo>
                <a:lnTo>
                  <a:pt x="1670" y="555258"/>
                </a:lnTo>
                <a:lnTo>
                  <a:pt x="0" y="604866"/>
                </a:lnTo>
                <a:lnTo>
                  <a:pt x="1670" y="654475"/>
                </a:lnTo>
                <a:lnTo>
                  <a:pt x="6597" y="702979"/>
                </a:lnTo>
                <a:lnTo>
                  <a:pt x="14649" y="750223"/>
                </a:lnTo>
                <a:lnTo>
                  <a:pt x="25697" y="796051"/>
                </a:lnTo>
                <a:lnTo>
                  <a:pt x="39611" y="840308"/>
                </a:lnTo>
                <a:lnTo>
                  <a:pt x="56261" y="882838"/>
                </a:lnTo>
                <a:lnTo>
                  <a:pt x="75519" y="923485"/>
                </a:lnTo>
                <a:lnTo>
                  <a:pt x="97253" y="962093"/>
                </a:lnTo>
                <a:lnTo>
                  <a:pt x="121335" y="998508"/>
                </a:lnTo>
                <a:lnTo>
                  <a:pt x="147634" y="1032573"/>
                </a:lnTo>
                <a:lnTo>
                  <a:pt x="176022" y="1064132"/>
                </a:lnTo>
                <a:lnTo>
                  <a:pt x="206367" y="1093030"/>
                </a:lnTo>
                <a:lnTo>
                  <a:pt x="238541" y="1119111"/>
                </a:lnTo>
                <a:lnTo>
                  <a:pt x="272413" y="1142220"/>
                </a:lnTo>
                <a:lnTo>
                  <a:pt x="307855" y="1162201"/>
                </a:lnTo>
                <a:lnTo>
                  <a:pt x="344735" y="1178898"/>
                </a:lnTo>
                <a:lnTo>
                  <a:pt x="382926" y="1192155"/>
                </a:lnTo>
                <a:lnTo>
                  <a:pt x="422296" y="1201817"/>
                </a:lnTo>
                <a:lnTo>
                  <a:pt x="462716" y="1207729"/>
                </a:lnTo>
                <a:lnTo>
                  <a:pt x="504056" y="1209734"/>
                </a:lnTo>
                <a:lnTo>
                  <a:pt x="545396" y="1207729"/>
                </a:lnTo>
                <a:lnTo>
                  <a:pt x="585816" y="1201817"/>
                </a:lnTo>
                <a:lnTo>
                  <a:pt x="625186" y="1192155"/>
                </a:lnTo>
                <a:lnTo>
                  <a:pt x="663376" y="1178898"/>
                </a:lnTo>
                <a:lnTo>
                  <a:pt x="700257" y="1162201"/>
                </a:lnTo>
                <a:lnTo>
                  <a:pt x="735698" y="1142220"/>
                </a:lnTo>
                <a:lnTo>
                  <a:pt x="769571" y="1119111"/>
                </a:lnTo>
                <a:lnTo>
                  <a:pt x="801744" y="1093030"/>
                </a:lnTo>
                <a:lnTo>
                  <a:pt x="832090" y="1064132"/>
                </a:lnTo>
                <a:lnTo>
                  <a:pt x="860477" y="1032573"/>
                </a:lnTo>
                <a:lnTo>
                  <a:pt x="886776" y="998508"/>
                </a:lnTo>
                <a:lnTo>
                  <a:pt x="910858" y="962093"/>
                </a:lnTo>
                <a:lnTo>
                  <a:pt x="932592" y="923485"/>
                </a:lnTo>
                <a:lnTo>
                  <a:pt x="951850" y="882838"/>
                </a:lnTo>
                <a:lnTo>
                  <a:pt x="968500" y="840308"/>
                </a:lnTo>
                <a:lnTo>
                  <a:pt x="982414" y="796051"/>
                </a:lnTo>
                <a:lnTo>
                  <a:pt x="993462" y="750223"/>
                </a:lnTo>
                <a:lnTo>
                  <a:pt x="1001514" y="702979"/>
                </a:lnTo>
                <a:lnTo>
                  <a:pt x="1006441" y="654475"/>
                </a:lnTo>
                <a:lnTo>
                  <a:pt x="1008112" y="604866"/>
                </a:lnTo>
                <a:lnTo>
                  <a:pt x="1006441" y="555258"/>
                </a:lnTo>
                <a:lnTo>
                  <a:pt x="1001514" y="506754"/>
                </a:lnTo>
                <a:lnTo>
                  <a:pt x="993462" y="459510"/>
                </a:lnTo>
                <a:lnTo>
                  <a:pt x="982414" y="413682"/>
                </a:lnTo>
                <a:lnTo>
                  <a:pt x="968500" y="369425"/>
                </a:lnTo>
                <a:lnTo>
                  <a:pt x="951850" y="326895"/>
                </a:lnTo>
                <a:lnTo>
                  <a:pt x="932592" y="286248"/>
                </a:lnTo>
                <a:lnTo>
                  <a:pt x="910858" y="247640"/>
                </a:lnTo>
                <a:lnTo>
                  <a:pt x="886776" y="211226"/>
                </a:lnTo>
                <a:lnTo>
                  <a:pt x="860477" y="177161"/>
                </a:lnTo>
                <a:lnTo>
                  <a:pt x="832090" y="145602"/>
                </a:lnTo>
                <a:lnTo>
                  <a:pt x="801744" y="116704"/>
                </a:lnTo>
                <a:lnTo>
                  <a:pt x="769571" y="90623"/>
                </a:lnTo>
                <a:lnTo>
                  <a:pt x="735698" y="67514"/>
                </a:lnTo>
                <a:lnTo>
                  <a:pt x="700257" y="47533"/>
                </a:lnTo>
                <a:lnTo>
                  <a:pt x="663376" y="30836"/>
                </a:lnTo>
                <a:lnTo>
                  <a:pt x="625186" y="17579"/>
                </a:lnTo>
                <a:lnTo>
                  <a:pt x="585816" y="7916"/>
                </a:lnTo>
                <a:lnTo>
                  <a:pt x="545396" y="2005"/>
                </a:lnTo>
                <a:lnTo>
                  <a:pt x="504056" y="0"/>
                </a:lnTo>
                <a:close/>
              </a:path>
            </a:pathLst>
          </a:custGeom>
          <a:solidFill>
            <a:srgbClr val="00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6833" y="960985"/>
            <a:ext cx="1008380" cy="1452372"/>
          </a:xfrm>
          <a:custGeom>
            <a:avLst/>
            <a:gdLst/>
            <a:ahLst/>
            <a:cxnLst/>
            <a:rect l="l" t="t" r="r" b="b"/>
            <a:pathLst>
              <a:path w="1008380" h="1210310">
                <a:moveTo>
                  <a:pt x="0" y="604866"/>
                </a:moveTo>
                <a:lnTo>
                  <a:pt x="1670" y="555258"/>
                </a:lnTo>
                <a:lnTo>
                  <a:pt x="6597" y="506754"/>
                </a:lnTo>
                <a:lnTo>
                  <a:pt x="14649" y="459510"/>
                </a:lnTo>
                <a:lnTo>
                  <a:pt x="25697" y="413682"/>
                </a:lnTo>
                <a:lnTo>
                  <a:pt x="39611" y="369425"/>
                </a:lnTo>
                <a:lnTo>
                  <a:pt x="56261" y="326895"/>
                </a:lnTo>
                <a:lnTo>
                  <a:pt x="75519" y="286248"/>
                </a:lnTo>
                <a:lnTo>
                  <a:pt x="97253" y="247640"/>
                </a:lnTo>
                <a:lnTo>
                  <a:pt x="121335" y="211226"/>
                </a:lnTo>
                <a:lnTo>
                  <a:pt x="147634" y="177161"/>
                </a:lnTo>
                <a:lnTo>
                  <a:pt x="176021" y="145602"/>
                </a:lnTo>
                <a:lnTo>
                  <a:pt x="206366" y="116704"/>
                </a:lnTo>
                <a:lnTo>
                  <a:pt x="238540" y="90622"/>
                </a:lnTo>
                <a:lnTo>
                  <a:pt x="272413" y="67514"/>
                </a:lnTo>
                <a:lnTo>
                  <a:pt x="307854" y="47533"/>
                </a:lnTo>
                <a:lnTo>
                  <a:pt x="344735" y="30836"/>
                </a:lnTo>
                <a:lnTo>
                  <a:pt x="382925" y="17579"/>
                </a:lnTo>
                <a:lnTo>
                  <a:pt x="422295" y="7916"/>
                </a:lnTo>
                <a:lnTo>
                  <a:pt x="462715" y="2005"/>
                </a:lnTo>
                <a:lnTo>
                  <a:pt x="504055" y="0"/>
                </a:lnTo>
                <a:lnTo>
                  <a:pt x="545396" y="2005"/>
                </a:lnTo>
                <a:lnTo>
                  <a:pt x="585816" y="7916"/>
                </a:lnTo>
                <a:lnTo>
                  <a:pt x="625186" y="17579"/>
                </a:lnTo>
                <a:lnTo>
                  <a:pt x="663376" y="30836"/>
                </a:lnTo>
                <a:lnTo>
                  <a:pt x="700257" y="47533"/>
                </a:lnTo>
                <a:lnTo>
                  <a:pt x="735698" y="67514"/>
                </a:lnTo>
                <a:lnTo>
                  <a:pt x="769570" y="90622"/>
                </a:lnTo>
                <a:lnTo>
                  <a:pt x="801744" y="116704"/>
                </a:lnTo>
                <a:lnTo>
                  <a:pt x="832089" y="145602"/>
                </a:lnTo>
                <a:lnTo>
                  <a:pt x="860477" y="177161"/>
                </a:lnTo>
                <a:lnTo>
                  <a:pt x="886776" y="211226"/>
                </a:lnTo>
                <a:lnTo>
                  <a:pt x="910858" y="247640"/>
                </a:lnTo>
                <a:lnTo>
                  <a:pt x="932592" y="286248"/>
                </a:lnTo>
                <a:lnTo>
                  <a:pt x="951849" y="326895"/>
                </a:lnTo>
                <a:lnTo>
                  <a:pt x="968500" y="369425"/>
                </a:lnTo>
                <a:lnTo>
                  <a:pt x="982414" y="413682"/>
                </a:lnTo>
                <a:lnTo>
                  <a:pt x="993462" y="459510"/>
                </a:lnTo>
                <a:lnTo>
                  <a:pt x="1001514" y="506754"/>
                </a:lnTo>
                <a:lnTo>
                  <a:pt x="1006440" y="555258"/>
                </a:lnTo>
                <a:lnTo>
                  <a:pt x="1008111" y="604866"/>
                </a:lnTo>
                <a:lnTo>
                  <a:pt x="1006440" y="654475"/>
                </a:lnTo>
                <a:lnTo>
                  <a:pt x="1001514" y="702979"/>
                </a:lnTo>
                <a:lnTo>
                  <a:pt x="993462" y="750223"/>
                </a:lnTo>
                <a:lnTo>
                  <a:pt x="982414" y="796051"/>
                </a:lnTo>
                <a:lnTo>
                  <a:pt x="968500" y="840308"/>
                </a:lnTo>
                <a:lnTo>
                  <a:pt x="951849" y="882837"/>
                </a:lnTo>
                <a:lnTo>
                  <a:pt x="932592" y="923484"/>
                </a:lnTo>
                <a:lnTo>
                  <a:pt x="910858" y="962093"/>
                </a:lnTo>
                <a:lnTo>
                  <a:pt x="886776" y="998507"/>
                </a:lnTo>
                <a:lnTo>
                  <a:pt x="860477" y="1032572"/>
                </a:lnTo>
                <a:lnTo>
                  <a:pt x="832089" y="1064131"/>
                </a:lnTo>
                <a:lnTo>
                  <a:pt x="801744" y="1093029"/>
                </a:lnTo>
                <a:lnTo>
                  <a:pt x="769570" y="1119110"/>
                </a:lnTo>
                <a:lnTo>
                  <a:pt x="735698" y="1142219"/>
                </a:lnTo>
                <a:lnTo>
                  <a:pt x="700257" y="1162200"/>
                </a:lnTo>
                <a:lnTo>
                  <a:pt x="663376" y="1178897"/>
                </a:lnTo>
                <a:lnTo>
                  <a:pt x="625186" y="1192154"/>
                </a:lnTo>
                <a:lnTo>
                  <a:pt x="585816" y="1201817"/>
                </a:lnTo>
                <a:lnTo>
                  <a:pt x="545396" y="1207728"/>
                </a:lnTo>
                <a:lnTo>
                  <a:pt x="504055" y="1209733"/>
                </a:lnTo>
                <a:lnTo>
                  <a:pt x="462715" y="1207728"/>
                </a:lnTo>
                <a:lnTo>
                  <a:pt x="422295" y="1201817"/>
                </a:lnTo>
                <a:lnTo>
                  <a:pt x="382925" y="1192154"/>
                </a:lnTo>
                <a:lnTo>
                  <a:pt x="344735" y="1178897"/>
                </a:lnTo>
                <a:lnTo>
                  <a:pt x="307854" y="1162200"/>
                </a:lnTo>
                <a:lnTo>
                  <a:pt x="272413" y="1142219"/>
                </a:lnTo>
                <a:lnTo>
                  <a:pt x="238540" y="1119110"/>
                </a:lnTo>
                <a:lnTo>
                  <a:pt x="206366" y="1093029"/>
                </a:lnTo>
                <a:lnTo>
                  <a:pt x="176021" y="1064131"/>
                </a:lnTo>
                <a:lnTo>
                  <a:pt x="147634" y="1032572"/>
                </a:lnTo>
                <a:lnTo>
                  <a:pt x="121335" y="998507"/>
                </a:lnTo>
                <a:lnTo>
                  <a:pt x="97253" y="962093"/>
                </a:lnTo>
                <a:lnTo>
                  <a:pt x="75519" y="923484"/>
                </a:lnTo>
                <a:lnTo>
                  <a:pt x="56261" y="882837"/>
                </a:lnTo>
                <a:lnTo>
                  <a:pt x="39611" y="840308"/>
                </a:lnTo>
                <a:lnTo>
                  <a:pt x="25697" y="796051"/>
                </a:lnTo>
                <a:lnTo>
                  <a:pt x="14649" y="750223"/>
                </a:lnTo>
                <a:lnTo>
                  <a:pt x="6597" y="702979"/>
                </a:lnTo>
                <a:lnTo>
                  <a:pt x="1670" y="654475"/>
                </a:lnTo>
                <a:lnTo>
                  <a:pt x="0" y="604866"/>
                </a:lnTo>
                <a:close/>
              </a:path>
            </a:pathLst>
          </a:custGeom>
          <a:ln w="25399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51693" y="1243246"/>
            <a:ext cx="523875" cy="810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 Narrow"/>
                <a:cs typeface="Arial Narrow"/>
              </a:rPr>
              <a:t>ФУ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000" dirty="0">
                <a:solidFill>
                  <a:srgbClr val="FFFFFF"/>
                </a:solidFill>
                <a:latin typeface="Arial Narrow"/>
                <a:cs typeface="Arial Narrow"/>
              </a:rPr>
              <a:t>2007-2020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59332" y="960985"/>
            <a:ext cx="1417320" cy="2040636"/>
          </a:xfrm>
          <a:custGeom>
            <a:avLst/>
            <a:gdLst/>
            <a:ahLst/>
            <a:cxnLst/>
            <a:rect l="l" t="t" r="r" b="b"/>
            <a:pathLst>
              <a:path w="1417320" h="1700530">
                <a:moveTo>
                  <a:pt x="708437" y="0"/>
                </a:moveTo>
                <a:lnTo>
                  <a:pt x="650334" y="2818"/>
                </a:lnTo>
                <a:lnTo>
                  <a:pt x="593525" y="11126"/>
                </a:lnTo>
                <a:lnTo>
                  <a:pt x="538192" y="24706"/>
                </a:lnTo>
                <a:lnTo>
                  <a:pt x="484516" y="43340"/>
                </a:lnTo>
                <a:lnTo>
                  <a:pt x="432681" y="66807"/>
                </a:lnTo>
                <a:lnTo>
                  <a:pt x="382869" y="94889"/>
                </a:lnTo>
                <a:lnTo>
                  <a:pt x="335263" y="127368"/>
                </a:lnTo>
                <a:lnTo>
                  <a:pt x="290043" y="164025"/>
                </a:lnTo>
                <a:lnTo>
                  <a:pt x="247394" y="204640"/>
                </a:lnTo>
                <a:lnTo>
                  <a:pt x="207496" y="248996"/>
                </a:lnTo>
                <a:lnTo>
                  <a:pt x="170533" y="296873"/>
                </a:lnTo>
                <a:lnTo>
                  <a:pt x="136687" y="348053"/>
                </a:lnTo>
                <a:lnTo>
                  <a:pt x="106140" y="402316"/>
                </a:lnTo>
                <a:lnTo>
                  <a:pt x="79074" y="459444"/>
                </a:lnTo>
                <a:lnTo>
                  <a:pt x="55672" y="519219"/>
                </a:lnTo>
                <a:lnTo>
                  <a:pt x="36116" y="581421"/>
                </a:lnTo>
                <a:lnTo>
                  <a:pt x="20589" y="645831"/>
                </a:lnTo>
                <a:lnTo>
                  <a:pt x="9272" y="712231"/>
                </a:lnTo>
                <a:lnTo>
                  <a:pt x="2348" y="780403"/>
                </a:lnTo>
                <a:lnTo>
                  <a:pt x="0" y="850126"/>
                </a:lnTo>
                <a:lnTo>
                  <a:pt x="2348" y="919850"/>
                </a:lnTo>
                <a:lnTo>
                  <a:pt x="9272" y="988021"/>
                </a:lnTo>
                <a:lnTo>
                  <a:pt x="20589" y="1054421"/>
                </a:lnTo>
                <a:lnTo>
                  <a:pt x="36116" y="1118831"/>
                </a:lnTo>
                <a:lnTo>
                  <a:pt x="55672" y="1181033"/>
                </a:lnTo>
                <a:lnTo>
                  <a:pt x="79074" y="1240808"/>
                </a:lnTo>
                <a:lnTo>
                  <a:pt x="106140" y="1297936"/>
                </a:lnTo>
                <a:lnTo>
                  <a:pt x="136687" y="1352199"/>
                </a:lnTo>
                <a:lnTo>
                  <a:pt x="170533" y="1403379"/>
                </a:lnTo>
                <a:lnTo>
                  <a:pt x="207496" y="1451255"/>
                </a:lnTo>
                <a:lnTo>
                  <a:pt x="247394" y="1495611"/>
                </a:lnTo>
                <a:lnTo>
                  <a:pt x="290043" y="1536227"/>
                </a:lnTo>
                <a:lnTo>
                  <a:pt x="335263" y="1572883"/>
                </a:lnTo>
                <a:lnTo>
                  <a:pt x="382869" y="1605362"/>
                </a:lnTo>
                <a:lnTo>
                  <a:pt x="432681" y="1633444"/>
                </a:lnTo>
                <a:lnTo>
                  <a:pt x="484516" y="1656911"/>
                </a:lnTo>
                <a:lnTo>
                  <a:pt x="538192" y="1675544"/>
                </a:lnTo>
                <a:lnTo>
                  <a:pt x="593525" y="1689125"/>
                </a:lnTo>
                <a:lnTo>
                  <a:pt x="650334" y="1697433"/>
                </a:lnTo>
                <a:lnTo>
                  <a:pt x="708437" y="1700251"/>
                </a:lnTo>
                <a:lnTo>
                  <a:pt x="766540" y="1697433"/>
                </a:lnTo>
                <a:lnTo>
                  <a:pt x="823350" y="1689125"/>
                </a:lnTo>
                <a:lnTo>
                  <a:pt x="878683" y="1675544"/>
                </a:lnTo>
                <a:lnTo>
                  <a:pt x="932359" y="1656911"/>
                </a:lnTo>
                <a:lnTo>
                  <a:pt x="984194" y="1633444"/>
                </a:lnTo>
                <a:lnTo>
                  <a:pt x="1034006" y="1605362"/>
                </a:lnTo>
                <a:lnTo>
                  <a:pt x="1081613" y="1572883"/>
                </a:lnTo>
                <a:lnTo>
                  <a:pt x="1126832" y="1536227"/>
                </a:lnTo>
                <a:lnTo>
                  <a:pt x="1169482" y="1495611"/>
                </a:lnTo>
                <a:lnTo>
                  <a:pt x="1209379" y="1451255"/>
                </a:lnTo>
                <a:lnTo>
                  <a:pt x="1246342" y="1403379"/>
                </a:lnTo>
                <a:lnTo>
                  <a:pt x="1280189" y="1352199"/>
                </a:lnTo>
                <a:lnTo>
                  <a:pt x="1310736" y="1297936"/>
                </a:lnTo>
                <a:lnTo>
                  <a:pt x="1337802" y="1240808"/>
                </a:lnTo>
                <a:lnTo>
                  <a:pt x="1361204" y="1181033"/>
                </a:lnTo>
                <a:lnTo>
                  <a:pt x="1380760" y="1118831"/>
                </a:lnTo>
                <a:lnTo>
                  <a:pt x="1396287" y="1054421"/>
                </a:lnTo>
                <a:lnTo>
                  <a:pt x="1407604" y="988021"/>
                </a:lnTo>
                <a:lnTo>
                  <a:pt x="1414528" y="919850"/>
                </a:lnTo>
                <a:lnTo>
                  <a:pt x="1416876" y="850126"/>
                </a:lnTo>
                <a:lnTo>
                  <a:pt x="1414528" y="780403"/>
                </a:lnTo>
                <a:lnTo>
                  <a:pt x="1407604" y="712231"/>
                </a:lnTo>
                <a:lnTo>
                  <a:pt x="1396287" y="645831"/>
                </a:lnTo>
                <a:lnTo>
                  <a:pt x="1380760" y="581421"/>
                </a:lnTo>
                <a:lnTo>
                  <a:pt x="1361204" y="519219"/>
                </a:lnTo>
                <a:lnTo>
                  <a:pt x="1337802" y="459444"/>
                </a:lnTo>
                <a:lnTo>
                  <a:pt x="1310736" y="402316"/>
                </a:lnTo>
                <a:lnTo>
                  <a:pt x="1280189" y="348053"/>
                </a:lnTo>
                <a:lnTo>
                  <a:pt x="1246342" y="296873"/>
                </a:lnTo>
                <a:lnTo>
                  <a:pt x="1209379" y="248996"/>
                </a:lnTo>
                <a:lnTo>
                  <a:pt x="1169482" y="204640"/>
                </a:lnTo>
                <a:lnTo>
                  <a:pt x="1126832" y="164025"/>
                </a:lnTo>
                <a:lnTo>
                  <a:pt x="1081613" y="127368"/>
                </a:lnTo>
                <a:lnTo>
                  <a:pt x="1034006" y="94889"/>
                </a:lnTo>
                <a:lnTo>
                  <a:pt x="984194" y="66807"/>
                </a:lnTo>
                <a:lnTo>
                  <a:pt x="932359" y="43340"/>
                </a:lnTo>
                <a:lnTo>
                  <a:pt x="878683" y="24706"/>
                </a:lnTo>
                <a:lnTo>
                  <a:pt x="823350" y="11126"/>
                </a:lnTo>
                <a:lnTo>
                  <a:pt x="766540" y="2818"/>
                </a:lnTo>
                <a:lnTo>
                  <a:pt x="708437" y="0"/>
                </a:lnTo>
                <a:close/>
              </a:path>
            </a:pathLst>
          </a:custGeom>
          <a:solidFill>
            <a:srgbClr val="B4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9332" y="960985"/>
            <a:ext cx="1417320" cy="2040636"/>
          </a:xfrm>
          <a:custGeom>
            <a:avLst/>
            <a:gdLst/>
            <a:ahLst/>
            <a:cxnLst/>
            <a:rect l="l" t="t" r="r" b="b"/>
            <a:pathLst>
              <a:path w="1417320" h="1700530">
                <a:moveTo>
                  <a:pt x="0" y="850125"/>
                </a:moveTo>
                <a:lnTo>
                  <a:pt x="2348" y="780402"/>
                </a:lnTo>
                <a:lnTo>
                  <a:pt x="9272" y="712231"/>
                </a:lnTo>
                <a:lnTo>
                  <a:pt x="20589" y="645830"/>
                </a:lnTo>
                <a:lnTo>
                  <a:pt x="36116" y="581420"/>
                </a:lnTo>
                <a:lnTo>
                  <a:pt x="55672" y="519218"/>
                </a:lnTo>
                <a:lnTo>
                  <a:pt x="79074" y="459444"/>
                </a:lnTo>
                <a:lnTo>
                  <a:pt x="106140" y="402315"/>
                </a:lnTo>
                <a:lnTo>
                  <a:pt x="136687" y="348052"/>
                </a:lnTo>
                <a:lnTo>
                  <a:pt x="170533" y="296873"/>
                </a:lnTo>
                <a:lnTo>
                  <a:pt x="207496" y="248996"/>
                </a:lnTo>
                <a:lnTo>
                  <a:pt x="247393" y="204640"/>
                </a:lnTo>
                <a:lnTo>
                  <a:pt x="290043" y="164024"/>
                </a:lnTo>
                <a:lnTo>
                  <a:pt x="335262" y="127368"/>
                </a:lnTo>
                <a:lnTo>
                  <a:pt x="382869" y="94889"/>
                </a:lnTo>
                <a:lnTo>
                  <a:pt x="432681" y="66807"/>
                </a:lnTo>
                <a:lnTo>
                  <a:pt x="484516" y="43339"/>
                </a:lnTo>
                <a:lnTo>
                  <a:pt x="538191" y="24706"/>
                </a:lnTo>
                <a:lnTo>
                  <a:pt x="593525" y="11126"/>
                </a:lnTo>
                <a:lnTo>
                  <a:pt x="650334" y="2818"/>
                </a:lnTo>
                <a:lnTo>
                  <a:pt x="708437" y="0"/>
                </a:lnTo>
                <a:lnTo>
                  <a:pt x="766540" y="2818"/>
                </a:lnTo>
                <a:lnTo>
                  <a:pt x="823350" y="11126"/>
                </a:lnTo>
                <a:lnTo>
                  <a:pt x="878683" y="24706"/>
                </a:lnTo>
                <a:lnTo>
                  <a:pt x="932359" y="43339"/>
                </a:lnTo>
                <a:lnTo>
                  <a:pt x="984194" y="66807"/>
                </a:lnTo>
                <a:lnTo>
                  <a:pt x="1034006" y="94889"/>
                </a:lnTo>
                <a:lnTo>
                  <a:pt x="1081612" y="127368"/>
                </a:lnTo>
                <a:lnTo>
                  <a:pt x="1126832" y="164024"/>
                </a:lnTo>
                <a:lnTo>
                  <a:pt x="1169481" y="204640"/>
                </a:lnTo>
                <a:lnTo>
                  <a:pt x="1209379" y="248996"/>
                </a:lnTo>
                <a:lnTo>
                  <a:pt x="1246342" y="296873"/>
                </a:lnTo>
                <a:lnTo>
                  <a:pt x="1280188" y="348052"/>
                </a:lnTo>
                <a:lnTo>
                  <a:pt x="1310735" y="402315"/>
                </a:lnTo>
                <a:lnTo>
                  <a:pt x="1337801" y="459444"/>
                </a:lnTo>
                <a:lnTo>
                  <a:pt x="1361203" y="519218"/>
                </a:lnTo>
                <a:lnTo>
                  <a:pt x="1380759" y="581420"/>
                </a:lnTo>
                <a:lnTo>
                  <a:pt x="1396286" y="645830"/>
                </a:lnTo>
                <a:lnTo>
                  <a:pt x="1407603" y="712231"/>
                </a:lnTo>
                <a:lnTo>
                  <a:pt x="1414527" y="780402"/>
                </a:lnTo>
                <a:lnTo>
                  <a:pt x="1416875" y="850125"/>
                </a:lnTo>
                <a:lnTo>
                  <a:pt x="1414527" y="919849"/>
                </a:lnTo>
                <a:lnTo>
                  <a:pt x="1407603" y="988020"/>
                </a:lnTo>
                <a:lnTo>
                  <a:pt x="1396286" y="1054420"/>
                </a:lnTo>
                <a:lnTo>
                  <a:pt x="1380759" y="1118831"/>
                </a:lnTo>
                <a:lnTo>
                  <a:pt x="1361203" y="1181032"/>
                </a:lnTo>
                <a:lnTo>
                  <a:pt x="1337801" y="1240807"/>
                </a:lnTo>
                <a:lnTo>
                  <a:pt x="1310735" y="1297935"/>
                </a:lnTo>
                <a:lnTo>
                  <a:pt x="1280188" y="1352198"/>
                </a:lnTo>
                <a:lnTo>
                  <a:pt x="1246342" y="1403378"/>
                </a:lnTo>
                <a:lnTo>
                  <a:pt x="1209379" y="1451255"/>
                </a:lnTo>
                <a:lnTo>
                  <a:pt x="1169481" y="1495610"/>
                </a:lnTo>
                <a:lnTo>
                  <a:pt x="1126832" y="1536226"/>
                </a:lnTo>
                <a:lnTo>
                  <a:pt x="1081612" y="1572883"/>
                </a:lnTo>
                <a:lnTo>
                  <a:pt x="1034006" y="1605362"/>
                </a:lnTo>
                <a:lnTo>
                  <a:pt x="984194" y="1633444"/>
                </a:lnTo>
                <a:lnTo>
                  <a:pt x="932359" y="1656911"/>
                </a:lnTo>
                <a:lnTo>
                  <a:pt x="878683" y="1675544"/>
                </a:lnTo>
                <a:lnTo>
                  <a:pt x="823350" y="1689124"/>
                </a:lnTo>
                <a:lnTo>
                  <a:pt x="766540" y="1697433"/>
                </a:lnTo>
                <a:lnTo>
                  <a:pt x="708437" y="1700251"/>
                </a:lnTo>
                <a:lnTo>
                  <a:pt x="650334" y="1697433"/>
                </a:lnTo>
                <a:lnTo>
                  <a:pt x="593525" y="1689124"/>
                </a:lnTo>
                <a:lnTo>
                  <a:pt x="538191" y="1675544"/>
                </a:lnTo>
                <a:lnTo>
                  <a:pt x="484516" y="1656911"/>
                </a:lnTo>
                <a:lnTo>
                  <a:pt x="432681" y="1633444"/>
                </a:lnTo>
                <a:lnTo>
                  <a:pt x="382869" y="1605362"/>
                </a:lnTo>
                <a:lnTo>
                  <a:pt x="335262" y="1572883"/>
                </a:lnTo>
                <a:lnTo>
                  <a:pt x="290043" y="1536226"/>
                </a:lnTo>
                <a:lnTo>
                  <a:pt x="247393" y="1495610"/>
                </a:lnTo>
                <a:lnTo>
                  <a:pt x="207496" y="1451255"/>
                </a:lnTo>
                <a:lnTo>
                  <a:pt x="170533" y="1403378"/>
                </a:lnTo>
                <a:lnTo>
                  <a:pt x="136687" y="1352198"/>
                </a:lnTo>
                <a:lnTo>
                  <a:pt x="106140" y="1297935"/>
                </a:lnTo>
                <a:lnTo>
                  <a:pt x="79074" y="1240807"/>
                </a:lnTo>
                <a:lnTo>
                  <a:pt x="55672" y="1181032"/>
                </a:lnTo>
                <a:lnTo>
                  <a:pt x="36116" y="1118831"/>
                </a:lnTo>
                <a:lnTo>
                  <a:pt x="20589" y="1054420"/>
                </a:lnTo>
                <a:lnTo>
                  <a:pt x="9272" y="988020"/>
                </a:lnTo>
                <a:lnTo>
                  <a:pt x="2348" y="919849"/>
                </a:lnTo>
                <a:lnTo>
                  <a:pt x="0" y="850125"/>
                </a:lnTo>
                <a:close/>
              </a:path>
            </a:pathLst>
          </a:custGeom>
          <a:ln w="25399">
            <a:solidFill>
              <a:srgbClr val="8BB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54970" y="1349759"/>
            <a:ext cx="63119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НИ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29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2009-2019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1868" y="2200072"/>
            <a:ext cx="1343025" cy="957834"/>
          </a:xfrm>
          <a:custGeom>
            <a:avLst/>
            <a:gdLst/>
            <a:ahLst/>
            <a:cxnLst/>
            <a:rect l="l" t="t" r="r" b="b"/>
            <a:pathLst>
              <a:path w="1343025" h="798194">
                <a:moveTo>
                  <a:pt x="1342601" y="0"/>
                </a:moveTo>
                <a:lnTo>
                  <a:pt x="0" y="797911"/>
                </a:lnTo>
              </a:path>
            </a:pathLst>
          </a:custGeom>
          <a:ln w="8312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0032" y="3087118"/>
            <a:ext cx="85090" cy="86106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46040" y="0"/>
                </a:moveTo>
                <a:lnTo>
                  <a:pt x="0" y="71682"/>
                </a:lnTo>
                <a:lnTo>
                  <a:pt x="84969" y="65505"/>
                </a:lnTo>
                <a:lnTo>
                  <a:pt x="46040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8741" y="3001286"/>
            <a:ext cx="549275" cy="2600706"/>
          </a:xfrm>
          <a:custGeom>
            <a:avLst/>
            <a:gdLst/>
            <a:ahLst/>
            <a:cxnLst/>
            <a:rect l="l" t="t" r="r" b="b"/>
            <a:pathLst>
              <a:path w="549275" h="2167254">
                <a:moveTo>
                  <a:pt x="549032" y="0"/>
                </a:moveTo>
                <a:lnTo>
                  <a:pt x="0" y="2166863"/>
                </a:lnTo>
              </a:path>
            </a:pathLst>
          </a:custGeom>
          <a:ln w="8312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4285" y="5531201"/>
            <a:ext cx="74295" cy="100584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0" y="0"/>
                </a:moveTo>
                <a:lnTo>
                  <a:pt x="18216" y="83223"/>
                </a:lnTo>
                <a:lnTo>
                  <a:pt x="73865" y="18715"/>
                </a:lnTo>
                <a:lnTo>
                  <a:pt x="0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7310" y="2200073"/>
            <a:ext cx="1066800" cy="2577084"/>
          </a:xfrm>
          <a:custGeom>
            <a:avLst/>
            <a:gdLst/>
            <a:ahLst/>
            <a:cxnLst/>
            <a:rect l="l" t="t" r="r" b="b"/>
            <a:pathLst>
              <a:path w="1066800" h="2147570">
                <a:moveTo>
                  <a:pt x="0" y="0"/>
                </a:moveTo>
                <a:lnTo>
                  <a:pt x="1066612" y="2147363"/>
                </a:lnTo>
              </a:path>
            </a:pathLst>
          </a:custGeom>
          <a:ln w="8312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77203" y="4701976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85725">
                <a:moveTo>
                  <a:pt x="68244" y="0"/>
                </a:moveTo>
                <a:lnTo>
                  <a:pt x="0" y="33897"/>
                </a:lnTo>
                <a:lnTo>
                  <a:pt x="68019" y="85194"/>
                </a:lnTo>
                <a:lnTo>
                  <a:pt x="68244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4695" y="5089741"/>
            <a:ext cx="1710055" cy="1005078"/>
          </a:xfrm>
          <a:custGeom>
            <a:avLst/>
            <a:gdLst/>
            <a:ahLst/>
            <a:cxnLst/>
            <a:rect l="l" t="t" r="r" b="b"/>
            <a:pathLst>
              <a:path w="1710054" h="837564">
                <a:moveTo>
                  <a:pt x="0" y="0"/>
                </a:moveTo>
                <a:lnTo>
                  <a:pt x="1709944" y="837347"/>
                </a:lnTo>
              </a:path>
            </a:pathLst>
          </a:custGeom>
          <a:ln w="8312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2259" y="6026687"/>
            <a:ext cx="85725" cy="82296"/>
          </a:xfrm>
          <a:custGeom>
            <a:avLst/>
            <a:gdLst/>
            <a:ahLst/>
            <a:cxnLst/>
            <a:rect l="l" t="t" r="r" b="b"/>
            <a:pathLst>
              <a:path w="85725" h="68579">
                <a:moveTo>
                  <a:pt x="33511" y="0"/>
                </a:moveTo>
                <a:lnTo>
                  <a:pt x="0" y="68435"/>
                </a:lnTo>
                <a:lnTo>
                  <a:pt x="85191" y="67729"/>
                </a:lnTo>
                <a:lnTo>
                  <a:pt x="33511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9843" y="3539714"/>
            <a:ext cx="1417320" cy="2040636"/>
          </a:xfrm>
          <a:custGeom>
            <a:avLst/>
            <a:gdLst/>
            <a:ahLst/>
            <a:cxnLst/>
            <a:rect l="l" t="t" r="r" b="b"/>
            <a:pathLst>
              <a:path w="1417320" h="1700529">
                <a:moveTo>
                  <a:pt x="708437" y="0"/>
                </a:moveTo>
                <a:lnTo>
                  <a:pt x="650334" y="2818"/>
                </a:lnTo>
                <a:lnTo>
                  <a:pt x="593525" y="11126"/>
                </a:lnTo>
                <a:lnTo>
                  <a:pt x="538192" y="24706"/>
                </a:lnTo>
                <a:lnTo>
                  <a:pt x="484516" y="43339"/>
                </a:lnTo>
                <a:lnTo>
                  <a:pt x="432681" y="66807"/>
                </a:lnTo>
                <a:lnTo>
                  <a:pt x="382869" y="94889"/>
                </a:lnTo>
                <a:lnTo>
                  <a:pt x="335263" y="127368"/>
                </a:lnTo>
                <a:lnTo>
                  <a:pt x="290043" y="164024"/>
                </a:lnTo>
                <a:lnTo>
                  <a:pt x="247394" y="204640"/>
                </a:lnTo>
                <a:lnTo>
                  <a:pt x="207496" y="248995"/>
                </a:lnTo>
                <a:lnTo>
                  <a:pt x="170533" y="296872"/>
                </a:lnTo>
                <a:lnTo>
                  <a:pt x="136687" y="348052"/>
                </a:lnTo>
                <a:lnTo>
                  <a:pt x="106140" y="402315"/>
                </a:lnTo>
                <a:lnTo>
                  <a:pt x="79074" y="459443"/>
                </a:lnTo>
                <a:lnTo>
                  <a:pt x="55672" y="519218"/>
                </a:lnTo>
                <a:lnTo>
                  <a:pt x="36116" y="581419"/>
                </a:lnTo>
                <a:lnTo>
                  <a:pt x="20589" y="645830"/>
                </a:lnTo>
                <a:lnTo>
                  <a:pt x="9272" y="712230"/>
                </a:lnTo>
                <a:lnTo>
                  <a:pt x="2348" y="780401"/>
                </a:lnTo>
                <a:lnTo>
                  <a:pt x="0" y="850125"/>
                </a:lnTo>
                <a:lnTo>
                  <a:pt x="2348" y="919848"/>
                </a:lnTo>
                <a:lnTo>
                  <a:pt x="9272" y="988020"/>
                </a:lnTo>
                <a:lnTo>
                  <a:pt x="20589" y="1054420"/>
                </a:lnTo>
                <a:lnTo>
                  <a:pt x="36116" y="1118830"/>
                </a:lnTo>
                <a:lnTo>
                  <a:pt x="55672" y="1181032"/>
                </a:lnTo>
                <a:lnTo>
                  <a:pt x="79074" y="1240807"/>
                </a:lnTo>
                <a:lnTo>
                  <a:pt x="106140" y="1297935"/>
                </a:lnTo>
                <a:lnTo>
                  <a:pt x="136687" y="1352198"/>
                </a:lnTo>
                <a:lnTo>
                  <a:pt x="170533" y="1403378"/>
                </a:lnTo>
                <a:lnTo>
                  <a:pt x="207496" y="1451255"/>
                </a:lnTo>
                <a:lnTo>
                  <a:pt x="247394" y="1495610"/>
                </a:lnTo>
                <a:lnTo>
                  <a:pt x="290043" y="1536226"/>
                </a:lnTo>
                <a:lnTo>
                  <a:pt x="335263" y="1572882"/>
                </a:lnTo>
                <a:lnTo>
                  <a:pt x="382869" y="1605361"/>
                </a:lnTo>
                <a:lnTo>
                  <a:pt x="432681" y="1633444"/>
                </a:lnTo>
                <a:lnTo>
                  <a:pt x="484516" y="1656911"/>
                </a:lnTo>
                <a:lnTo>
                  <a:pt x="538192" y="1675544"/>
                </a:lnTo>
                <a:lnTo>
                  <a:pt x="593525" y="1689124"/>
                </a:lnTo>
                <a:lnTo>
                  <a:pt x="650334" y="1697433"/>
                </a:lnTo>
                <a:lnTo>
                  <a:pt x="708437" y="1700251"/>
                </a:lnTo>
                <a:lnTo>
                  <a:pt x="766540" y="1697433"/>
                </a:lnTo>
                <a:lnTo>
                  <a:pt x="823349" y="1689124"/>
                </a:lnTo>
                <a:lnTo>
                  <a:pt x="878683" y="1675544"/>
                </a:lnTo>
                <a:lnTo>
                  <a:pt x="932358" y="1656911"/>
                </a:lnTo>
                <a:lnTo>
                  <a:pt x="984193" y="1633444"/>
                </a:lnTo>
                <a:lnTo>
                  <a:pt x="1034005" y="1605361"/>
                </a:lnTo>
                <a:lnTo>
                  <a:pt x="1081612" y="1572882"/>
                </a:lnTo>
                <a:lnTo>
                  <a:pt x="1126831" y="1536226"/>
                </a:lnTo>
                <a:lnTo>
                  <a:pt x="1169481" y="1495610"/>
                </a:lnTo>
                <a:lnTo>
                  <a:pt x="1209378" y="1451255"/>
                </a:lnTo>
                <a:lnTo>
                  <a:pt x="1246341" y="1403378"/>
                </a:lnTo>
                <a:lnTo>
                  <a:pt x="1280188" y="1352198"/>
                </a:lnTo>
                <a:lnTo>
                  <a:pt x="1310735" y="1297935"/>
                </a:lnTo>
                <a:lnTo>
                  <a:pt x="1337800" y="1240807"/>
                </a:lnTo>
                <a:lnTo>
                  <a:pt x="1361202" y="1181032"/>
                </a:lnTo>
                <a:lnTo>
                  <a:pt x="1380758" y="1118830"/>
                </a:lnTo>
                <a:lnTo>
                  <a:pt x="1396286" y="1054420"/>
                </a:lnTo>
                <a:lnTo>
                  <a:pt x="1407603" y="988020"/>
                </a:lnTo>
                <a:lnTo>
                  <a:pt x="1414527" y="919848"/>
                </a:lnTo>
                <a:lnTo>
                  <a:pt x="1416875" y="850125"/>
                </a:lnTo>
                <a:lnTo>
                  <a:pt x="1414527" y="780401"/>
                </a:lnTo>
                <a:lnTo>
                  <a:pt x="1407603" y="712230"/>
                </a:lnTo>
                <a:lnTo>
                  <a:pt x="1396286" y="645830"/>
                </a:lnTo>
                <a:lnTo>
                  <a:pt x="1380758" y="581419"/>
                </a:lnTo>
                <a:lnTo>
                  <a:pt x="1361202" y="519218"/>
                </a:lnTo>
                <a:lnTo>
                  <a:pt x="1337800" y="459443"/>
                </a:lnTo>
                <a:lnTo>
                  <a:pt x="1310735" y="402315"/>
                </a:lnTo>
                <a:lnTo>
                  <a:pt x="1280188" y="348052"/>
                </a:lnTo>
                <a:lnTo>
                  <a:pt x="1246341" y="296872"/>
                </a:lnTo>
                <a:lnTo>
                  <a:pt x="1209378" y="248995"/>
                </a:lnTo>
                <a:lnTo>
                  <a:pt x="1169481" y="204640"/>
                </a:lnTo>
                <a:lnTo>
                  <a:pt x="1126831" y="164024"/>
                </a:lnTo>
                <a:lnTo>
                  <a:pt x="1081612" y="127368"/>
                </a:lnTo>
                <a:lnTo>
                  <a:pt x="1034005" y="94889"/>
                </a:lnTo>
                <a:lnTo>
                  <a:pt x="984193" y="66807"/>
                </a:lnTo>
                <a:lnTo>
                  <a:pt x="932358" y="43339"/>
                </a:lnTo>
                <a:lnTo>
                  <a:pt x="878683" y="24706"/>
                </a:lnTo>
                <a:lnTo>
                  <a:pt x="823349" y="11126"/>
                </a:lnTo>
                <a:lnTo>
                  <a:pt x="766540" y="2818"/>
                </a:lnTo>
                <a:lnTo>
                  <a:pt x="708437" y="0"/>
                </a:lnTo>
                <a:close/>
              </a:path>
            </a:pathLst>
          </a:custGeom>
          <a:solidFill>
            <a:srgbClr val="679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9843" y="3539714"/>
            <a:ext cx="1417320" cy="2040636"/>
          </a:xfrm>
          <a:custGeom>
            <a:avLst/>
            <a:gdLst/>
            <a:ahLst/>
            <a:cxnLst/>
            <a:rect l="l" t="t" r="r" b="b"/>
            <a:pathLst>
              <a:path w="1417320" h="1700529">
                <a:moveTo>
                  <a:pt x="0" y="850125"/>
                </a:moveTo>
                <a:lnTo>
                  <a:pt x="2348" y="780402"/>
                </a:lnTo>
                <a:lnTo>
                  <a:pt x="9272" y="712230"/>
                </a:lnTo>
                <a:lnTo>
                  <a:pt x="20589" y="645830"/>
                </a:lnTo>
                <a:lnTo>
                  <a:pt x="36116" y="581420"/>
                </a:lnTo>
                <a:lnTo>
                  <a:pt x="55672" y="519218"/>
                </a:lnTo>
                <a:lnTo>
                  <a:pt x="79074" y="459444"/>
                </a:lnTo>
                <a:lnTo>
                  <a:pt x="106140" y="402315"/>
                </a:lnTo>
                <a:lnTo>
                  <a:pt x="136687" y="348052"/>
                </a:lnTo>
                <a:lnTo>
                  <a:pt x="170533" y="296873"/>
                </a:lnTo>
                <a:lnTo>
                  <a:pt x="207496" y="248996"/>
                </a:lnTo>
                <a:lnTo>
                  <a:pt x="247394" y="204640"/>
                </a:lnTo>
                <a:lnTo>
                  <a:pt x="290043" y="164024"/>
                </a:lnTo>
                <a:lnTo>
                  <a:pt x="335263" y="127368"/>
                </a:lnTo>
                <a:lnTo>
                  <a:pt x="382869" y="94889"/>
                </a:lnTo>
                <a:lnTo>
                  <a:pt x="432681" y="66807"/>
                </a:lnTo>
                <a:lnTo>
                  <a:pt x="484516" y="43339"/>
                </a:lnTo>
                <a:lnTo>
                  <a:pt x="538192" y="24706"/>
                </a:lnTo>
                <a:lnTo>
                  <a:pt x="593525" y="11126"/>
                </a:lnTo>
                <a:lnTo>
                  <a:pt x="650335" y="2818"/>
                </a:lnTo>
                <a:lnTo>
                  <a:pt x="708438" y="0"/>
                </a:lnTo>
                <a:lnTo>
                  <a:pt x="766540" y="2818"/>
                </a:lnTo>
                <a:lnTo>
                  <a:pt x="823350" y="11126"/>
                </a:lnTo>
                <a:lnTo>
                  <a:pt x="878683" y="24706"/>
                </a:lnTo>
                <a:lnTo>
                  <a:pt x="932358" y="43339"/>
                </a:lnTo>
                <a:lnTo>
                  <a:pt x="984193" y="66807"/>
                </a:lnTo>
                <a:lnTo>
                  <a:pt x="1034005" y="94889"/>
                </a:lnTo>
                <a:lnTo>
                  <a:pt x="1081612" y="127368"/>
                </a:lnTo>
                <a:lnTo>
                  <a:pt x="1126831" y="164024"/>
                </a:lnTo>
                <a:lnTo>
                  <a:pt x="1169481" y="204640"/>
                </a:lnTo>
                <a:lnTo>
                  <a:pt x="1209378" y="248996"/>
                </a:lnTo>
                <a:lnTo>
                  <a:pt x="1246341" y="296873"/>
                </a:lnTo>
                <a:lnTo>
                  <a:pt x="1280188" y="348052"/>
                </a:lnTo>
                <a:lnTo>
                  <a:pt x="1310735" y="402315"/>
                </a:lnTo>
                <a:lnTo>
                  <a:pt x="1337801" y="459444"/>
                </a:lnTo>
                <a:lnTo>
                  <a:pt x="1361203" y="519218"/>
                </a:lnTo>
                <a:lnTo>
                  <a:pt x="1380759" y="581420"/>
                </a:lnTo>
                <a:lnTo>
                  <a:pt x="1396286" y="645830"/>
                </a:lnTo>
                <a:lnTo>
                  <a:pt x="1407603" y="712230"/>
                </a:lnTo>
                <a:lnTo>
                  <a:pt x="1414527" y="780402"/>
                </a:lnTo>
                <a:lnTo>
                  <a:pt x="1416875" y="850125"/>
                </a:lnTo>
                <a:lnTo>
                  <a:pt x="1414527" y="919849"/>
                </a:lnTo>
                <a:lnTo>
                  <a:pt x="1407603" y="988020"/>
                </a:lnTo>
                <a:lnTo>
                  <a:pt x="1396286" y="1054420"/>
                </a:lnTo>
                <a:lnTo>
                  <a:pt x="1380759" y="1118831"/>
                </a:lnTo>
                <a:lnTo>
                  <a:pt x="1361203" y="1181033"/>
                </a:lnTo>
                <a:lnTo>
                  <a:pt x="1337801" y="1240807"/>
                </a:lnTo>
                <a:lnTo>
                  <a:pt x="1310735" y="1297935"/>
                </a:lnTo>
                <a:lnTo>
                  <a:pt x="1280188" y="1352199"/>
                </a:lnTo>
                <a:lnTo>
                  <a:pt x="1246341" y="1403378"/>
                </a:lnTo>
                <a:lnTo>
                  <a:pt x="1209378" y="1451255"/>
                </a:lnTo>
                <a:lnTo>
                  <a:pt x="1169481" y="1495611"/>
                </a:lnTo>
                <a:lnTo>
                  <a:pt x="1126831" y="1536226"/>
                </a:lnTo>
                <a:lnTo>
                  <a:pt x="1081612" y="1572883"/>
                </a:lnTo>
                <a:lnTo>
                  <a:pt x="1034005" y="1605362"/>
                </a:lnTo>
                <a:lnTo>
                  <a:pt x="984193" y="1633444"/>
                </a:lnTo>
                <a:lnTo>
                  <a:pt x="932358" y="1656911"/>
                </a:lnTo>
                <a:lnTo>
                  <a:pt x="878683" y="1675544"/>
                </a:lnTo>
                <a:lnTo>
                  <a:pt x="823350" y="1689124"/>
                </a:lnTo>
                <a:lnTo>
                  <a:pt x="766540" y="1697433"/>
                </a:lnTo>
                <a:lnTo>
                  <a:pt x="708438" y="1700251"/>
                </a:lnTo>
                <a:lnTo>
                  <a:pt x="650335" y="1697433"/>
                </a:lnTo>
                <a:lnTo>
                  <a:pt x="593525" y="1689124"/>
                </a:lnTo>
                <a:lnTo>
                  <a:pt x="538192" y="1675544"/>
                </a:lnTo>
                <a:lnTo>
                  <a:pt x="484516" y="1656911"/>
                </a:lnTo>
                <a:lnTo>
                  <a:pt x="432681" y="1633444"/>
                </a:lnTo>
                <a:lnTo>
                  <a:pt x="382869" y="1605362"/>
                </a:lnTo>
                <a:lnTo>
                  <a:pt x="335263" y="1572883"/>
                </a:lnTo>
                <a:lnTo>
                  <a:pt x="290043" y="1536226"/>
                </a:lnTo>
                <a:lnTo>
                  <a:pt x="247394" y="1495611"/>
                </a:lnTo>
                <a:lnTo>
                  <a:pt x="207496" y="1451255"/>
                </a:lnTo>
                <a:lnTo>
                  <a:pt x="170533" y="1403378"/>
                </a:lnTo>
                <a:lnTo>
                  <a:pt x="136687" y="1352199"/>
                </a:lnTo>
                <a:lnTo>
                  <a:pt x="106140" y="1297935"/>
                </a:lnTo>
                <a:lnTo>
                  <a:pt x="79074" y="1240807"/>
                </a:lnTo>
                <a:lnTo>
                  <a:pt x="55672" y="1181033"/>
                </a:lnTo>
                <a:lnTo>
                  <a:pt x="36116" y="1118831"/>
                </a:lnTo>
                <a:lnTo>
                  <a:pt x="20589" y="1054420"/>
                </a:lnTo>
                <a:lnTo>
                  <a:pt x="9272" y="988020"/>
                </a:lnTo>
                <a:lnTo>
                  <a:pt x="2348" y="919849"/>
                </a:lnTo>
                <a:lnTo>
                  <a:pt x="0" y="850125"/>
                </a:lnTo>
                <a:close/>
              </a:path>
            </a:pathLst>
          </a:custGeom>
          <a:ln w="25399">
            <a:solidFill>
              <a:srgbClr val="8BB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024785" y="3928489"/>
            <a:ext cx="63246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РОУ</a:t>
            </a:r>
            <a:endParaRPr sz="28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600" dirty="0">
                <a:solidFill>
                  <a:srgbClr val="FFFFFF"/>
                </a:solidFill>
                <a:latin typeface="Arial Narrow"/>
                <a:cs typeface="Arial Narrow"/>
              </a:rPr>
              <a:t>33</a:t>
            </a:r>
            <a:endParaRPr sz="16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2015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-2820" y="95901"/>
            <a:ext cx="79276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                    </a:t>
            </a:r>
            <a:r>
              <a:rPr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УН</a:t>
            </a:r>
            <a:r>
              <a:rPr sz="2400" b="1" spc="-20" dirty="0" smtClean="0">
                <a:solidFill>
                  <a:srgbClr val="F2F2F2"/>
                </a:solidFill>
                <a:latin typeface="Arial Narrow"/>
                <a:cs typeface="Arial Narrow"/>
              </a:rPr>
              <a:t>И</a:t>
            </a:r>
            <a:r>
              <a:rPr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ВЕРС</a:t>
            </a:r>
            <a:r>
              <a:rPr sz="2400" b="1" spc="-20" dirty="0" smtClean="0">
                <a:solidFill>
                  <a:srgbClr val="F2F2F2"/>
                </a:solidFill>
                <a:latin typeface="Arial Narrow"/>
                <a:cs typeface="Arial Narrow"/>
              </a:rPr>
              <a:t>И</a:t>
            </a:r>
            <a:r>
              <a:rPr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ТЕТЫ-У</a:t>
            </a:r>
            <a:r>
              <a:rPr sz="2400" b="1" dirty="0" smtClean="0">
                <a:solidFill>
                  <a:srgbClr val="F2F2F2"/>
                </a:solidFill>
                <a:latin typeface="Arial Narrow"/>
                <a:cs typeface="Arial Narrow"/>
              </a:rPr>
              <a:t>Ч</a:t>
            </a:r>
            <a:r>
              <a:rPr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АСТН</a:t>
            </a:r>
            <a:r>
              <a:rPr sz="2400" b="1" spc="-20" dirty="0" smtClean="0">
                <a:solidFill>
                  <a:srgbClr val="F2F2F2"/>
                </a:solidFill>
                <a:latin typeface="Arial Narrow"/>
                <a:cs typeface="Arial Narrow"/>
              </a:rPr>
              <a:t>И</a:t>
            </a:r>
            <a:r>
              <a:rPr sz="2400" b="1" spc="-15" dirty="0" smtClean="0">
                <a:solidFill>
                  <a:srgbClr val="F2F2F2"/>
                </a:solidFill>
                <a:latin typeface="Arial Narrow"/>
                <a:cs typeface="Arial Narrow"/>
              </a:rPr>
              <a:t>КИ</a:t>
            </a:r>
            <a:r>
              <a:rPr sz="2400" b="1" spc="-5" dirty="0" smtClean="0">
                <a:solidFill>
                  <a:srgbClr val="F2F2F2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2F2F2"/>
                </a:solidFill>
                <a:latin typeface="Arial Narrow"/>
                <a:cs typeface="Arial Narrow"/>
              </a:rPr>
              <a:t>ПР</a:t>
            </a:r>
            <a:r>
              <a:rPr sz="2400" b="1" dirty="0">
                <a:solidFill>
                  <a:srgbClr val="F2F2F2"/>
                </a:solidFill>
                <a:latin typeface="Arial Narrow"/>
                <a:cs typeface="Arial Narrow"/>
              </a:rPr>
              <a:t>О</a:t>
            </a:r>
            <a:r>
              <a:rPr sz="2400" b="1" spc="-15" dirty="0">
                <a:solidFill>
                  <a:srgbClr val="F2F2F2"/>
                </a:solidFill>
                <a:latin typeface="Arial Narrow"/>
                <a:cs typeface="Arial Narrow"/>
              </a:rPr>
              <a:t>Е</a:t>
            </a:r>
            <a:r>
              <a:rPr sz="2400" b="1" dirty="0">
                <a:solidFill>
                  <a:srgbClr val="F2F2F2"/>
                </a:solidFill>
                <a:latin typeface="Arial Narrow"/>
                <a:cs typeface="Arial Narrow"/>
              </a:rPr>
              <a:t>КТО</a:t>
            </a:r>
            <a:r>
              <a:rPr sz="2400" b="1" spc="-15" dirty="0">
                <a:solidFill>
                  <a:srgbClr val="F2F2F2"/>
                </a:solidFill>
                <a:latin typeface="Arial Narrow"/>
                <a:cs typeface="Arial Narrow"/>
              </a:rPr>
              <a:t>В</a:t>
            </a:r>
            <a:r>
              <a:rPr sz="2400" b="1" dirty="0">
                <a:solidFill>
                  <a:srgbClr val="F2F2F2"/>
                </a:solidFill>
                <a:latin typeface="Arial Narrow"/>
                <a:cs typeface="Arial Narrow"/>
              </a:rPr>
              <a:t> </a:t>
            </a:r>
            <a:endParaRPr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Проблемы профессионального образования в РФ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4474840" cy="396765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  </a:t>
            </a:r>
          </a:p>
          <a:p>
            <a:r>
              <a:rPr lang="ru-RU" b="1" dirty="0" smtClean="0"/>
              <a:t>ФЕДЕРАЛЬНОЕ СОБРАНИЕ РОССИЙСКОЙ ФЕДЕРАЦИИ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КОМИТЕТ ГОСУДАРСТВЕННОЙ ДУМЫ ПО ОБРАЗОВАНИЮ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ПАРЛАМЕНТСКИЕ СЛУШАНИЯ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«О СОСТОЯНИИ И ПЕРСПЕКТИВАХ РАЗВИТИЯ ВЫСШЕГО ОБРАЗОВАНИЯ В РОССИЙСКОЙ ФЕДЕРАЦИИ»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г. Москва, 18 февраля 2016 года</a:t>
            </a:r>
            <a:endParaRPr lang="ru-RU" dirty="0"/>
          </a:p>
        </p:txBody>
      </p:sp>
      <p:pic>
        <p:nvPicPr>
          <p:cNvPr id="15362" name="Picture 2" descr="C:\Users\User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1651</TotalTime>
  <Words>4440</Words>
  <Application>Microsoft Office PowerPoint</Application>
  <PresentationFormat>Экран (4:3)</PresentationFormat>
  <Paragraphs>626</Paragraphs>
  <Slides>71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Литейная</vt:lpstr>
      <vt:lpstr>   Тема «Современная система  высшего образования»</vt:lpstr>
      <vt:lpstr>  Цели и задачи государственной политики в области образования </vt:lpstr>
      <vt:lpstr>   Целевые индикаторы и показатели Государственной программы: </vt:lpstr>
      <vt:lpstr>Тренды в системе ВО в США на 2017 г. (март 2017)</vt:lpstr>
      <vt:lpstr>Тренды в системе ВО в США на 2017 г. (март 2017)</vt:lpstr>
      <vt:lpstr>Слайд 6</vt:lpstr>
      <vt:lpstr>Слайд 7</vt:lpstr>
      <vt:lpstr>Слайд 8</vt:lpstr>
      <vt:lpstr>Проблемы профессионального образования в РФ</vt:lpstr>
      <vt:lpstr>Проблема 1. Дифференциация вузов</vt:lpstr>
      <vt:lpstr>«Экзотическая» классификация</vt:lpstr>
      <vt:lpstr>«Классификация» вузов в РФ</vt:lpstr>
      <vt:lpstr>Проблема 2.  Слияние вузов</vt:lpstr>
      <vt:lpstr>Слайд 14</vt:lpstr>
      <vt:lpstr>Проблема 3. Мониторинг эффективности деятельности вузов</vt:lpstr>
      <vt:lpstr>Каковы результаты мониторинга 2016 года? </vt:lpstr>
      <vt:lpstr>Результаты мониторинга в 2017 году</vt:lpstr>
      <vt:lpstr>Проблема 4. Постоянное изменение ФГОСов</vt:lpstr>
      <vt:lpstr>Проблема 5.  Реализация норм ФЗ «Об образовании в РФ» </vt:lpstr>
      <vt:lpstr>Проблема 6.  Профессионально-общественная аккредитация </vt:lpstr>
      <vt:lpstr>Проблема 7. Развитие третьего уровня высшего образования - подготовки кадров высшей квалификации в аспирантуре</vt:lpstr>
      <vt:lpstr>Проблема 8. Онлайн-образование</vt:lpstr>
      <vt:lpstr>Рост числа курсов MOOC</vt:lpstr>
      <vt:lpstr>Курсы НИУ ВШЭ</vt:lpstr>
      <vt:lpstr>Проблема 9. Мотивация студентов для самостоятельного освоения курсов и дисциплин</vt:lpstr>
      <vt:lpstr>Проблема 10.  Заработная плата профессорско-преподавательского состава</vt:lpstr>
      <vt:lpstr>Оплата труда 2015-2016 (full prof)</vt:lpstr>
      <vt:lpstr>Участники парламентских слушаний считают, что в ближайшей перспективе требуют решения следующие вопросы:</vt:lpstr>
      <vt:lpstr>Претензии к системе ВО</vt:lpstr>
      <vt:lpstr>Требования к ВО</vt:lpstr>
      <vt:lpstr>Слайд 31</vt:lpstr>
      <vt:lpstr>Слайд 32</vt:lpstr>
      <vt:lpstr>Модель мегафакультетов (ВШЭ)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Опорные вузы: плюсы и минусы</vt:lpstr>
      <vt:lpstr>Слайд 53</vt:lpstr>
      <vt:lpstr>Слайд 54</vt:lpstr>
      <vt:lpstr>Слайд 55</vt:lpstr>
      <vt:lpstr>22 опорных университета второй волны</vt:lpstr>
      <vt:lpstr>Слайд 57</vt:lpstr>
      <vt:lpstr>Слайд 58</vt:lpstr>
      <vt:lpstr>     Сокращение финансирования вузов </vt:lpstr>
      <vt:lpstr>Слайд 60</vt:lpstr>
      <vt:lpstr>26 сентября 2016, 17:46</vt:lpstr>
      <vt:lpstr>      Какие гарантии по оплате труда получат педагоги? </vt:lpstr>
      <vt:lpstr>Программа поэтапного совершенствования системы оплаты труда  в государственных (муниципальных) учреждениях на 2012- 2018 годы,  утвержденной  распоряжением Правительства РФ от 26.11. 2012 г. № 2190-р</vt:lpstr>
      <vt:lpstr>     В чем отличие ? 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260</cp:revision>
  <dcterms:modified xsi:type="dcterms:W3CDTF">2017-09-25T12:26:37Z</dcterms:modified>
</cp:coreProperties>
</file>