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8" r:id="rId2"/>
    <p:sldId id="288" r:id="rId3"/>
    <p:sldId id="289" r:id="rId4"/>
    <p:sldId id="259" r:id="rId5"/>
    <p:sldId id="292" r:id="rId6"/>
    <p:sldId id="291" r:id="rId7"/>
    <p:sldId id="294" r:id="rId8"/>
    <p:sldId id="285" r:id="rId9"/>
    <p:sldId id="286" r:id="rId10"/>
    <p:sldId id="28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312E"/>
    <a:srgbClr val="FF6600"/>
    <a:srgbClr val="FFE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2666-B191-43D7-BE41-691D04006C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A76E858-A179-443E-819F-FED321D60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637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2666-B191-43D7-BE41-691D04006C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76E858-A179-443E-819F-FED321D60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664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2666-B191-43D7-BE41-691D04006C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76E858-A179-443E-819F-FED321D60B8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6079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2666-B191-43D7-BE41-691D04006C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76E858-A179-443E-819F-FED321D60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647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2666-B191-43D7-BE41-691D04006C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76E858-A179-443E-819F-FED321D60B8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8569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2666-B191-43D7-BE41-691D04006C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76E858-A179-443E-819F-FED321D60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194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2666-B191-43D7-BE41-691D04006C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E858-A179-443E-819F-FED321D60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029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2666-B191-43D7-BE41-691D04006C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E858-A179-443E-819F-FED321D60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521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2666-B191-43D7-BE41-691D04006C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E858-A179-443E-819F-FED321D60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904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2666-B191-43D7-BE41-691D04006C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76E858-A179-443E-819F-FED321D60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373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2666-B191-43D7-BE41-691D04006C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A76E858-A179-443E-819F-FED321D60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041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2666-B191-43D7-BE41-691D04006C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A76E858-A179-443E-819F-FED321D60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530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2666-B191-43D7-BE41-691D04006C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E858-A179-443E-819F-FED321D60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74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2666-B191-43D7-BE41-691D04006C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E858-A179-443E-819F-FED321D60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109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2666-B191-43D7-BE41-691D04006C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E858-A179-443E-819F-FED321D60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733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2666-B191-43D7-BE41-691D04006C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76E858-A179-443E-819F-FED321D60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686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22666-B191-43D7-BE41-691D04006C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A76E858-A179-443E-819F-FED321D60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81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296" y="960121"/>
            <a:ext cx="12109704" cy="3502152"/>
          </a:xfrm>
        </p:spPr>
        <p:txBody>
          <a:bodyPr>
            <a:noAutofit/>
          </a:bodyPr>
          <a:lstStyle/>
          <a:p>
            <a:pPr algn="ctr"/>
            <a:r>
              <a:rPr lang="ru-RU" sz="85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РИНЦ. </a:t>
            </a:r>
            <a:br>
              <a:rPr lang="ru-RU" sz="85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85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Основы работы</a:t>
            </a:r>
            <a:endParaRPr lang="ru-RU" sz="85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eaf6381c21b9c7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707635" y="6086196"/>
            <a:ext cx="609600" cy="60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896" y="4105656"/>
            <a:ext cx="3458023" cy="259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79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553">
        <p15:prstTrans prst="peelOff"/>
      </p:transition>
    </mc:Choice>
    <mc:Fallback xmlns="">
      <p:transition spd="slow" advTm="35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1" objId="8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1F962CD-2FB0-4374-8658-D590AB4CA2CD}"/>
              </a:ext>
            </a:extLst>
          </p:cNvPr>
          <p:cNvSpPr/>
          <p:nvPr/>
        </p:nvSpPr>
        <p:spPr>
          <a:xfrm>
            <a:off x="-1147186" y="1627828"/>
            <a:ext cx="13014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7"/>
            <a:r>
              <a:rPr lang="ru-RU" sz="5400" b="1" dirty="0" smtClean="0">
                <a:solidFill>
                  <a:srgbClr val="002060"/>
                </a:solidFill>
              </a:rPr>
              <a:t>СПАСИБО ЗА ВНИМАНИЕ.</a:t>
            </a:r>
          </a:p>
          <a:p>
            <a:pPr lvl="7"/>
            <a:endParaRPr lang="ru-RU" sz="5400" b="1" dirty="0" smtClean="0">
              <a:solidFill>
                <a:srgbClr val="C0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F962CD-2FB0-4374-8658-D590AB4CA2CD}"/>
              </a:ext>
            </a:extLst>
          </p:cNvPr>
          <p:cNvSpPr/>
          <p:nvPr/>
        </p:nvSpPr>
        <p:spPr>
          <a:xfrm>
            <a:off x="-1045514" y="4845110"/>
            <a:ext cx="135312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7"/>
            <a:r>
              <a:rPr lang="ru-RU" sz="3200" b="1" dirty="0" smtClean="0">
                <a:solidFill>
                  <a:srgbClr val="002060"/>
                </a:solidFill>
              </a:rPr>
              <a:t>Отдел информационно-библиографического обслуживания Научной библиотеки </a:t>
            </a:r>
            <a:r>
              <a:rPr lang="ru-RU" sz="3200" b="1" dirty="0" err="1" smtClean="0">
                <a:solidFill>
                  <a:srgbClr val="002060"/>
                </a:solidFill>
              </a:rPr>
              <a:t>УлГУ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3000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989">
        <p15:prstTrans prst="peelOff"/>
      </p:transition>
    </mc:Choice>
    <mc:Fallback xmlns="">
      <p:transition spd="slow" advTm="69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2753" y="380246"/>
            <a:ext cx="10191860" cy="109546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НЭБ </a:t>
            </a:r>
            <a:r>
              <a:rPr lang="en-US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elibrary.ru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: информационные массивы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5137" y="1783532"/>
            <a:ext cx="9449475" cy="4599161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Полнотекстовая база данных </a:t>
            </a:r>
            <a:r>
              <a:rPr lang="en-US" b="1" dirty="0" smtClean="0">
                <a:solidFill>
                  <a:schemeClr val="tx1"/>
                </a:solidFill>
              </a:rPr>
              <a:t>elibrary.ru</a:t>
            </a:r>
            <a:endParaRPr lang="ru-RU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Собираются все произведения, имеющие отношение к научно-исследовательской, технико-технологической и образовательной деятельности. 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Произведения включаются без предварительной экспертизы и оценки.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Российский индекс научного цитирования (РИНЦ)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Включаются только научные произведения, которые отражают достижения и результаты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научно-исследовательской, технико-технологической и образовательной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деятельности, созданные и опубликованные с участием авторов, указывающих </a:t>
            </a:r>
            <a:r>
              <a:rPr lang="ru-RU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аффилиацию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российскими организациями.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Произведения включаются только после предварительной экспертизы и оценки.</a:t>
            </a:r>
          </a:p>
          <a:p>
            <a:pPr algn="just"/>
            <a:r>
              <a:rPr lang="ru-RU" b="1" dirty="0" smtClean="0">
                <a:solidFill>
                  <a:prstClr val="black"/>
                </a:solidFill>
              </a:rPr>
              <a:t>Ядро РИНЦ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Включены все произведения, которые опубликованы в научных периодических изданиях, представленных в международных системах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of Science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Scopus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также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RSCI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60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ЗАПОЛНЕНИЕ АНКЕТЫ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69" y="1520982"/>
            <a:ext cx="8021371" cy="516047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7" y="0"/>
            <a:ext cx="12137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51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0982" y="344899"/>
            <a:ext cx="10456753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Основные возможности авторов </a:t>
            </a:r>
            <a:br>
              <a:rPr lang="ru-RU" sz="44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4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 РИНЦ </a:t>
            </a:r>
            <a:br>
              <a:rPr lang="ru-RU" sz="44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4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                                       </a:t>
            </a:r>
            <a:r>
              <a:rPr lang="ru-RU" sz="6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60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ru-RU" sz="2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390" y="3594227"/>
            <a:ext cx="11656296" cy="104114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удалить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списка своих работ или ссылок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ошибочно привязанные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публикации и цитирования</a:t>
            </a:r>
          </a:p>
          <a:p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61950" y="1637785"/>
            <a:ext cx="11741736" cy="1069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Просмотр списка своих публикаций и цитирований с возможностью его анализа и отбора по различным параметрам 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61950" y="2616452"/>
            <a:ext cx="11741736" cy="1131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добавить найденные в РИНЦ публикации и цитирования в авторский профиль  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2152" y="4635375"/>
            <a:ext cx="11651534" cy="787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идентификации организаций, указанных в публикациях автора в качестве места выполнения работы </a:t>
            </a:r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обновлять свои показатели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добавления непериодических публикаций, правообладателем которых является автор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</a:p>
          <a:p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028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750">
        <p15:prstTrans prst="peelOff"/>
      </p:transition>
    </mc:Choice>
    <mc:Fallback xmlns="">
      <p:transition spd="slow" advTm="107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891" y="624110"/>
            <a:ext cx="10348111" cy="128089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Основные возможности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представителей организации в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РИНЦ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Добавление отсутствующих публикаций автора на сайт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eLIBRARY.RU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Привязка </a:t>
            </a:r>
            <a:r>
              <a:rPr lang="ru-RU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неидентифицированных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ссылок к публикациям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изменений в описание публикации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публикации, в которой сослались на вашу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статью,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ее нет на сайте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eLABRARY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653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ВОССТАНОВЛЕНИЕ ПАРОЛЯ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83" y="1421395"/>
            <a:ext cx="8818076" cy="5305330"/>
          </a:xfrm>
        </p:spPr>
      </p:pic>
    </p:spTree>
    <p:extLst>
      <p:ext uri="{BB962C8B-B14F-4D97-AF65-F5344CB8AC3E}">
        <p14:creationId xmlns:p14="http://schemas.microsoft.com/office/powerpoint/2010/main" val="2082433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Индекс ХИРША в РИНЦ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89213" y="2291208"/>
            <a:ext cx="85465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Индекс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Хирша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 РИНЦ зависит от соотношения цитирований к публикациям. При расчете индекса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Хирша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 РИНЦ учитываются идентифицированные ссылки на все публикации автора в РИНЦ из публикаций входящих в РИНЦ.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Индекс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Хирша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у автора равен 6, это значит что у автора есть 6 публикаций у каждой из которых минимум по 6 цитирований, после 6-ой публикации цифра количества цитирований становится меньше порядкового номера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публикации.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974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E371B4A-D37B-4E39-BE0A-508058A8AAC6}"/>
              </a:ext>
            </a:extLst>
          </p:cNvPr>
          <p:cNvSpPr txBox="1">
            <a:spLocks/>
          </p:cNvSpPr>
          <p:nvPr/>
        </p:nvSpPr>
        <p:spPr>
          <a:xfrm>
            <a:off x="-1879360" y="2470986"/>
            <a:ext cx="14149038" cy="79654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7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</a:rPr>
              <a:t>Консультации по научному поиску.</a:t>
            </a:r>
          </a:p>
          <a:p>
            <a:pPr lvl="7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</a:rPr>
              <a:t>Обзор электронных ресурсов. 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pPr lvl="7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</a:rPr>
              <a:t>Консультации по работе в РИНЦ.</a:t>
            </a:r>
          </a:p>
          <a:p>
            <a:pPr lvl="7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</a:rPr>
              <a:t>Помощь в оформлении библиографии</a:t>
            </a:r>
            <a:r>
              <a:rPr lang="ru-RU" sz="3600" b="1" dirty="0">
                <a:solidFill>
                  <a:srgbClr val="002060"/>
                </a:solidFill>
              </a:rPr>
              <a:t>.</a:t>
            </a:r>
            <a:endParaRPr lang="ru-RU" sz="3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1F962CD-2FB0-4374-8658-D590AB4CA2CD}"/>
              </a:ext>
            </a:extLst>
          </p:cNvPr>
          <p:cNvSpPr/>
          <p:nvPr/>
        </p:nvSpPr>
        <p:spPr>
          <a:xfrm>
            <a:off x="-1766577" y="170435"/>
            <a:ext cx="140362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7"/>
            <a:r>
              <a:rPr lang="ru-RU" sz="4400" b="1" dirty="0" smtClean="0">
                <a:solidFill>
                  <a:srgbClr val="C00000"/>
                </a:solidFill>
              </a:rPr>
              <a:t>Отдел информационно-библиографического обслуживания предлагает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</a:rPr>
              <a:t>авторам: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3276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511">
        <p15:prstTrans prst="peelOff"/>
      </p:transition>
    </mc:Choice>
    <mc:Fallback xmlns="">
      <p:transition spd="slow" advTm="85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1F962CD-2FB0-4374-8658-D590AB4CA2CD}"/>
              </a:ext>
            </a:extLst>
          </p:cNvPr>
          <p:cNvSpPr/>
          <p:nvPr/>
        </p:nvSpPr>
        <p:spPr>
          <a:xfrm>
            <a:off x="-1261533" y="347328"/>
            <a:ext cx="135312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7"/>
            <a:r>
              <a:rPr lang="ru-RU" sz="6600" b="1" dirty="0" smtClean="0">
                <a:solidFill>
                  <a:srgbClr val="C00000"/>
                </a:solidFill>
              </a:rPr>
              <a:t>Ждём вас по адресу: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1F962CD-2FB0-4374-8658-D590AB4CA2CD}"/>
              </a:ext>
            </a:extLst>
          </p:cNvPr>
          <p:cNvSpPr/>
          <p:nvPr/>
        </p:nvSpPr>
        <p:spPr>
          <a:xfrm>
            <a:off x="-1121714" y="1619311"/>
            <a:ext cx="135312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7"/>
            <a:r>
              <a:rPr lang="ru-RU" sz="4400" b="1" dirty="0" smtClean="0">
                <a:solidFill>
                  <a:srgbClr val="002060"/>
                </a:solidFill>
              </a:rPr>
              <a:t>Набережная р. </a:t>
            </a:r>
            <a:r>
              <a:rPr lang="ru-RU" sz="4400" b="1" dirty="0" err="1" smtClean="0">
                <a:solidFill>
                  <a:srgbClr val="002060"/>
                </a:solidFill>
              </a:rPr>
              <a:t>Свияги</a:t>
            </a:r>
            <a:r>
              <a:rPr lang="ru-RU" sz="4400" b="1" dirty="0" smtClean="0">
                <a:solidFill>
                  <a:srgbClr val="002060"/>
                </a:solidFill>
              </a:rPr>
              <a:t>, 106, </a:t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1 корпус, аудитория </a:t>
            </a:r>
            <a:r>
              <a:rPr lang="en-US" sz="4400" b="1" dirty="0" smtClean="0">
                <a:solidFill>
                  <a:srgbClr val="002060"/>
                </a:solidFill>
              </a:rPr>
              <a:t>224</a:t>
            </a:r>
            <a:r>
              <a:rPr lang="ru-RU" sz="4400" b="1" dirty="0" smtClean="0">
                <a:solidFill>
                  <a:srgbClr val="002060"/>
                </a:solidFill>
              </a:rPr>
              <a:t> б 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1F962CD-2FB0-4374-8658-D590AB4CA2CD}"/>
              </a:ext>
            </a:extLst>
          </p:cNvPr>
          <p:cNvSpPr/>
          <p:nvPr/>
        </p:nvSpPr>
        <p:spPr>
          <a:xfrm>
            <a:off x="-1121715" y="4007909"/>
            <a:ext cx="1353121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7"/>
            <a:r>
              <a:rPr lang="ru-RU" sz="4000" b="1" dirty="0" smtClean="0">
                <a:solidFill>
                  <a:srgbClr val="C00000"/>
                </a:solidFill>
              </a:rPr>
              <a:t>Контактный тел: </a:t>
            </a:r>
            <a:r>
              <a:rPr lang="ru-RU" sz="4000" b="1" dirty="0" smtClean="0">
                <a:solidFill>
                  <a:srgbClr val="002060"/>
                </a:solidFill>
              </a:rPr>
              <a:t>37 24 57 (1).</a:t>
            </a:r>
          </a:p>
          <a:p>
            <a:pPr lvl="7"/>
            <a:r>
              <a:rPr lang="en-US" sz="4000" b="1" dirty="0" smtClean="0">
                <a:solidFill>
                  <a:srgbClr val="C00000"/>
                </a:solidFill>
              </a:rPr>
              <a:t>E-mail</a:t>
            </a:r>
            <a:r>
              <a:rPr lang="ru-RU" sz="4000" b="1" dirty="0" smtClean="0">
                <a:solidFill>
                  <a:srgbClr val="C00000"/>
                </a:solidFill>
              </a:rPr>
              <a:t>:</a:t>
            </a:r>
          </a:p>
          <a:p>
            <a:pPr lvl="7"/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813048" y="4599432"/>
            <a:ext cx="4215384" cy="823913"/>
          </a:xfrm>
        </p:spPr>
        <p:txBody>
          <a:bodyPr/>
          <a:lstStyle/>
          <a:p>
            <a:pPr>
              <a:defRPr/>
            </a:pPr>
            <a:r>
              <a:rPr lang="en-US" altLang="ko-KR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elib@lib.ulsu.ru</a:t>
            </a:r>
            <a:endParaRPr lang="ru-RU" altLang="ko-KR" sz="36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en-US" altLang="ko-KR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1145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017">
        <p15:prstTrans prst="peelOff"/>
      </p:transition>
    </mc:Choice>
    <mc:Fallback xmlns="">
      <p:transition spd="slow" advTm="130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2|1.7|2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8|1.8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6"/>
</p:tagLst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3831</TotalTime>
  <Words>351</Words>
  <Application>Microsoft Office PowerPoint</Application>
  <PresentationFormat>Широкоэкранный</PresentationFormat>
  <Paragraphs>39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Century Gothic</vt:lpstr>
      <vt:lpstr>HY중고딕</vt:lpstr>
      <vt:lpstr>Wingdings</vt:lpstr>
      <vt:lpstr>Wingdings 3</vt:lpstr>
      <vt:lpstr>Легкий дым</vt:lpstr>
      <vt:lpstr>РИНЦ.  Основы работы</vt:lpstr>
      <vt:lpstr>НЭБ elibrary.ru : информационные массивы</vt:lpstr>
      <vt:lpstr>ЗАПОЛНЕНИЕ АНКЕТЫ</vt:lpstr>
      <vt:lpstr>Основные возможности авторов  в РИНЦ                                                 </vt:lpstr>
      <vt:lpstr>Основные возможности представителей организации в РИНЦ</vt:lpstr>
      <vt:lpstr>ВОССТАНОВЛЕНИЕ ПАРОЛЯ</vt:lpstr>
      <vt:lpstr>Индекс ХИРША в РИНЦ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формирования научной статьи</dc:title>
  <dc:creator>TempUser</dc:creator>
  <cp:lastModifiedBy>TempUser</cp:lastModifiedBy>
  <cp:revision>125</cp:revision>
  <dcterms:created xsi:type="dcterms:W3CDTF">2020-01-29T12:24:26Z</dcterms:created>
  <dcterms:modified xsi:type="dcterms:W3CDTF">2024-11-07T07:48:45Z</dcterms:modified>
</cp:coreProperties>
</file>