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6" r:id="rId4"/>
    <p:sldId id="324" r:id="rId6"/>
    <p:sldId id="346" r:id="rId7"/>
    <p:sldId id="347" r:id="rId8"/>
    <p:sldId id="325" r:id="rId9"/>
    <p:sldId id="370" r:id="rId10"/>
    <p:sldId id="345" r:id="rId11"/>
    <p:sldId id="353" r:id="rId12"/>
    <p:sldId id="354" r:id="rId13"/>
    <p:sldId id="310" r:id="rId14"/>
    <p:sldId id="327" r:id="rId15"/>
    <p:sldId id="331" r:id="rId16"/>
    <p:sldId id="328" r:id="rId17"/>
    <p:sldId id="371" r:id="rId18"/>
    <p:sldId id="339" r:id="rId19"/>
    <p:sldId id="263" r:id="rId20"/>
    <p:sldId id="326" r:id="rId21"/>
    <p:sldId id="348" r:id="rId22"/>
    <p:sldId id="349" r:id="rId23"/>
    <p:sldId id="351" r:id="rId24"/>
    <p:sldId id="350" r:id="rId25"/>
    <p:sldId id="352" r:id="rId26"/>
    <p:sldId id="355" r:id="rId27"/>
    <p:sldId id="35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009900"/>
    <a:srgbClr val="66FF33"/>
    <a:srgbClr val="99FF66"/>
    <a:srgbClr val="E9F0AA"/>
    <a:srgbClr val="CFC6F2"/>
    <a:srgbClr val="E9EFC9"/>
    <a:srgbClr val="FBD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85891" autoAdjust="0"/>
  </p:normalViewPr>
  <p:slideViewPr>
    <p:cSldViewPr showGuides="1">
      <p:cViewPr>
        <p:scale>
          <a:sx n="149" d="100"/>
          <a:sy n="149" d="100"/>
        </p:scale>
        <p:origin x="-2454" y="150"/>
      </p:cViewPr>
      <p:guideLst>
        <p:guide orient="horz" pos="21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3BAD-568E-4531-858F-0A7CEFF8599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CD9D-8EE3-480D-8029-E0392E136FD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elibrary.ru/titles_compare.asp" TargetMode="Externa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journalrank.rcsi.science/ru/record-source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vk.com/national_subscription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hyperlink" Target="https://t.me/national_subscription" TargetMode="External"/><Relationship Id="rId2" Type="http://schemas.openxmlformats.org/officeDocument/2006/relationships/hyperlink" Target="https://journalrank.rcsi.science/ru/" TargetMode="Externa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vak.minobrnauki.gov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vak.minobrnauki.gov.ru/uploader/loader?type=19&amp;name=91107547002&amp;f=2284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204864"/>
            <a:ext cx="6877998" cy="206210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Обзор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тематических подборок журналов, входящих в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Russian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Citation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Index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6"/>
            <a:ext cx="3238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92764"/>
            <a:ext cx="2736304" cy="78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Экспертная оценка журналов проводилась тематическими советами в соответствии со следующими критериями: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научный </a:t>
            </a:r>
            <a:r>
              <a:rPr lang="ru-RU" b="1" dirty="0"/>
              <a:t>уровень </a:t>
            </a:r>
            <a:r>
              <a:rPr lang="ru-RU" dirty="0"/>
              <a:t>— оценка среднего научного уровня статей на основе их содержательного анализа;</a:t>
            </a:r>
            <a:endParaRPr lang="ru-RU" dirty="0"/>
          </a:p>
          <a:p>
            <a:r>
              <a:rPr lang="ru-RU" dirty="0"/>
              <a:t>  </a:t>
            </a:r>
            <a:r>
              <a:rPr lang="ru-RU" b="1" dirty="0"/>
              <a:t>актуальность </a:t>
            </a:r>
            <a:r>
              <a:rPr lang="ru-RU" dirty="0"/>
              <a:t>— оценка актуальности тематики журнала и его востребованности в научном сообществе;</a:t>
            </a:r>
            <a:endParaRPr lang="ru-RU" dirty="0"/>
          </a:p>
          <a:p>
            <a:r>
              <a:rPr lang="ru-RU" b="1" dirty="0"/>
              <a:t>  стабильность </a:t>
            </a:r>
            <a:r>
              <a:rPr lang="ru-RU" dirty="0"/>
              <a:t>— оценка стабильности и однородности качества статей в выпусках журнала;</a:t>
            </a:r>
            <a:endParaRPr lang="ru-RU" dirty="0"/>
          </a:p>
          <a:p>
            <a:r>
              <a:rPr lang="ru-RU" b="1" dirty="0"/>
              <a:t>  редколлегия </a:t>
            </a:r>
            <a:r>
              <a:rPr lang="ru-RU" dirty="0"/>
              <a:t>— оценка уровня ученых, входящих в состав редколлегии журнала;</a:t>
            </a:r>
            <a:endParaRPr lang="ru-RU" dirty="0"/>
          </a:p>
          <a:p>
            <a:r>
              <a:rPr lang="ru-RU" dirty="0"/>
              <a:t>  </a:t>
            </a:r>
            <a:r>
              <a:rPr lang="ru-RU" b="1" dirty="0"/>
              <a:t>этика </a:t>
            </a:r>
            <a:r>
              <a:rPr lang="ru-RU" dirty="0"/>
              <a:t>— оценка соблюдения журналом издательской и научной этики (нарушения: низкий уровень или полное отсутствие рецензирования, </a:t>
            </a:r>
            <a:r>
              <a:rPr lang="ru-RU" dirty="0" err="1"/>
              <a:t>самоцитирование</a:t>
            </a:r>
            <a:r>
              <a:rPr lang="ru-RU" dirty="0"/>
              <a:t>, накрутка показателей, обнаружение заимствований и т.д.);</a:t>
            </a:r>
            <a:endParaRPr lang="ru-RU" dirty="0"/>
          </a:p>
          <a:p>
            <a:r>
              <a:rPr lang="ru-RU" dirty="0"/>
              <a:t>  </a:t>
            </a:r>
            <a:r>
              <a:rPr lang="ru-RU" b="1" dirty="0"/>
              <a:t>оформление</a:t>
            </a:r>
            <a:r>
              <a:rPr lang="ru-RU" dirty="0"/>
              <a:t> — комплексная оценка качества оформления журнала (наличие полного комплекта метаданных в РИНЦ, в том числе и на английском языке, включая аннотации и ключевые слова; коды уникальной идентификации публикаций — коды DOI (начиная с мая 2022 года — DOI/EDN), контроль формата оформления ссылок в списках цитируемой литературы и т.д.).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 докладу\к лекции\afBBaRl35iA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8169424" cy="61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3533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2" t="5319" r="26487" b="2969"/>
          <a:stretch>
            <a:fillRect/>
          </a:stretch>
        </p:blipFill>
        <p:spPr bwMode="auto">
          <a:xfrm>
            <a:off x="1691680" y="260648"/>
            <a:ext cx="6192688" cy="645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hlinkClick r:id="rId1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hlinkClick r:id="rId1"/>
              </a:rPr>
              <a:t>www.elibrary.ru/titles_compare.asp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КАК ПРОВЕРИТЬ РЕЙТИНГ 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1" t="6666" r="31961" b="10322"/>
          <a:stretch>
            <a:fillRect/>
          </a:stretch>
        </p:blipFill>
        <p:spPr bwMode="auto">
          <a:xfrm>
            <a:off x="107504" y="188640"/>
            <a:ext cx="5223246" cy="586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6" t="10834" r="28508" b="56784"/>
          <a:stretch>
            <a:fillRect/>
          </a:stretch>
        </p:blipFill>
        <p:spPr bwMode="auto">
          <a:xfrm>
            <a:off x="4283968" y="1700808"/>
            <a:ext cx="4815124" cy="376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093828" y="2946260"/>
            <a:ext cx="380279" cy="173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20" y="2726752"/>
            <a:ext cx="4079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19" y="3119502"/>
            <a:ext cx="4079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20" y="3324412"/>
            <a:ext cx="4079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18" y="3657273"/>
            <a:ext cx="4079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73" y="4725144"/>
            <a:ext cx="4079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28" y="3933056"/>
            <a:ext cx="4079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20" y="5013176"/>
            <a:ext cx="4079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17" y="4365104"/>
            <a:ext cx="4079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06" y="2564904"/>
            <a:ext cx="4079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3695" y="497205"/>
            <a:ext cx="7888605" cy="62953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14290"/>
          <a:ext cx="8822214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726"/>
                <a:gridCol w="4392488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Белый</a:t>
                      </a:r>
                      <a:r>
                        <a:rPr lang="ru-RU" sz="3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список журналов </a:t>
                      </a:r>
                      <a:endParaRPr lang="ru-RU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lvl="0" algn="l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история вопроса: 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r>
                        <a:rPr lang="ru-RU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Джеффри Билла — американского библиотекаря, придумавшего ставший сегодня общеупотребительным термин </a:t>
                      </a:r>
                      <a:r>
                        <a:rPr lang="ru-RU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predatory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journals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(«хищные» или «хищнические» журналы) + опыт Высшей школы экономики (ВШЭ)  и ее внутренний «черный список», использовавшийся для принятия решений о премировании сотрудников за публикации в научных журналах + проект — «</a:t>
                      </a:r>
                      <a:r>
                        <a:rPr lang="ru-RU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Диссеропедия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журналов» ( 2016)</a:t>
                      </a:r>
                      <a:endParaRPr lang="ru-RU" sz="2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и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сключение  журналов из РИНЦ , списка ВАК  и 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RSCI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«Белый список» журналов ВАК включает около 30 тыс. журналов, из которых российских журналов лишь около 500.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"/>
                        </a:rPr>
                        <a:t>https://journalrank.rcsi.science/ru/record-sources/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-3403639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соответствие научных журналов «Белого списка» семи ключевым требованиям: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7700" y="1052736"/>
          <a:ext cx="8376592" cy="53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662"/>
                <a:gridCol w="4806930"/>
              </a:tblGrid>
              <a:tr h="53443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1) журнал должен иметь веб-сайт с доступными в машиночитаемых форматах метаданными публикаций и списками процитированных источников;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2) журнал должен присваивать публикациям цифровой идентификатор DOI (</a:t>
                      </a:r>
                      <a:r>
                        <a:rPr lang="ru-RU" sz="1400" dirty="0" err="1" smtClean="0"/>
                        <a:t>CrossRef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DataCite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mEDRA</a:t>
                      </a:r>
                      <a:r>
                        <a:rPr lang="ru-RU" sz="1400" dirty="0" smtClean="0"/>
                        <a:t> или др.) или российский аналог, который должен обеспечивать доступ к метаданным;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3) статьи из журнала должны иметь цитирования в публикациях других журналов «Белого списка»;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4) журнал должен публиковать преимущественно научные публикации и проводить рецензирование всех поступающих и публикуемых материалов;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/>
                        <a:t>5) научный уровень публикуемых материалов, репутация журнала и его известность должны получить положительную оценку специалистов в соответствующей предметной области; 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/>
                        <a:t>6) главный редактор и большинство членов редколлегии журнала должны иметь публикации в ведущих изданиях «Белого списка» (помимо рассматриваемого журнала) за последние годы;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/>
                        <a:t> 7) сведения о возможностях предоставления издателем журнала коммерческих услуг, в том числе публикации статей в открытом доступе, должны присутствовать на сайте издания.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0175" y="11663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соответствие научных </a:t>
            </a:r>
            <a:r>
              <a:rPr lang="ru-RU" b="1" dirty="0" smtClean="0">
                <a:solidFill>
                  <a:srgbClr val="C00000"/>
                </a:solidFill>
              </a:rPr>
              <a:t>журналов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«Белого списка» семи ключевым требованиям: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0" t="15770" r="35683" b="39248"/>
          <a:stretch>
            <a:fillRect/>
          </a:stretch>
        </p:blipFill>
        <p:spPr bwMode="auto">
          <a:xfrm>
            <a:off x="467545" y="692696"/>
            <a:ext cx="3816424" cy="339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3288" r="35653" b="68952"/>
          <a:stretch>
            <a:fillRect/>
          </a:stretch>
        </p:blipFill>
        <p:spPr bwMode="auto">
          <a:xfrm>
            <a:off x="0" y="4221088"/>
            <a:ext cx="5053559" cy="164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1996427" y="537321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80839" y="476672"/>
            <a:ext cx="3168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«Белый список» – список научных журналов, созданный в целях обеспечения мониторинга и оценки публикационной активности.</a:t>
            </a:r>
            <a:endParaRPr lang="ru-RU" dirty="0"/>
          </a:p>
          <a:p>
            <a:endParaRPr lang="ru-RU" dirty="0"/>
          </a:p>
          <a:p>
            <a:r>
              <a:rPr lang="ru-RU" dirty="0"/>
              <a:t>«Белый список» утверждается Межведомственной рабочей группой по формированию и актуализации «Белого списка» научных журналов, созданной Министерством науки и высшего образования Российской Федерации в соответствии с поручением Заместителя Председателя Правительства Российской Федерации (№ ДЧ-П8-60 </a:t>
            </a:r>
            <a:r>
              <a:rPr lang="ru-RU" dirty="0" err="1"/>
              <a:t>пр</a:t>
            </a:r>
            <a:r>
              <a:rPr lang="ru-RU" dirty="0"/>
              <a:t> от 27.06.2022).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645" y="90872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br>
              <a:rPr lang="ru-RU" dirty="0"/>
            </a:br>
            <a:endParaRPr lang="ru-RU" sz="1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149080"/>
            <a:ext cx="3168352" cy="25202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300" i="1" dirty="0" smtClean="0"/>
              <a:t>Ближе </a:t>
            </a:r>
            <a:r>
              <a:rPr lang="ru-RU" sz="1300" i="1" dirty="0"/>
              <a:t>всего классификатор OECD по принципу построения находится к ГРНТИ (Государственной рубрикатор научно-технической информации</a:t>
            </a:r>
            <a:r>
              <a:rPr lang="ru-RU" sz="1300" i="1" dirty="0" smtClean="0"/>
              <a:t>)</a:t>
            </a:r>
            <a:endParaRPr lang="ru-RU" sz="13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3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300" i="1" dirty="0"/>
              <a:t>Коды международной классификации отраслей науки и технологий, разработанной Организацией экономического сотрудничества и развития (ОЭСР)</a:t>
            </a:r>
            <a:endParaRPr lang="ru-RU" sz="13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3" t="15542" r="35780" b="3881"/>
          <a:stretch>
            <a:fillRect/>
          </a:stretch>
        </p:blipFill>
        <p:spPr bwMode="auto">
          <a:xfrm>
            <a:off x="4696445" y="97615"/>
            <a:ext cx="4170383" cy="623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3541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https://journalrank.rcsi.science/ru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897159"/>
            <a:ext cx="351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t.me/national_subscription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9" y="2132856"/>
            <a:ext cx="1489780" cy="189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77215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63688" y="1988840"/>
            <a:ext cx="3748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vk.com/national_subscription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306" y="4500570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214290"/>
          <a:ext cx="8643998" cy="630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564360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normalizeH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 этом вы уже </a:t>
                      </a:r>
                      <a:r>
                        <a:rPr kumimoji="0" lang="ru-RU" sz="3200" b="1" i="0" u="none" strike="noStrike" normalizeH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знаете и точно слышали…</a:t>
                      </a:r>
                      <a:endParaRPr kumimoji="0" lang="ru-RU" sz="3200" b="1" i="0" u="none" strike="noStrike" normalizeH="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kumimoji="0" lang="ru-RU" sz="3200" b="1" i="0" u="none" strike="noStrike" normalizeH="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kumimoji="0" lang="ru-RU" sz="3200" b="1" i="0" u="none" strike="noStrike" normalizeH="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ВАК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Квартиль/Категория</a:t>
                      </a:r>
                      <a:endParaRPr lang="ru-RU" sz="2400" b="1" i="1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9688">
                <a:tc>
                  <a:txBody>
                    <a:bodyPr/>
                    <a:lstStyle/>
                    <a:p>
                      <a:pPr marL="285750" indent="-285750" algn="ctr"/>
                      <a:r>
                        <a:rPr lang="ru-RU" sz="2400" b="1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РИНЦ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400" b="1" i="0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SCIENCE INDEX</a:t>
                      </a:r>
                      <a:endParaRPr lang="ru-RU" sz="2400" b="1" i="0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1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RSCI</a:t>
                      </a:r>
                      <a:endParaRPr lang="ru-RU" sz="2400" b="1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DOI</a:t>
                      </a:r>
                      <a:endParaRPr lang="ru-RU" sz="2400" b="1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Белый список 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Хищнические журналы</a:t>
                      </a:r>
                      <a:endParaRPr lang="ru-RU" sz="2400" b="1" dirty="0" smtClean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Web of Science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Scopus </a:t>
                      </a:r>
                      <a:endParaRPr lang="ru-RU" sz="2400" b="1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Перечень </a:t>
            </a:r>
            <a:r>
              <a:rPr lang="ru-RU" b="1" dirty="0">
                <a:solidFill>
                  <a:srgbClr val="C00000"/>
                </a:solidFill>
              </a:rPr>
              <a:t>ВАК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Перечень рецензируемых научных изданий, в которых должны быть опубликованы основные научные результаты диссертаций на соискание учёной степени кандидата наук, на соискание учёной степени доктора наук (перечень ВАК) – сведения актуализированы с учетом информации, размещенной в PDF формате 31 января 2024 на веб-сайте Высшей аттестационной комиссии при Министерстве науки и высшего образования Российской Федерации </a:t>
            </a:r>
            <a:r>
              <a:rPr lang="ru-RU" dirty="0">
                <a:hlinkClick r:id="rId1"/>
              </a:rPr>
              <a:t>https://</a:t>
            </a:r>
            <a:r>
              <a:rPr lang="ru-RU" dirty="0" smtClean="0">
                <a:hlinkClick r:id="rId1"/>
              </a:rPr>
              <a:t>vak.minobrnauki.gov.ru</a:t>
            </a:r>
            <a:r>
              <a:rPr lang="ru-RU" dirty="0" smtClean="0"/>
              <a:t> /. </a:t>
            </a:r>
            <a:r>
              <a:rPr lang="ru-RU" dirty="0"/>
              <a:t>Самая свежая версия перечня ВАК находится на указанном сайте.</a:t>
            </a:r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RSCI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 err="1"/>
              <a:t>Russian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</a:t>
            </a:r>
            <a:r>
              <a:rPr lang="ru-RU" dirty="0" err="1"/>
              <a:t>Citation</a:t>
            </a:r>
            <a:r>
              <a:rPr lang="ru-RU" dirty="0"/>
              <a:t> </a:t>
            </a:r>
            <a:r>
              <a:rPr lang="ru-RU" dirty="0" err="1"/>
              <a:t>Index</a:t>
            </a:r>
            <a:r>
              <a:rPr lang="ru-RU" dirty="0"/>
              <a:t> (RSCI) – сведения актуализированы с учетом информации, размещенной в PDF формате 23 июня 2022 на веб-сайте Российской академии наук https://new.ras.ru/activities/news/o-vnesenii-izmeneniy-v-spisok-zhurnalov-rsci-po-rezultatam-ekspertizy-initsiativnykh-zayavok-i-monit/.</a:t>
            </a:r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AJG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Рейтинг журналов в области бизнеса и менеджмента AJG (</a:t>
            </a:r>
            <a:r>
              <a:rPr lang="ru-RU" dirty="0" err="1"/>
              <a:t>Academic</a:t>
            </a:r>
            <a:r>
              <a:rPr lang="ru-RU" dirty="0"/>
              <a:t> </a:t>
            </a:r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Guide</a:t>
            </a:r>
            <a:r>
              <a:rPr lang="ru-RU" dirty="0"/>
              <a:t>, </a:t>
            </a:r>
            <a:r>
              <a:rPr lang="ru-RU" dirty="0" err="1"/>
              <a:t>Chartered</a:t>
            </a:r>
            <a:r>
              <a:rPr lang="ru-RU" dirty="0"/>
              <a:t> </a:t>
            </a:r>
            <a:r>
              <a:rPr lang="ru-RU" dirty="0" err="1"/>
              <a:t>Association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Business</a:t>
            </a:r>
            <a:r>
              <a:rPr lang="ru-RU" dirty="0"/>
              <a:t> </a:t>
            </a:r>
            <a:r>
              <a:rPr lang="ru-RU" dirty="0" err="1"/>
              <a:t>Schools</a:t>
            </a:r>
            <a:r>
              <a:rPr lang="ru-RU" dirty="0"/>
              <a:t>) основан не только на метриках цитируемости, но и на экспертных оценках. Уровни журналов варьируют от 1 до 4* (1 - наименьшая оценка). Сведения актуализированы с учетом информации, размещенной на веб-сайте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ПЕРЕЧНИ И </a:t>
            </a:r>
            <a:r>
              <a:rPr lang="ru-RU" sz="2400" dirty="0" smtClean="0">
                <a:latin typeface="Arial Black" panose="020B0A04020102020204" pitchFamily="34" charset="0"/>
              </a:rPr>
              <a:t>РЕЙТИНГИ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Белого списка </a:t>
            </a:r>
            <a:br>
              <a:rPr lang="ru-RU" sz="2400" dirty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53670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1) Перечень ВАК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u="sng" dirty="0">
                <a:solidFill>
                  <a:srgbClr val="C00000"/>
                </a:solidFill>
              </a:rPr>
              <a:t>Существует два списка ВАК: </a:t>
            </a:r>
            <a:r>
              <a:rPr lang="ru-RU" b="1" dirty="0">
                <a:solidFill>
                  <a:srgbClr val="C00000"/>
                </a:solidFill>
              </a:rPr>
              <a:t>Перечень рецензируемых научных изданий... и Список отечественных изданий, которые входят в международные реферативные базы данных и в соответствии с пунктом 5 правил формирования перечня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</a:t>
            </a:r>
            <a:r>
              <a:rPr lang="ru-RU" b="1" dirty="0" smtClean="0">
                <a:solidFill>
                  <a:srgbClr val="C00000"/>
                </a:solidFill>
              </a:rPr>
              <a:t>наук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  <a:hlinkClick r:id="rId1"/>
              </a:rPr>
              <a:t>На 15 апреля 2024  г.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hlinkClick r:id="rId1"/>
              </a:rPr>
              <a:t>https</a:t>
            </a:r>
            <a:r>
              <a:rPr lang="en-US" b="1" dirty="0">
                <a:solidFill>
                  <a:srgbClr val="C00000"/>
                </a:solidFill>
                <a:hlinkClick r:id="rId1"/>
              </a:rPr>
              <a:t>://</a:t>
            </a:r>
            <a:r>
              <a:rPr lang="en-US" b="1" dirty="0" smtClean="0">
                <a:solidFill>
                  <a:srgbClr val="C00000"/>
                </a:solidFill>
                <a:hlinkClick r:id="rId1"/>
              </a:rPr>
              <a:t>vak.minobrnauki.gov.ru/uploader/loader?type=19&amp;name=91107547002&amp;f=22847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3088 изданий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1368  имеют дату 2023 г., включения в перечень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Справка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НО….</a:t>
            </a:r>
            <a:r>
              <a:rPr lang="en-US" b="1" dirty="0" smtClean="0">
                <a:solidFill>
                  <a:srgbClr val="C00000"/>
                </a:solidFill>
              </a:rPr>
              <a:t>? </a:t>
            </a:r>
            <a:r>
              <a:rPr lang="ru-RU" b="1" dirty="0" smtClean="0">
                <a:solidFill>
                  <a:srgbClr val="C00000"/>
                </a:solidFill>
              </a:rPr>
              <a:t>Аспирант, будь внимателен</a:t>
            </a:r>
            <a:r>
              <a:rPr lang="en-US" b="1" dirty="0" smtClean="0">
                <a:solidFill>
                  <a:srgbClr val="C00000"/>
                </a:solidFill>
              </a:rPr>
              <a:t>!!!!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224881"/>
            <a:ext cx="70485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Группы журналов </a:t>
            </a:r>
            <a:r>
              <a:rPr lang="en-US" sz="2400" b="1" dirty="0" smtClean="0">
                <a:solidFill>
                  <a:srgbClr val="C00000"/>
                </a:solidFill>
              </a:rPr>
              <a:t>Russian </a:t>
            </a:r>
            <a:r>
              <a:rPr lang="en-US" sz="2400" b="1" dirty="0">
                <a:solidFill>
                  <a:srgbClr val="C00000"/>
                </a:solidFill>
              </a:rPr>
              <a:t>Science Citation Index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136904" cy="5479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8027"/>
                <a:gridCol w="4068877"/>
              </a:tblGrid>
              <a:tr h="580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</a:t>
                      </a:r>
                      <a:r>
                        <a:rPr lang="en-US" sz="1200" dirty="0">
                          <a:effectLst/>
                        </a:rPr>
                        <a:t> RSCI </a:t>
                      </a:r>
                      <a:r>
                        <a:rPr lang="ru-RU" sz="1200" dirty="0">
                          <a:effectLst/>
                        </a:rPr>
                        <a:t>по тематике</a:t>
                      </a:r>
                      <a:r>
                        <a:rPr lang="en-US" sz="1200" dirty="0">
                          <a:effectLst/>
                        </a:rPr>
                        <a:t> OECD 203. Mechanical engineering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ОЭСР 203. Машиностроение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 RSCI по тематике OECD 204. </a:t>
                      </a:r>
                      <a:r>
                        <a:rPr lang="ru-RU" sz="1200" dirty="0" err="1">
                          <a:effectLst/>
                        </a:rPr>
                        <a:t>Chemical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engineering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ОЭСР 204. Химическая технология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</a:t>
                      </a:r>
                      <a:r>
                        <a:rPr lang="en-US" sz="1200" dirty="0">
                          <a:effectLst/>
                        </a:rPr>
                        <a:t> RSCI </a:t>
                      </a:r>
                      <a:r>
                        <a:rPr lang="ru-RU" sz="1200" dirty="0">
                          <a:effectLst/>
                        </a:rPr>
                        <a:t>по тематике</a:t>
                      </a:r>
                      <a:r>
                        <a:rPr lang="en-US" sz="1200" dirty="0">
                          <a:effectLst/>
                        </a:rPr>
                        <a:t> OECD 205. Materials engineering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ОЭСР 205. Материаловедение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 RSCI по тематике OECD 206. </a:t>
                      </a:r>
                      <a:r>
                        <a:rPr lang="ru-RU" sz="1200" dirty="0" err="1">
                          <a:effectLst/>
                        </a:rPr>
                        <a:t>Medical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engineering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ОЭСР 206. Медицинская техника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 RSCI по тематике OECD 207. Environmental engineering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ОЭСР 207. Экологическая инженерия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 RSCI по тематике OECD 208. Environmental biotechnology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ОЭСР 208. Экологическая биотехнология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</a:t>
                      </a:r>
                      <a:r>
                        <a:rPr lang="en-US" sz="1200">
                          <a:effectLst/>
                        </a:rPr>
                        <a:t> RSCI </a:t>
                      </a:r>
                      <a:r>
                        <a:rPr lang="ru-RU" sz="1200">
                          <a:effectLst/>
                        </a:rPr>
                        <a:t>по тематике</a:t>
                      </a:r>
                      <a:r>
                        <a:rPr lang="en-US" sz="1200">
                          <a:effectLst/>
                        </a:rPr>
                        <a:t> OECD 209. Industrial biotechnology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ОЭСР 209. Промышленная биотехнология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 RSCI по тематике OECD 210. Nano-technology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ОЭСР 210. </a:t>
                      </a:r>
                      <a:r>
                        <a:rPr lang="ru-RU" sz="1200" dirty="0" err="1">
                          <a:effectLst/>
                        </a:rPr>
                        <a:t>Нанотехнологии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</a:t>
                      </a:r>
                      <a:r>
                        <a:rPr lang="en-US" sz="1200">
                          <a:effectLst/>
                        </a:rPr>
                        <a:t> RSCI </a:t>
                      </a:r>
                      <a:r>
                        <a:rPr lang="ru-RU" sz="1200">
                          <a:effectLst/>
                        </a:rPr>
                        <a:t>по тематике</a:t>
                      </a:r>
                      <a:r>
                        <a:rPr lang="en-US" sz="1200">
                          <a:effectLst/>
                        </a:rPr>
                        <a:t> OECD 211. Other engineering and technologies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ОЭСР 211. Прочая техника и технологии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</a:t>
                      </a:r>
                      <a:r>
                        <a:rPr lang="en-US" sz="1200">
                          <a:effectLst/>
                        </a:rPr>
                        <a:t> RSCI </a:t>
                      </a:r>
                      <a:r>
                        <a:rPr lang="ru-RU" sz="1200">
                          <a:effectLst/>
                        </a:rPr>
                        <a:t>по тематике</a:t>
                      </a:r>
                      <a:r>
                        <a:rPr lang="en-US" sz="1200">
                          <a:effectLst/>
                        </a:rPr>
                        <a:t> OECD 301. Basic medical research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OECD 301. Фундаментальные медицинские исследования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 RSCI по тематике OECD 302. Clinical medicine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OECD 302. Клиническая медицина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 RSCI по тематике OECD 303. Health sciences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ОЭСР 303. Науки о здоровье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  <a:tr h="37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</a:t>
                      </a:r>
                      <a:r>
                        <a:rPr lang="en-US" sz="1200">
                          <a:effectLst/>
                        </a:rPr>
                        <a:t> RSCI </a:t>
                      </a:r>
                      <a:r>
                        <a:rPr lang="ru-RU" sz="1200">
                          <a:effectLst/>
                        </a:rPr>
                        <a:t>по тематике</a:t>
                      </a:r>
                      <a:r>
                        <a:rPr lang="en-US" sz="1200">
                          <a:effectLst/>
                        </a:rPr>
                        <a:t> OECD 401. Agriculture, forestry, fisheries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ОЭСР 401. Сельское хозяйство, лесное хозяйство, рыболовство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0" y="-43339"/>
          <a:ext cx="9036496" cy="6761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7777"/>
                <a:gridCol w="4518719"/>
              </a:tblGrid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Рейтинг журналов</a:t>
                      </a:r>
                      <a:r>
                        <a:rPr lang="en-US" sz="1150" dirty="0" smtClean="0">
                          <a:effectLst/>
                        </a:rPr>
                        <a:t> RSCI </a:t>
                      </a:r>
                      <a:r>
                        <a:rPr lang="ru-RU" sz="1150" dirty="0" smtClean="0">
                          <a:effectLst/>
                        </a:rPr>
                        <a:t>по тематике</a:t>
                      </a:r>
                      <a:r>
                        <a:rPr lang="en-US" sz="1150" dirty="0" smtClean="0">
                          <a:effectLst/>
                        </a:rPr>
                        <a:t> OECD 402. Animal and dairy science</a:t>
                      </a:r>
                      <a:endParaRPr lang="ru-RU" sz="115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ОЭСР 402.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Молочное производство и зоотехника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 RSCI по тематике OECD 403. </a:t>
                      </a:r>
                      <a:r>
                        <a:rPr lang="ru-RU" sz="1200" dirty="0" err="1">
                          <a:effectLst/>
                        </a:rPr>
                        <a:t>Veterinary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science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ОЭСР 403. Ветеринария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</a:t>
                      </a:r>
                      <a:r>
                        <a:rPr lang="en-US" sz="1200" dirty="0">
                          <a:effectLst/>
                        </a:rPr>
                        <a:t> RSCI </a:t>
                      </a:r>
                      <a:r>
                        <a:rPr lang="ru-RU" sz="1200" dirty="0">
                          <a:effectLst/>
                        </a:rPr>
                        <a:t>по тематике</a:t>
                      </a:r>
                      <a:r>
                        <a:rPr lang="en-US" sz="1200" dirty="0">
                          <a:effectLst/>
                        </a:rPr>
                        <a:t> OECD 405. Other agricultural science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ОЭСР 405. Прочие сельскохозяйственные науки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 RSCI по тематике OECD 501. </a:t>
                      </a:r>
                      <a:r>
                        <a:rPr lang="ru-RU" sz="1200" dirty="0" err="1">
                          <a:effectLst/>
                        </a:rPr>
                        <a:t>Psychology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OECD 501. Психология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</a:t>
                      </a:r>
                      <a:r>
                        <a:rPr lang="en-US" sz="1200" dirty="0">
                          <a:effectLst/>
                        </a:rPr>
                        <a:t> RSCI </a:t>
                      </a:r>
                      <a:r>
                        <a:rPr lang="ru-RU" sz="1200" dirty="0">
                          <a:effectLst/>
                        </a:rPr>
                        <a:t>по тематике</a:t>
                      </a:r>
                      <a:r>
                        <a:rPr lang="en-US" sz="1200" dirty="0">
                          <a:effectLst/>
                        </a:rPr>
                        <a:t> OECD 502. Economics and business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OECD 502. Экономика и бизнес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 RSCI по тематике OECD 503. </a:t>
                      </a:r>
                      <a:r>
                        <a:rPr lang="ru-RU" sz="1200" dirty="0" err="1">
                          <a:effectLst/>
                        </a:rPr>
                        <a:t>Educational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sciences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ОЭСР 503. Образовательные науки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 RSCI по тематике OECD 504. </a:t>
                      </a:r>
                      <a:r>
                        <a:rPr lang="ru-RU" sz="1200" dirty="0" err="1">
                          <a:effectLst/>
                        </a:rPr>
                        <a:t>Sociology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OECD 504. Социология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24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 RSCI по тематике OECD 505. </a:t>
                      </a:r>
                      <a:r>
                        <a:rPr lang="ru-RU" sz="1200" dirty="0" err="1">
                          <a:effectLst/>
                        </a:rPr>
                        <a:t>Law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ОЭСР 505. Право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 RSCI по тематике OECD 506. </a:t>
                      </a:r>
                      <a:r>
                        <a:rPr lang="ru-RU" sz="1200" dirty="0" err="1">
                          <a:effectLst/>
                        </a:rPr>
                        <a:t>Political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science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ОЭСР 506. </a:t>
                      </a:r>
                      <a:r>
                        <a:rPr lang="ru-RU" sz="1200" dirty="0" smtClean="0">
                          <a:effectLst/>
                        </a:rPr>
                        <a:t>Политология, политические науки 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</a:t>
                      </a:r>
                      <a:r>
                        <a:rPr lang="en-US" sz="1200" dirty="0">
                          <a:effectLst/>
                        </a:rPr>
                        <a:t> RSCI </a:t>
                      </a:r>
                      <a:r>
                        <a:rPr lang="ru-RU" sz="1200" dirty="0">
                          <a:effectLst/>
                        </a:rPr>
                        <a:t>по тематике</a:t>
                      </a:r>
                      <a:r>
                        <a:rPr lang="en-US" sz="1200" dirty="0">
                          <a:effectLst/>
                        </a:rPr>
                        <a:t> OECD 507. Social and economic geography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OECD 507. Социальная и экономическая 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</a:t>
                      </a:r>
                      <a:r>
                        <a:rPr lang="en-US" sz="1200" dirty="0">
                          <a:effectLst/>
                        </a:rPr>
                        <a:t> RSCI </a:t>
                      </a:r>
                      <a:r>
                        <a:rPr lang="ru-RU" sz="1200" dirty="0">
                          <a:effectLst/>
                        </a:rPr>
                        <a:t>по тематике</a:t>
                      </a:r>
                      <a:r>
                        <a:rPr lang="en-US" sz="1200" dirty="0">
                          <a:effectLst/>
                        </a:rPr>
                        <a:t> OECD 508. Media and communication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ОЭСР 508. СМИ и коммуникации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</a:t>
                      </a:r>
                      <a:r>
                        <a:rPr lang="en-US" sz="1200" dirty="0">
                          <a:effectLst/>
                        </a:rPr>
                        <a:t> RSCI </a:t>
                      </a:r>
                      <a:r>
                        <a:rPr lang="ru-RU" sz="1200" dirty="0">
                          <a:effectLst/>
                        </a:rPr>
                        <a:t>по тематике</a:t>
                      </a:r>
                      <a:r>
                        <a:rPr lang="en-US" sz="1200" dirty="0">
                          <a:effectLst/>
                        </a:rPr>
                        <a:t> OECD 509. Other social sciences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ОЭСР 509. Другие социальные науки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</a:t>
                      </a:r>
                      <a:r>
                        <a:rPr lang="en-US" sz="1200" dirty="0">
                          <a:effectLst/>
                        </a:rPr>
                        <a:t> RSCI </a:t>
                      </a:r>
                      <a:r>
                        <a:rPr lang="ru-RU" sz="1200" dirty="0">
                          <a:effectLst/>
                        </a:rPr>
                        <a:t>по тематике</a:t>
                      </a:r>
                      <a:r>
                        <a:rPr lang="en-US" sz="1200" dirty="0">
                          <a:effectLst/>
                        </a:rPr>
                        <a:t> OECD 601. History and archaeology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OECD 601. История и археология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Рейтинг журналов</a:t>
                      </a:r>
                      <a:r>
                        <a:rPr lang="en-US" sz="1200" dirty="0">
                          <a:effectLst/>
                        </a:rPr>
                        <a:t> RSCI </a:t>
                      </a:r>
                      <a:r>
                        <a:rPr lang="ru-RU" sz="1200" dirty="0">
                          <a:effectLst/>
                        </a:rPr>
                        <a:t>по тематике</a:t>
                      </a:r>
                      <a:r>
                        <a:rPr lang="en-US" sz="1200" dirty="0">
                          <a:effectLst/>
                        </a:rPr>
                        <a:t> OECD 602. Languages and literature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ОЭСР 602. Языки и литература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</a:t>
                      </a:r>
                      <a:r>
                        <a:rPr lang="en-US" sz="1200">
                          <a:effectLst/>
                        </a:rPr>
                        <a:t> RSCI </a:t>
                      </a:r>
                      <a:r>
                        <a:rPr lang="ru-RU" sz="1200">
                          <a:effectLst/>
                        </a:rPr>
                        <a:t>по тематике</a:t>
                      </a:r>
                      <a:r>
                        <a:rPr lang="en-US" sz="1200">
                          <a:effectLst/>
                        </a:rPr>
                        <a:t> OECD 603. Philosophy, ethics and religion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ОЭСР 603. Философия, этика и религия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24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 RSCI по тематике OECD 604. Art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OECD 604. Искусство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  <a:tr h="39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Рейтинг журналов RSCI по тематике OECD 605. Other Humanities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OECD 605. Другие гуманитарные науки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7354" marR="4735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8" t="17714" r="23549" b="13375"/>
          <a:stretch>
            <a:fillRect/>
          </a:stretch>
        </p:blipFill>
        <p:spPr bwMode="auto">
          <a:xfrm>
            <a:off x="179511" y="188640"/>
            <a:ext cx="888131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t="12457" r="25383" b="23027"/>
          <a:stretch>
            <a:fillRect/>
          </a:stretch>
        </p:blipFill>
        <p:spPr bwMode="auto">
          <a:xfrm>
            <a:off x="21136" y="116632"/>
            <a:ext cx="906817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8" t="10907" r="25510" b="24574"/>
          <a:stretch>
            <a:fillRect/>
          </a:stretch>
        </p:blipFill>
        <p:spPr bwMode="auto">
          <a:xfrm>
            <a:off x="0" y="0"/>
            <a:ext cx="915483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12494" r="21313" b="34239"/>
          <a:stretch>
            <a:fillRect/>
          </a:stretch>
        </p:blipFill>
        <p:spPr bwMode="auto">
          <a:xfrm>
            <a:off x="251460" y="692785"/>
            <a:ext cx="7884160" cy="374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е поле 1"/>
          <p:cNvSpPr txBox="1"/>
          <p:nvPr/>
        </p:nvSpPr>
        <p:spPr>
          <a:xfrm>
            <a:off x="1764030" y="4653280"/>
            <a:ext cx="6713220" cy="1742440"/>
          </a:xfrm>
          <a:prstGeom prst="rect">
            <a:avLst/>
          </a:prstGeom>
        </p:spPr>
        <p:txBody>
          <a:bodyPr>
            <a:noAutofit/>
          </a:bodyPr>
          <a:p>
            <a:pPr marL="0" indent="0" algn="l"/>
            <a:r>
              <a:rPr sz="2000" b="0" i="1">
                <a:solidFill>
                  <a:srgbClr val="000000"/>
                </a:solidFill>
                <a:latin typeface="Times New Roman" panose="02020603050405020304" pitchFamily="18" charset="0"/>
                <a:ea typeface="HSE Sans"/>
                <a:cs typeface="Times New Roman" panose="02020603050405020304" pitchFamily="18" charset="0"/>
              </a:rPr>
              <a:t>Для каждого журнала был рассчитан и проанализирован набор из более чем 50 библиометрических показателей </a:t>
            </a:r>
            <a:r>
              <a:rPr lang="ru-RU" sz="2000" b="0" i="1">
                <a:solidFill>
                  <a:srgbClr val="000000"/>
                </a:solidFill>
                <a:latin typeface="Times New Roman" panose="02020603050405020304" pitchFamily="18" charset="0"/>
                <a:ea typeface="HSE Sans"/>
                <a:cs typeface="Times New Roman" panose="02020603050405020304" pitchFamily="18" charset="0"/>
              </a:rPr>
              <a:t>за последние </a:t>
            </a:r>
            <a:r>
              <a:rPr sz="2000" b="0" i="1">
                <a:solidFill>
                  <a:srgbClr val="000000"/>
                </a:solidFill>
                <a:latin typeface="Times New Roman" panose="02020603050405020304" pitchFamily="18" charset="0"/>
                <a:ea typeface="HSE Sans"/>
                <a:cs typeface="Times New Roman" panose="02020603050405020304" pitchFamily="18" charset="0"/>
              </a:rPr>
              <a:t>5 ле</a:t>
            </a:r>
            <a:r>
              <a:rPr lang="ru-RU" sz="2000" b="0" i="1">
                <a:solidFill>
                  <a:srgbClr val="000000"/>
                </a:solidFill>
                <a:latin typeface="Times New Roman" panose="02020603050405020304" pitchFamily="18" charset="0"/>
                <a:ea typeface="HSE Sans"/>
                <a:cs typeface="Times New Roman" panose="02020603050405020304" pitchFamily="18" charset="0"/>
              </a:rPr>
              <a:t>т  на портале </a:t>
            </a:r>
            <a:r>
              <a:rPr sz="2000" b="0" i="1">
                <a:solidFill>
                  <a:srgbClr val="000000"/>
                </a:solidFill>
                <a:latin typeface="Times New Roman" panose="02020603050405020304" pitchFamily="18" charset="0"/>
                <a:ea typeface="HSE Sans"/>
                <a:cs typeface="Times New Roman" panose="02020603050405020304" pitchFamily="18" charset="0"/>
              </a:rPr>
              <a:t>eLIBRARY.RU, с учетом исключенных из РИНЦ «мусорных журналов» и исходящих из них цитирований.</a:t>
            </a:r>
            <a:endParaRPr sz="2000" b="0" i="1">
              <a:solidFill>
                <a:srgbClr val="000000"/>
              </a:solidFill>
              <a:latin typeface="Times New Roman" panose="02020603050405020304" pitchFamily="18" charset="0"/>
              <a:ea typeface="HSE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ru-RU" altLang="en-US" b="1">
                <a:solidFill>
                  <a:srgbClr val="FF0000"/>
                </a:solidFill>
              </a:rPr>
              <a:t>Что учитывали? </a:t>
            </a:r>
            <a:endParaRPr lang="ru-RU" altLang="en-US" b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/>
          </a:bodyPr>
          <a:p>
            <a: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</a:t>
            </a:r>
            <a:r>
              <a:rPr lang="ru-RU" altLang="en-US" sz="6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en-US" sz="6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аучный уровень — оценка среднего научного уровня статей на основе их содержательного анализа;</a:t>
            </a:r>
            <a:endParaRPr lang="ru-RU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6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актуальность — оценка актуальности тематики журнала и его востребованности в научном сообществе;</a:t>
            </a:r>
            <a:endParaRPr lang="ru-RU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6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стабильность — оценка стабильности и однородности качества статей в выпусках журнала;</a:t>
            </a:r>
            <a:endParaRPr lang="ru-RU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6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редколлегия — оценка уровня ученых, входящих в состав редколлегии журнала;</a:t>
            </a:r>
            <a:endParaRPr lang="ru-RU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6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этика — оценка соблюдения журналом издательской и научной этики (нарушения: низкий уровень или полное отсутствие рецензирования, самоцитирование, накрутка показателей, обнаружение заимствований и т.д.);</a:t>
            </a:r>
            <a:endParaRPr lang="ru-RU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6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6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оформление — комплексная оценка качества оформления журнала </a:t>
            </a:r>
            <a:r>
              <a:rPr lang="ru-RU" altLang="en-US" sz="6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(наличие полного комплекта метаданных в РИНЦ, в том числе и на английском языке, включая аннотации и ключевые слова; коды уникальной идентификации публикаций — коды DOI (начиная с мая 2022 года — DOI/EDN), контроль формата оформления ссылок в списках цитируемой литературы и т.д.).</a:t>
            </a:r>
            <a:endParaRPr lang="ru-RU" altLang="en-US" sz="6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7" t="26831" r="25800" b="11741"/>
          <a:stretch>
            <a:fillRect/>
          </a:stretch>
        </p:blipFill>
        <p:spPr bwMode="auto">
          <a:xfrm>
            <a:off x="313326" y="260648"/>
            <a:ext cx="86008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8748464" y="1844824"/>
            <a:ext cx="72008" cy="15841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kern="1800" dirty="0">
                <a:solidFill>
                  <a:srgbClr val="00000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В новый </a:t>
            </a:r>
            <a:r>
              <a:rPr lang="ru-RU" b="1" kern="1800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  <a:cs typeface="Times New Roman" panose="02020603050405020304"/>
              </a:rPr>
              <a:t>перечень журналов RSCI вошли 777 издания</a:t>
            </a:r>
            <a:endParaRPr lang="ru-RU" sz="1050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dirty="0"/>
              <a:t>Для каждого журнала по массивам РИНЦ и ядра RSCI был рассчитан и проанализирован набор из более чем 50 </a:t>
            </a:r>
            <a:r>
              <a:rPr lang="ru-RU" dirty="0" err="1"/>
              <a:t>библиометрических</a:t>
            </a:r>
            <a:r>
              <a:rPr lang="ru-RU" dirty="0"/>
              <a:t> показателей и статистических отчетов за последние полные 5 лет, представленный в анализе публикационной активности журнала в РИНЦ на портале eLIBRARY.RU, с учетом исключенных из РИНЦ «мусорных журналов» и исходящих из них цитирований.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10770</Words>
  <Application>WPS Presentation</Application>
  <PresentationFormat>Экран (4:3)</PresentationFormat>
  <Paragraphs>278</Paragraphs>
  <Slides>25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SimSun</vt:lpstr>
      <vt:lpstr>Wingdings</vt:lpstr>
      <vt:lpstr>Times New Roman</vt:lpstr>
      <vt:lpstr>Calibri</vt:lpstr>
      <vt:lpstr>Arial Black</vt:lpstr>
      <vt:lpstr>Arial</vt:lpstr>
      <vt:lpstr>Times New Roman</vt:lpstr>
      <vt:lpstr>Calibri</vt:lpstr>
      <vt:lpstr>Microsoft YaHei</vt:lpstr>
      <vt:lpstr>Arial Unicode MS</vt:lpstr>
      <vt:lpstr>HSE Sans</vt:lpstr>
      <vt:lpstr>Segoe Print</vt:lpstr>
      <vt:lpstr>Arial Narrow</vt:lpstr>
      <vt:lpstr>Century Schoolbook</vt:lpstr>
      <vt:lpstr>Franklin Gothic Medium Cond</vt:lpstr>
      <vt:lpstr>Lucida Sans Unicode</vt:lpstr>
      <vt:lpstr>Tahoma</vt:lpstr>
      <vt:lpstr>Trebuchet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Экспертная оценка журналов проводилась тематическими советами в соответствии со следующими критериями: </vt:lpstr>
      <vt:lpstr>PowerPoint 演示文稿</vt:lpstr>
      <vt:lpstr>PowerPoint 演示文稿</vt:lpstr>
      <vt:lpstr>https://www.elibrary.ru/titles_compare.asp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  </vt:lpstr>
      <vt:lpstr>ПЕРЕЧНИ И РЕЙТИНГИ Белого списка  </vt:lpstr>
      <vt:lpstr>PowerPoint 演示文稿</vt:lpstr>
      <vt:lpstr>Справка </vt:lpstr>
      <vt:lpstr>НО….? Аспирант, будь внимателен!!!! </vt:lpstr>
      <vt:lpstr>Группы журналов Russian Science Citation Index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374</cp:revision>
  <dcterms:created xsi:type="dcterms:W3CDTF">2024-11-10T09:55:02Z</dcterms:created>
  <dcterms:modified xsi:type="dcterms:W3CDTF">2024-11-10T21:38:53Z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6EAF0A502EC24F75B8104853D7916791_12</vt:lpwstr>
  </property>
  <property fmtid="{D5CDD505-2E9C-101B-9397-08002B2CF9AE}" pid="3" name="KSOProductBuildVer">
    <vt:lpwstr>1049-12.2.0.18607</vt:lpwstr>
  </property>
</Properties>
</file>