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73" r:id="rId4"/>
    <p:sldId id="262" r:id="rId5"/>
    <p:sldId id="272" r:id="rId6"/>
    <p:sldId id="297" r:id="rId7"/>
    <p:sldId id="261" r:id="rId8"/>
    <p:sldId id="274" r:id="rId9"/>
    <p:sldId id="264" r:id="rId10"/>
    <p:sldId id="265" r:id="rId11"/>
    <p:sldId id="267" r:id="rId12"/>
    <p:sldId id="266" r:id="rId13"/>
    <p:sldId id="269" r:id="rId14"/>
    <p:sldId id="277" r:id="rId15"/>
    <p:sldId id="279" r:id="rId16"/>
    <p:sldId id="280" r:id="rId17"/>
    <p:sldId id="298" r:id="rId18"/>
    <p:sldId id="299" r:id="rId19"/>
    <p:sldId id="300" r:id="rId20"/>
    <p:sldId id="301" r:id="rId21"/>
    <p:sldId id="281" r:id="rId22"/>
    <p:sldId id="282" r:id="rId23"/>
    <p:sldId id="283" r:id="rId24"/>
    <p:sldId id="284" r:id="rId25"/>
    <p:sldId id="287" r:id="rId26"/>
    <p:sldId id="321" r:id="rId27"/>
    <p:sldId id="289" r:id="rId28"/>
    <p:sldId id="290" r:id="rId29"/>
    <p:sldId id="291" r:id="rId30"/>
    <p:sldId id="285" r:id="rId31"/>
    <p:sldId id="286" r:id="rId32"/>
    <p:sldId id="288" r:id="rId33"/>
    <p:sldId id="302" r:id="rId34"/>
    <p:sldId id="303" r:id="rId35"/>
    <p:sldId id="306" r:id="rId36"/>
    <p:sldId id="307" r:id="rId37"/>
    <p:sldId id="308" r:id="rId38"/>
    <p:sldId id="309" r:id="rId39"/>
    <p:sldId id="320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8" r:id="rId48"/>
    <p:sldId id="319" r:id="rId49"/>
    <p:sldId id="324" r:id="rId50"/>
    <p:sldId id="323" r:id="rId5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289A"/>
    <a:srgbClr val="0033CC"/>
    <a:srgbClr val="00FF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49DAF-14ED-461D-B733-0E2C8CAC8749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5585D9-42D9-492D-BA98-79B011DD7099}">
      <dgm:prSet phldrT="[Текст]"/>
      <dgm:spPr/>
      <dgm:t>
        <a:bodyPr/>
        <a:lstStyle/>
        <a:p>
          <a:r>
            <a:rPr lang="ru-RU" dirty="0"/>
            <a:t>Редактор</a:t>
          </a:r>
        </a:p>
      </dgm:t>
    </dgm:pt>
    <dgm:pt modelId="{C94AABA5-3FBF-43E3-A4A9-1D018083CCA0}" type="parTrans" cxnId="{04A902F2-EC93-4F27-9E2C-1A17B8D80C3D}">
      <dgm:prSet/>
      <dgm:spPr/>
      <dgm:t>
        <a:bodyPr/>
        <a:lstStyle/>
        <a:p>
          <a:endParaRPr lang="ru-RU"/>
        </a:p>
      </dgm:t>
    </dgm:pt>
    <dgm:pt modelId="{A80548D1-4E06-43D3-BB4F-41250C50137B}" type="sibTrans" cxnId="{04A902F2-EC93-4F27-9E2C-1A17B8D80C3D}">
      <dgm:prSet/>
      <dgm:spPr/>
      <dgm:t>
        <a:bodyPr/>
        <a:lstStyle/>
        <a:p>
          <a:endParaRPr lang="ru-RU"/>
        </a:p>
      </dgm:t>
    </dgm:pt>
    <dgm:pt modelId="{681607CF-198B-4215-9454-F61FEF987AF6}">
      <dgm:prSet phldrT="[Текст]"/>
      <dgm:spPr/>
      <dgm:t>
        <a:bodyPr/>
        <a:lstStyle/>
        <a:p>
          <a:r>
            <a:rPr lang="ru-RU" dirty="0"/>
            <a:t>Рецензент</a:t>
          </a:r>
        </a:p>
      </dgm:t>
    </dgm:pt>
    <dgm:pt modelId="{0EC10565-7900-4387-A10E-1AB526D2E5F3}" type="parTrans" cxnId="{7A715642-B919-4D3A-A159-FE684EA87A88}">
      <dgm:prSet/>
      <dgm:spPr/>
      <dgm:t>
        <a:bodyPr/>
        <a:lstStyle/>
        <a:p>
          <a:endParaRPr lang="ru-RU"/>
        </a:p>
      </dgm:t>
    </dgm:pt>
    <dgm:pt modelId="{FB30679C-44E0-44E2-B430-D763B13495D2}" type="sibTrans" cxnId="{7A715642-B919-4D3A-A159-FE684EA87A88}">
      <dgm:prSet/>
      <dgm:spPr/>
      <dgm:t>
        <a:bodyPr/>
        <a:lstStyle/>
        <a:p>
          <a:endParaRPr lang="ru-RU"/>
        </a:p>
      </dgm:t>
    </dgm:pt>
    <dgm:pt modelId="{986382B6-D6E1-46D8-9BB7-BBD124FD1177}">
      <dgm:prSet phldrT="[Текст]"/>
      <dgm:spPr/>
      <dgm:t>
        <a:bodyPr/>
        <a:lstStyle/>
        <a:p>
          <a:r>
            <a:rPr lang="ru-RU" dirty="0"/>
            <a:t>Читатель</a:t>
          </a:r>
        </a:p>
      </dgm:t>
    </dgm:pt>
    <dgm:pt modelId="{17FBC2D3-7B6B-433E-BD46-8AE208451072}" type="parTrans" cxnId="{9EA7574B-E7D4-4CBC-901F-9DEC6B34843E}">
      <dgm:prSet/>
      <dgm:spPr/>
      <dgm:t>
        <a:bodyPr/>
        <a:lstStyle/>
        <a:p>
          <a:endParaRPr lang="ru-RU"/>
        </a:p>
      </dgm:t>
    </dgm:pt>
    <dgm:pt modelId="{5638529E-E6EB-43E4-87E9-477AEC939C78}" type="sibTrans" cxnId="{9EA7574B-E7D4-4CBC-901F-9DEC6B34843E}">
      <dgm:prSet/>
      <dgm:spPr/>
      <dgm:t>
        <a:bodyPr/>
        <a:lstStyle/>
        <a:p>
          <a:endParaRPr lang="ru-RU"/>
        </a:p>
      </dgm:t>
    </dgm:pt>
    <dgm:pt modelId="{0DAA7D61-30FF-4770-9681-3A03C372CFB8}" type="pres">
      <dgm:prSet presAssocID="{CF049DAF-14ED-461D-B733-0E2C8CAC874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04C00DD-E6CE-42B8-A8BB-45BB22D141AA}" type="pres">
      <dgm:prSet presAssocID="{A55585D9-42D9-492D-BA98-79B011DD7099}" presName="composite" presStyleCnt="0"/>
      <dgm:spPr/>
    </dgm:pt>
    <dgm:pt modelId="{ACD54F7D-656C-4223-A5B2-65150427E744}" type="pres">
      <dgm:prSet presAssocID="{A55585D9-42D9-492D-BA98-79B011DD7099}" presName="LShape" presStyleLbl="alignNode1" presStyleIdx="0" presStyleCnt="5"/>
      <dgm:spPr/>
    </dgm:pt>
    <dgm:pt modelId="{7485ED89-BFEF-43E3-91B4-A546938ABEFB}" type="pres">
      <dgm:prSet presAssocID="{A55585D9-42D9-492D-BA98-79B011DD709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284C3-0452-4C5B-8E63-9BCCA80A9AE5}" type="pres">
      <dgm:prSet presAssocID="{A55585D9-42D9-492D-BA98-79B011DD7099}" presName="Triangle" presStyleLbl="alignNode1" presStyleIdx="1" presStyleCnt="5"/>
      <dgm:spPr/>
    </dgm:pt>
    <dgm:pt modelId="{617D3980-E6D2-4869-852C-5B04D4BACD3B}" type="pres">
      <dgm:prSet presAssocID="{A80548D1-4E06-43D3-BB4F-41250C50137B}" presName="sibTrans" presStyleCnt="0"/>
      <dgm:spPr/>
    </dgm:pt>
    <dgm:pt modelId="{91F3FF38-8908-4015-BD1A-BF1D1FB5F3EB}" type="pres">
      <dgm:prSet presAssocID="{A80548D1-4E06-43D3-BB4F-41250C50137B}" presName="space" presStyleCnt="0"/>
      <dgm:spPr/>
    </dgm:pt>
    <dgm:pt modelId="{C371E78C-15E0-4AC4-B374-8EEC41E5A3E3}" type="pres">
      <dgm:prSet presAssocID="{681607CF-198B-4215-9454-F61FEF987AF6}" presName="composite" presStyleCnt="0"/>
      <dgm:spPr/>
    </dgm:pt>
    <dgm:pt modelId="{7D35CB6E-6EFA-49D8-BAFE-282D7008AFFA}" type="pres">
      <dgm:prSet presAssocID="{681607CF-198B-4215-9454-F61FEF987AF6}" presName="LShape" presStyleLbl="alignNode1" presStyleIdx="2" presStyleCnt="5"/>
      <dgm:spPr/>
    </dgm:pt>
    <dgm:pt modelId="{4EDD78F8-BC88-4F5B-800E-521924459BDA}" type="pres">
      <dgm:prSet presAssocID="{681607CF-198B-4215-9454-F61FEF987A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DBE8E-3171-45A5-8854-920134F21699}" type="pres">
      <dgm:prSet presAssocID="{681607CF-198B-4215-9454-F61FEF987AF6}" presName="Triangle" presStyleLbl="alignNode1" presStyleIdx="3" presStyleCnt="5"/>
      <dgm:spPr/>
    </dgm:pt>
    <dgm:pt modelId="{BA43ECEF-D3C8-48E7-9124-05D014ADF790}" type="pres">
      <dgm:prSet presAssocID="{FB30679C-44E0-44E2-B430-D763B13495D2}" presName="sibTrans" presStyleCnt="0"/>
      <dgm:spPr/>
    </dgm:pt>
    <dgm:pt modelId="{11F15618-3EA2-459F-B56E-D05F3727C067}" type="pres">
      <dgm:prSet presAssocID="{FB30679C-44E0-44E2-B430-D763B13495D2}" presName="space" presStyleCnt="0"/>
      <dgm:spPr/>
    </dgm:pt>
    <dgm:pt modelId="{C9E8C078-D086-4640-A005-83053AA1B8A9}" type="pres">
      <dgm:prSet presAssocID="{986382B6-D6E1-46D8-9BB7-BBD124FD1177}" presName="composite" presStyleCnt="0"/>
      <dgm:spPr/>
    </dgm:pt>
    <dgm:pt modelId="{5A42C566-F1F7-4026-9575-54388924736E}" type="pres">
      <dgm:prSet presAssocID="{986382B6-D6E1-46D8-9BB7-BBD124FD1177}" presName="LShape" presStyleLbl="alignNode1" presStyleIdx="4" presStyleCnt="5"/>
      <dgm:spPr/>
    </dgm:pt>
    <dgm:pt modelId="{D6FE2F40-F8A5-4B63-AF98-1C3DA5F3474B}" type="pres">
      <dgm:prSet presAssocID="{986382B6-D6E1-46D8-9BB7-BBD124FD117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235F96-59C5-4626-81D4-756906814179}" type="presOf" srcId="{A55585D9-42D9-492D-BA98-79B011DD7099}" destId="{7485ED89-BFEF-43E3-91B4-A546938ABEFB}" srcOrd="0" destOrd="0" presId="urn:microsoft.com/office/officeart/2009/3/layout/StepUpProcess"/>
    <dgm:cxn modelId="{A524A966-0092-4952-A426-C4445E871099}" type="presOf" srcId="{681607CF-198B-4215-9454-F61FEF987AF6}" destId="{4EDD78F8-BC88-4F5B-800E-521924459BDA}" srcOrd="0" destOrd="0" presId="urn:microsoft.com/office/officeart/2009/3/layout/StepUpProcess"/>
    <dgm:cxn modelId="{9EA7574B-E7D4-4CBC-901F-9DEC6B34843E}" srcId="{CF049DAF-14ED-461D-B733-0E2C8CAC8749}" destId="{986382B6-D6E1-46D8-9BB7-BBD124FD1177}" srcOrd="2" destOrd="0" parTransId="{17FBC2D3-7B6B-433E-BD46-8AE208451072}" sibTransId="{5638529E-E6EB-43E4-87E9-477AEC939C78}"/>
    <dgm:cxn modelId="{7A715642-B919-4D3A-A159-FE684EA87A88}" srcId="{CF049DAF-14ED-461D-B733-0E2C8CAC8749}" destId="{681607CF-198B-4215-9454-F61FEF987AF6}" srcOrd="1" destOrd="0" parTransId="{0EC10565-7900-4387-A10E-1AB526D2E5F3}" sibTransId="{FB30679C-44E0-44E2-B430-D763B13495D2}"/>
    <dgm:cxn modelId="{04A902F2-EC93-4F27-9E2C-1A17B8D80C3D}" srcId="{CF049DAF-14ED-461D-B733-0E2C8CAC8749}" destId="{A55585D9-42D9-492D-BA98-79B011DD7099}" srcOrd="0" destOrd="0" parTransId="{C94AABA5-3FBF-43E3-A4A9-1D018083CCA0}" sibTransId="{A80548D1-4E06-43D3-BB4F-41250C50137B}"/>
    <dgm:cxn modelId="{BE696C0C-2672-45C6-B0A1-2322CF3ABD77}" type="presOf" srcId="{CF049DAF-14ED-461D-B733-0E2C8CAC8749}" destId="{0DAA7D61-30FF-4770-9681-3A03C372CFB8}" srcOrd="0" destOrd="0" presId="urn:microsoft.com/office/officeart/2009/3/layout/StepUpProcess"/>
    <dgm:cxn modelId="{0A430281-5BC6-4497-9A6F-C90CB2CA96B8}" type="presOf" srcId="{986382B6-D6E1-46D8-9BB7-BBD124FD1177}" destId="{D6FE2F40-F8A5-4B63-AF98-1C3DA5F3474B}" srcOrd="0" destOrd="0" presId="urn:microsoft.com/office/officeart/2009/3/layout/StepUpProcess"/>
    <dgm:cxn modelId="{A434B4DE-CC7B-496C-9B5F-523F8AC554DD}" type="presParOf" srcId="{0DAA7D61-30FF-4770-9681-3A03C372CFB8}" destId="{804C00DD-E6CE-42B8-A8BB-45BB22D141AA}" srcOrd="0" destOrd="0" presId="urn:microsoft.com/office/officeart/2009/3/layout/StepUpProcess"/>
    <dgm:cxn modelId="{8CC34D12-2B66-4CEE-9C79-4D52BE21747A}" type="presParOf" srcId="{804C00DD-E6CE-42B8-A8BB-45BB22D141AA}" destId="{ACD54F7D-656C-4223-A5B2-65150427E744}" srcOrd="0" destOrd="0" presId="urn:microsoft.com/office/officeart/2009/3/layout/StepUpProcess"/>
    <dgm:cxn modelId="{D9972EC5-62E4-4719-B7A1-8680ABF99ECB}" type="presParOf" srcId="{804C00DD-E6CE-42B8-A8BB-45BB22D141AA}" destId="{7485ED89-BFEF-43E3-91B4-A546938ABEFB}" srcOrd="1" destOrd="0" presId="urn:microsoft.com/office/officeart/2009/3/layout/StepUpProcess"/>
    <dgm:cxn modelId="{1E99774D-883B-4C24-B9E7-2083884791EE}" type="presParOf" srcId="{804C00DD-E6CE-42B8-A8BB-45BB22D141AA}" destId="{5AD284C3-0452-4C5B-8E63-9BCCA80A9AE5}" srcOrd="2" destOrd="0" presId="urn:microsoft.com/office/officeart/2009/3/layout/StepUpProcess"/>
    <dgm:cxn modelId="{A7CC8B14-1DA2-46A8-883F-50B8D620C37B}" type="presParOf" srcId="{0DAA7D61-30FF-4770-9681-3A03C372CFB8}" destId="{617D3980-E6D2-4869-852C-5B04D4BACD3B}" srcOrd="1" destOrd="0" presId="urn:microsoft.com/office/officeart/2009/3/layout/StepUpProcess"/>
    <dgm:cxn modelId="{14E62C13-726E-4ABD-A00D-698823A386AD}" type="presParOf" srcId="{617D3980-E6D2-4869-852C-5B04D4BACD3B}" destId="{91F3FF38-8908-4015-BD1A-BF1D1FB5F3EB}" srcOrd="0" destOrd="0" presId="urn:microsoft.com/office/officeart/2009/3/layout/StepUpProcess"/>
    <dgm:cxn modelId="{2AA12EA3-B516-4B8C-9CEB-11C64AA48463}" type="presParOf" srcId="{0DAA7D61-30FF-4770-9681-3A03C372CFB8}" destId="{C371E78C-15E0-4AC4-B374-8EEC41E5A3E3}" srcOrd="2" destOrd="0" presId="urn:microsoft.com/office/officeart/2009/3/layout/StepUpProcess"/>
    <dgm:cxn modelId="{D70015B6-A0C9-446C-8B6D-864C1CE48D13}" type="presParOf" srcId="{C371E78C-15E0-4AC4-B374-8EEC41E5A3E3}" destId="{7D35CB6E-6EFA-49D8-BAFE-282D7008AFFA}" srcOrd="0" destOrd="0" presId="urn:microsoft.com/office/officeart/2009/3/layout/StepUpProcess"/>
    <dgm:cxn modelId="{A74EE84E-736A-488A-8B2E-F80569A6A8DE}" type="presParOf" srcId="{C371E78C-15E0-4AC4-B374-8EEC41E5A3E3}" destId="{4EDD78F8-BC88-4F5B-800E-521924459BDA}" srcOrd="1" destOrd="0" presId="urn:microsoft.com/office/officeart/2009/3/layout/StepUpProcess"/>
    <dgm:cxn modelId="{78C3300C-F9D5-47CD-B795-8FDA0FC61D84}" type="presParOf" srcId="{C371E78C-15E0-4AC4-B374-8EEC41E5A3E3}" destId="{170DBE8E-3171-45A5-8854-920134F21699}" srcOrd="2" destOrd="0" presId="urn:microsoft.com/office/officeart/2009/3/layout/StepUpProcess"/>
    <dgm:cxn modelId="{CEC8DFCA-C7F0-421D-8D7A-BF877A292FE0}" type="presParOf" srcId="{0DAA7D61-30FF-4770-9681-3A03C372CFB8}" destId="{BA43ECEF-D3C8-48E7-9124-05D014ADF790}" srcOrd="3" destOrd="0" presId="urn:microsoft.com/office/officeart/2009/3/layout/StepUpProcess"/>
    <dgm:cxn modelId="{5C86C849-2427-4F52-9915-C5FDE3274F4D}" type="presParOf" srcId="{BA43ECEF-D3C8-48E7-9124-05D014ADF790}" destId="{11F15618-3EA2-459F-B56E-D05F3727C067}" srcOrd="0" destOrd="0" presId="urn:microsoft.com/office/officeart/2009/3/layout/StepUpProcess"/>
    <dgm:cxn modelId="{E2928751-0DFB-4BE5-9287-9A7BF4470C19}" type="presParOf" srcId="{0DAA7D61-30FF-4770-9681-3A03C372CFB8}" destId="{C9E8C078-D086-4640-A005-83053AA1B8A9}" srcOrd="4" destOrd="0" presId="urn:microsoft.com/office/officeart/2009/3/layout/StepUpProcess"/>
    <dgm:cxn modelId="{4839CCB0-7648-49C2-89C9-FCB46B1AD75A}" type="presParOf" srcId="{C9E8C078-D086-4640-A005-83053AA1B8A9}" destId="{5A42C566-F1F7-4026-9575-54388924736E}" srcOrd="0" destOrd="0" presId="urn:microsoft.com/office/officeart/2009/3/layout/StepUpProcess"/>
    <dgm:cxn modelId="{3EF2C075-CDC9-4B31-9E5D-43EDEB3C647E}" type="presParOf" srcId="{C9E8C078-D086-4640-A005-83053AA1B8A9}" destId="{D6FE2F40-F8A5-4B63-AF98-1C3DA5F3474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49DAF-14ED-461D-B733-0E2C8CAC8749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5585D9-42D9-492D-BA98-79B011DD7099}">
      <dgm:prSet phldrT="[Текст]"/>
      <dgm:spPr/>
      <dgm:t>
        <a:bodyPr/>
        <a:lstStyle/>
        <a:p>
          <a:r>
            <a:rPr lang="ru-RU" dirty="0"/>
            <a:t>Редактор</a:t>
          </a:r>
        </a:p>
      </dgm:t>
    </dgm:pt>
    <dgm:pt modelId="{C94AABA5-3FBF-43E3-A4A9-1D018083CCA0}" type="parTrans" cxnId="{04A902F2-EC93-4F27-9E2C-1A17B8D80C3D}">
      <dgm:prSet/>
      <dgm:spPr/>
      <dgm:t>
        <a:bodyPr/>
        <a:lstStyle/>
        <a:p>
          <a:endParaRPr lang="ru-RU"/>
        </a:p>
      </dgm:t>
    </dgm:pt>
    <dgm:pt modelId="{A80548D1-4E06-43D3-BB4F-41250C50137B}" type="sibTrans" cxnId="{04A902F2-EC93-4F27-9E2C-1A17B8D80C3D}">
      <dgm:prSet/>
      <dgm:spPr/>
      <dgm:t>
        <a:bodyPr/>
        <a:lstStyle/>
        <a:p>
          <a:endParaRPr lang="ru-RU"/>
        </a:p>
      </dgm:t>
    </dgm:pt>
    <dgm:pt modelId="{681607CF-198B-4215-9454-F61FEF987AF6}">
      <dgm:prSet phldrT="[Текст]"/>
      <dgm:spPr/>
      <dgm:t>
        <a:bodyPr/>
        <a:lstStyle/>
        <a:p>
          <a:r>
            <a:rPr lang="ru-RU" dirty="0"/>
            <a:t>Рецензент</a:t>
          </a:r>
        </a:p>
      </dgm:t>
    </dgm:pt>
    <dgm:pt modelId="{0EC10565-7900-4387-A10E-1AB526D2E5F3}" type="parTrans" cxnId="{7A715642-B919-4D3A-A159-FE684EA87A88}">
      <dgm:prSet/>
      <dgm:spPr/>
      <dgm:t>
        <a:bodyPr/>
        <a:lstStyle/>
        <a:p>
          <a:endParaRPr lang="ru-RU"/>
        </a:p>
      </dgm:t>
    </dgm:pt>
    <dgm:pt modelId="{FB30679C-44E0-44E2-B430-D763B13495D2}" type="sibTrans" cxnId="{7A715642-B919-4D3A-A159-FE684EA87A88}">
      <dgm:prSet/>
      <dgm:spPr/>
      <dgm:t>
        <a:bodyPr/>
        <a:lstStyle/>
        <a:p>
          <a:endParaRPr lang="ru-RU"/>
        </a:p>
      </dgm:t>
    </dgm:pt>
    <dgm:pt modelId="{986382B6-D6E1-46D8-9BB7-BBD124FD1177}">
      <dgm:prSet phldrT="[Текст]"/>
      <dgm:spPr/>
      <dgm:t>
        <a:bodyPr/>
        <a:lstStyle/>
        <a:p>
          <a:r>
            <a:rPr lang="ru-RU" dirty="0"/>
            <a:t>Читатель</a:t>
          </a:r>
        </a:p>
      </dgm:t>
    </dgm:pt>
    <dgm:pt modelId="{17FBC2D3-7B6B-433E-BD46-8AE208451072}" type="parTrans" cxnId="{9EA7574B-E7D4-4CBC-901F-9DEC6B34843E}">
      <dgm:prSet/>
      <dgm:spPr/>
      <dgm:t>
        <a:bodyPr/>
        <a:lstStyle/>
        <a:p>
          <a:endParaRPr lang="ru-RU"/>
        </a:p>
      </dgm:t>
    </dgm:pt>
    <dgm:pt modelId="{5638529E-E6EB-43E4-87E9-477AEC939C78}" type="sibTrans" cxnId="{9EA7574B-E7D4-4CBC-901F-9DEC6B34843E}">
      <dgm:prSet/>
      <dgm:spPr/>
      <dgm:t>
        <a:bodyPr/>
        <a:lstStyle/>
        <a:p>
          <a:endParaRPr lang="ru-RU"/>
        </a:p>
      </dgm:t>
    </dgm:pt>
    <dgm:pt modelId="{0DAA7D61-30FF-4770-9681-3A03C372CFB8}" type="pres">
      <dgm:prSet presAssocID="{CF049DAF-14ED-461D-B733-0E2C8CAC874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04C00DD-E6CE-42B8-A8BB-45BB22D141AA}" type="pres">
      <dgm:prSet presAssocID="{A55585D9-42D9-492D-BA98-79B011DD7099}" presName="composite" presStyleCnt="0"/>
      <dgm:spPr/>
    </dgm:pt>
    <dgm:pt modelId="{ACD54F7D-656C-4223-A5B2-65150427E744}" type="pres">
      <dgm:prSet presAssocID="{A55585D9-42D9-492D-BA98-79B011DD7099}" presName="LShape" presStyleLbl="alignNode1" presStyleIdx="0" presStyleCnt="5"/>
      <dgm:spPr/>
    </dgm:pt>
    <dgm:pt modelId="{7485ED89-BFEF-43E3-91B4-A546938ABEFB}" type="pres">
      <dgm:prSet presAssocID="{A55585D9-42D9-492D-BA98-79B011DD709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284C3-0452-4C5B-8E63-9BCCA80A9AE5}" type="pres">
      <dgm:prSet presAssocID="{A55585D9-42D9-492D-BA98-79B011DD7099}" presName="Triangle" presStyleLbl="alignNode1" presStyleIdx="1" presStyleCnt="5"/>
      <dgm:spPr/>
    </dgm:pt>
    <dgm:pt modelId="{617D3980-E6D2-4869-852C-5B04D4BACD3B}" type="pres">
      <dgm:prSet presAssocID="{A80548D1-4E06-43D3-BB4F-41250C50137B}" presName="sibTrans" presStyleCnt="0"/>
      <dgm:spPr/>
    </dgm:pt>
    <dgm:pt modelId="{91F3FF38-8908-4015-BD1A-BF1D1FB5F3EB}" type="pres">
      <dgm:prSet presAssocID="{A80548D1-4E06-43D3-BB4F-41250C50137B}" presName="space" presStyleCnt="0"/>
      <dgm:spPr/>
    </dgm:pt>
    <dgm:pt modelId="{C371E78C-15E0-4AC4-B374-8EEC41E5A3E3}" type="pres">
      <dgm:prSet presAssocID="{681607CF-198B-4215-9454-F61FEF987AF6}" presName="composite" presStyleCnt="0"/>
      <dgm:spPr/>
    </dgm:pt>
    <dgm:pt modelId="{7D35CB6E-6EFA-49D8-BAFE-282D7008AFFA}" type="pres">
      <dgm:prSet presAssocID="{681607CF-198B-4215-9454-F61FEF987AF6}" presName="LShape" presStyleLbl="alignNode1" presStyleIdx="2" presStyleCnt="5"/>
      <dgm:spPr/>
    </dgm:pt>
    <dgm:pt modelId="{4EDD78F8-BC88-4F5B-800E-521924459BDA}" type="pres">
      <dgm:prSet presAssocID="{681607CF-198B-4215-9454-F61FEF987A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DBE8E-3171-45A5-8854-920134F21699}" type="pres">
      <dgm:prSet presAssocID="{681607CF-198B-4215-9454-F61FEF987AF6}" presName="Triangle" presStyleLbl="alignNode1" presStyleIdx="3" presStyleCnt="5"/>
      <dgm:spPr/>
    </dgm:pt>
    <dgm:pt modelId="{BA43ECEF-D3C8-48E7-9124-05D014ADF790}" type="pres">
      <dgm:prSet presAssocID="{FB30679C-44E0-44E2-B430-D763B13495D2}" presName="sibTrans" presStyleCnt="0"/>
      <dgm:spPr/>
    </dgm:pt>
    <dgm:pt modelId="{11F15618-3EA2-459F-B56E-D05F3727C067}" type="pres">
      <dgm:prSet presAssocID="{FB30679C-44E0-44E2-B430-D763B13495D2}" presName="space" presStyleCnt="0"/>
      <dgm:spPr/>
    </dgm:pt>
    <dgm:pt modelId="{C9E8C078-D086-4640-A005-83053AA1B8A9}" type="pres">
      <dgm:prSet presAssocID="{986382B6-D6E1-46D8-9BB7-BBD124FD1177}" presName="composite" presStyleCnt="0"/>
      <dgm:spPr/>
    </dgm:pt>
    <dgm:pt modelId="{5A42C566-F1F7-4026-9575-54388924736E}" type="pres">
      <dgm:prSet presAssocID="{986382B6-D6E1-46D8-9BB7-BBD124FD1177}" presName="LShape" presStyleLbl="alignNode1" presStyleIdx="4" presStyleCnt="5"/>
      <dgm:spPr/>
    </dgm:pt>
    <dgm:pt modelId="{D6FE2F40-F8A5-4B63-AF98-1C3DA5F3474B}" type="pres">
      <dgm:prSet presAssocID="{986382B6-D6E1-46D8-9BB7-BBD124FD117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B7D2F-742D-4BB8-89F9-89538F64E62E}" type="presOf" srcId="{986382B6-D6E1-46D8-9BB7-BBD124FD1177}" destId="{D6FE2F40-F8A5-4B63-AF98-1C3DA5F3474B}" srcOrd="0" destOrd="0" presId="urn:microsoft.com/office/officeart/2009/3/layout/StepUpProcess"/>
    <dgm:cxn modelId="{08F081E8-1816-4670-BF52-78410A22E7B8}" type="presOf" srcId="{CF049DAF-14ED-461D-B733-0E2C8CAC8749}" destId="{0DAA7D61-30FF-4770-9681-3A03C372CFB8}" srcOrd="0" destOrd="0" presId="urn:microsoft.com/office/officeart/2009/3/layout/StepUpProcess"/>
    <dgm:cxn modelId="{9EA7574B-E7D4-4CBC-901F-9DEC6B34843E}" srcId="{CF049DAF-14ED-461D-B733-0E2C8CAC8749}" destId="{986382B6-D6E1-46D8-9BB7-BBD124FD1177}" srcOrd="2" destOrd="0" parTransId="{17FBC2D3-7B6B-433E-BD46-8AE208451072}" sibTransId="{5638529E-E6EB-43E4-87E9-477AEC939C78}"/>
    <dgm:cxn modelId="{7A715642-B919-4D3A-A159-FE684EA87A88}" srcId="{CF049DAF-14ED-461D-B733-0E2C8CAC8749}" destId="{681607CF-198B-4215-9454-F61FEF987AF6}" srcOrd="1" destOrd="0" parTransId="{0EC10565-7900-4387-A10E-1AB526D2E5F3}" sibTransId="{FB30679C-44E0-44E2-B430-D763B13495D2}"/>
    <dgm:cxn modelId="{FF47D1BD-102D-4F4A-BDC9-4CBBF832E5B1}" type="presOf" srcId="{A55585D9-42D9-492D-BA98-79B011DD7099}" destId="{7485ED89-BFEF-43E3-91B4-A546938ABEFB}" srcOrd="0" destOrd="0" presId="urn:microsoft.com/office/officeart/2009/3/layout/StepUpProcess"/>
    <dgm:cxn modelId="{04A902F2-EC93-4F27-9E2C-1A17B8D80C3D}" srcId="{CF049DAF-14ED-461D-B733-0E2C8CAC8749}" destId="{A55585D9-42D9-492D-BA98-79B011DD7099}" srcOrd="0" destOrd="0" parTransId="{C94AABA5-3FBF-43E3-A4A9-1D018083CCA0}" sibTransId="{A80548D1-4E06-43D3-BB4F-41250C50137B}"/>
    <dgm:cxn modelId="{50B04169-D12C-4327-ACEB-270E471181B2}" type="presOf" srcId="{681607CF-198B-4215-9454-F61FEF987AF6}" destId="{4EDD78F8-BC88-4F5B-800E-521924459BDA}" srcOrd="0" destOrd="0" presId="urn:microsoft.com/office/officeart/2009/3/layout/StepUpProcess"/>
    <dgm:cxn modelId="{545F19CA-1BF9-4D82-8914-7BFC737C660F}" type="presParOf" srcId="{0DAA7D61-30FF-4770-9681-3A03C372CFB8}" destId="{804C00DD-E6CE-42B8-A8BB-45BB22D141AA}" srcOrd="0" destOrd="0" presId="urn:microsoft.com/office/officeart/2009/3/layout/StepUpProcess"/>
    <dgm:cxn modelId="{2E12FA21-989F-4142-AAC4-C2F2FBB901FD}" type="presParOf" srcId="{804C00DD-E6CE-42B8-A8BB-45BB22D141AA}" destId="{ACD54F7D-656C-4223-A5B2-65150427E744}" srcOrd="0" destOrd="0" presId="urn:microsoft.com/office/officeart/2009/3/layout/StepUpProcess"/>
    <dgm:cxn modelId="{B5F13634-1B67-4A38-8B85-60843D5CEA16}" type="presParOf" srcId="{804C00DD-E6CE-42B8-A8BB-45BB22D141AA}" destId="{7485ED89-BFEF-43E3-91B4-A546938ABEFB}" srcOrd="1" destOrd="0" presId="urn:microsoft.com/office/officeart/2009/3/layout/StepUpProcess"/>
    <dgm:cxn modelId="{A9A1FF60-ED2C-4A74-8F83-259F3178036F}" type="presParOf" srcId="{804C00DD-E6CE-42B8-A8BB-45BB22D141AA}" destId="{5AD284C3-0452-4C5B-8E63-9BCCA80A9AE5}" srcOrd="2" destOrd="0" presId="urn:microsoft.com/office/officeart/2009/3/layout/StepUpProcess"/>
    <dgm:cxn modelId="{C0326E4C-C706-4C32-BB48-F7FD5AD8A5C6}" type="presParOf" srcId="{0DAA7D61-30FF-4770-9681-3A03C372CFB8}" destId="{617D3980-E6D2-4869-852C-5B04D4BACD3B}" srcOrd="1" destOrd="0" presId="urn:microsoft.com/office/officeart/2009/3/layout/StepUpProcess"/>
    <dgm:cxn modelId="{2815B2B8-2FD2-4E4F-9EE0-7AB6A103F5B2}" type="presParOf" srcId="{617D3980-E6D2-4869-852C-5B04D4BACD3B}" destId="{91F3FF38-8908-4015-BD1A-BF1D1FB5F3EB}" srcOrd="0" destOrd="0" presId="urn:microsoft.com/office/officeart/2009/3/layout/StepUpProcess"/>
    <dgm:cxn modelId="{E525B31D-26F1-48D5-BA09-294364F7D74D}" type="presParOf" srcId="{0DAA7D61-30FF-4770-9681-3A03C372CFB8}" destId="{C371E78C-15E0-4AC4-B374-8EEC41E5A3E3}" srcOrd="2" destOrd="0" presId="urn:microsoft.com/office/officeart/2009/3/layout/StepUpProcess"/>
    <dgm:cxn modelId="{05D5645D-01A3-425E-9E3F-E2039F9655FE}" type="presParOf" srcId="{C371E78C-15E0-4AC4-B374-8EEC41E5A3E3}" destId="{7D35CB6E-6EFA-49D8-BAFE-282D7008AFFA}" srcOrd="0" destOrd="0" presId="urn:microsoft.com/office/officeart/2009/3/layout/StepUpProcess"/>
    <dgm:cxn modelId="{CC877930-F641-4AF8-B79E-6348E1B0BCBD}" type="presParOf" srcId="{C371E78C-15E0-4AC4-B374-8EEC41E5A3E3}" destId="{4EDD78F8-BC88-4F5B-800E-521924459BDA}" srcOrd="1" destOrd="0" presId="urn:microsoft.com/office/officeart/2009/3/layout/StepUpProcess"/>
    <dgm:cxn modelId="{42DF2E63-FBC8-468A-AD70-D88EEF450726}" type="presParOf" srcId="{C371E78C-15E0-4AC4-B374-8EEC41E5A3E3}" destId="{170DBE8E-3171-45A5-8854-920134F21699}" srcOrd="2" destOrd="0" presId="urn:microsoft.com/office/officeart/2009/3/layout/StepUpProcess"/>
    <dgm:cxn modelId="{4ABD1C63-17A4-4EAD-942E-556167DB8742}" type="presParOf" srcId="{0DAA7D61-30FF-4770-9681-3A03C372CFB8}" destId="{BA43ECEF-D3C8-48E7-9124-05D014ADF790}" srcOrd="3" destOrd="0" presId="urn:microsoft.com/office/officeart/2009/3/layout/StepUpProcess"/>
    <dgm:cxn modelId="{5F5274A4-221B-4D96-8331-7661134A0298}" type="presParOf" srcId="{BA43ECEF-D3C8-48E7-9124-05D014ADF790}" destId="{11F15618-3EA2-459F-B56E-D05F3727C067}" srcOrd="0" destOrd="0" presId="urn:microsoft.com/office/officeart/2009/3/layout/StepUpProcess"/>
    <dgm:cxn modelId="{05C87778-6DB6-42E4-9B68-9B19157B367D}" type="presParOf" srcId="{0DAA7D61-30FF-4770-9681-3A03C372CFB8}" destId="{C9E8C078-D086-4640-A005-83053AA1B8A9}" srcOrd="4" destOrd="0" presId="urn:microsoft.com/office/officeart/2009/3/layout/StepUpProcess"/>
    <dgm:cxn modelId="{B81F0777-A92B-4817-A841-23851C37DFB1}" type="presParOf" srcId="{C9E8C078-D086-4640-A005-83053AA1B8A9}" destId="{5A42C566-F1F7-4026-9575-54388924736E}" srcOrd="0" destOrd="0" presId="urn:microsoft.com/office/officeart/2009/3/layout/StepUpProcess"/>
    <dgm:cxn modelId="{39EBE411-4530-4F70-9786-F9D98AA3F9D0}" type="presParOf" srcId="{C9E8C078-D086-4640-A005-83053AA1B8A9}" destId="{D6FE2F40-F8A5-4B63-AF98-1C3DA5F3474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54F7D-656C-4223-A5B2-65150427E744}">
      <dsp:nvSpPr>
        <dsp:cNvPr id="0" name=""/>
        <dsp:cNvSpPr/>
      </dsp:nvSpPr>
      <dsp:spPr>
        <a:xfrm rot="5400000">
          <a:off x="1168324" y="602160"/>
          <a:ext cx="1039053" cy="172896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85ED89-BFEF-43E3-91B4-A546938ABEFB}">
      <dsp:nvSpPr>
        <dsp:cNvPr id="0" name=""/>
        <dsp:cNvSpPr/>
      </dsp:nvSpPr>
      <dsp:spPr>
        <a:xfrm>
          <a:off x="994880" y="1118747"/>
          <a:ext cx="1560916" cy="13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Редактор</a:t>
          </a:r>
        </a:p>
      </dsp:txBody>
      <dsp:txXfrm>
        <a:off x="994880" y="1118747"/>
        <a:ext cx="1560916" cy="1368234"/>
      </dsp:txXfrm>
    </dsp:sp>
    <dsp:sp modelId="{5AD284C3-0452-4C5B-8E63-9BCCA80A9AE5}">
      <dsp:nvSpPr>
        <dsp:cNvPr id="0" name=""/>
        <dsp:cNvSpPr/>
      </dsp:nvSpPr>
      <dsp:spPr>
        <a:xfrm>
          <a:off x="2261284" y="474872"/>
          <a:ext cx="294512" cy="2945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5CB6E-6EFA-49D8-BAFE-282D7008AFFA}">
      <dsp:nvSpPr>
        <dsp:cNvPr id="0" name=""/>
        <dsp:cNvSpPr/>
      </dsp:nvSpPr>
      <dsp:spPr>
        <a:xfrm rot="5400000">
          <a:off x="3079190" y="129315"/>
          <a:ext cx="1039053" cy="172896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D78F8-BC88-4F5B-800E-521924459BDA}">
      <dsp:nvSpPr>
        <dsp:cNvPr id="0" name=""/>
        <dsp:cNvSpPr/>
      </dsp:nvSpPr>
      <dsp:spPr>
        <a:xfrm>
          <a:off x="2905747" y="645902"/>
          <a:ext cx="1560916" cy="13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Рецензент</a:t>
          </a:r>
        </a:p>
      </dsp:txBody>
      <dsp:txXfrm>
        <a:off x="2905747" y="645902"/>
        <a:ext cx="1560916" cy="1368234"/>
      </dsp:txXfrm>
    </dsp:sp>
    <dsp:sp modelId="{170DBE8E-3171-45A5-8854-920134F21699}">
      <dsp:nvSpPr>
        <dsp:cNvPr id="0" name=""/>
        <dsp:cNvSpPr/>
      </dsp:nvSpPr>
      <dsp:spPr>
        <a:xfrm>
          <a:off x="4172150" y="2027"/>
          <a:ext cx="294512" cy="2945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2C566-F1F7-4026-9575-54388924736E}">
      <dsp:nvSpPr>
        <dsp:cNvPr id="0" name=""/>
        <dsp:cNvSpPr/>
      </dsp:nvSpPr>
      <dsp:spPr>
        <a:xfrm rot="5400000">
          <a:off x="4990057" y="-343530"/>
          <a:ext cx="1039053" cy="172896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FE2F40-F8A5-4B63-AF98-1C3DA5F3474B}">
      <dsp:nvSpPr>
        <dsp:cNvPr id="0" name=""/>
        <dsp:cNvSpPr/>
      </dsp:nvSpPr>
      <dsp:spPr>
        <a:xfrm>
          <a:off x="4816613" y="173056"/>
          <a:ext cx="1560916" cy="13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Читатель</a:t>
          </a:r>
        </a:p>
      </dsp:txBody>
      <dsp:txXfrm>
        <a:off x="4816613" y="173056"/>
        <a:ext cx="1560916" cy="13682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54F7D-656C-4223-A5B2-65150427E744}">
      <dsp:nvSpPr>
        <dsp:cNvPr id="0" name=""/>
        <dsp:cNvSpPr/>
      </dsp:nvSpPr>
      <dsp:spPr>
        <a:xfrm rot="5400000">
          <a:off x="1168324" y="602160"/>
          <a:ext cx="1039053" cy="172896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85ED89-BFEF-43E3-91B4-A546938ABEFB}">
      <dsp:nvSpPr>
        <dsp:cNvPr id="0" name=""/>
        <dsp:cNvSpPr/>
      </dsp:nvSpPr>
      <dsp:spPr>
        <a:xfrm>
          <a:off x="994880" y="1118747"/>
          <a:ext cx="1560916" cy="13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Редактор</a:t>
          </a:r>
        </a:p>
      </dsp:txBody>
      <dsp:txXfrm>
        <a:off x="994880" y="1118747"/>
        <a:ext cx="1560916" cy="1368234"/>
      </dsp:txXfrm>
    </dsp:sp>
    <dsp:sp modelId="{5AD284C3-0452-4C5B-8E63-9BCCA80A9AE5}">
      <dsp:nvSpPr>
        <dsp:cNvPr id="0" name=""/>
        <dsp:cNvSpPr/>
      </dsp:nvSpPr>
      <dsp:spPr>
        <a:xfrm>
          <a:off x="2261284" y="474872"/>
          <a:ext cx="294512" cy="2945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35CB6E-6EFA-49D8-BAFE-282D7008AFFA}">
      <dsp:nvSpPr>
        <dsp:cNvPr id="0" name=""/>
        <dsp:cNvSpPr/>
      </dsp:nvSpPr>
      <dsp:spPr>
        <a:xfrm rot="5400000">
          <a:off x="3079190" y="129315"/>
          <a:ext cx="1039053" cy="172896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D78F8-BC88-4F5B-800E-521924459BDA}">
      <dsp:nvSpPr>
        <dsp:cNvPr id="0" name=""/>
        <dsp:cNvSpPr/>
      </dsp:nvSpPr>
      <dsp:spPr>
        <a:xfrm>
          <a:off x="2905747" y="645902"/>
          <a:ext cx="1560916" cy="13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Рецензент</a:t>
          </a:r>
        </a:p>
      </dsp:txBody>
      <dsp:txXfrm>
        <a:off x="2905747" y="645902"/>
        <a:ext cx="1560916" cy="1368234"/>
      </dsp:txXfrm>
    </dsp:sp>
    <dsp:sp modelId="{170DBE8E-3171-45A5-8854-920134F21699}">
      <dsp:nvSpPr>
        <dsp:cNvPr id="0" name=""/>
        <dsp:cNvSpPr/>
      </dsp:nvSpPr>
      <dsp:spPr>
        <a:xfrm>
          <a:off x="4172150" y="2027"/>
          <a:ext cx="294512" cy="2945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2C566-F1F7-4026-9575-54388924736E}">
      <dsp:nvSpPr>
        <dsp:cNvPr id="0" name=""/>
        <dsp:cNvSpPr/>
      </dsp:nvSpPr>
      <dsp:spPr>
        <a:xfrm rot="5400000">
          <a:off x="4990057" y="-343530"/>
          <a:ext cx="1039053" cy="172896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FE2F40-F8A5-4B63-AF98-1C3DA5F3474B}">
      <dsp:nvSpPr>
        <dsp:cNvPr id="0" name=""/>
        <dsp:cNvSpPr/>
      </dsp:nvSpPr>
      <dsp:spPr>
        <a:xfrm>
          <a:off x="4816613" y="173056"/>
          <a:ext cx="1560916" cy="13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Читатель</a:t>
          </a:r>
        </a:p>
      </dsp:txBody>
      <dsp:txXfrm>
        <a:off x="4816613" y="173056"/>
        <a:ext cx="1560916" cy="1368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DF01-D366-4B63-A570-A0CAE3347BA4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11E0-68CE-406C-83D3-6C88DA052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26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FFB6-EB79-49B0-978A-3BFB8C3A0A34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FB7E-5B81-459A-81B6-9490666FF028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D306-434E-4A50-9591-C56E09AF9845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6E95-E944-4979-96B3-766BC840FDB3}" type="datetime1">
              <a:rPr lang="ru-RU" smtClean="0"/>
              <a:t>20.11.2024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2910" y="841860"/>
            <a:ext cx="6857730" cy="17903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HeliosExtLight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714713-3639-4835-88FD-44AAD1E76746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DFFC2F8-CA79-400C-A882-A18216DA1F41}" type="datetime1">
              <a:rPr lang="ru-RU" smtClean="0"/>
              <a:t>20.11.2024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5721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A1E1-811B-40D1-AB1D-C70B00219082}" type="datetime1">
              <a:rPr lang="ru-RU" smtClean="0"/>
              <a:t>20.11.2024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15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0118-12AC-468B-A6E9-2FB7A512172E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060-CD4B-482A-86FE-81AEC9013E4D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7E81-6690-46A3-AEF1-033194CC3D2A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D9EA-13B6-47FE-AAB8-8C77DC32526B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5DF7-029B-4D85-9967-45B5FCBD8224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AD6D-FAB9-4433-837D-3D5ED83FE9A3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A1C52-501F-413B-AEFC-BF188CCF3A3A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4B87-B3BB-4588-AFC8-50C29D6BDB1F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8149-1502-4ADA-8AC3-D77023F8A02D}" type="datetime1">
              <a:rPr lang="ru-RU" smtClean="0"/>
              <a:t>20.11.2024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lvrd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zerogpt.com/grammar-checker" TargetMode="External"/><Relationship Id="rId5" Type="http://schemas.openxmlformats.org/officeDocument/2006/relationships/hyperlink" Target="https://www.reverso.net/spell-checker/english-spelling-grammar/" TargetMode="External"/><Relationship Id="rId4" Type="http://schemas.openxmlformats.org/officeDocument/2006/relationships/hyperlink" Target="https://orfogrammka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taff.ulsu.ru/semushin/_index/_pilocus/_gist/docs/presentation/Pages%201-5,11-12,1066-1067%20from%20_semushin-npnr2013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eg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ulsu.ru/ru/page/page_2743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2"/>
            <a:ext cx="720078" cy="6921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402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2" y="1131590"/>
            <a:ext cx="7261111" cy="1117946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Представление научной </a:t>
            </a:r>
            <a:r>
              <a:rPr lang="ru-RU" altLang="ru-RU" dirty="0" smtClean="0"/>
              <a:t>работы:</a:t>
            </a:r>
            <a:br>
              <a:rPr lang="ru-RU" altLang="ru-RU" dirty="0" smtClean="0"/>
            </a:br>
            <a:r>
              <a:rPr lang="ru-RU" altLang="ru-RU" sz="3600" dirty="0" smtClean="0"/>
              <a:t>Аннотация, тезисы, доклад, статья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259632" y="2427734"/>
            <a:ext cx="6397017" cy="224773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1800" b="1" spc="-1" dirty="0">
                <a:solidFill>
                  <a:srgbClr val="595959"/>
                </a:solidFill>
                <a:latin typeface="Arial"/>
              </a:rPr>
              <a:t>Седова Наталья Олеговна</a:t>
            </a:r>
            <a:r>
              <a:rPr sz="1800" dirty="0"/>
              <a:t/>
            </a:r>
            <a:br>
              <a:rPr sz="1800" dirty="0"/>
            </a:br>
            <a:r>
              <a:rPr lang="ru-RU" sz="1800" spc="-1" dirty="0">
                <a:solidFill>
                  <a:srgbClr val="595959"/>
                </a:solidFill>
                <a:latin typeface="Arial"/>
              </a:rPr>
              <a:t> д.ф.-м.н., профессор кафедры информационных технологий </a:t>
            </a:r>
            <a:r>
              <a:rPr lang="ru-RU" sz="1800" spc="-1" dirty="0" err="1">
                <a:solidFill>
                  <a:srgbClr val="595959"/>
                </a:solidFill>
                <a:latin typeface="Arial"/>
              </a:rPr>
              <a:t>УлГУ</a:t>
            </a:r>
            <a:endParaRPr lang="ru-RU" sz="1800" spc="-1" dirty="0">
              <a:solidFill>
                <a:srgbClr val="595959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ru-RU" sz="1800" spc="-1" dirty="0">
              <a:solidFill>
                <a:srgbClr val="595959"/>
              </a:solidFill>
              <a:latin typeface="Arial"/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1500" spc="-1" dirty="0">
                <a:solidFill>
                  <a:srgbClr val="595959"/>
                </a:solidFill>
                <a:latin typeface="Arial"/>
              </a:rPr>
              <a:t> руководитель программы аспирантуры по специальности 1.2.2 Математическое моделирование, численные методы и комплексы программ (технические науки)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  <a:tabLst>
                <a:tab pos="0" algn="l"/>
              </a:tabLst>
            </a:pPr>
            <a:endParaRPr lang="ru-RU" sz="1500" spc="-1" dirty="0">
              <a:solidFill>
                <a:srgbClr val="595959"/>
              </a:solidFill>
              <a:latin typeface="Arial"/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§"/>
              <a:tabLst>
                <a:tab pos="0" algn="l"/>
              </a:tabLst>
            </a:pPr>
            <a:r>
              <a:rPr lang="ru-RU" sz="1500" spc="-1" dirty="0">
                <a:solidFill>
                  <a:srgbClr val="595959"/>
                </a:solidFill>
                <a:latin typeface="Arial"/>
              </a:rPr>
              <a:t> главный редактор журнала «Ученые записки </a:t>
            </a:r>
            <a:r>
              <a:rPr lang="ru-RU" sz="1500" spc="-1" dirty="0" err="1">
                <a:solidFill>
                  <a:srgbClr val="595959"/>
                </a:solidFill>
                <a:latin typeface="Arial"/>
              </a:rPr>
              <a:t>УлГУ</a:t>
            </a:r>
            <a:r>
              <a:rPr lang="ru-RU" sz="1500" spc="-1" dirty="0">
                <a:solidFill>
                  <a:srgbClr val="595959"/>
                </a:solidFill>
                <a:latin typeface="Arial"/>
              </a:rPr>
              <a:t>. Серия Математика и информационные технологии</a:t>
            </a:r>
            <a:r>
              <a:rPr lang="ru-RU" sz="1500" spc="-1" dirty="0" smtClean="0">
                <a:solidFill>
                  <a:srgbClr val="595959"/>
                </a:solidFill>
                <a:latin typeface="Arial"/>
              </a:rPr>
              <a:t>».</a:t>
            </a:r>
            <a:endParaRPr lang="ru-RU" sz="18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endParaRPr lang="ru-RU" sz="18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780" y="71504"/>
            <a:ext cx="6190456" cy="648072"/>
          </a:xfrm>
        </p:spPr>
        <p:txBody>
          <a:bodyPr>
            <a:normAutofit/>
          </a:bodyPr>
          <a:lstStyle/>
          <a:p>
            <a:r>
              <a:rPr lang="ru-RU" sz="3100" b="1" dirty="0">
                <a:effectLst/>
                <a:ea typeface="Times New Roman" panose="02020603050405020304" pitchFamily="18" charset="0"/>
              </a:rPr>
              <a:t>Какой должна быть аннотация?</a:t>
            </a:r>
            <a:endParaRPr lang="ru-RU" sz="3100" b="1" u="sng" dirty="0">
              <a:cs typeface="Times New Roman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D4E611-DD98-9DB9-D957-91B38C423F88}"/>
              </a:ext>
            </a:extLst>
          </p:cNvPr>
          <p:cNvSpPr txBox="1"/>
          <p:nvPr/>
        </p:nvSpPr>
        <p:spPr>
          <a:xfrm>
            <a:off x="611560" y="984045"/>
            <a:ext cx="78410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Следует избегать общеизвестных сведений и штампов. 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Аннотация не должна включать в себя цитаты из текста статьи. 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В аннотации обычно используются конструкции констатирующего характера (автор анализирует, доказывает, излагает, обосновывает и т. д.), а также оценочные стандартные словосочетания (уделяет основное внимание, важный актуальный вопрос, проблема, детально анализирует, убедительно доказывает).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В аннотации запрещается использовать графические материалы (изображения, таблицы, графики), ссылки и сноски.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C1995D-85F8-4B52-FB9C-B98E4CB9FB9A}"/>
              </a:ext>
            </a:extLst>
          </p:cNvPr>
          <p:cNvSpPr txBox="1"/>
          <p:nvPr/>
        </p:nvSpPr>
        <p:spPr>
          <a:xfrm>
            <a:off x="628463" y="4227934"/>
            <a:ext cx="792088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ea typeface="Times New Roman" panose="02020603050405020304" pitchFamily="18" charset="0"/>
              </a:rPr>
              <a:t>Писать аннотацию следует только после того, как написана вся </a:t>
            </a:r>
            <a:r>
              <a:rPr lang="ru-RU" sz="2000" dirty="0" smtClean="0">
                <a:ea typeface="Times New Roman" panose="02020603050405020304" pitchFamily="18" charset="0"/>
              </a:rPr>
              <a:t>работа</a:t>
            </a:r>
            <a:endParaRPr lang="ru-RU" sz="20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0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0053"/>
            <a:ext cx="7560840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Фразы, рекомендуемые для написания </a:t>
            </a:r>
            <a:b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аннотации к научной статье:</a:t>
            </a: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683568" y="1061094"/>
            <a:ext cx="77768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Рассматривается проблема (не надо писать: </a:t>
            </a:r>
            <a:r>
              <a:rPr lang="ru-RU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данной статье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рассматривается проблема...)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Обосновывается идея о том, что...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Даётся сравнение...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Статья посвящена комплексному исследованию...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Целью статьи является анализ 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Статья посвящена феномену...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уделено...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статье анализируется...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Автор приходит к выводу, что... 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Выделяются и описываются характерные особенности...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Выяснены особенности...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основе изучения… установлено...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анализа..., а также привлечения... устанавливается, что...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Автором предложены...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Основное содержание исследования составляет анализ...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Такой взгляд будет интересен специалистам в области...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Значительное внимание уделяется...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Обобщается практический опыт...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08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0053"/>
            <a:ext cx="7560840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Фразы, рекомендуемые для написания </a:t>
            </a:r>
            <a:b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аннотации к научной статье:</a:t>
            </a: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683568" y="1203598"/>
            <a:ext cx="77768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Исследуются характерные признаки...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Рассматриваются ключевые этапы...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Раскрываются процессы...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Статья подводит некоторые итоги изучения...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Автор дает обобщенную характеристику...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качестве ключевого доказательства... используется...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Дискуссионным продолжает оставаться вопрос о...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Предпринята попытка раскрыть основные причины... 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altLang="ru-RU" sz="1600" dirty="0" smtClean="0"/>
              <a:t>Статья раскрывает содержание понятия...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altLang="ru-RU" sz="1600" dirty="0" smtClean="0"/>
              <a:t>В качестве исследовательской задачи авторами была предпринята попытка...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altLang="ru-RU" sz="1600" dirty="0" smtClean="0"/>
              <a:t>В статье раскрываются процессы...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altLang="ru-RU" sz="1600" dirty="0" smtClean="0"/>
              <a:t>Статья подводит некоторые итоги изучения...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altLang="ru-RU" sz="1600" dirty="0" smtClean="0"/>
              <a:t>В качестве ключевого доказательства... используется...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altLang="ru-RU" sz="1600" dirty="0" smtClean="0"/>
              <a:t>Дискуссионным продолжает оставаться вопрос о...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altLang="ru-RU" sz="1600" dirty="0" smtClean="0"/>
              <a:t>В данной статье предпринята попытка раскрыть основные причины...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90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0053"/>
            <a:ext cx="7560840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Слабая аннотация</a:t>
            </a: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2843808" y="1131590"/>
            <a:ext cx="6048672" cy="299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Плохо написана (не структурирована, сложно читать, не ясно, что автор хотел ею сказать)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Слабый язык (лексические и грамматические ошибки)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Содержит много «громких заявлений» об абсолютной новизне</a:t>
            </a:r>
            <a:r>
              <a:rPr lang="ru-RU" sz="1800" dirty="0" smtClean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, непреходящей </a:t>
            </a:r>
            <a:r>
              <a:rPr lang="ru-RU" sz="18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ценности исследования и пр.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Скучная - не позволяет понять влияние статьи на научное знание, ее новизну / суть исследования.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top-fon.com/uploads/posts/2023-01/1674799228_top-fon-com-p-fon-dlya-prezentatsii-nauchnii-stil-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99228_top-fon-com-p-fon-dlya-prezentatsii-nauchnii-stil-2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 descr="https://avatars.mds.yandex.net/i?id=00bd780f919b555efa5cb88613692d32-3921781-images-thumbs&amp;ref=rim&amp;n=33&amp;w=239&amp;h=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31590"/>
            <a:ext cx="2276475" cy="190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10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Представление </a:t>
            </a:r>
            <a:r>
              <a:rPr lang="ru-RU" altLang="ru-RU" sz="2800" b="1" dirty="0"/>
              <a:t>научной работы в виде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papik.pro/uploads/posts/2022-01/1641353197_5-papik-pro-p-vektornii-risunok-prezentatsiya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708" y="915566"/>
            <a:ext cx="272929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667746" y="1283607"/>
            <a:ext cx="6048672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altLang="ru-RU" sz="2000" dirty="0" smtClean="0"/>
              <a:t>Семинарское </a:t>
            </a:r>
            <a:r>
              <a:rPr lang="ru-RU" altLang="ru-RU" sz="2000" dirty="0"/>
              <a:t>занятие</a:t>
            </a:r>
          </a:p>
          <a:p>
            <a:pPr>
              <a:buFontTx/>
              <a:buChar char="•"/>
            </a:pPr>
            <a:r>
              <a:rPr lang="ru-RU" altLang="ru-RU" sz="2000" i="1" dirty="0"/>
              <a:t>Научная конференция</a:t>
            </a:r>
          </a:p>
          <a:p>
            <a:pPr>
              <a:buFontTx/>
              <a:buChar char="•"/>
            </a:pPr>
            <a:r>
              <a:rPr lang="ru-RU" altLang="ru-RU" sz="2000" dirty="0"/>
              <a:t>Круглый стол</a:t>
            </a:r>
          </a:p>
          <a:p>
            <a:pPr>
              <a:buFontTx/>
              <a:buChar char="•"/>
            </a:pPr>
            <a:r>
              <a:rPr lang="ru-RU" altLang="ru-RU" sz="2000" dirty="0"/>
              <a:t>Защита выпускных квалификационных работ</a:t>
            </a:r>
          </a:p>
          <a:p>
            <a:pPr>
              <a:buFontTx/>
              <a:buChar char="•"/>
            </a:pPr>
            <a:endParaRPr lang="ru-RU" altLang="ru-RU" sz="2000" dirty="0"/>
          </a:p>
          <a:p>
            <a:pPr algn="just"/>
            <a:r>
              <a:rPr lang="ru-RU" altLang="ru-RU" b="1" dirty="0">
                <a:solidFill>
                  <a:srgbClr val="FF0000"/>
                </a:solidFill>
              </a:rPr>
              <a:t>Научный доклад</a:t>
            </a:r>
            <a:r>
              <a:rPr lang="ru-RU" altLang="ru-RU" b="1" dirty="0"/>
              <a:t> представляет собой исследование по конкретной проблеме, изложенное перед аудиторией слушателей.</a:t>
            </a:r>
            <a:r>
              <a:rPr lang="ru-RU" altLang="ru-RU" dirty="0"/>
              <a:t> </a:t>
            </a:r>
          </a:p>
          <a:p>
            <a:pPr algn="just"/>
            <a:endParaRPr lang="ru-RU" altLang="ru-RU" dirty="0"/>
          </a:p>
          <a:p>
            <a:pPr algn="just"/>
            <a:r>
              <a:rPr lang="ru-RU" altLang="ru-RU" b="1" dirty="0">
                <a:solidFill>
                  <a:srgbClr val="FF0000"/>
                </a:solidFill>
              </a:rPr>
              <a:t>Тезисы доклада</a:t>
            </a:r>
            <a:r>
              <a:rPr lang="ru-RU" altLang="ru-RU" b="1" dirty="0"/>
              <a:t> – </a:t>
            </a:r>
            <a:r>
              <a:rPr lang="ru-RU" altLang="ru-RU" b="1" dirty="0" smtClean="0"/>
              <a:t>публикация, организуемая в рамках конференции. Это </a:t>
            </a:r>
            <a:r>
              <a:rPr lang="ru-RU" altLang="ru-RU" b="1" dirty="0"/>
              <a:t>не план </a:t>
            </a:r>
            <a:r>
              <a:rPr lang="ru-RU" altLang="ru-RU" b="1" dirty="0" smtClean="0"/>
              <a:t>работы </a:t>
            </a:r>
            <a:r>
              <a:rPr lang="ru-RU" altLang="ru-RU" b="1" dirty="0"/>
              <a:t>и не список основных положений. Тезисы – это маленькая статья</a:t>
            </a:r>
            <a:r>
              <a:rPr lang="ru-RU" altLang="ru-RU" b="1" dirty="0" smtClean="0"/>
              <a:t>!</a:t>
            </a:r>
            <a:endParaRPr lang="ru-RU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38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Тезисы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451587" y="1059582"/>
            <a:ext cx="820891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b="1" i="1" dirty="0">
                <a:solidFill>
                  <a:srgbClr val="FF0000"/>
                </a:solidFill>
              </a:rPr>
              <a:t>Тезисы – это краткий научный текст, в котором изложены основные результаты исследовательской работы </a:t>
            </a:r>
            <a:r>
              <a:rPr lang="ru-RU" altLang="ru-RU" dirty="0"/>
              <a:t>(те результаты, о которых автор хочет сообщить научному сообществу, т. е. наиболее яркие, достоверные, существенные),</a:t>
            </a:r>
            <a:r>
              <a:rPr lang="ru-RU" altLang="ru-RU" dirty="0">
                <a:solidFill>
                  <a:srgbClr val="FF0000"/>
                </a:solidFill>
              </a:rPr>
              <a:t> а </a:t>
            </a:r>
            <a:r>
              <a:rPr lang="ru-RU" altLang="ru-RU" b="1" i="1" dirty="0">
                <a:solidFill>
                  <a:srgbClr val="FF0000"/>
                </a:solidFill>
              </a:rPr>
              <a:t>также методология (пути и способы) их получения.</a:t>
            </a:r>
            <a:r>
              <a:rPr lang="ru-RU" altLang="ru-RU" b="1" i="1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Тезисы </a:t>
            </a:r>
            <a:r>
              <a:rPr lang="ru-RU" altLang="ru-RU" sz="1600" dirty="0"/>
              <a:t>предваряют и сопровождают выступление на конференции. Они призваны помочь другим участникам конференции лучше понять содержание вашего исследования, оценить научность и достоверность полученных вами результатов.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Тезисы </a:t>
            </a:r>
            <a:r>
              <a:rPr lang="ru-RU" altLang="ru-RU" sz="1600" dirty="0"/>
              <a:t>составляются по тому же плану, что и аннотация, но могут быть более подробными и </a:t>
            </a:r>
            <a:r>
              <a:rPr lang="ru-RU" altLang="ru-RU" sz="1600" dirty="0" smtClean="0"/>
              <a:t>сопровождаться </a:t>
            </a:r>
            <a:r>
              <a:rPr lang="ru-RU" altLang="ru-RU" sz="1600" dirty="0"/>
              <a:t>рисунками и списком цитируемых </a:t>
            </a:r>
            <a:r>
              <a:rPr lang="ru-RU" altLang="ru-RU" sz="1600" dirty="0" smtClean="0"/>
              <a:t>источников.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По </a:t>
            </a:r>
            <a:r>
              <a:rPr lang="ru-RU" altLang="ru-RU" sz="1600" dirty="0"/>
              <a:t>одной работе (если она достаточно содержательна) можно написать несколько тезисов, представив в них </a:t>
            </a:r>
            <a:r>
              <a:rPr lang="ru-RU" altLang="ru-RU" sz="1600" b="1" dirty="0"/>
              <a:t>различные</a:t>
            </a:r>
            <a:r>
              <a:rPr lang="ru-RU" altLang="ru-RU" sz="1600" dirty="0"/>
              <a:t>  части, стороны, аспекты исследования.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Тезисы </a:t>
            </a:r>
            <a:r>
              <a:rPr lang="ru-RU" altLang="ru-RU" sz="1600" dirty="0"/>
              <a:t>и выступление – это не одно и то же. Выступление должно быть подготовлено в соответствии с особенностями </a:t>
            </a:r>
            <a:r>
              <a:rPr lang="ru-RU" altLang="ru-RU" sz="1600" b="1" i="1" dirty="0"/>
              <a:t>восприятия устной речи</a:t>
            </a:r>
            <a:r>
              <a:rPr lang="ru-RU" altLang="ru-RU" sz="1600" dirty="0"/>
              <a:t>, в то время как тезисы – это </a:t>
            </a:r>
            <a:r>
              <a:rPr lang="ru-RU" altLang="ru-RU" sz="1600" b="1" i="1" dirty="0"/>
              <a:t>продукт письменной речи</a:t>
            </a:r>
            <a:r>
              <a:rPr lang="ru-RU" altLang="ru-RU" sz="1600" dirty="0"/>
              <a:t>, основа, скелет вашего будущего </a:t>
            </a:r>
            <a:r>
              <a:rPr lang="ru-RU" altLang="ru-RU" sz="1600" dirty="0" smtClean="0"/>
              <a:t>доклада.</a:t>
            </a:r>
            <a:endParaRPr lang="ru-RU" alt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3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Тезисы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451587" y="1059582"/>
            <a:ext cx="820891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b="1" i="1" dirty="0" smtClean="0">
                <a:solidFill>
                  <a:srgbClr val="FF0000"/>
                </a:solidFill>
              </a:rPr>
              <a:t>Неукоснительно соблюдайте формальные требования!</a:t>
            </a:r>
          </a:p>
          <a:p>
            <a:pPr algn="just"/>
            <a:endParaRPr lang="ru-RU" altLang="ru-RU" b="1" i="1" dirty="0">
              <a:solidFill>
                <a:srgbClr val="FF0000"/>
              </a:solidFill>
            </a:endParaRPr>
          </a:p>
          <a:p>
            <a:pPr algn="just"/>
            <a:r>
              <a:rPr lang="ru-RU" altLang="ru-RU" b="1" i="1" dirty="0" smtClean="0">
                <a:solidFill>
                  <a:srgbClr val="FF0000"/>
                </a:solidFill>
              </a:rPr>
              <a:t>Хорошие </a:t>
            </a:r>
            <a:r>
              <a:rPr lang="ru-RU" altLang="ru-RU" b="1" i="1" dirty="0">
                <a:solidFill>
                  <a:srgbClr val="FF0000"/>
                </a:solidFill>
              </a:rPr>
              <a:t>тезисы – это следствие хорошо выполненного исследования</a:t>
            </a:r>
            <a:r>
              <a:rPr lang="ru-RU" altLang="ru-RU" dirty="0"/>
              <a:t>. Нельзя написать хорошие тезисы по плохо (небрежно, некачественно) </a:t>
            </a:r>
            <a:r>
              <a:rPr lang="ru-RU" altLang="ru-RU" dirty="0" smtClean="0"/>
              <a:t>проведенной исследовательской </a:t>
            </a:r>
            <a:r>
              <a:rPr lang="ru-RU" altLang="ru-RU" dirty="0"/>
              <a:t>работе. А вот обратное возможно. Над хорошими тезисами надо потрудиться. </a:t>
            </a:r>
          </a:p>
          <a:p>
            <a:pPr algn="just"/>
            <a:endParaRPr lang="ru-RU" altLang="ru-RU" dirty="0"/>
          </a:p>
          <a:p>
            <a:pPr algn="just"/>
            <a:r>
              <a:rPr lang="ru-RU" altLang="ru-RU" b="1" i="1" dirty="0">
                <a:solidFill>
                  <a:srgbClr val="FF0000"/>
                </a:solidFill>
              </a:rPr>
              <a:t>Внимательно формулируйте тему </a:t>
            </a:r>
            <a:r>
              <a:rPr lang="ru-RU" altLang="ru-RU" b="1" i="1" dirty="0" smtClean="0">
                <a:solidFill>
                  <a:srgbClr val="FF0000"/>
                </a:solidFill>
              </a:rPr>
              <a:t>доклада</a:t>
            </a:r>
            <a:r>
              <a:rPr lang="ru-RU" altLang="ru-RU" dirty="0" smtClean="0"/>
              <a:t>. Проверьте </a:t>
            </a:r>
            <a:r>
              <a:rPr lang="ru-RU" altLang="ru-RU" dirty="0"/>
              <a:t>по периодическим изданиям, сборникам статей и тезисов, нет ли совпадения с тематикой уже проведенных другими исследований.</a:t>
            </a:r>
          </a:p>
          <a:p>
            <a:pPr algn="just"/>
            <a:endParaRPr lang="ru-RU" altLang="ru-RU" dirty="0"/>
          </a:p>
          <a:p>
            <a:pPr algn="just"/>
            <a:r>
              <a:rPr lang="ru-RU" altLang="ru-RU" dirty="0"/>
              <a:t>Тщательно продумывайте </a:t>
            </a:r>
            <a:r>
              <a:rPr lang="ru-RU" altLang="ru-RU" dirty="0" smtClean="0"/>
              <a:t>объем. </a:t>
            </a:r>
            <a:r>
              <a:rPr lang="ru-RU" altLang="ru-RU" dirty="0"/>
              <a:t>Не ставьте слишком много вопросов в </a:t>
            </a:r>
            <a:r>
              <a:rPr lang="ru-RU" altLang="ru-RU" dirty="0" smtClean="0"/>
              <a:t>одном докладе.</a:t>
            </a:r>
            <a:endParaRPr lang="ru-RU" alt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79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Тезисы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451587" y="1059582"/>
            <a:ext cx="820891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Чек-лист для проверки тезисов перед отправкой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✔Оформление и структура соответствуют требованиям конференции. Шрифты, отступы, формат заголовков, наличие разделов, объём тезисов, цитирование литературы и т.д. и т.п.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✔Повествование логично. Обычно тезисы строятся по шаблону: введение, цель, материалы и методы, результаты и обсуждение, заключение. Необходимо проверить материал на связанность. Например, нет ли описания методов, которые потом не используются в результатах, или наоборот.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79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Тезисы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467544" y="987574"/>
            <a:ext cx="82089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Чек-лист для проверки тезисов перед отправкой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✔Нет оценочных суждений, а есть факты. Фразы вроде «разработанный алгоритм лучше известного» не годятся. Необходимо указывать что именно измерялось и каков был результат, например: «для двух тестовых наборов данных объемом 10 Гб скорость работы разработанного алгоритма в 1.5 выше по сравнению с …»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✔Работа понятна широкому кругу специалистов. Условно эксперименты физиолога должен понять любой физиолог (а лучше вообще биолог), описание программного приложения – любой  программист и т.д. Фразы вроде "оценку проводили стандартным методом" должны или содержать ссылку, или краткое пояснение. Не все очевидные вещи действительно очевидны.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79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Тезисы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467544" y="987574"/>
            <a:ext cx="82089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Чек-лист для проверки тезисов перед отправкой</a:t>
            </a:r>
          </a:p>
          <a:p>
            <a:pPr algn="just"/>
            <a:endParaRPr lang="ru-RU" dirty="0" smtClean="0"/>
          </a:p>
          <a:p>
            <a:pPr marL="285750" indent="-285750" algn="just"/>
            <a:r>
              <a:rPr lang="ru-RU" sz="1600" dirty="0" smtClean="0"/>
              <a:t>✔</a:t>
            </a:r>
            <a:r>
              <a:rPr lang="ru-RU" dirty="0" smtClean="0"/>
              <a:t>В работе нет грамматических и орфографических ошибок, а текст легко читается. Иногда тяжело продираться через </a:t>
            </a:r>
            <a:r>
              <a:rPr lang="ru-RU" dirty="0" err="1" smtClean="0"/>
              <a:t>оченьсложноподчинённые</a:t>
            </a:r>
            <a:r>
              <a:rPr lang="ru-RU" dirty="0" smtClean="0"/>
              <a:t> предложения («Война и мир» на научном языке). Рекомендуется писать простыми и короткими предложениями, особенно на иностранном языке.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79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202" y="71504"/>
            <a:ext cx="6551612" cy="64807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cs typeface="Times New Roman" pitchFamily="18" charset="0"/>
              </a:rPr>
              <a:t>Формы представления научной работы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pic>
        <p:nvPicPr>
          <p:cNvPr id="6146" name="Picture 2" descr="https://disshelp.ru/blog/wp-content/uploads/2022/03/word-image-22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691" y="771550"/>
            <a:ext cx="5917309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9652D1-B00B-565D-3CAC-88EA070C0C7C}"/>
              </a:ext>
            </a:extLst>
          </p:cNvPr>
          <p:cNvSpPr txBox="1"/>
          <p:nvPr/>
        </p:nvSpPr>
        <p:spPr>
          <a:xfrm>
            <a:off x="323528" y="1131590"/>
            <a:ext cx="77768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Аннотация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Тезисы доклада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Доклад (+ презентация + тезисы)</a:t>
            </a:r>
            <a:endParaRPr lang="ru-RU" alt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Статья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/>
              <a:t>Дипломная, </a:t>
            </a:r>
            <a:r>
              <a:rPr lang="ru-RU" altLang="ru-RU" sz="2400" dirty="0" smtClean="0"/>
              <a:t>выпускная, диссертационная… (квалификационная) работа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Отчет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dirty="0" smtClean="0"/>
              <a:t>… </a:t>
            </a:r>
            <a:endParaRPr lang="ru-RU" alt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Тезисы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467544" y="987574"/>
            <a:ext cx="820891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Полезные сервисы: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Главред</a:t>
            </a:r>
            <a:r>
              <a:rPr lang="ru-RU" dirty="0" smtClean="0"/>
              <a:t> (</a:t>
            </a:r>
            <a:r>
              <a:rPr lang="ru-RU" dirty="0" smtClean="0">
                <a:hlinkClick r:id="rId3"/>
              </a:rPr>
              <a:t>https://glvrd.ru/</a:t>
            </a:r>
            <a:r>
              <a:rPr lang="ru-RU" dirty="0" smtClean="0"/>
              <a:t>):</a:t>
            </a:r>
          </a:p>
          <a:p>
            <a:r>
              <a:rPr lang="ru-RU" dirty="0" smtClean="0"/>
              <a:t>помогает убрать словесный мусор, а также находит оценочные суждения. </a:t>
            </a:r>
          </a:p>
          <a:p>
            <a:r>
              <a:rPr lang="ru-RU" dirty="0" err="1" smtClean="0"/>
              <a:t>Орфограммка</a:t>
            </a:r>
            <a:r>
              <a:rPr lang="ru-RU" dirty="0" smtClean="0"/>
              <a:t> (</a:t>
            </a:r>
            <a:r>
              <a:rPr lang="ru-RU" dirty="0" smtClean="0">
                <a:hlinkClick r:id="rId4"/>
              </a:rPr>
              <a:t>https://orfogrammka.ru/</a:t>
            </a:r>
            <a:r>
              <a:rPr lang="ru-RU" dirty="0" smtClean="0"/>
              <a:t>):</a:t>
            </a:r>
          </a:p>
          <a:p>
            <a:r>
              <a:rPr lang="ru-RU" dirty="0" smtClean="0"/>
              <a:t>проверяет орфографию и пунктуацию куда лучше </a:t>
            </a:r>
            <a:r>
              <a:rPr lang="ru-RU" dirty="0" err="1" smtClean="0"/>
              <a:t>Word'а</a:t>
            </a:r>
            <a:r>
              <a:rPr lang="ru-RU" dirty="0" smtClean="0"/>
              <a:t> и даёт советы по улучшению текста. </a:t>
            </a:r>
          </a:p>
          <a:p>
            <a:r>
              <a:rPr lang="ru-RU" dirty="0" err="1" smtClean="0"/>
              <a:t>Reverso</a:t>
            </a:r>
            <a:r>
              <a:rPr lang="ru-RU" dirty="0" smtClean="0"/>
              <a:t> (</a:t>
            </a:r>
            <a:r>
              <a:rPr lang="ru-RU" dirty="0" smtClean="0">
                <a:hlinkClick r:id="rId5"/>
              </a:rPr>
              <a:t>https://www.reverso.net/spell-checker/english-spelling-grammar/</a:t>
            </a:r>
            <a:r>
              <a:rPr lang="ru-RU" dirty="0" smtClean="0"/>
              <a:t>)  </a:t>
            </a:r>
          </a:p>
          <a:p>
            <a:r>
              <a:rPr lang="ru-RU" dirty="0" err="1" smtClean="0"/>
              <a:t>ZeroGPT</a:t>
            </a:r>
            <a:r>
              <a:rPr lang="ru-RU" dirty="0" smtClean="0"/>
              <a:t> (</a:t>
            </a:r>
            <a:r>
              <a:rPr lang="ru-RU" dirty="0" smtClean="0">
                <a:hlinkClick r:id="rId6"/>
              </a:rPr>
              <a:t>https://www.zerogpt.com/grammar-checker</a:t>
            </a:r>
            <a:r>
              <a:rPr lang="ru-RU" dirty="0" smtClean="0"/>
              <a:t>):</a:t>
            </a:r>
          </a:p>
          <a:p>
            <a:r>
              <a:rPr lang="ru-RU" dirty="0" smtClean="0"/>
              <a:t>проверяют грамматику и пунктуацию на английском языке, а также предлагают варианты перефразирования предложений.</a:t>
            </a:r>
          </a:p>
          <a:p>
            <a:pPr marL="285750" indent="-285750" algn="just"/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79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Этапы подготовки научного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1347614"/>
            <a:ext cx="2541860" cy="2320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2339753" y="967638"/>
            <a:ext cx="66967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7913" indent="-185738">
              <a:buFont typeface="Arial" panose="020B0604020202020204" pitchFamily="34" charset="0"/>
              <a:buChar char="•"/>
            </a:pPr>
            <a:r>
              <a:rPr lang="ru-RU" altLang="ru-RU" i="1" dirty="0"/>
              <a:t>ВЫБОР </a:t>
            </a:r>
            <a:r>
              <a:rPr lang="ru-RU" altLang="ru-RU" i="1" dirty="0" smtClean="0"/>
              <a:t>ТЕМЫ</a:t>
            </a:r>
            <a:endParaRPr lang="ru-RU" altLang="ru-RU" i="1" dirty="0"/>
          </a:p>
          <a:p>
            <a:pPr marL="1077913" indent="-185738">
              <a:buFont typeface="Arial" panose="020B0604020202020204" pitchFamily="34" charset="0"/>
              <a:buChar char="•"/>
            </a:pPr>
            <a:r>
              <a:rPr lang="ru-RU" altLang="ru-RU" i="1" dirty="0"/>
              <a:t>ПОДБОР МАТЕРИАЛОВ</a:t>
            </a:r>
          </a:p>
          <a:p>
            <a:pPr marL="1077913" indent="-185738">
              <a:buFont typeface="Arial" panose="020B0604020202020204" pitchFamily="34" charset="0"/>
              <a:buChar char="•"/>
            </a:pPr>
            <a:r>
              <a:rPr lang="ru-RU" altLang="ru-RU" i="1" dirty="0"/>
              <a:t>СОСТАВЛЕНИЕ ПЛАНА ДОКЛАДА. РАБОТА НАД ТЕКСТОМ</a:t>
            </a:r>
          </a:p>
          <a:p>
            <a:pPr marL="1077913" indent="-185738">
              <a:buFont typeface="Arial" panose="020B0604020202020204" pitchFamily="34" charset="0"/>
              <a:buChar char="•"/>
            </a:pPr>
            <a:r>
              <a:rPr lang="ru-RU" altLang="ru-RU" i="1" dirty="0"/>
              <a:t>ОФОРМЛЕНИЕ МАТЕРИАЛОВ ВЫСТУПЛЕНИЯ</a:t>
            </a:r>
          </a:p>
          <a:p>
            <a:pPr marL="1077913" indent="-185738">
              <a:buFont typeface="Arial" panose="020B0604020202020204" pitchFamily="34" charset="0"/>
              <a:buChar char="•"/>
            </a:pPr>
            <a:r>
              <a:rPr lang="ru-RU" altLang="ru-RU" i="1" dirty="0"/>
              <a:t>ПОДГОТОВКА К ВЫСТУПЛЕНИЮ</a:t>
            </a:r>
          </a:p>
          <a:p>
            <a:pPr algn="r"/>
            <a:r>
              <a:rPr lang="ru-RU" altLang="ru-RU" b="1" dirty="0" smtClean="0">
                <a:solidFill>
                  <a:srgbClr val="FF0000"/>
                </a:solidFill>
              </a:rPr>
              <a:t>Правильно </a:t>
            </a:r>
            <a:r>
              <a:rPr lang="ru-RU" altLang="ru-RU" b="1" dirty="0">
                <a:solidFill>
                  <a:srgbClr val="FF0000"/>
                </a:solidFill>
              </a:rPr>
              <a:t>выбрать </a:t>
            </a:r>
            <a:r>
              <a:rPr lang="ru-RU" altLang="ru-RU" b="1" dirty="0" smtClean="0">
                <a:solidFill>
                  <a:srgbClr val="FF0000"/>
                </a:solidFill>
              </a:rPr>
              <a:t>тему – значит </a:t>
            </a:r>
          </a:p>
          <a:p>
            <a:pPr algn="r"/>
            <a:r>
              <a:rPr lang="ru-RU" altLang="ru-RU" b="1" dirty="0" smtClean="0">
                <a:solidFill>
                  <a:srgbClr val="FF0000"/>
                </a:solidFill>
              </a:rPr>
              <a:t>наполовину </a:t>
            </a:r>
            <a:r>
              <a:rPr lang="ru-RU" altLang="ru-RU" b="1" dirty="0">
                <a:solidFill>
                  <a:srgbClr val="FF0000"/>
                </a:solidFill>
              </a:rPr>
              <a:t>обеспечить успешное выступление!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altLang="ru-RU" b="1" dirty="0" smtClean="0"/>
              <a:t>Тема </a:t>
            </a:r>
            <a:r>
              <a:rPr lang="ru-RU" altLang="ru-RU" b="1" dirty="0"/>
              <a:t>должна соответствовать тематике конференции и содержать что-то новое.</a:t>
            </a:r>
            <a:r>
              <a:rPr lang="ru-RU" altLang="ru-RU" dirty="0"/>
              <a:t> </a:t>
            </a:r>
          </a:p>
          <a:p>
            <a:pPr algn="just"/>
            <a:r>
              <a:rPr lang="ru-RU" altLang="ru-RU" b="1" dirty="0" smtClean="0"/>
              <a:t>Не </a:t>
            </a:r>
            <a:r>
              <a:rPr lang="ru-RU" altLang="ru-RU" b="1" dirty="0"/>
              <a:t>следует выбирать слишком широкую тему научного доклада.</a:t>
            </a:r>
            <a:r>
              <a:rPr lang="ru-RU" altLang="ru-RU" dirty="0"/>
              <a:t> </a:t>
            </a:r>
            <a:endParaRPr lang="ru-RU" alt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356" y="3829960"/>
            <a:ext cx="8601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Заранее узнайте о регламенте выступления и исходя из этого подготовьте текст доклада, чтобы не выйти за временные рамки. </a:t>
            </a:r>
            <a:r>
              <a:rPr lang="ru-RU" altLang="ru-RU" dirty="0"/>
              <a:t>Обычный доклад должен быть рассчитан на </a:t>
            </a:r>
            <a:r>
              <a:rPr lang="ru-RU" altLang="ru-RU" dirty="0">
                <a:solidFill>
                  <a:srgbClr val="0033CC"/>
                </a:solidFill>
              </a:rPr>
              <a:t>10-15</a:t>
            </a:r>
            <a:r>
              <a:rPr lang="ru-RU" altLang="ru-RU" dirty="0"/>
              <a:t> минут. За такой промежуток времени докладчик способен достаточно полно и глубоко рассмотреть не более одного-двух вопросов. </a:t>
            </a:r>
            <a:endParaRPr lang="ru-RU" alt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74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План научного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451587" y="1059582"/>
            <a:ext cx="820891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dirty="0"/>
              <a:t>Научный доклад включает: </a:t>
            </a:r>
            <a:r>
              <a:rPr lang="ru-RU" altLang="ru-RU" sz="2000" b="1" i="1" dirty="0">
                <a:solidFill>
                  <a:srgbClr val="FF0000"/>
                </a:solidFill>
              </a:rPr>
              <a:t>вступление, основную часть, заключение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b="1" dirty="0" smtClean="0">
                <a:solidFill>
                  <a:srgbClr val="FF0000"/>
                </a:solidFill>
              </a:rPr>
              <a:t>Начать </a:t>
            </a:r>
            <a:r>
              <a:rPr lang="ru-RU" altLang="ru-RU" b="1" dirty="0">
                <a:solidFill>
                  <a:srgbClr val="FF0000"/>
                </a:solidFill>
              </a:rPr>
              <a:t>доклад нужно с обращения к аудитории! </a:t>
            </a:r>
          </a:p>
          <a:p>
            <a:r>
              <a:rPr lang="ru-RU" altLang="ru-RU" b="1" dirty="0" smtClean="0">
                <a:solidFill>
                  <a:srgbClr val="FF0000"/>
                </a:solidFill>
              </a:rPr>
              <a:t>НАЗВАНИЕ </a:t>
            </a:r>
            <a:r>
              <a:rPr lang="ru-RU" altLang="ru-RU" b="1" dirty="0">
                <a:solidFill>
                  <a:srgbClr val="FF0000"/>
                </a:solidFill>
              </a:rPr>
              <a:t>ДОКЛАДА </a:t>
            </a:r>
            <a:r>
              <a:rPr lang="ru-RU" altLang="ru-RU" dirty="0" smtClean="0"/>
              <a:t>должно соответствовать </a:t>
            </a:r>
            <a:r>
              <a:rPr lang="ru-RU" altLang="ru-RU" dirty="0"/>
              <a:t>содержанию (не быть шире работы</a:t>
            </a:r>
            <a:r>
              <a:rPr lang="ru-RU" altLang="ru-RU" dirty="0" smtClean="0"/>
              <a:t>), быть </a:t>
            </a:r>
            <a:r>
              <a:rPr lang="ru-RU" altLang="ru-RU" dirty="0"/>
              <a:t>конкретным и </a:t>
            </a:r>
            <a:r>
              <a:rPr lang="ru-RU" altLang="ru-RU" dirty="0" smtClean="0"/>
              <a:t>лаконичным.</a:t>
            </a:r>
            <a:endParaRPr lang="ru-RU" altLang="ru-RU" dirty="0"/>
          </a:p>
          <a:p>
            <a:endParaRPr lang="ru-RU" altLang="ru-RU" dirty="0"/>
          </a:p>
          <a:p>
            <a:pPr algn="just"/>
            <a:r>
              <a:rPr lang="ru-RU" altLang="ru-RU" i="1" dirty="0"/>
              <a:t>Проще всего сформулировать название в конце работы над темой. Если тема выдержана и нет никаких отступлений от нее, это будет просто </a:t>
            </a:r>
            <a:r>
              <a:rPr lang="ru-RU" altLang="ru-RU" i="1" dirty="0" smtClean="0"/>
              <a:t>сделать. </a:t>
            </a:r>
            <a:endParaRPr lang="ru-RU" altLang="ru-RU" i="1" dirty="0"/>
          </a:p>
          <a:p>
            <a:pPr algn="just"/>
            <a:endParaRPr lang="ru-RU" altLang="ru-RU" i="1" dirty="0"/>
          </a:p>
          <a:p>
            <a:pPr algn="just"/>
            <a:r>
              <a:rPr lang="ru-RU" altLang="ru-RU" b="1" i="1" dirty="0">
                <a:solidFill>
                  <a:srgbClr val="FF0000"/>
                </a:solidFill>
              </a:rPr>
              <a:t>ВСТУПЛЕНИЕ</a:t>
            </a:r>
            <a:r>
              <a:rPr lang="ru-RU" altLang="ru-RU" dirty="0"/>
              <a:t> представляет собой краткое знакомство слушателей с обсуждаемой в докладе проблемой (2-3 мин.). </a:t>
            </a:r>
            <a:r>
              <a:rPr lang="ru-RU" altLang="ru-RU" dirty="0" smtClean="0"/>
              <a:t>Во </a:t>
            </a:r>
            <a:r>
              <a:rPr lang="ru-RU" altLang="ru-RU" dirty="0"/>
              <a:t>вступлении нужно рассказать об актуальности темы, о современном состоянии исследований, отметить противоречие и предложить гипотезу для его разрешения.</a:t>
            </a:r>
          </a:p>
          <a:p>
            <a:pPr algn="just"/>
            <a:r>
              <a:rPr lang="ru-RU" altLang="ru-RU" dirty="0"/>
              <a:t>Далее формулируется </a:t>
            </a:r>
            <a:r>
              <a:rPr lang="ru-RU" altLang="ru-RU" b="1" i="1" dirty="0">
                <a:solidFill>
                  <a:srgbClr val="FF0000"/>
                </a:solidFill>
              </a:rPr>
              <a:t>тема и задачи </a:t>
            </a:r>
            <a:r>
              <a:rPr lang="ru-RU" altLang="ru-RU" b="1" i="1" dirty="0" smtClean="0">
                <a:solidFill>
                  <a:srgbClr val="FF0000"/>
                </a:solidFill>
              </a:rPr>
              <a:t>исследования.</a:t>
            </a:r>
            <a:endParaRPr lang="ru-RU" alt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98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План научного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451587" y="1059582"/>
            <a:ext cx="8208912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b="1" dirty="0">
                <a:solidFill>
                  <a:srgbClr val="FF0000"/>
                </a:solidFill>
              </a:rPr>
              <a:t>ОСНОВНАЯ ЧАСТЬ</a:t>
            </a:r>
            <a:r>
              <a:rPr lang="ru-RU" altLang="ru-RU" dirty="0"/>
              <a:t> – раскрывает методики и результаты решения задач, обозначенных во введении. </a:t>
            </a:r>
          </a:p>
          <a:p>
            <a:pPr algn="just">
              <a:spcAft>
                <a:spcPts val="600"/>
              </a:spcAft>
            </a:pPr>
            <a:r>
              <a:rPr lang="ru-RU" altLang="ru-RU" b="1" dirty="0" smtClean="0"/>
              <a:t>Каждую мысль, идею </a:t>
            </a:r>
            <a:r>
              <a:rPr lang="ru-RU" altLang="ru-RU" b="1" dirty="0"/>
              <a:t>необходимо обосновать, привести в качестве доказательства несколько цифр, фактов, или цитат.</a:t>
            </a:r>
            <a:r>
              <a:rPr lang="ru-RU" altLang="ru-RU" dirty="0"/>
              <a:t> </a:t>
            </a:r>
          </a:p>
          <a:p>
            <a:pPr algn="just">
              <a:spcAft>
                <a:spcPts val="600"/>
              </a:spcAft>
            </a:pPr>
            <a:r>
              <a:rPr lang="ru-RU" altLang="ru-RU" b="1" dirty="0" smtClean="0">
                <a:solidFill>
                  <a:srgbClr val="FF0000"/>
                </a:solidFill>
              </a:rPr>
              <a:t>Два </a:t>
            </a:r>
            <a:r>
              <a:rPr lang="ru-RU" altLang="ru-RU" b="1" dirty="0">
                <a:solidFill>
                  <a:srgbClr val="FF0000"/>
                </a:solidFill>
              </a:rPr>
              <a:t>способа представления:</a:t>
            </a:r>
          </a:p>
          <a:p>
            <a:pPr algn="just">
              <a:spcAft>
                <a:spcPts val="600"/>
              </a:spcAft>
            </a:pPr>
            <a:r>
              <a:rPr lang="ru-RU" altLang="ru-RU" b="1" dirty="0"/>
              <a:t>От частного к общему.</a:t>
            </a:r>
            <a:r>
              <a:rPr lang="ru-RU" altLang="ru-RU" dirty="0"/>
              <a:t> В начале доклада приводятся примеры, на</a:t>
            </a:r>
            <a:br>
              <a:rPr lang="ru-RU" altLang="ru-RU" dirty="0"/>
            </a:br>
            <a:r>
              <a:rPr lang="ru-RU" altLang="ru-RU" dirty="0"/>
              <a:t>основании которых делается </a:t>
            </a:r>
            <a:r>
              <a:rPr lang="ru-RU" altLang="ru-RU" dirty="0" smtClean="0"/>
              <a:t>обобщение. </a:t>
            </a:r>
            <a:endParaRPr lang="ru-RU" altLang="ru-RU" dirty="0"/>
          </a:p>
          <a:p>
            <a:pPr algn="just">
              <a:spcAft>
                <a:spcPts val="600"/>
              </a:spcAft>
            </a:pPr>
            <a:r>
              <a:rPr lang="ru-RU" altLang="ru-RU" b="1" dirty="0" smtClean="0"/>
              <a:t>От </a:t>
            </a:r>
            <a:r>
              <a:rPr lang="ru-RU" altLang="ru-RU" b="1" dirty="0"/>
              <a:t>общего к частному.</a:t>
            </a:r>
            <a:r>
              <a:rPr lang="ru-RU" altLang="ru-RU" dirty="0"/>
              <a:t> Изложение общих теоретических положений, которые затем конкретизируются и </a:t>
            </a:r>
            <a:r>
              <a:rPr lang="ru-RU" altLang="ru-RU" dirty="0" smtClean="0"/>
              <a:t>разъясняются.</a:t>
            </a:r>
            <a:endParaRPr lang="ru-RU" altLang="ru-RU" dirty="0"/>
          </a:p>
          <a:p>
            <a:pPr algn="just">
              <a:spcAft>
                <a:spcPts val="600"/>
              </a:spcAft>
            </a:pPr>
            <a:r>
              <a:rPr lang="ru-RU" altLang="ru-RU" dirty="0" smtClean="0"/>
              <a:t>В </a:t>
            </a:r>
            <a:r>
              <a:rPr lang="ru-RU" altLang="ru-RU" b="1" dirty="0">
                <a:solidFill>
                  <a:srgbClr val="FF0000"/>
                </a:solidFill>
              </a:rPr>
              <a:t>ЗАКЛЮЧЕНИИ</a:t>
            </a:r>
            <a:r>
              <a:rPr lang="ru-RU" altLang="ru-RU" dirty="0"/>
              <a:t>  кратко повторить основные выводы и утверждения, прозвучавшие в основной части доклада.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12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Презентация к научному докладу: содержание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395536" y="1019294"/>
            <a:ext cx="820891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/>
              <a:t>Задача презентации – помочь аудитории понять ваше сообщение!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 smtClean="0"/>
              <a:t>Сначала текст доклада, потом презентация.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 smtClean="0"/>
              <a:t>Слайд не дублирует </a:t>
            </a:r>
            <a:r>
              <a:rPr lang="ru-RU" altLang="ru-RU" dirty="0" err="1" smtClean="0"/>
              <a:t>звучающую</a:t>
            </a:r>
            <a:r>
              <a:rPr lang="ru-RU" altLang="ru-RU" dirty="0" smtClean="0"/>
              <a:t> речь, докладчик не зачитывает текст слайдов.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 smtClean="0"/>
              <a:t>Помещаем на слайды: основные идеи, заголовки, фамилии, определения, цитаты, формулы, схемы, таблицы, графики... </a:t>
            </a:r>
            <a:r>
              <a:rPr lang="ru-RU" altLang="ru-RU" dirty="0"/>
              <a:t>т</a:t>
            </a:r>
            <a:r>
              <a:rPr lang="ru-RU" altLang="ru-RU" dirty="0" smtClean="0"/>
              <a:t>о есть то, что наиболее важно и то, что трудно воспринимать на слух, без зрительной опоры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 smtClean="0"/>
              <a:t>На каждый слайд – не менее 30 секунд и не более 2 минут</a:t>
            </a:r>
          </a:p>
          <a:p>
            <a:pPr marL="285750" indent="-285750" algn="just"/>
            <a:r>
              <a:rPr lang="ru-RU" sz="1400" dirty="0" smtClean="0"/>
              <a:t>Структура презентации для небольшого доклада на 10 минут:</a:t>
            </a:r>
          </a:p>
          <a:p>
            <a:pPr marL="285750" indent="-285750" algn="just"/>
            <a:r>
              <a:rPr lang="ru-RU" sz="1400" dirty="0" smtClean="0"/>
              <a:t>Введение - 1 слайд</a:t>
            </a:r>
          </a:p>
          <a:p>
            <a:pPr marL="285750" indent="-285750" algn="just"/>
            <a:r>
              <a:rPr lang="ru-RU" sz="1400" dirty="0" smtClean="0"/>
              <a:t>Цели и задачи - 1 слайд</a:t>
            </a:r>
          </a:p>
          <a:p>
            <a:pPr marL="285750" indent="-285750" algn="just"/>
            <a:r>
              <a:rPr lang="ru-RU" sz="1400" dirty="0" smtClean="0"/>
              <a:t>Материалы и методы + дизайн исследования - 2 слайда</a:t>
            </a:r>
          </a:p>
          <a:p>
            <a:pPr marL="285750" indent="-285750" algn="just"/>
            <a:r>
              <a:rPr lang="ru-RU" sz="1400" dirty="0" smtClean="0"/>
              <a:t>Результаты - 4-5 слайдов</a:t>
            </a:r>
          </a:p>
          <a:p>
            <a:pPr marL="285750" indent="-285750" algn="just"/>
            <a:r>
              <a:rPr lang="ru-RU" sz="1400" dirty="0" smtClean="0"/>
              <a:t>Заключение - 1 слайд</a:t>
            </a:r>
          </a:p>
          <a:p>
            <a:pPr marL="285750" indent="-285750" algn="just"/>
            <a:r>
              <a:rPr lang="ru-RU" sz="1400" dirty="0" smtClean="0"/>
              <a:t>Выводы - 1 слайд</a:t>
            </a:r>
            <a:endParaRPr lang="ru-RU" alt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/>
              <a:t>Акцентировать внимание слушателей на ключевых местах </a:t>
            </a:r>
            <a:r>
              <a:rPr lang="ru-RU" altLang="ru-RU" dirty="0" smtClean="0"/>
              <a:t>доклада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i="1" dirty="0" smtClean="0"/>
              <a:t>Не показываем то, о чем не планируется упоминать в устной речи!</a:t>
            </a:r>
            <a:endParaRPr lang="ru-RU" altLang="ru-RU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40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Презентация к научному докладу: оформление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251520" y="1009272"/>
            <a:ext cx="86409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 smtClean="0"/>
              <a:t>Слайды </a:t>
            </a:r>
            <a:r>
              <a:rPr lang="ru-RU" altLang="ru-RU" dirty="0"/>
              <a:t>должны быть </a:t>
            </a:r>
            <a:r>
              <a:rPr lang="ru-RU" altLang="ru-RU" dirty="0" smtClean="0"/>
              <a:t>пронумерованы (чтобы потом проще было задавать вопросы и отвечать на них).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 smtClean="0"/>
              <a:t>Схема, таблица, график, перечень – лучше, чем сплошной текст.</a:t>
            </a:r>
            <a:endParaRPr lang="ru-RU" alt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/>
              <a:t>На слайде не более 2-3 </a:t>
            </a:r>
            <a:r>
              <a:rPr lang="ru-RU" altLang="ru-RU" dirty="0" smtClean="0"/>
              <a:t>графиков. Формулы должны быть написаны крупно. Цифры </a:t>
            </a:r>
            <a:r>
              <a:rPr lang="ru-RU" altLang="ru-RU" dirty="0"/>
              <a:t>и обозначения должны </a:t>
            </a:r>
            <a:r>
              <a:rPr lang="ru-RU" altLang="ru-RU" dirty="0" smtClean="0"/>
              <a:t>читаться.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Изображения должны быть качественными, если не можете найти картинку приемлемого качества - воспользуйтесь нейросетями или перерисуйте. Графики должны быть простыми и читаемыми, все подписи – на языке доклада. </a:t>
            </a:r>
            <a:endParaRPr lang="ru-RU" alt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 smtClean="0"/>
              <a:t>Использовать </a:t>
            </a:r>
            <a:r>
              <a:rPr lang="ru-RU" altLang="ru-RU" dirty="0"/>
              <a:t>цвет и формы (стрелки, звездочки и т. д.) для выделения ключевых </a:t>
            </a:r>
            <a:r>
              <a:rPr lang="ru-RU" altLang="ru-RU" dirty="0" smtClean="0"/>
              <a:t>объектов.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Нельзя ссылаться на объекты предыдущих слайдов (формулы, рисунки</a:t>
            </a:r>
            <a:r>
              <a:rPr lang="ru-RU" dirty="0" smtClean="0"/>
              <a:t>).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41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Презентация к научному докладу: оформление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251520" y="1009272"/>
            <a:ext cx="864096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700" dirty="0" smtClean="0"/>
              <a:t>Светлый </a:t>
            </a:r>
            <a:r>
              <a:rPr lang="ru-RU" altLang="ru-RU" sz="1700" dirty="0"/>
              <a:t>фон, темные буквы</a:t>
            </a:r>
            <a:r>
              <a:rPr lang="ru-RU" altLang="ru-RU" sz="1700" dirty="0" smtClean="0"/>
              <a:t>. Не перегружайте слайд текстом. </a:t>
            </a:r>
            <a:r>
              <a:rPr lang="ru-RU" altLang="ru-RU" sz="1700" dirty="0">
                <a:solidFill>
                  <a:srgbClr val="FF0000"/>
                </a:solidFill>
              </a:rPr>
              <a:t>Н</a:t>
            </a:r>
            <a:r>
              <a:rPr lang="ru-RU" altLang="ru-RU" sz="1700" dirty="0">
                <a:solidFill>
                  <a:srgbClr val="FFC000"/>
                </a:solidFill>
              </a:rPr>
              <a:t>е</a:t>
            </a:r>
            <a:r>
              <a:rPr lang="ru-RU" altLang="ru-RU" sz="1700" dirty="0"/>
              <a:t> </a:t>
            </a:r>
            <a:r>
              <a:rPr lang="ru-RU" altLang="ru-RU" sz="1700" dirty="0" smtClean="0">
                <a:solidFill>
                  <a:srgbClr val="FFFF00"/>
                </a:solidFill>
              </a:rPr>
              <a:t>з</a:t>
            </a:r>
            <a:r>
              <a:rPr lang="ru-RU" altLang="ru-RU" sz="1700" dirty="0" smtClean="0">
                <a:solidFill>
                  <a:srgbClr val="00B050"/>
                </a:solidFill>
              </a:rPr>
              <a:t>л</a:t>
            </a:r>
            <a:r>
              <a:rPr lang="ru-RU" altLang="ru-RU" sz="1700" dirty="0" smtClean="0">
                <a:solidFill>
                  <a:srgbClr val="00B0F0"/>
                </a:solidFill>
              </a:rPr>
              <a:t>о</a:t>
            </a:r>
            <a:r>
              <a:rPr lang="ru-RU" altLang="ru-RU" sz="1700" dirty="0" smtClean="0">
                <a:solidFill>
                  <a:srgbClr val="0070C0"/>
                </a:solidFill>
              </a:rPr>
              <a:t>у</a:t>
            </a:r>
            <a:r>
              <a:rPr lang="ru-RU" altLang="ru-RU" sz="1700" dirty="0" smtClean="0">
                <a:solidFill>
                  <a:srgbClr val="7030A0"/>
                </a:solidFill>
              </a:rPr>
              <a:t>п</a:t>
            </a:r>
            <a:r>
              <a:rPr lang="ru-RU" altLang="ru-RU" sz="1700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altLang="ru-RU" sz="1700" dirty="0" smtClean="0">
                <a:solidFill>
                  <a:schemeClr val="accent2"/>
                </a:solidFill>
              </a:rPr>
              <a:t>т</a:t>
            </a:r>
            <a:r>
              <a:rPr lang="ru-RU" altLang="ru-RU" sz="1700" dirty="0" smtClean="0">
                <a:solidFill>
                  <a:srgbClr val="0033CC"/>
                </a:solidFill>
              </a:rPr>
              <a:t>р</a:t>
            </a:r>
            <a:r>
              <a:rPr lang="ru-RU" altLang="ru-RU" sz="1700" dirty="0" smtClean="0">
                <a:solidFill>
                  <a:schemeClr val="bg2">
                    <a:lumMod val="50000"/>
                  </a:schemeClr>
                </a:solidFill>
              </a:rPr>
              <a:t>е</a:t>
            </a:r>
            <a:r>
              <a:rPr lang="ru-RU" altLang="ru-RU" sz="17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</a:t>
            </a:r>
            <a:r>
              <a:rPr lang="ru-RU" altLang="ru-RU" sz="1700" dirty="0" smtClean="0">
                <a:solidFill>
                  <a:srgbClr val="FF0066"/>
                </a:solidFill>
              </a:rPr>
              <a:t>л</a:t>
            </a:r>
            <a:r>
              <a:rPr lang="ru-RU" altLang="ru-RU" sz="1700" dirty="0" smtClean="0">
                <a:solidFill>
                  <a:srgbClr val="00FF00"/>
                </a:solidFill>
              </a:rPr>
              <a:t>я</a:t>
            </a:r>
            <a:r>
              <a:rPr lang="ru-RU" altLang="ru-RU" sz="1700" dirty="0" smtClean="0">
                <a:solidFill>
                  <a:srgbClr val="FFFF00"/>
                </a:solidFill>
              </a:rPr>
              <a:t>й</a:t>
            </a:r>
            <a:r>
              <a:rPr lang="ru-RU" altLang="ru-RU" sz="1700" dirty="0" smtClean="0">
                <a:solidFill>
                  <a:srgbClr val="C00000"/>
                </a:solidFill>
              </a:rPr>
              <a:t>т</a:t>
            </a:r>
            <a:r>
              <a:rPr lang="ru-RU" altLang="ru-RU" sz="1700" dirty="0" smtClean="0"/>
              <a:t>е </a:t>
            </a:r>
            <a:r>
              <a:rPr lang="ru-RU" altLang="ru-RU" sz="1700" dirty="0"/>
              <a:t>цветами! Шрифт не мельче </a:t>
            </a:r>
            <a:r>
              <a:rPr lang="ru-RU" altLang="ru-RU" sz="1700" dirty="0" smtClean="0"/>
              <a:t>18 </a:t>
            </a:r>
            <a:r>
              <a:rPr lang="en-US" altLang="ru-RU" sz="1700" dirty="0" err="1" smtClean="0"/>
              <a:t>pt</a:t>
            </a:r>
            <a:r>
              <a:rPr lang="ru-RU" altLang="ru-RU" sz="1700" dirty="0" smtClean="0"/>
              <a:t>. </a:t>
            </a:r>
            <a:r>
              <a:rPr lang="ru-RU" altLang="ru-RU" sz="1700" dirty="0" smtClean="0">
                <a:latin typeface="Monotype Corsiva" pitchFamily="66" charset="0"/>
              </a:rPr>
              <a:t>Не используйте сложные по начертанию, декоративные шрифты </a:t>
            </a:r>
            <a:r>
              <a:rPr lang="ru-RU" altLang="ru-RU" sz="1700" dirty="0" smtClean="0"/>
              <a:t>(</a:t>
            </a:r>
            <a:r>
              <a:rPr lang="ru-RU" sz="1700" dirty="0" smtClean="0"/>
              <a:t>Лучше выбирать шрифты без засечек, например, </a:t>
            </a:r>
            <a:r>
              <a:rPr lang="ru-RU" sz="1700" dirty="0" err="1" smtClean="0"/>
              <a:t>Arial</a:t>
            </a:r>
            <a:r>
              <a:rPr lang="ru-RU" sz="1700" dirty="0" smtClean="0"/>
              <a:t> или </a:t>
            </a:r>
            <a:r>
              <a:rPr lang="ru-RU" sz="1700" dirty="0" err="1" smtClean="0"/>
              <a:t>Calibri</a:t>
            </a:r>
            <a:r>
              <a:rPr lang="ru-RU" sz="1700" dirty="0" smtClean="0"/>
              <a:t>, Для расстановки акцентов можно использовать жирный шрифт).</a:t>
            </a:r>
            <a:endParaRPr lang="ru-RU" altLang="ru-RU" sz="1700" dirty="0">
              <a:latin typeface="Mistral" panose="03090702030407020403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700" dirty="0" smtClean="0"/>
              <a:t>Осторожно </a:t>
            </a:r>
            <a:r>
              <a:rPr lang="ru-RU" altLang="ru-RU" sz="1700" dirty="0"/>
              <a:t>использовать </a:t>
            </a:r>
            <a:r>
              <a:rPr lang="ru-RU" altLang="ru-RU" sz="1700" dirty="0" smtClean="0"/>
              <a:t>анимацию (не для привлечения внимания). </a:t>
            </a:r>
            <a:r>
              <a:rPr lang="ru-RU" sz="1700" dirty="0" smtClean="0"/>
              <a:t>Она должна помогать выделить важные моменты, а не показать, насколько ты хорош в спецэффектах 🎥 Помните, что при переносе на другой компьютер всё может сломаться.</a:t>
            </a:r>
            <a:endParaRPr lang="ru-RU" altLang="ru-RU" sz="17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/>
              <a:t>Последний слайд «Спасибо за внимание» - традиционный в научных докладах. Так что не забывайте про него, а в случае конференций на нём можно оставить свои контакты.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/>
              <a:t>Если уже есть предположения, какие вопросы могут задать слушатели, то можно заранее подготовить слайды с визуальным материалом для ответа и спрятать их в "подвал", то есть поставить после слайда "Спасибо за внимание".</a:t>
            </a:r>
            <a:endParaRPr lang="ru-RU" altLang="ru-RU" sz="17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41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Пример слайда с цитатой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6281"/>
            <a:ext cx="6804248" cy="40037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5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Пример слайда с перечнем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582"/>
            <a:ext cx="5463703" cy="399981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216" y="1635646"/>
            <a:ext cx="252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ru-RU" dirty="0" smtClean="0">
                <a:solidFill>
                  <a:srgbClr val="FFFF0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ш</a:t>
            </a:r>
            <a:r>
              <a:rPr lang="ru-RU" dirty="0" smtClean="0">
                <a:solidFill>
                  <a:srgbClr val="C00000"/>
                </a:solidFill>
              </a:rPr>
              <a:t>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dirty="0" smtClean="0"/>
              <a:t>м много цветов!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21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altLang="ru-RU" sz="2800" b="1" dirty="0" smtClean="0"/>
              <a:t>Пример слайда с перечнем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582"/>
            <a:ext cx="5126906" cy="3829981"/>
          </a:xfrm>
          <a:prstGeom prst="rect">
            <a:avLst/>
          </a:prstGeo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19778475">
            <a:off x="5779213" y="2308576"/>
            <a:ext cx="2838244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Вдохновляйтесь хорошими </a:t>
            </a:r>
          </a:p>
          <a:p>
            <a:r>
              <a:rPr lang="ru-RU" altLang="ru-RU" dirty="0" smtClean="0">
                <a:solidFill>
                  <a:srgbClr val="FF0000"/>
                </a:solidFill>
              </a:rPr>
              <a:t>презентациями!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69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780" y="71504"/>
            <a:ext cx="6190456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Аннотация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9652D1-B00B-565D-3CAC-88EA070C0C7C}"/>
              </a:ext>
            </a:extLst>
          </p:cNvPr>
          <p:cNvSpPr txBox="1"/>
          <p:nvPr/>
        </p:nvSpPr>
        <p:spPr>
          <a:xfrm>
            <a:off x="755576" y="1923678"/>
            <a:ext cx="7776864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Georgia" panose="02040502050405020303" pitchFamily="18" charset="0"/>
              </a:rPr>
              <a:t>Это самостоятельный текст, обладающий независимой достоверностью и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  <a:cs typeface="Georgia" panose="02040502050405020303" pitchFamily="18" charset="0"/>
              </a:rPr>
              <a:t>способный описать основные результаты исследовательской работы без обращения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  <a:cs typeface="Georgia" panose="02040502050405020303" pitchFamily="18" charset="0"/>
              </a:rPr>
              <a:t>к самой </a:t>
            </a:r>
            <a:r>
              <a:rPr lang="ru-RU" sz="2000" dirty="0" smtClean="0">
                <a:ea typeface="Calibri" panose="020F0502020204030204" pitchFamily="34" charset="0"/>
                <a:cs typeface="Georgia" panose="02040502050405020303" pitchFamily="18" charset="0"/>
              </a:rPr>
              <a:t>работе</a:t>
            </a:r>
            <a:r>
              <a:rPr lang="ru-RU" sz="2000" dirty="0" smtClean="0">
                <a:effectLst/>
                <a:ea typeface="Calibri" panose="020F0502020204030204" pitchFamily="34" charset="0"/>
                <a:cs typeface="Georgia" panose="02040502050405020303" pitchFamily="18" charset="0"/>
              </a:rPr>
              <a:t>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Georgia" panose="02040502050405020303" pitchFamily="18" charset="0"/>
              </a:rPr>
              <a:t>Имеет строгое ограничение по количеству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Georgia" panose="02040502050405020303" pitchFamily="18" charset="0"/>
              </a:rPr>
              <a:t>слов (100-300 слов)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Georgia" panose="02040502050405020303" pitchFamily="18" charset="0"/>
              </a:rPr>
              <a:t>Объем (и, возможно, структура) зависит от требований журнала 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Georgia" panose="02040502050405020303" pitchFamily="18" charset="0"/>
              </a:rPr>
              <a:t>Не содержит ссылок и аббревиатур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Georgia" panose="02040502050405020303" pitchFamily="18" charset="0"/>
              </a:rPr>
              <a:t>Пишется лаконичным, 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Georgia" panose="02040502050405020303" pitchFamily="18" charset="0"/>
              </a:rPr>
              <a:t>формальным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Georgia" panose="02040502050405020303" pitchFamily="18" charset="0"/>
              </a:rPr>
              <a:t>языком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735" y="987443"/>
            <a:ext cx="777686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b="1" i="1" dirty="0">
                <a:solidFill>
                  <a:srgbClr val="FF0000"/>
                </a:solidFill>
              </a:rPr>
              <a:t>Аннотация</a:t>
            </a:r>
            <a:r>
              <a:rPr lang="ru-RU" altLang="ru-RU" dirty="0"/>
              <a:t> (от лат. </a:t>
            </a:r>
            <a:r>
              <a:rPr lang="ru-RU" altLang="ru-RU" dirty="0" err="1"/>
              <a:t>annotatio</a:t>
            </a:r>
            <a:r>
              <a:rPr lang="ru-RU" altLang="ru-RU" dirty="0"/>
              <a:t> - замечание)  – краткая характеристика научной работы с точки зрения ее назначения, содержания, вида и других особенностей.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2800" b="1" dirty="0" smtClean="0"/>
              <a:t>Как делать доклад?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451587" y="1059582"/>
            <a:ext cx="577659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/>
              <a:t>Доклад – устное </a:t>
            </a:r>
            <a:r>
              <a:rPr lang="ru-RU" altLang="ru-RU" b="1" dirty="0"/>
              <a:t>произведение, </a:t>
            </a:r>
            <a:r>
              <a:rPr lang="ru-RU" altLang="ru-RU" b="1" i="1" dirty="0">
                <a:solidFill>
                  <a:srgbClr val="FF0000"/>
                </a:solidFill>
              </a:rPr>
              <a:t>чтение </a:t>
            </a:r>
            <a:r>
              <a:rPr lang="ru-RU" altLang="ru-RU" b="1" dirty="0"/>
              <a:t>вслух подготовленного текста </a:t>
            </a:r>
            <a:r>
              <a:rPr lang="ru-RU" altLang="ru-RU" b="1" i="1" dirty="0">
                <a:solidFill>
                  <a:srgbClr val="FF0000"/>
                </a:solidFill>
              </a:rPr>
              <a:t>недопустимо</a:t>
            </a:r>
            <a:r>
              <a:rPr lang="ru-RU" altLang="ru-RU" b="1" dirty="0"/>
              <a:t>. </a:t>
            </a:r>
          </a:p>
          <a:p>
            <a:pPr algn="just"/>
            <a:r>
              <a:rPr lang="ru-RU" altLang="ru-RU" b="1" i="1" dirty="0">
                <a:solidFill>
                  <a:srgbClr val="FF0000"/>
                </a:solidFill>
              </a:rPr>
              <a:t>Не учите доклад наизусть! Обозначьте опорные точки на слайдах и двигайтесь по ним! </a:t>
            </a:r>
            <a:r>
              <a:rPr lang="ru-RU" altLang="ru-RU" dirty="0"/>
              <a:t>В крайнем случае используйте План в бумажном виде.</a:t>
            </a:r>
          </a:p>
          <a:p>
            <a:pPr algn="just"/>
            <a:endParaRPr lang="ru-RU" alt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 smtClean="0"/>
              <a:t>Необходимо </a:t>
            </a:r>
            <a:r>
              <a:rPr lang="ru-RU" altLang="ru-RU" dirty="0"/>
              <a:t>иметь контакт с </a:t>
            </a:r>
            <a:r>
              <a:rPr lang="ru-RU" altLang="ru-RU" dirty="0" smtClean="0"/>
              <a:t>аудиторией</a:t>
            </a:r>
            <a:r>
              <a:rPr lang="ru-RU" alt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/>
              <a:t>Необходимо активно работать с графическим материалом (слайдами). Показывать </a:t>
            </a:r>
            <a:r>
              <a:rPr lang="ru-RU" altLang="ru-RU" dirty="0" smtClean="0"/>
              <a:t>ключевые </a:t>
            </a:r>
            <a:r>
              <a:rPr lang="ru-RU" altLang="ru-RU" dirty="0"/>
              <a:t>зависимости, важные цифры, то, о чем вы говорите.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dirty="0"/>
              <a:t>Выдерживайте регламент (время, выделенное на доклад). Репетируйте, произнося текст </a:t>
            </a:r>
            <a:r>
              <a:rPr lang="ru-RU" altLang="ru-RU" b="1" i="1" dirty="0">
                <a:solidFill>
                  <a:srgbClr val="FF0000"/>
                </a:solidFill>
              </a:rPr>
              <a:t>вслух </a:t>
            </a:r>
            <a:r>
              <a:rPr lang="ru-RU" altLang="ru-RU" dirty="0"/>
              <a:t>и замеряйте время!</a:t>
            </a:r>
          </a:p>
        </p:txBody>
      </p:sp>
      <p:pic>
        <p:nvPicPr>
          <p:cNvPr id="2050" name="Picture 2" descr="https://avatars.mds.yandex.net/i?id=c59ec30b7a54dee299eb72a08f1fca041ca8c448-10672158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334" y="1382241"/>
            <a:ext cx="2949303" cy="25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10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2800" b="1" dirty="0" smtClean="0"/>
              <a:t>Обсуждение доклада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2195736" y="1031006"/>
            <a:ext cx="656868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dirty="0"/>
              <a:t>В научном сообществе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обсуждение </a:t>
            </a:r>
            <a:r>
              <a:rPr lang="ru-RU" altLang="ru-RU" sz="2000" b="1" i="1" dirty="0">
                <a:solidFill>
                  <a:srgbClr val="FF0000"/>
                </a:solidFill>
              </a:rPr>
              <a:t>и наличие вопросов - показатель удачного доклада</a:t>
            </a:r>
            <a:r>
              <a:rPr lang="ru-RU" altLang="ru-RU" dirty="0"/>
              <a:t>. Именно обсуждение способно дать важнейший толчок для </a:t>
            </a:r>
            <a:r>
              <a:rPr lang="ru-RU" altLang="ru-RU" dirty="0" smtClean="0"/>
              <a:t>дальнейших исследований.</a:t>
            </a:r>
            <a:endParaRPr lang="ru-RU" altLang="ru-RU" dirty="0"/>
          </a:p>
          <a:p>
            <a:pPr algn="just">
              <a:spcAft>
                <a:spcPts val="600"/>
              </a:spcAft>
            </a:pPr>
            <a:endParaRPr lang="ru-RU" altLang="ru-RU" dirty="0" smtClean="0"/>
          </a:p>
          <a:p>
            <a:pPr algn="just">
              <a:spcAft>
                <a:spcPts val="600"/>
              </a:spcAft>
            </a:pPr>
            <a:r>
              <a:rPr lang="ru-RU" altLang="ru-RU" dirty="0" smtClean="0"/>
              <a:t>Во </a:t>
            </a:r>
            <a:r>
              <a:rPr lang="ru-RU" altLang="ru-RU" dirty="0"/>
              <a:t>время подготовки доклада </a:t>
            </a:r>
            <a:r>
              <a:rPr lang="ru-RU" altLang="ru-RU" b="1" i="1" dirty="0">
                <a:solidFill>
                  <a:srgbClr val="FF0000"/>
                </a:solidFill>
              </a:rPr>
              <a:t>продумывайте возможные вопросы</a:t>
            </a:r>
            <a:r>
              <a:rPr lang="ru-RU" altLang="ru-RU" dirty="0"/>
              <a:t>. Что может потребовать дальнейшего обсуждения? Что, скорее всего, покажется непонятным? Где слабые места в ваших рассуждениях? Не пугайтесь вопросов: рассматривайте их как повод побольше рассказать о своей работе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pic>
        <p:nvPicPr>
          <p:cNvPr id="7" name="Picture 2" descr="https://avatars.mds.yandex.net/i?id=2b169c1ca3c3d6309ad2c7f62edf9b2f77956c87-8963933-images-thumbs&amp;ref=rim&amp;n=33&amp;w=200&amp;h=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1031404"/>
            <a:ext cx="1691680" cy="1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41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https://avatars.mds.yandex.net/i?id=d5572e95fc26032f18d021772f1abdc2c40a9164-4076614-images-thumbs&amp;ref=rim&amp;n=33&amp;w=165&amp;h=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88" y="1031404"/>
            <a:ext cx="1571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7" y="200053"/>
            <a:ext cx="7864173" cy="64807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ru-RU" sz="2800" b="1" dirty="0" smtClean="0"/>
              <a:t>Отвечаем на вопросы</a:t>
            </a:r>
            <a:endParaRPr lang="ru-RU" sz="2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340" y="3238500"/>
            <a:ext cx="2088660" cy="174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49AB3D-6FEE-5E00-CB21-7779C5BF6218}"/>
              </a:ext>
            </a:extLst>
          </p:cNvPr>
          <p:cNvSpPr txBox="1"/>
          <p:nvPr/>
        </p:nvSpPr>
        <p:spPr>
          <a:xfrm>
            <a:off x="1403648" y="1031404"/>
            <a:ext cx="5904656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Внимательно слушайте вопрос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Если </a:t>
            </a:r>
            <a:r>
              <a:rPr lang="ru-RU" altLang="ru-RU" dirty="0"/>
              <a:t>вас спрашивают о том, о чем вы уже говорили, не стесняйтесь </a:t>
            </a:r>
            <a:r>
              <a:rPr lang="ru-RU" altLang="ru-RU" dirty="0" smtClean="0"/>
              <a:t>повторить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Не перебивайте того, кто задает вопрос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Если не знаете ответа, не начинайте говорить о другом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Отвечайте кратко и по сути</a:t>
            </a:r>
            <a:endParaRPr lang="ru-RU" altLang="ru-RU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/>
              <a:t>Если вы не понимаете суть вопроса, </a:t>
            </a:r>
            <a:r>
              <a:rPr lang="ru-RU" altLang="ru-RU" b="1" i="1" dirty="0">
                <a:solidFill>
                  <a:srgbClr val="FF0000"/>
                </a:solidFill>
              </a:rPr>
              <a:t>вежливо и корректно</a:t>
            </a:r>
            <a:r>
              <a:rPr lang="ru-RU" altLang="ru-RU" dirty="0"/>
              <a:t> уточните, о чем </a:t>
            </a:r>
            <a:r>
              <a:rPr lang="ru-RU" altLang="ru-RU" dirty="0" smtClean="0"/>
              <a:t>он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Если Вам кажется, что вопрос не имеет отношения</a:t>
            </a:r>
            <a:br>
              <a:rPr lang="ru-RU" altLang="ru-RU" dirty="0" smtClean="0"/>
            </a:br>
            <a:r>
              <a:rPr lang="ru-RU" altLang="ru-RU" dirty="0" smtClean="0"/>
              <a:t>к теме доклада, скажите, что Вы эту проблему </a:t>
            </a:r>
            <a:br>
              <a:rPr lang="ru-RU" altLang="ru-RU" dirty="0" smtClean="0"/>
            </a:br>
            <a:r>
              <a:rPr lang="ru-RU" altLang="ru-RU" dirty="0" smtClean="0"/>
              <a:t>не рассматривали</a:t>
            </a:r>
            <a:endParaRPr lang="ru-RU" altLang="ru-RU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/>
              <a:t>Не вступайте в перепалку</a:t>
            </a:r>
            <a:endParaRPr lang="ru-RU" alt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53863-31FB-49A1-8297-EFD7C678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300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Noteworthy-Light"/>
              </a:rPr>
              <a:t/>
            </a:r>
            <a:br>
              <a:rPr lang="ru-RU" sz="3300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Noteworthy-Light"/>
              </a:rPr>
            </a:br>
            <a:r>
              <a:rPr lang="ru-RU" sz="3100" b="1" dirty="0"/>
              <a:t>Как написать и опубликовать статью? 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Вопросы </a:t>
            </a:r>
            <a:r>
              <a:rPr lang="ru-RU" sz="3100" b="1" dirty="0"/>
              <a:t>начинающего исследователя</a:t>
            </a:r>
            <a:r>
              <a:rPr lang="ru-RU" sz="3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1FF534-4597-4B46-81DB-1988DEFA33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О чем писать?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С чего начать?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Сколько страниц надо написать?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Какие разделы должны быть в статье?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Как придумать название?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F22764-59DF-4FD0-8033-06D3FB45D0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Как написать аннотацию?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Что такое ключевые слова?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В какой журнал отправить статью?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Как подготовить статью для конкретного журнала?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Как реагировать на замечания рецензентов?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8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…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83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7B58B9-A517-456B-9B9F-F15AAAC8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95486"/>
            <a:ext cx="7200897" cy="576064"/>
          </a:xfrm>
        </p:spPr>
        <p:txBody>
          <a:bodyPr>
            <a:normAutofit/>
          </a:bodyPr>
          <a:lstStyle/>
          <a:p>
            <a:r>
              <a:rPr lang="ru-RU" sz="2800" b="1" dirty="0"/>
              <a:t>Где найти ответы?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3864FD-2A32-4719-8269-180C550E2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924235"/>
            <a:ext cx="7200897" cy="2482666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300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Научный руководитель!</a:t>
            </a:r>
            <a:endParaRPr lang="ru-RU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165160"/>
              </a:solidFill>
              <a:effectLst/>
              <a:ea typeface="Calibri" panose="020F0502020204030204" pitchFamily="34" charset="0"/>
              <a:cs typeface="Noteworthy-Light"/>
            </a:endParaRPr>
          </a:p>
          <a:p>
            <a:pPr marL="648000" indent="0">
              <a:spcBef>
                <a:spcPts val="0"/>
              </a:spcBef>
              <a:buNone/>
            </a:pPr>
            <a:r>
              <a:rPr lang="ru-RU" dirty="0">
                <a:solidFill>
                  <a:srgbClr val="165160"/>
                </a:solidFill>
                <a:effectLst/>
                <a:ea typeface="Calibri" panose="020F0502020204030204" pitchFamily="34" charset="0"/>
                <a:cs typeface="Noteworthy-Light"/>
              </a:rPr>
              <a:t>Советы, рекомендации, </a:t>
            </a:r>
          </a:p>
          <a:p>
            <a:pPr marL="648000" indent="0">
              <a:spcBef>
                <a:spcPts val="0"/>
              </a:spcBef>
              <a:buNone/>
            </a:pPr>
            <a:r>
              <a:rPr lang="ru-RU" dirty="0">
                <a:solidFill>
                  <a:srgbClr val="165160"/>
                </a:solidFill>
                <a:effectLst/>
                <a:ea typeface="Calibri" panose="020F0502020204030204" pitchFamily="34" charset="0"/>
                <a:cs typeface="Noteworthy-Light"/>
              </a:rPr>
              <a:t>методические пособия, </a:t>
            </a:r>
          </a:p>
          <a:p>
            <a:pPr marL="648000" indent="0">
              <a:spcBef>
                <a:spcPts val="0"/>
              </a:spcBef>
              <a:buNone/>
            </a:pPr>
            <a:r>
              <a:rPr lang="ru-RU" dirty="0">
                <a:solidFill>
                  <a:srgbClr val="165160"/>
                </a:solidFill>
                <a:effectLst/>
                <a:ea typeface="Calibri" panose="020F0502020204030204" pitchFamily="34" charset="0"/>
                <a:cs typeface="Noteworthy-Light"/>
              </a:rPr>
              <a:t>онлайн-курсы… </a:t>
            </a:r>
            <a:r>
              <a:rPr lang="ru-RU" dirty="0">
                <a:solidFill>
                  <a:srgbClr val="165160"/>
                </a:solidFill>
                <a:ea typeface="Calibri" panose="020F0502020204030204" pitchFamily="34" charset="0"/>
                <a:cs typeface="Noteworthy-Light"/>
              </a:rPr>
              <a:t>В</a:t>
            </a:r>
            <a:r>
              <a:rPr lang="ru-RU" dirty="0">
                <a:solidFill>
                  <a:srgbClr val="165160"/>
                </a:solidFill>
                <a:effectLst/>
                <a:ea typeface="Calibri" panose="020F0502020204030204" pitchFamily="34" charset="0"/>
                <a:cs typeface="Noteworthy-Light"/>
              </a:rPr>
              <a:t>ажно сделать правильный выбор!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		Читать статьи! </a:t>
            </a:r>
            <a:r>
              <a:rPr lang="en-US" sz="2000" dirty="0"/>
              <a:t> </a:t>
            </a:r>
            <a:r>
              <a:rPr lang="ru-RU" sz="2000" dirty="0"/>
              <a:t>      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423634-F51B-495D-807B-C567478F28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004" y="2571750"/>
            <a:ext cx="771525" cy="1785938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2555776" y="3867894"/>
            <a:ext cx="1781764" cy="5294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улгг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9582"/>
            <a:ext cx="2087668" cy="2151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1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699CE1-7489-47BD-96B8-423D5B38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Каковы особенности и проблемы научных публикаций в </a:t>
            </a:r>
            <a:r>
              <a:rPr lang="en-US" sz="2800" b="1" dirty="0" smtClean="0"/>
              <a:t>XXI </a:t>
            </a:r>
            <a:r>
              <a:rPr lang="ru-RU" sz="2800" b="1" dirty="0" smtClean="0"/>
              <a:t>веке?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326E7F-756F-49FA-B66C-9342533219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Aft>
                <a:spcPts val="600"/>
              </a:spcAft>
            </a:pPr>
            <a:r>
              <a:rPr lang="ru-RU" sz="47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Изменение «носителя информации»</a:t>
            </a:r>
            <a:endParaRPr lang="ru-RU" sz="4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47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Расширение возможностей представления информации</a:t>
            </a:r>
            <a:endParaRPr lang="ru-RU" sz="4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47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Развитие издательских систем</a:t>
            </a:r>
            <a:endParaRPr lang="ru-RU" sz="4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47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Огромное количество научных изданий</a:t>
            </a:r>
            <a:endParaRPr lang="ru-RU" sz="4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47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Рейтинг научных изданий</a:t>
            </a:r>
            <a:endParaRPr lang="ru-RU" sz="4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7210FF-EF71-4D03-97D1-B4C3F32BB3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>
              <a:spcAft>
                <a:spcPts val="600"/>
              </a:spcAft>
            </a:pPr>
            <a:r>
              <a:rPr lang="ru-RU" sz="47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Этические принципы</a:t>
            </a:r>
            <a:endParaRPr lang="ru-RU" sz="4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4100" i="1" dirty="0">
                <a:ea typeface="Calibri" panose="020F0502020204030204" pitchFamily="34" charset="0"/>
                <a:cs typeface="Times New Roman" panose="02020603050405020304" pitchFamily="18" charset="0"/>
              </a:rPr>
              <a:t>Система норм профессионального поведения во взаимоотношениях авторов, рецензентов, редакторов, издателей и читателей в процессе создания, распространения и использования научных публикаций</a:t>
            </a:r>
            <a:endParaRPr lang="ru-RU" sz="4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47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Единое информационное пространство, доступность и открытость которого постоянно повышается</a:t>
            </a:r>
            <a:endParaRPr lang="ru-RU" sz="4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47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«Антиплагиат»</a:t>
            </a:r>
            <a:endParaRPr lang="ru-RU" sz="4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6" name="Рисунок 5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24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62D19A-6937-4F99-87CD-7DA6FA9B12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283718"/>
            <a:ext cx="1828800" cy="1893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C9FD87-9B07-4368-90DE-C484C4B376F2}"/>
              </a:ext>
            </a:extLst>
          </p:cNvPr>
          <p:cNvSpPr txBox="1"/>
          <p:nvPr/>
        </p:nvSpPr>
        <p:spPr>
          <a:xfrm>
            <a:off x="4572000" y="1169598"/>
            <a:ext cx="4035455" cy="9002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Публикация (всё чаще) постоянно находится в открытом доступе для всех читателей без каких-либо ограничений.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7E65AD0-089E-4A9D-8138-639A6C9E6A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68" y="1115453"/>
            <a:ext cx="4035455" cy="3545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31E20C-F60E-476E-9AFE-115984299264}"/>
              </a:ext>
            </a:extLst>
          </p:cNvPr>
          <p:cNvSpPr txBox="1"/>
          <p:nvPr/>
        </p:nvSpPr>
        <p:spPr>
          <a:xfrm>
            <a:off x="4674095" y="3417919"/>
            <a:ext cx="2543451" cy="9002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Noteworthy-Light"/>
              </a:rPr>
              <a:t>Повысились требования к качеству публикуемых результатов!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улгг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36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699CE1-7489-47BD-96B8-423D5B38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b="1" dirty="0" smtClean="0"/>
              <a:t>Требования </a:t>
            </a:r>
            <a:r>
              <a:rPr lang="ru-RU" sz="3100" b="1" dirty="0"/>
              <a:t>к содержанию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326E7F-756F-49FA-B66C-93425332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664" y="1923678"/>
            <a:ext cx="3134306" cy="24825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ОРИГИНАЛЬНАЯ СТАТЬЯ (?)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Авторское исследование, публикуемое впервые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Публикацией считается размещение в любом открытом источнике, не обязательно в научном журнале!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rgbClr val="3E231A"/>
                </a:solidFill>
                <a:ea typeface="Calibri" panose="020F0502020204030204" pitchFamily="34" charset="0"/>
                <a:cs typeface="Noteworthy-Light"/>
              </a:rPr>
              <a:t>Исследование характеризуется новизной и конкретным вкладом в науку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Статья должна содержать анализ ранее опубликованных работ по исследуемому вопросу</a:t>
            </a:r>
            <a:endParaRPr lang="ru-RU" sz="1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7210FF-EF71-4D03-97D1-B4C3F32BB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1923678"/>
            <a:ext cx="3993353" cy="24825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тексте должно быть представлено описание методик (алгоритмов, теоретических выкладок, рассуждений…)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75"/>
              </a:spcBef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</a:rPr>
              <a:t>Результаты научных исследований должны быть:</a:t>
            </a:r>
          </a:p>
          <a:p>
            <a:pPr marL="2700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проверяемыми (подтверждаться эмпирически);</a:t>
            </a:r>
          </a:p>
          <a:p>
            <a:pPr marL="2700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воспроизводимыми (любой ученый может получить подобный результат, если будет следовать описанной методологии);</a:t>
            </a:r>
          </a:p>
          <a:p>
            <a:pPr marL="2700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объективными (исследователь должен быть беспристрастным);</a:t>
            </a:r>
          </a:p>
          <a:p>
            <a:pPr marL="2700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прозрачными (проверяемыми);</a:t>
            </a:r>
          </a:p>
          <a:p>
            <a:pPr marL="2700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ea typeface="Calibri" panose="020F0502020204030204" pitchFamily="34" charset="0"/>
              </a:rPr>
              <a:t>логически непротиворечивыми.</a:t>
            </a: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2292AB-8D2D-49D5-B722-FD23F7E65C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131590"/>
            <a:ext cx="1584176" cy="1295862"/>
          </a:xfrm>
          <a:prstGeom prst="rect">
            <a:avLst/>
          </a:prstGeom>
        </p:spPr>
      </p:pic>
      <p:pic>
        <p:nvPicPr>
          <p:cNvPr id="6" name="Рисунок 5" descr="улгг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37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BD8B166-9B97-4FC8-BDDC-A6AE4FFC07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4846">
            <a:off x="7248384" y="1316876"/>
            <a:ext cx="1370183" cy="19460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699CE1-7489-47BD-96B8-423D5B38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283152" cy="85725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Требования к оформлению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326E7F-756F-49FA-B66C-93425332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131590"/>
            <a:ext cx="4490374" cy="2482596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tabLst>
                <a:tab pos="342900" algn="l"/>
              </a:tabLst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Статья должна быть написана в соответствии с определенным форматом и структурой. Формат – разный для разных областей знаний и даже для разных журналов!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342900" algn="l"/>
              </a:tabLst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тексте должны быть полные ссылки на другие научные работы, так что читатель может самостоятельно найти труд, на который сделана ссылка.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5D66E6-FD9F-4809-B9AA-27E0C24892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0925">
            <a:off x="5610359" y="1662935"/>
            <a:ext cx="1673875" cy="23670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6F08AE-4179-4DF3-A7A2-6F97982AA6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9472">
            <a:off x="7137313" y="2582928"/>
            <a:ext cx="1350169" cy="19073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2D4A82D-E350-48F9-B717-231F3D55F1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18833">
            <a:off x="5494135" y="3058253"/>
            <a:ext cx="1301370" cy="18410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7DB616B-DB0B-472A-B876-74F1C72D240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291830"/>
            <a:ext cx="1925592" cy="1220162"/>
          </a:xfrm>
          <a:prstGeom prst="rect">
            <a:avLst/>
          </a:prstGeom>
        </p:spPr>
      </p:pic>
      <p:pic>
        <p:nvPicPr>
          <p:cNvPr id="13" name="Рисунок 12" descr="улггу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7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699CE1-7489-47BD-96B8-423D5B38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1944216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/>
              <a:t>Требования </a:t>
            </a:r>
            <a:r>
              <a:rPr lang="ru-RU" sz="3100" b="1" dirty="0"/>
              <a:t>к </a:t>
            </a:r>
            <a:r>
              <a:rPr lang="ru-RU" sz="3100" b="1" dirty="0" smtClean="0"/>
              <a:t>оформлению:</a:t>
            </a:r>
            <a:br>
              <a:rPr lang="ru-RU" sz="3100" b="1" dirty="0" smtClean="0"/>
            </a:b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sz="2700" dirty="0" smtClean="0">
                <a:solidFill>
                  <a:srgbClr val="002060"/>
                </a:solidFill>
              </a:rPr>
              <a:t>стандарты зарубежных журналов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(структура хорошая, но в каждом журнале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смотрим свои требования)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251520" y="2067694"/>
            <a:ext cx="3272313" cy="287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43758"/>
            <a:ext cx="12573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улггу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7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780" y="71504"/>
            <a:ext cx="6190456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cs typeface="Times New Roman" pitchFamily="18" charset="0"/>
              </a:rPr>
              <a:t>Для чего нужна аннотация?</a:t>
            </a: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9652D1-B00B-565D-3CAC-88EA070C0C7C}"/>
              </a:ext>
            </a:extLst>
          </p:cNvPr>
          <p:cNvSpPr txBox="1"/>
          <p:nvPr/>
        </p:nvSpPr>
        <p:spPr>
          <a:xfrm>
            <a:off x="755576" y="1003419"/>
            <a:ext cx="77768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дает возможность читателю быстро оценить основное содержание статьи с тем, чтобы решить, следует ли ему обращаться к ее полному тексту;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предоставляет читателю самую общую информацию о статье, устраняя необходимость чтения ее полного текста в случае, если статья представляет для читателя второстепенный интерес;</a:t>
            </a: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используется в научных, библиотечных и поисковых информационных системах.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19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4C8D2-2634-4128-97FE-E836D371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  <a:ea typeface="Calibri" panose="020F0502020204030204" pitchFamily="34" charset="0"/>
              </a:rPr>
              <a:t>Как и кем оценивается статья?</a:t>
            </a:r>
            <a:endParaRPr lang="ru-RU" sz="28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9204A58-BBCB-421E-8F7F-A7ECF3643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3079310"/>
              </p:ext>
            </p:extLst>
          </p:nvPr>
        </p:nvGraphicFramePr>
        <p:xfrm>
          <a:off x="971549" y="2359603"/>
          <a:ext cx="7200900" cy="248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Круг: прозрачная заливка 4">
            <a:extLst>
              <a:ext uri="{FF2B5EF4-FFF2-40B4-BE49-F238E27FC236}">
                <a16:creationId xmlns:a16="http://schemas.microsoft.com/office/drawing/2014/main" xmlns="" id="{AF9A1462-E52D-45D2-8A57-5CC919CA0F2D}"/>
              </a:ext>
            </a:extLst>
          </p:cNvPr>
          <p:cNvSpPr/>
          <p:nvPr/>
        </p:nvSpPr>
        <p:spPr>
          <a:xfrm rot="20750860">
            <a:off x="1344060" y="2507650"/>
            <a:ext cx="4330663" cy="1977761"/>
          </a:xfrm>
          <a:prstGeom prst="donut">
            <a:avLst>
              <a:gd name="adj" fmla="val 16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F0F8459F-11D3-492D-A695-BC8A8A0B4C51}"/>
              </a:ext>
            </a:extLst>
          </p:cNvPr>
          <p:cNvSpPr/>
          <p:nvPr/>
        </p:nvSpPr>
        <p:spPr>
          <a:xfrm rot="19119494">
            <a:off x="1564835" y="2626957"/>
            <a:ext cx="363474" cy="5203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A5E53DD2-4635-463A-8C18-8368ECE72A92}"/>
              </a:ext>
            </a:extLst>
          </p:cNvPr>
          <p:cNvSpPr/>
          <p:nvPr/>
        </p:nvSpPr>
        <p:spPr>
          <a:xfrm rot="19119494" flipV="1">
            <a:off x="6576047" y="2917187"/>
            <a:ext cx="363474" cy="6043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B81C2C-004C-4D93-96A8-5C19E49AB4B6}"/>
              </a:ext>
            </a:extLst>
          </p:cNvPr>
          <p:cNvSpPr txBox="1"/>
          <p:nvPr/>
        </p:nvSpPr>
        <p:spPr>
          <a:xfrm rot="19097402">
            <a:off x="953580" y="2044892"/>
            <a:ext cx="158598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до публикации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4E64DB-E608-405A-8055-B19258F86DAF}"/>
              </a:ext>
            </a:extLst>
          </p:cNvPr>
          <p:cNvSpPr txBox="1"/>
          <p:nvPr/>
        </p:nvSpPr>
        <p:spPr>
          <a:xfrm rot="19097087">
            <a:off x="5616232" y="3642481"/>
            <a:ext cx="191805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ea typeface="Calibri" panose="020F0502020204030204" pitchFamily="34" charset="0"/>
              </a:rPr>
              <a:t>после публикации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3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4C8D2-2634-4128-97FE-E836D371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Как и кем оценивается статья?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9204A58-BBCB-421E-8F7F-A7ECF36433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49" y="2359603"/>
          <a:ext cx="7200900" cy="248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Круг: прозрачная заливка 4">
            <a:extLst>
              <a:ext uri="{FF2B5EF4-FFF2-40B4-BE49-F238E27FC236}">
                <a16:creationId xmlns:a16="http://schemas.microsoft.com/office/drawing/2014/main" xmlns="" id="{AF9A1462-E52D-45D2-8A57-5CC919CA0F2D}"/>
              </a:ext>
            </a:extLst>
          </p:cNvPr>
          <p:cNvSpPr/>
          <p:nvPr/>
        </p:nvSpPr>
        <p:spPr>
          <a:xfrm rot="20750860">
            <a:off x="1344060" y="2507650"/>
            <a:ext cx="4330663" cy="1977761"/>
          </a:xfrm>
          <a:prstGeom prst="donut">
            <a:avLst>
              <a:gd name="adj" fmla="val 16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F0F8459F-11D3-492D-A695-BC8A8A0B4C51}"/>
              </a:ext>
            </a:extLst>
          </p:cNvPr>
          <p:cNvSpPr/>
          <p:nvPr/>
        </p:nvSpPr>
        <p:spPr>
          <a:xfrm rot="19119494">
            <a:off x="1564835" y="2626957"/>
            <a:ext cx="363474" cy="5203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A5E53DD2-4635-463A-8C18-8368ECE72A92}"/>
              </a:ext>
            </a:extLst>
          </p:cNvPr>
          <p:cNvSpPr/>
          <p:nvPr/>
        </p:nvSpPr>
        <p:spPr>
          <a:xfrm rot="19119494" flipV="1">
            <a:off x="6576047" y="2917187"/>
            <a:ext cx="363474" cy="6043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B81C2C-004C-4D93-96A8-5C19E49AB4B6}"/>
              </a:ext>
            </a:extLst>
          </p:cNvPr>
          <p:cNvSpPr txBox="1"/>
          <p:nvPr/>
        </p:nvSpPr>
        <p:spPr>
          <a:xfrm rot="19097402">
            <a:off x="953580" y="2044892"/>
            <a:ext cx="158598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до публикации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4E64DB-E608-405A-8055-B19258F86DAF}"/>
              </a:ext>
            </a:extLst>
          </p:cNvPr>
          <p:cNvSpPr txBox="1"/>
          <p:nvPr/>
        </p:nvSpPr>
        <p:spPr>
          <a:xfrm rot="19097087">
            <a:off x="5616232" y="3642481"/>
            <a:ext cx="191805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ea typeface="Calibri" panose="020F0502020204030204" pitchFamily="34" charset="0"/>
              </a:rPr>
              <a:t>после публикации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Арка 2">
            <a:extLst>
              <a:ext uri="{FF2B5EF4-FFF2-40B4-BE49-F238E27FC236}">
                <a16:creationId xmlns:a16="http://schemas.microsoft.com/office/drawing/2014/main" xmlns="" id="{9AF58DE2-70DA-4006-B7E4-807130C423B1}"/>
              </a:ext>
            </a:extLst>
          </p:cNvPr>
          <p:cNvSpPr/>
          <p:nvPr/>
        </p:nvSpPr>
        <p:spPr>
          <a:xfrm rot="4329868">
            <a:off x="3392830" y="111324"/>
            <a:ext cx="1795922" cy="6395803"/>
          </a:xfrm>
          <a:prstGeom prst="blockArc">
            <a:avLst>
              <a:gd name="adj1" fmla="val 10800000"/>
              <a:gd name="adj2" fmla="val 21593392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вверх 7">
            <a:extLst>
              <a:ext uri="{FF2B5EF4-FFF2-40B4-BE49-F238E27FC236}">
                <a16:creationId xmlns:a16="http://schemas.microsoft.com/office/drawing/2014/main" xmlns="" id="{8CA9C3EA-1417-4E71-9BF9-A7FFC68D842B}"/>
              </a:ext>
            </a:extLst>
          </p:cNvPr>
          <p:cNvSpPr/>
          <p:nvPr/>
        </p:nvSpPr>
        <p:spPr>
          <a:xfrm rot="13817658">
            <a:off x="7029923" y="1437889"/>
            <a:ext cx="363474" cy="733806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66A868-C499-4B80-AB47-4BE7AE214CA9}"/>
              </a:ext>
            </a:extLst>
          </p:cNvPr>
          <p:cNvSpPr txBox="1"/>
          <p:nvPr/>
        </p:nvSpPr>
        <p:spPr>
          <a:xfrm rot="2902741">
            <a:off x="6578655" y="1470052"/>
            <a:ext cx="242575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Современная модель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82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798571-641E-48CB-A2DD-530CD8D1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34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Редакторы </a:t>
            </a:r>
            <a:r>
              <a:rPr lang="ru-RU" sz="2700" dirty="0">
                <a:ea typeface="Calibri" panose="020F0502020204030204" pitchFamily="34" charset="0"/>
                <a:cs typeface="Times New Roman" panose="02020603050405020304" pitchFamily="18" charset="0"/>
              </a:rPr>
              <a:t>и рецензенты должны иметь возможность </a:t>
            </a:r>
            <a:r>
              <a:rPr lang="ru-RU" sz="2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понять </a:t>
            </a:r>
            <a:r>
              <a:rPr lang="ru-RU" sz="2700" dirty="0">
                <a:ea typeface="Calibri" panose="020F0502020204030204" pitchFamily="34" charset="0"/>
                <a:cs typeface="Times New Roman" panose="02020603050405020304" pitchFamily="18" charset="0"/>
              </a:rPr>
              <a:t>и оценить потенциал научной работы. </a:t>
            </a:r>
            <a:br>
              <a:rPr lang="ru-RU" sz="27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ea typeface="Calibri" panose="020F0502020204030204" pitchFamily="34" charset="0"/>
                <a:cs typeface="Times New Roman" panose="02020603050405020304" pitchFamily="18" charset="0"/>
              </a:rPr>
              <a:t>Что для этого необходимо </a:t>
            </a:r>
            <a:r>
              <a:rPr lang="ru-RU" sz="2700" strike="sngStrike" dirty="0">
                <a:ea typeface="Calibri" panose="020F0502020204030204" pitchFamily="34" charset="0"/>
                <a:cs typeface="Times New Roman" panose="02020603050405020304" pitchFamily="18" charset="0"/>
              </a:rPr>
              <a:t>и достаточно</a:t>
            </a:r>
            <a:r>
              <a:rPr lang="ru-RU" sz="27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86D01A-5473-455B-A809-EC488EF29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51670"/>
            <a:ext cx="8229600" cy="28083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100" dirty="0">
                <a:ea typeface="Calibri" panose="020F0502020204030204" pitchFamily="34" charset="0"/>
                <a:cs typeface="Times New Roman" panose="02020603050405020304" pitchFamily="18" charset="0"/>
              </a:rPr>
              <a:t>корректное структурирование</a:t>
            </a:r>
          </a:p>
          <a:p>
            <a:pPr>
              <a:spcAft>
                <a:spcPts val="600"/>
              </a:spcAft>
            </a:pPr>
            <a:r>
              <a:rPr lang="ru-RU" sz="2100" dirty="0">
                <a:ea typeface="Calibri" panose="020F0502020204030204" pitchFamily="34" charset="0"/>
                <a:cs typeface="Times New Roman" panose="02020603050405020304" pitchFamily="18" charset="0"/>
              </a:rPr>
              <a:t>правильное формулирование заголовка и выделение ключевых слов</a:t>
            </a:r>
          </a:p>
          <a:p>
            <a:r>
              <a:rPr lang="ru-RU" sz="2100" dirty="0">
                <a:ea typeface="Calibri" panose="020F0502020204030204" pitchFamily="34" charset="0"/>
              </a:rPr>
              <a:t>корректное оформление в соответствии с требованиями журнала</a:t>
            </a:r>
            <a:endParaRPr lang="ru-RU" sz="2100" dirty="0"/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203598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90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AD9A4C-ABB0-4E9B-8EC5-09D20D73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Для чего нужна структура в статье?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60A63F-8B8C-42DC-AC06-4F13311BB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1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авторам</a:t>
            </a: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описать </a:t>
            </a: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корректно и логично</a:t>
            </a:r>
            <a:endParaRPr lang="ru-RU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1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рецензентам</a:t>
            </a: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понять логику автора </a:t>
            </a:r>
            <a:b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(ее наличие - отсутствие)</a:t>
            </a:r>
          </a:p>
          <a:p>
            <a:pPr>
              <a:spcAft>
                <a:spcPts val="600"/>
              </a:spcAft>
            </a:pP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1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читателю</a:t>
            </a:r>
            <a:r>
              <a:rPr lang="ru-RU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 в навигации по статье, понимании логики автора</a:t>
            </a:r>
            <a:endParaRPr lang="ru-RU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347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0779F4-64DC-44F7-B513-CAE874B1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660" y="699542"/>
            <a:ext cx="6972299" cy="2326641"/>
          </a:xfrm>
        </p:spPr>
        <p:txBody>
          <a:bodyPr>
            <a:noAutofit/>
          </a:bodyPr>
          <a:lstStyle/>
          <a:p>
            <a:pPr algn="just"/>
            <a:r>
              <a:rPr lang="ru-RU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Одной из </a:t>
            </a:r>
            <a:r>
              <a:rPr lang="ru-RU" sz="15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основных причин </a:t>
            </a:r>
            <a:r>
              <a:rPr lang="ru-RU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отказа журналами в публикации является несоответствие рукописей предъявляемым требованиям по оформлению и структурированию. Любое исследование, описанное непоследовательно, будет дезориентировать читателя и не вызовет интереса в научном сообществе. </a:t>
            </a:r>
            <a:r>
              <a:rPr lang="ru-RU" sz="15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Задача автора - помочь читателю обнаружить необходимую ему информацию </a:t>
            </a:r>
            <a:r>
              <a:rPr lang="ru-RU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соответствующих секциях и подсекциях. Важно отметить, что у большинства журналов есть </a:t>
            </a:r>
            <a:r>
              <a:rPr lang="ru-RU" sz="15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четко прописанные требования относительно структурирования рукописей, написания аннотаций, названий подзаголовков. </a:t>
            </a:r>
            <a:r>
              <a:rPr lang="ru-RU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автора важно </a:t>
            </a:r>
            <a:r>
              <a:rPr lang="ru-RU" sz="15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произвести впечатление на редактора грамотным и корректным оформлением </a:t>
            </a:r>
            <a:r>
              <a:rPr lang="ru-RU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своего исследования, таким образом показывая уважение к рекомендациям журнала</a:t>
            </a:r>
            <a:r>
              <a:rPr lang="ru-RU" sz="15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500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299198-A8AB-4E83-8AF4-C9C77CCF6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120" y="3220492"/>
            <a:ext cx="6334838" cy="43815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Косычева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Александровна,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Балыхин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Михаил Григорьевич (2019). Структура научной статьи: эмпирическое исследование. Health, Food &amp;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Biotechnology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 (2), 7-10.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10.36107/hfb.2019.i2.s270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6718F6-9AB4-4485-9406-3E245B4BF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1" y="3220493"/>
            <a:ext cx="7207250" cy="114935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0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804EF-AA48-48B3-872C-BEBCDBF7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8"/>
            <a:ext cx="7488832" cy="795021"/>
          </a:xfrm>
        </p:spPr>
        <p:txBody>
          <a:bodyPr>
            <a:noAutofit/>
          </a:bodyPr>
          <a:lstStyle/>
          <a:p>
            <a:r>
              <a:rPr lang="ru-RU" sz="2800" b="1" dirty="0"/>
              <a:t>Структура </a:t>
            </a:r>
            <a:r>
              <a:rPr lang="ru-RU" sz="2800" b="1" dirty="0" smtClean="0"/>
              <a:t>исследовательской статьи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D46C75-C7E9-4550-AC61-F4BBEC0C9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38732"/>
            <a:ext cx="7200897" cy="248920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ea typeface="Calibri" panose="020F0502020204030204" pitchFamily="34" charset="0"/>
                <a:cs typeface="Noteworthy-Light"/>
              </a:rPr>
              <a:t>Заголовок</a:t>
            </a:r>
            <a:endParaRPr lang="ru-RU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ea typeface="Calibri" panose="020F0502020204030204" pitchFamily="34" charset="0"/>
                <a:cs typeface="Noteworthy-Light"/>
              </a:rPr>
              <a:t>Аннотация</a:t>
            </a:r>
            <a:endParaRPr lang="ru-RU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ea typeface="Calibri" panose="020F0502020204030204" pitchFamily="34" charset="0"/>
                <a:cs typeface="Noteworthy-Light"/>
              </a:rPr>
              <a:t>Ключевые слова</a:t>
            </a:r>
            <a:endParaRPr lang="ru-RU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ea typeface="Calibri" panose="020F0502020204030204" pitchFamily="34" charset="0"/>
                <a:cs typeface="Noteworthy-Light"/>
              </a:rPr>
              <a:t>Введение</a:t>
            </a:r>
            <a:endParaRPr lang="ru-RU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Зачем автор проводил исследование?  (проблема, возникшая в предшествующих (чужих или своих) исследованиях? пробел в знаниях на тему?...)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i="1" dirty="0">
                <a:ea typeface="Calibri" panose="020F0502020204030204" pitchFamily="34" charset="0"/>
                <a:cs typeface="Noteworthy-Light"/>
              </a:rPr>
              <a:t>Литературный обзор  </a:t>
            </a:r>
            <a:r>
              <a:rPr lang="ru-RU" sz="4200" dirty="0">
                <a:ea typeface="Calibri" panose="020F0502020204030204" pitchFamily="34" charset="0"/>
                <a:cs typeface="Noteworthy-Light"/>
              </a:rPr>
              <a:t>(</a:t>
            </a:r>
            <a:r>
              <a:rPr lang="ru-RU" sz="5400" dirty="0"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ea typeface="Calibri" panose="020F0502020204030204" pitchFamily="34" charset="0"/>
                <a:cs typeface="Noteworthy-Light"/>
              </a:rPr>
              <a:t>Основная часть:</a:t>
            </a:r>
            <a:endParaRPr lang="ru-RU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Формальная постановка задачи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Методы исследования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Результаты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Примеры и приложения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… 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ea typeface="Calibri" panose="020F0502020204030204" pitchFamily="34" charset="0"/>
                <a:cs typeface="Noteworthy-Light"/>
              </a:rPr>
              <a:t>Заключение (обсуждение, выводы…)</a:t>
            </a:r>
            <a:endParaRPr lang="ru-RU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ea typeface="Calibri" panose="020F0502020204030204" pitchFamily="34" charset="0"/>
                <a:cs typeface="Noteworthy-Light"/>
              </a:rPr>
              <a:t>Список литературы</a:t>
            </a:r>
            <a:endParaRPr lang="ru-RU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11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изогнутая 6">
            <a:extLst>
              <a:ext uri="{FF2B5EF4-FFF2-40B4-BE49-F238E27FC236}">
                <a16:creationId xmlns:a16="http://schemas.microsoft.com/office/drawing/2014/main" xmlns="" id="{9628BFCB-85AF-454C-BD37-F21F61E84646}"/>
              </a:ext>
            </a:extLst>
          </p:cNvPr>
          <p:cNvSpPr/>
          <p:nvPr/>
        </p:nvSpPr>
        <p:spPr>
          <a:xfrm flipH="1" flipV="1">
            <a:off x="2943225" y="3931919"/>
            <a:ext cx="3634740" cy="725666"/>
          </a:xfrm>
          <a:prstGeom prst="bentArrow">
            <a:avLst>
              <a:gd name="adj1" fmla="val 11075"/>
              <a:gd name="adj2" fmla="val 11685"/>
              <a:gd name="adj3" fmla="val 3279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804EF-AA48-48B3-872C-BEBCDBF7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23478"/>
            <a:ext cx="7560889" cy="795021"/>
          </a:xfrm>
        </p:spPr>
        <p:txBody>
          <a:bodyPr>
            <a:normAutofit/>
          </a:bodyPr>
          <a:lstStyle/>
          <a:p>
            <a:r>
              <a:rPr lang="ru-RU" sz="2800" b="1" dirty="0"/>
              <a:t>Структура исследовательской статьи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D46C75-C7E9-4550-AC61-F4BBEC0C9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48536"/>
            <a:ext cx="7200897" cy="3055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solidFill>
                  <a:srgbClr val="FF0000"/>
                </a:solidFill>
                <a:ea typeface="Calibri" panose="020F0502020204030204" pitchFamily="34" charset="0"/>
                <a:cs typeface="Noteworthy-Light"/>
              </a:rPr>
              <a:t>Заголовок	</a:t>
            </a:r>
            <a:endParaRPr lang="ru-RU" sz="5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solidFill>
                  <a:srgbClr val="FF0000"/>
                </a:solidFill>
                <a:ea typeface="Calibri" panose="020F0502020204030204" pitchFamily="34" charset="0"/>
                <a:cs typeface="Noteworthy-Light"/>
              </a:rPr>
              <a:t>Аннотация			+ сведения об авторах</a:t>
            </a:r>
            <a:endParaRPr lang="ru-RU" sz="5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solidFill>
                  <a:srgbClr val="FF0000"/>
                </a:solidFill>
                <a:ea typeface="Calibri" panose="020F0502020204030204" pitchFamily="34" charset="0"/>
                <a:cs typeface="Noteworthy-Light"/>
              </a:rPr>
              <a:t>Ключевые слова</a:t>
            </a:r>
            <a:endParaRPr lang="ru-RU" sz="5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ea typeface="Calibri" panose="020F0502020204030204" pitchFamily="34" charset="0"/>
                <a:cs typeface="Noteworthy-Light"/>
              </a:rPr>
              <a:t>Введение</a:t>
            </a:r>
            <a:endParaRPr lang="ru-RU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Зачем автор проводил исследование?  (проблема, возникшая в предшествующих (чужих или своих) исследованиях? пробел в знаниях на тему?...)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Литературный обзор  (что ещё?</a:t>
            </a:r>
            <a:r>
              <a:rPr lang="ru-RU" sz="5400" dirty="0"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ea typeface="Calibri" panose="020F0502020204030204" pitchFamily="34" charset="0"/>
                <a:cs typeface="Noteworthy-Light"/>
              </a:rPr>
              <a:t>Основная часть:</a:t>
            </a:r>
            <a:endParaRPr lang="ru-RU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Формальная постановка задачи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Методы исследования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Результаты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Примеры и приложения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dirty="0">
                <a:ea typeface="Calibri" panose="020F0502020204030204" pitchFamily="34" charset="0"/>
                <a:cs typeface="Noteworthy-Light"/>
              </a:rPr>
              <a:t>… </a:t>
            </a:r>
            <a:endParaRPr lang="ru-RU" sz="4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ea typeface="Calibri" panose="020F0502020204030204" pitchFamily="34" charset="0"/>
                <a:cs typeface="Noteworthy-Light"/>
              </a:rPr>
              <a:t>Заключение (обсуждение, выводы…)</a:t>
            </a:r>
            <a:endParaRPr lang="ru-RU" sz="5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400" dirty="0">
                <a:solidFill>
                  <a:srgbClr val="FF0000"/>
                </a:solidFill>
                <a:ea typeface="Calibri" panose="020F0502020204030204" pitchFamily="34" charset="0"/>
                <a:cs typeface="Noteworthy-Light"/>
              </a:rPr>
              <a:t>Список литературы</a:t>
            </a:r>
            <a:endParaRPr lang="ru-RU" sz="5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трелка: изогнутая 5">
            <a:extLst>
              <a:ext uri="{FF2B5EF4-FFF2-40B4-BE49-F238E27FC236}">
                <a16:creationId xmlns:a16="http://schemas.microsoft.com/office/drawing/2014/main" xmlns="" id="{3AFC820C-E8B6-4C44-8F1F-13BFE0A3C5D2}"/>
              </a:ext>
            </a:extLst>
          </p:cNvPr>
          <p:cNvSpPr/>
          <p:nvPr/>
        </p:nvSpPr>
        <p:spPr>
          <a:xfrm flipH="1">
            <a:off x="4571999" y="2283719"/>
            <a:ext cx="2005965" cy="720080"/>
          </a:xfrm>
          <a:prstGeom prst="bentArrow">
            <a:avLst>
              <a:gd name="adj1" fmla="val 8847"/>
              <a:gd name="adj2" fmla="val 973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EA11D1-CD90-4987-A7F5-63D65ECAC2A1}"/>
              </a:ext>
            </a:extLst>
          </p:cNvPr>
          <p:cNvSpPr txBox="1"/>
          <p:nvPr/>
        </p:nvSpPr>
        <p:spPr>
          <a:xfrm>
            <a:off x="3779912" y="2931790"/>
            <a:ext cx="4657725" cy="117724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МЕТАДАННЫЕ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b="1" dirty="0">
                <a:solidFill>
                  <a:srgbClr val="FF0000"/>
                </a:solidFill>
              </a:rPr>
              <a:t>на</a:t>
            </a:r>
            <a:r>
              <a:rPr lang="ru-RU" dirty="0">
                <a:solidFill>
                  <a:srgbClr val="FF0000"/>
                </a:solidFill>
              </a:rPr>
              <a:t> двух языках) – публикуются в БД для всех журналов и статей</a:t>
            </a:r>
            <a:r>
              <a:rPr lang="ru-RU" dirty="0" smtClean="0">
                <a:solidFill>
                  <a:srgbClr val="FF0000"/>
                </a:solidFill>
              </a:rPr>
              <a:t>! Даже если доступа к полному тексту нет…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52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3FA74-CC30-471D-B89D-4AFF6E11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Какие вопросы надо прояснить </a:t>
            </a:r>
            <a:br>
              <a:rPr lang="ru-RU" sz="2800" b="1" dirty="0" smtClean="0"/>
            </a:br>
            <a:r>
              <a:rPr lang="ru-RU" sz="2800" b="1" dirty="0" smtClean="0"/>
              <a:t>на этапе подготовки статьи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AAC3F5-ECF0-4BA9-B17C-F05D9FAB1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131590"/>
            <a:ext cx="5184576" cy="3792813"/>
          </a:xfrm>
        </p:spPr>
        <p:txBody>
          <a:bodyPr>
            <a:normAutofit fontScale="2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ru-RU" sz="64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научной статьи. Особенности в зависимости от предмета и метода исследования, а также области знаний (теоретическая математика, моделирование, программирование)</a:t>
            </a:r>
            <a:endParaRPr lang="ru-RU" sz="6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64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Заголовок, аннотация, ключевые слова (метаданные): какими они должны и не должны быть. </a:t>
            </a:r>
            <a:r>
              <a:rPr lang="ru-RU" sz="6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sz="6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последствия и эффекты неудачных метаданных. Особенности перевода на английский язык. Как правильно использовать </a:t>
            </a:r>
            <a:r>
              <a:rPr lang="ru-RU" sz="6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автоматические переводчики?</a:t>
            </a:r>
            <a:endParaRPr lang="ru-RU" sz="6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6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6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изложения, терминология, грамматика научного текста</a:t>
            </a:r>
            <a:endParaRPr lang="ru-RU" sz="6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6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Обсуждение результатов и выводы: примеры и правила</a:t>
            </a:r>
            <a:endParaRPr lang="ru-RU" sz="6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6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Выбор библиографических источников, список литературы, корректное оформление ссылок</a:t>
            </a:r>
            <a:endParaRPr lang="ru-RU" sz="6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9810CAD-C430-4D9E-980C-4CB6DEF31B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626" y="1350687"/>
            <a:ext cx="2956799" cy="2229175"/>
          </a:xfrm>
          <a:prstGeom prst="rect">
            <a:avLst/>
          </a:prstGeom>
        </p:spPr>
      </p:pic>
      <p:pic>
        <p:nvPicPr>
          <p:cNvPr id="5" name="Рисунок 4" descr="улгг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67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03FA74-CC30-471D-B89D-4AFF6E11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23478"/>
            <a:ext cx="8229600" cy="85725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Какие вопросы надо прояснить </a:t>
            </a:r>
            <a:br>
              <a:rPr lang="ru-RU" sz="2800" b="1" dirty="0" smtClean="0"/>
            </a:br>
            <a:r>
              <a:rPr lang="ru-RU" sz="2800" b="1" dirty="0" smtClean="0"/>
              <a:t>на этапе представления статьи в журнал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AAC3F5-ECF0-4BA9-B17C-F05D9FAB1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917699"/>
            <a:ext cx="4417694" cy="2489202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Этика научной публикации, «Антиплагиат» и «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самоцитирование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Этапы публикации: </a:t>
            </a:r>
          </a:p>
          <a:p>
            <a:pPr algn="just">
              <a:spcBef>
                <a:spcPts val="15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Выбор журнала для </a:t>
            </a:r>
            <a:r>
              <a:rPr lang="ru-RU" sz="2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публикации. Как не нарваться на «плохой» журнал?</a:t>
            </a:r>
            <a:endParaRPr lang="ru-RU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5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редакцией. </a:t>
            </a:r>
          </a:p>
          <a:p>
            <a:pPr algn="just">
              <a:spcBef>
                <a:spcPts val="15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ea typeface="Calibri" panose="020F0502020204030204" pitchFamily="34" charset="0"/>
              </a:rPr>
              <a:t>Что делать с замечаниями рецензентов? Что делать, если статью отклонили?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D55105-DCE7-4FD7-BADD-8DD3A0D00D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4985" y="1394185"/>
            <a:ext cx="2874645" cy="301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крепка">
            <a:extLst>
              <a:ext uri="{FF2B5EF4-FFF2-40B4-BE49-F238E27FC236}">
                <a16:creationId xmlns:a16="http://schemas.microsoft.com/office/drawing/2014/main" xmlns="" id="{5538EACA-E9EA-4DE5-A626-B00BCCD5D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94985" y="1225549"/>
            <a:ext cx="457200" cy="488951"/>
          </a:xfrm>
          <a:prstGeom prst="rect">
            <a:avLst/>
          </a:prstGeom>
        </p:spPr>
      </p:pic>
      <p:pic>
        <p:nvPicPr>
          <p:cNvPr id="7" name="Рисунок 6" descr="улггу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87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BFEA14-204B-4C8C-A100-44DAD048C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Имеет смысл ознакомиться с </a:t>
            </a:r>
            <a:r>
              <a:rPr lang="ru-RU" sz="21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качественными</a:t>
            </a:r>
            <a:r>
              <a:rPr lang="ru-RU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рекомендациями</a:t>
            </a:r>
            <a:endParaRPr lang="ru-RU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1670"/>
            <a:ext cx="5029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7137FD-932C-2329-173A-67B4C181D4B9}"/>
              </a:ext>
            </a:extLst>
          </p:cNvPr>
          <p:cNvSpPr txBox="1"/>
          <p:nvPr/>
        </p:nvSpPr>
        <p:spPr>
          <a:xfrm>
            <a:off x="2195736" y="2630191"/>
            <a:ext cx="5296225" cy="4385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rgbClr val="0033CC"/>
                </a:solidFill>
                <a:latin typeface="Arial" panose="020B0604020202020204" pitchFamily="34" charset="0"/>
                <a:hlinkClick r:id="rId3"/>
              </a:rPr>
              <a:t>Написание и презентация научной работы</a:t>
            </a:r>
            <a:r>
              <a:rPr lang="ru-RU" sz="1200" b="1" dirty="0">
                <a:hlinkClick r:id="rId3"/>
              </a:rPr>
              <a:t/>
            </a:r>
            <a:br>
              <a:rPr lang="ru-RU" sz="1200" b="1" dirty="0">
                <a:hlinkClick r:id="rId3"/>
              </a:rPr>
            </a:br>
            <a:r>
              <a:rPr lang="ru-RU" sz="1200" b="1" dirty="0">
                <a:latin typeface="Arial" panose="020B0604020202020204" pitchFamily="34" charset="0"/>
                <a:hlinkClick r:id="rId3"/>
              </a:rPr>
              <a:t>Существенные навыки для студентов, магистрантов и </a:t>
            </a:r>
            <a:r>
              <a:rPr lang="ru-RU" sz="1200" b="1" dirty="0" smtClean="0">
                <a:latin typeface="Arial" panose="020B0604020202020204" pitchFamily="34" charset="0"/>
                <a:hlinkClick r:id="rId3"/>
              </a:rPr>
              <a:t>аспирантов</a:t>
            </a:r>
            <a:endParaRPr lang="ru-RU" sz="1200" b="1" dirty="0"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9662"/>
            <a:ext cx="1943100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верх 7"/>
          <p:cNvSpPr/>
          <p:nvPr/>
        </p:nvSpPr>
        <p:spPr>
          <a:xfrm rot="18539246">
            <a:off x="2116335" y="2303418"/>
            <a:ext cx="158803" cy="1591399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432146">
            <a:off x="6401265" y="2034970"/>
            <a:ext cx="177455" cy="160477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264269">
            <a:off x="5444453" y="2986128"/>
            <a:ext cx="179517" cy="64953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улггу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954609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963C68-83FA-281B-4CC0-30D9693071CB}"/>
              </a:ext>
            </a:extLst>
          </p:cNvPr>
          <p:cNvSpPr txBox="1"/>
          <p:nvPr/>
        </p:nvSpPr>
        <p:spPr>
          <a:xfrm>
            <a:off x="7524328" y="3037842"/>
            <a:ext cx="14614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 err="1"/>
              <a:t>Семушин</a:t>
            </a:r>
            <a:r>
              <a:rPr lang="ru-RU" sz="1400" i="1" dirty="0"/>
              <a:t> И.В. Письменная и устная научная коммуникация, 2014.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1C6F78B-589F-E744-48B0-29354652CA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5738" y="1041695"/>
            <a:ext cx="1572766" cy="203411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9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780" y="71504"/>
            <a:ext cx="6190456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cs typeface="Times New Roman" pitchFamily="18" charset="0"/>
              </a:rPr>
              <a:t>ПОМНИТЕ!</a:t>
            </a: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9652D1-B00B-565D-3CAC-88EA070C0C7C}"/>
              </a:ext>
            </a:extLst>
          </p:cNvPr>
          <p:cNvSpPr txBox="1"/>
          <p:nvPr/>
        </p:nvSpPr>
        <p:spPr>
          <a:xfrm>
            <a:off x="215572" y="1191922"/>
            <a:ext cx="5976664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dirty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МНОГИЕ читатели </a:t>
            </a:r>
            <a:r>
              <a:rPr lang="ru-RU" sz="2400" dirty="0" smtClean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Вашей работы</a:t>
            </a:r>
            <a:br>
              <a:rPr lang="ru-RU" sz="2400" dirty="0" smtClean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</a:br>
            <a:r>
              <a:rPr lang="ru-RU" sz="2400" dirty="0" smtClean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реально </a:t>
            </a:r>
            <a:r>
              <a:rPr lang="ru-RU" sz="2400" dirty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ознакомятся только с </a:t>
            </a:r>
            <a:r>
              <a:rPr lang="ru-RU" sz="2400" b="1" dirty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ЗАГОЛОВКОМ</a:t>
            </a:r>
            <a:r>
              <a:rPr lang="ru-RU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и </a:t>
            </a:r>
            <a:r>
              <a:rPr lang="ru-RU" sz="2400" b="1" dirty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АННОТАЦИЕЙ</a:t>
            </a:r>
            <a:r>
              <a:rPr lang="ru-RU" sz="2400" dirty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 </a:t>
            </a:r>
            <a:br>
              <a:rPr lang="ru-RU" sz="2400" dirty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</a:br>
            <a:r>
              <a:rPr lang="ru-RU" sz="2400" dirty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(это верно даже в отношении тех, </a:t>
            </a:r>
            <a:br>
              <a:rPr lang="ru-RU" sz="2400" dirty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</a:br>
            <a:r>
              <a:rPr lang="ru-RU" sz="2400" dirty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кто процитирует Вашу статью</a:t>
            </a:r>
            <a:r>
              <a:rPr lang="ru-RU" sz="2400" dirty="0" smtClean="0">
                <a:solidFill>
                  <a:srgbClr val="0033CC"/>
                </a:solidFill>
                <a:effectLst/>
                <a:ea typeface="Calibri" panose="020F0502020204030204" pitchFamily="34" charset="0"/>
                <a:cs typeface="Noteworthy-Light"/>
              </a:rPr>
              <a:t>).</a:t>
            </a:r>
          </a:p>
          <a:p>
            <a:pPr algn="ctr">
              <a:spcAft>
                <a:spcPts val="800"/>
              </a:spcAft>
            </a:pPr>
            <a:r>
              <a:rPr lang="ru-RU" sz="2400" dirty="0" smtClean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жалеем на них времени и сил…</a:t>
            </a:r>
            <a:endParaRPr lang="ru-RU" sz="2400" dirty="0">
              <a:solidFill>
                <a:srgbClr val="0033C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A6AFD4-AB8C-CF03-3C7A-8AF73A73AA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021747"/>
            <a:ext cx="1764333" cy="2996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41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193632" y="1131590"/>
            <a:ext cx="4566426" cy="3183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1800" b="1" spc="-1" dirty="0">
                <a:solidFill>
                  <a:srgbClr val="595959"/>
                </a:solidFill>
                <a:latin typeface="Arial"/>
              </a:rPr>
              <a:t>Седова Наталья Олеговна</a:t>
            </a:r>
            <a:r>
              <a:rPr sz="1800" dirty="0"/>
              <a:t/>
            </a:r>
            <a:br>
              <a:rPr sz="1800" dirty="0"/>
            </a:br>
            <a:r>
              <a:rPr lang="ru-RU" sz="1800" spc="-1" dirty="0">
                <a:solidFill>
                  <a:srgbClr val="595959"/>
                </a:solidFill>
                <a:latin typeface="Arial"/>
              </a:rPr>
              <a:t> </a:t>
            </a:r>
            <a:endParaRPr lang="en-US" sz="1800" spc="-1" dirty="0" smtClean="0">
              <a:solidFill>
                <a:srgbClr val="595959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1800" spc="-1" dirty="0" smtClean="0">
                <a:solidFill>
                  <a:srgbClr val="595959"/>
                </a:solidFill>
                <a:latin typeface="Arial"/>
              </a:rPr>
              <a:t>Журнал </a:t>
            </a:r>
            <a:r>
              <a:rPr lang="ru-RU" sz="1800" spc="-1" dirty="0" smtClean="0">
                <a:solidFill>
                  <a:srgbClr val="595959"/>
                </a:solidFill>
                <a:latin typeface="Arial"/>
                <a:hlinkClick r:id="rId2"/>
              </a:rPr>
              <a:t>«Ученые записки </a:t>
            </a:r>
            <a:r>
              <a:rPr lang="ru-RU" sz="1800" spc="-1" dirty="0" err="1" smtClean="0">
                <a:solidFill>
                  <a:srgbClr val="595959"/>
                </a:solidFill>
                <a:latin typeface="Arial"/>
                <a:hlinkClick r:id="rId2"/>
              </a:rPr>
              <a:t>УлГУ</a:t>
            </a:r>
            <a:r>
              <a:rPr lang="ru-RU" sz="1800" spc="-1" dirty="0" smtClean="0">
                <a:solidFill>
                  <a:srgbClr val="595959"/>
                </a:solidFill>
                <a:latin typeface="Arial"/>
                <a:hlinkClick r:id="rId2"/>
              </a:rPr>
              <a:t>. Серия Математика и информационные технологии»</a:t>
            </a:r>
            <a:endParaRPr lang="ru-RU" sz="1800" spc="-1" dirty="0" smtClean="0">
              <a:solidFill>
                <a:srgbClr val="595959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ru-RU" sz="1800" spc="-1" dirty="0">
              <a:solidFill>
                <a:srgbClr val="595959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1800" spc="-1" dirty="0" smtClean="0">
                <a:solidFill>
                  <a:srgbClr val="595959"/>
                </a:solidFill>
                <a:latin typeface="Arial"/>
              </a:rPr>
              <a:t>Аспирантура </a:t>
            </a:r>
            <a:r>
              <a:rPr lang="ru-RU" sz="1800" spc="-1" dirty="0" err="1" smtClean="0">
                <a:solidFill>
                  <a:srgbClr val="595959"/>
                </a:solidFill>
                <a:latin typeface="Arial"/>
              </a:rPr>
              <a:t>УлГУ</a:t>
            </a:r>
            <a:r>
              <a:rPr lang="ru-RU" sz="1800" spc="-1" dirty="0" smtClean="0">
                <a:solidFill>
                  <a:srgbClr val="595959"/>
                </a:solidFill>
                <a:latin typeface="Arial"/>
              </a:rPr>
              <a:t> (</a:t>
            </a:r>
            <a:r>
              <a:rPr lang="en-US" sz="1800" spc="-1" dirty="0" smtClean="0">
                <a:solidFill>
                  <a:srgbClr val="595959"/>
                </a:solidFill>
                <a:latin typeface="Arial"/>
              </a:rPr>
              <a:t>Telegram</a:t>
            </a:r>
            <a:r>
              <a:rPr lang="ru-RU" sz="1800" spc="-1" dirty="0" smtClean="0">
                <a:solidFill>
                  <a:srgbClr val="595959"/>
                </a:solidFill>
                <a:latin typeface="Arial"/>
              </a:rPr>
              <a:t>)</a:t>
            </a: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ru-RU" sz="1800" spc="-1" dirty="0" smtClean="0">
              <a:solidFill>
                <a:srgbClr val="595959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1800" spc="-1" dirty="0" smtClean="0">
                <a:solidFill>
                  <a:srgbClr val="595959"/>
                </a:solidFill>
                <a:latin typeface="Arial"/>
              </a:rPr>
              <a:t>Литературный обзор, оформление ссылок и списка литературы: рекомендации (презентация)</a:t>
            </a: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ru-RU" sz="18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274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714713-3639-4835-88FD-44AAD1E76746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46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780" y="71504"/>
            <a:ext cx="6190456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Заголовок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9652D1-B00B-565D-3CAC-88EA070C0C7C}"/>
              </a:ext>
            </a:extLst>
          </p:cNvPr>
          <p:cNvSpPr txBox="1"/>
          <p:nvPr/>
        </p:nvSpPr>
        <p:spPr>
          <a:xfrm>
            <a:off x="467544" y="1059582"/>
            <a:ext cx="843764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CC"/>
                </a:solidFill>
              </a:rPr>
              <a:t>Хороший </a:t>
            </a:r>
            <a:r>
              <a:rPr lang="ru-RU" sz="2400" dirty="0" smtClean="0">
                <a:solidFill>
                  <a:srgbClr val="0033CC"/>
                </a:solidFill>
              </a:rPr>
              <a:t>заголовок:</a:t>
            </a:r>
            <a:endParaRPr lang="ru-RU" sz="2400" dirty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Описательный, но точный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Составлен с помощью простых слов «невычурным» языком (не нужно</a:t>
            </a:r>
          </a:p>
          <a:p>
            <a:r>
              <a:rPr lang="ru-RU" sz="2000" dirty="0"/>
              <a:t>«раздувать его важность»)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Нельзя использовать аббревиатуры и акронимы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 делайте громких заявлений (инновационное исследование, </a:t>
            </a:r>
            <a:r>
              <a:rPr lang="ru-RU" sz="2000" dirty="0" smtClean="0"/>
              <a:t>уникальное исследование</a:t>
            </a:r>
            <a:r>
              <a:rPr lang="ru-RU" sz="2000" dirty="0"/>
              <a:t>….)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Может </a:t>
            </a:r>
            <a:r>
              <a:rPr lang="ru-RU" sz="2000" dirty="0"/>
              <a:t>быть представлен в форме вопроса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Старайтесь </a:t>
            </a:r>
            <a:r>
              <a:rPr lang="ru-RU" sz="2000" dirty="0"/>
              <a:t>не использовать больше 20 слов в </a:t>
            </a:r>
            <a:r>
              <a:rPr lang="ru-RU" sz="2000" dirty="0" smtClean="0"/>
              <a:t>заголовке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5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780" y="71504"/>
            <a:ext cx="6190456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cs typeface="Times New Roman" pitchFamily="18" charset="0"/>
              </a:rPr>
              <a:t>Что должна включать аннотация?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225EE4-E8A1-CEE1-BFF8-0228027AE2C7}"/>
              </a:ext>
            </a:extLst>
          </p:cNvPr>
          <p:cNvSpPr txBox="1"/>
          <p:nvPr/>
        </p:nvSpPr>
        <p:spPr>
          <a:xfrm>
            <a:off x="827584" y="1141918"/>
            <a:ext cx="74888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ffectLst/>
                <a:ea typeface="Times New Roman" panose="02020603050405020304" pitchFamily="18" charset="0"/>
              </a:rPr>
              <a:t>предмет и цель работы (если они не следуют из названия статьи);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</a:rPr>
              <a:t>описание проблемы и текущего положения дел;</a:t>
            </a:r>
            <a:endParaRPr lang="ru-RU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ffectLst/>
                <a:ea typeface="Times New Roman" panose="02020603050405020304" pitchFamily="18" charset="0"/>
              </a:rPr>
              <a:t>используемый метод или методы исследования;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ffectLst/>
                <a:ea typeface="Times New Roman" panose="02020603050405020304" pitchFamily="18" charset="0"/>
              </a:rPr>
              <a:t>основные результаты исследования;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ffectLst/>
                <a:ea typeface="Times New Roman" panose="02020603050405020304" pitchFamily="18" charset="0"/>
              </a:rPr>
              <a:t>отличия данной публикации от других, схожих по теме;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ffectLst/>
                <a:ea typeface="Times New Roman" panose="02020603050405020304" pitchFamily="18" charset="0"/>
              </a:rPr>
              <a:t>область применения результатов;</a:t>
            </a:r>
          </a:p>
          <a:p>
            <a:pPr marL="342900" lvl="0" indent="-34290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ffectLst/>
                <a:ea typeface="Times New Roman" panose="02020603050405020304" pitchFamily="18" charset="0"/>
              </a:rPr>
              <a:t>выводы, рекомендации, перспективы развития работы.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40D8A2-20D1-ADD2-9B21-42AC76DE3D8B}"/>
              </a:ext>
            </a:extLst>
          </p:cNvPr>
          <p:cNvSpPr txBox="1"/>
          <p:nvPr/>
        </p:nvSpPr>
        <p:spPr>
          <a:xfrm>
            <a:off x="467544" y="3651870"/>
            <a:ext cx="82809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Из-за ограниченного объема все вышеперечисленные пункты отразить бывает трудно. Тогда выбирается то, что автор считает наиболее значимым.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26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30F638-EBA4-012D-15BF-AC95585CA1F2}"/>
              </a:ext>
            </a:extLst>
          </p:cNvPr>
          <p:cNvSpPr txBox="1"/>
          <p:nvPr/>
        </p:nvSpPr>
        <p:spPr>
          <a:xfrm>
            <a:off x="467544" y="1059582"/>
            <a:ext cx="6984776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8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АННОТАЦИЯ </a:t>
            </a:r>
            <a:r>
              <a:rPr lang="ru-RU" sz="1800" dirty="0" smtClean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отвечает </a:t>
            </a:r>
            <a:r>
              <a:rPr lang="ru-RU" sz="18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на вопросы: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Что общество знает о проблеме (около </a:t>
            </a:r>
            <a:r>
              <a:rPr lang="ru-RU" sz="1600" b="1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30 слов</a:t>
            </a:r>
            <a:r>
              <a:rPr lang="ru-RU" sz="16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На какой вопрос автор стремится ответить (+ его гипотезы и причины, по которым он решил написать эту статью) - около </a:t>
            </a:r>
            <a:r>
              <a:rPr lang="ru-RU" sz="1600" b="1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50 слов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Что автор сделал для того, чтобы получить этот ответ - около </a:t>
            </a:r>
            <a:r>
              <a:rPr lang="ru-RU" sz="1600" b="1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50 слов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Что он обнаружил в результате своих действий - около </a:t>
            </a:r>
            <a:r>
              <a:rPr lang="ru-RU" sz="1600" b="1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50 - 150 слов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К какому выводу автор пришел - около </a:t>
            </a:r>
            <a:r>
              <a:rPr lang="ru-RU" sz="1600" b="1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30 слов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Почему полученные результаты и выводы важны, почему остальные должны читать статью - около </a:t>
            </a:r>
            <a:r>
              <a:rPr lang="ru-RU" sz="1600" b="1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50 слов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3E231A"/>
                </a:solidFill>
                <a:effectLst/>
                <a:latin typeface="Noteworthy-Light"/>
                <a:ea typeface="Calibri" panose="020F0502020204030204" pitchFamily="34" charset="0"/>
                <a:cs typeface="Noteworthy-Light"/>
              </a:rPr>
              <a:t>Оптимально - </a:t>
            </a:r>
            <a:r>
              <a:rPr lang="ru-RU" sz="1600" b="1" dirty="0">
                <a:solidFill>
                  <a:srgbClr val="3E231A"/>
                </a:solidFill>
                <a:effectLst/>
                <a:latin typeface="Noteworthy-Bold"/>
                <a:ea typeface="Calibri" panose="020F0502020204030204" pitchFamily="34" charset="0"/>
                <a:cs typeface="Noteworthy-Bold"/>
              </a:rPr>
              <a:t>300 слов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48780" y="71504"/>
            <a:ext cx="6190456" cy="648072"/>
          </a:xfrm>
        </p:spPr>
        <p:txBody>
          <a:bodyPr>
            <a:normAutofit/>
          </a:bodyPr>
          <a:lstStyle/>
          <a:p>
            <a:r>
              <a:rPr lang="ru-RU" sz="3100" b="1" dirty="0">
                <a:effectLst/>
                <a:ea typeface="Times New Roman" panose="02020603050405020304" pitchFamily="18" charset="0"/>
              </a:rPr>
              <a:t>Какой должна быть аннотация?</a:t>
            </a:r>
            <a:endParaRPr lang="ru-RU" sz="3100" b="1" u="sng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4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780" y="71504"/>
            <a:ext cx="6190456" cy="648072"/>
          </a:xfrm>
        </p:spPr>
        <p:txBody>
          <a:bodyPr>
            <a:normAutofit/>
          </a:bodyPr>
          <a:lstStyle/>
          <a:p>
            <a:r>
              <a:rPr lang="ru-RU" sz="3100" b="1" dirty="0">
                <a:effectLst/>
                <a:ea typeface="Times New Roman" panose="02020603050405020304" pitchFamily="18" charset="0"/>
              </a:rPr>
              <a:t>Какой должна быть аннотация?</a:t>
            </a:r>
            <a:endParaRPr lang="ru-RU" sz="3100" b="1" u="sng" dirty="0">
              <a:cs typeface="Times New Roman" pitchFamily="18" charset="0"/>
            </a:endParaRPr>
          </a:p>
        </p:txBody>
      </p:sp>
      <p:pic>
        <p:nvPicPr>
          <p:cNvPr id="4" name="Рисунок 3" descr="улгг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9441"/>
            <a:ext cx="720080" cy="69219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771550"/>
            <a:ext cx="9144000" cy="0"/>
          </a:xfrm>
          <a:prstGeom prst="line">
            <a:avLst/>
          </a:prstGeom>
          <a:ln w="19050">
            <a:solidFill>
              <a:srgbClr val="402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D4E611-DD98-9DB9-D957-91B38C423F88}"/>
              </a:ext>
            </a:extLst>
          </p:cNvPr>
          <p:cNvSpPr txBox="1"/>
          <p:nvPr/>
        </p:nvSpPr>
        <p:spPr>
          <a:xfrm>
            <a:off x="467544" y="987574"/>
            <a:ext cx="83529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 следует писать аннотацию от 1-го лица, отражая личные мысли. Недопустимы фразы типа «По-моему», «На мой взгляд», «Я думаю» и т.п.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В аннотации следует избегать лишних вводных фраз (например, «автор статьи рассматривает...», «автор полагает…» и т.д.), а также сложных грамматических конструкций. 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Аннотацию следует писать как можно более лаконичным, точным и простым языком, </a:t>
            </a:r>
            <a:r>
              <a:rPr lang="ru-RU" sz="2000" dirty="0"/>
              <a:t>придерживаясь научного стиля.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Аннотации для специализированных сборников и журналов пишутся с расчетом на читателя с релевантными знаниями, с использованием профессиональных терминов.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20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3055</Words>
  <Application>Microsoft Office PowerPoint</Application>
  <PresentationFormat>Экран (16:9)</PresentationFormat>
  <Paragraphs>410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Представление научной работы: Аннотация, тезисы, доклад, статья</vt:lpstr>
      <vt:lpstr>Формы представления научной работы</vt:lpstr>
      <vt:lpstr>Аннотация</vt:lpstr>
      <vt:lpstr>Для чего нужна аннотация?</vt:lpstr>
      <vt:lpstr>ПОМНИТЕ!</vt:lpstr>
      <vt:lpstr>Заголовок</vt:lpstr>
      <vt:lpstr>Что должна включать аннотация?</vt:lpstr>
      <vt:lpstr>Какой должна быть аннотация?</vt:lpstr>
      <vt:lpstr>Какой должна быть аннотация?</vt:lpstr>
      <vt:lpstr>Какой должна быть аннотация?</vt:lpstr>
      <vt:lpstr>Фразы, рекомендуемые для написания  аннотации к научной статье:</vt:lpstr>
      <vt:lpstr>Фразы, рекомендуемые для написания  аннотации к научной статье:</vt:lpstr>
      <vt:lpstr>Слабая аннотация</vt:lpstr>
      <vt:lpstr>Представление научной работы в виде доклада</vt:lpstr>
      <vt:lpstr>Тезисы доклада</vt:lpstr>
      <vt:lpstr>Тезисы доклада</vt:lpstr>
      <vt:lpstr>Тезисы доклада</vt:lpstr>
      <vt:lpstr>Тезисы доклада</vt:lpstr>
      <vt:lpstr>Тезисы доклада</vt:lpstr>
      <vt:lpstr>Тезисы доклада</vt:lpstr>
      <vt:lpstr>Этапы подготовки научного доклада</vt:lpstr>
      <vt:lpstr>План научного доклада</vt:lpstr>
      <vt:lpstr>План научного доклада</vt:lpstr>
      <vt:lpstr>Презентация к научному докладу: содержание</vt:lpstr>
      <vt:lpstr>Презентация к научному докладу: оформление</vt:lpstr>
      <vt:lpstr>Презентация к научному докладу: оформление</vt:lpstr>
      <vt:lpstr>Пример слайда с цитатой</vt:lpstr>
      <vt:lpstr>Пример слайда с перечнем</vt:lpstr>
      <vt:lpstr>Пример слайда с перечнем</vt:lpstr>
      <vt:lpstr>Как делать доклад?</vt:lpstr>
      <vt:lpstr>Обсуждение доклада</vt:lpstr>
      <vt:lpstr>Отвечаем на вопросы</vt:lpstr>
      <vt:lpstr> Как написать и опубликовать статью?   Вопросы начинающего исследователя </vt:lpstr>
      <vt:lpstr>Где найти ответы?</vt:lpstr>
      <vt:lpstr>Каковы особенности и проблемы научных публикаций в XXI веке?</vt:lpstr>
      <vt:lpstr>Слайд 36</vt:lpstr>
      <vt:lpstr>                   Требования к содержанию</vt:lpstr>
      <vt:lpstr>Требования к оформлению</vt:lpstr>
      <vt:lpstr>Требования к оформлению:          стандарты зарубежных журналов  (структура хорошая, но в каждом журнале  смотрим свои требования)</vt:lpstr>
      <vt:lpstr>Как и кем оценивается статья?</vt:lpstr>
      <vt:lpstr>Как и кем оценивается статья?</vt:lpstr>
      <vt:lpstr>  Редакторы и рецензенты должны иметь возможность  понять и оценить потенциал научной работы.  Что для этого необходимо и достаточно? </vt:lpstr>
      <vt:lpstr>Для чего нужна структура в статье?</vt:lpstr>
      <vt:lpstr> Одной из основных причин отказа журналами в публикации является несоответствие рукописей предъявляемым требованиям по оформлению и структурированию. Любое исследование, описанное непоследовательно, будет дезориентировать читателя и не вызовет интереса в научном сообществе. Задача автора - помочь читателю обнаружить необходимую ему информацию в соответствующих секциях и подсекциях. Важно отметить, что у большинства журналов есть четко прописанные требования относительно структурирования рукописей, написания аннотаций, названий подзаголовков. Для автора важно произвести впечатление на редактора грамотным и корректным оформлением результатов своего исследования, таким образом показывая уважение к рекомендациям журнала. </vt:lpstr>
      <vt:lpstr>Структура исследовательской статьи</vt:lpstr>
      <vt:lpstr>Структура исследовательской статьи</vt:lpstr>
      <vt:lpstr>Какие вопросы надо прояснить  на этапе подготовки статьи</vt:lpstr>
      <vt:lpstr>Какие вопросы надо прояснить  на этапе представления статьи в журнал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</dc:title>
  <dc:creator>Андрей Круглов Владимирович</dc:creator>
  <cp:lastModifiedBy>FMIAT</cp:lastModifiedBy>
  <cp:revision>76</cp:revision>
  <dcterms:created xsi:type="dcterms:W3CDTF">2022-01-25T09:49:32Z</dcterms:created>
  <dcterms:modified xsi:type="dcterms:W3CDTF">2024-11-20T10:36:38Z</dcterms:modified>
</cp:coreProperties>
</file>