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9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92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90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2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EDCFF-274C-4262-911E-002F845FA606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B4FF7-1D34-430D-A844-789E525A2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750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регулируется множеством нормативных актов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B4FF7-1D34-430D-A844-789E525A251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578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дано понятие физкультурно-спортивной организации.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B4FF7-1D34-430D-A844-789E525A251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382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Согласно ст. 32 ФЗ «Об образовании в Российской Федерации» индивидуальный предприниматель осуществляет образовательную деятельность непосредственно или с привлечением педагогических работников.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B4FF7-1D34-430D-A844-789E525A251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951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Вместе с тем, согласно ч. 2 указанной статьи соискателями лицензии на осуществление образовательной деятельности являются образовательные организации, организации, осуществляющие обучение, а также индивидуальные предприниматели, 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 исключением индивидуальных предпринимателей, осуществляющих образовательную деятельность непосредственно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B4FF7-1D34-430D-A844-789E525A251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733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Таким образом, для осуществления указанной Вами деятельности необходимо наличие соответствующего среднего профессионального образования или высшего образования, подтвержденного соответствующими дипломами.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B4FF7-1D34-430D-A844-789E525A251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124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указанных документах содержатся требования, которым должна соответствовать Ваша деятельность и помещение, в котором будут проводиться занятия.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B4FF7-1D34-430D-A844-789E525A251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576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Статья 348.4. Временный перевод спортсмена к другому работодателю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случаях, когда работодатель не имеет возможности обеспечить участие спортсмена в спортивных соревнованиях, допускается по согласованию между работодателями временный перевод спортсмена с его письменного согласия к другому работодателю на срок, не превышающий одного года.</a:t>
            </a:r>
            <a:b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период временного перевода работодатель по месту временной работы заключает со спортсменом срочный трудовой договор в соответствии с требованиями статьи 348.2 настоящего Кодекса.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B4FF7-1D34-430D-A844-789E525A2510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845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время отсутствия спортсмена, тренера на рабочем месте в связи с проездом к месту расположения спортивной сборной команды Российской Федерации и обратно, а также в связи с участием в спортивных мероприятиях в составе указанной команды за спортсменом, тренером сохраняются место работы (должность) и средний заработок.</a:t>
            </a:r>
            <a:b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Расходы по проезду спортсмена, тренера к месту расположения спортивной сборной команды Российской Федерации и обратно, другие расходы, связанные с их участием в спортивных мероприятиях в составе указанной команды, возмещаются в порядке, предусмотренном федеральными законами, иными нормативными правовыми актами Российской Федерации, нормами, утвержденными общероссийскими спортивными федерациями.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B4FF7-1D34-430D-A844-789E525A2510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009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Направление в служебные командировки, привлечение к сверхурочной работе, работе в ночное время, в выходные и нерабочие праздничные дни спортсменов, не достигших возраста восемнадцати лет, допускаются в случаях и порядке, которые предусмотрены трудовым законодательством и иными нормативными правовыми актами, содержащими нормы трудового права, коллективными договорами, соглашениями, локальными нормативными актами, трудовым договором.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B4FF7-1D34-430D-A844-789E525A2510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229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574D-CBE4-487F-9CAD-92F0678A786C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7998B92-9432-42D4-B235-E95F75E3D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7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574D-CBE4-487F-9CAD-92F0678A786C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7998B92-9432-42D4-B235-E95F75E3D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26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574D-CBE4-487F-9CAD-92F0678A786C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7998B92-9432-42D4-B235-E95F75E3D07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431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574D-CBE4-487F-9CAD-92F0678A786C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998B92-9432-42D4-B235-E95F75E3D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607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574D-CBE4-487F-9CAD-92F0678A786C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998B92-9432-42D4-B235-E95F75E3D07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0492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574D-CBE4-487F-9CAD-92F0678A786C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998B92-9432-42D4-B235-E95F75E3D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815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574D-CBE4-487F-9CAD-92F0678A786C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8B92-9432-42D4-B235-E95F75E3D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942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574D-CBE4-487F-9CAD-92F0678A786C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8B92-9432-42D4-B235-E95F75E3D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19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574D-CBE4-487F-9CAD-92F0678A786C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8B92-9432-42D4-B235-E95F75E3D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47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574D-CBE4-487F-9CAD-92F0678A786C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7998B92-9432-42D4-B235-E95F75E3D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8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574D-CBE4-487F-9CAD-92F0678A786C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7998B92-9432-42D4-B235-E95F75E3D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38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574D-CBE4-487F-9CAD-92F0678A786C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7998B92-9432-42D4-B235-E95F75E3D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73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574D-CBE4-487F-9CAD-92F0678A786C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8B92-9432-42D4-B235-E95F75E3D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574D-CBE4-487F-9CAD-92F0678A786C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8B92-9432-42D4-B235-E95F75E3D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87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574D-CBE4-487F-9CAD-92F0678A786C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8B92-9432-42D4-B235-E95F75E3D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6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574D-CBE4-487F-9CAD-92F0678A786C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998B92-9432-42D4-B235-E95F75E3D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49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6574D-CBE4-487F-9CAD-92F0678A786C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7998B92-9432-42D4-B235-E95F75E3D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700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3600" dirty="0"/>
              <a:t>Деятельность по оказанию платных услуг в области спортивного образования по </a:t>
            </a:r>
            <a:r>
              <a:rPr lang="ru-RU" sz="3600" dirty="0" smtClean="0"/>
              <a:t>виду спорта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42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Часть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209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Согласно ч. 3 ст. 32 ФЗ «Об образовании в Российской Федерации»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индивидуальные </a:t>
            </a:r>
            <a:r>
              <a:rPr lang="ru-RU" dirty="0"/>
              <a:t>предприниматели осуществляют образовательную деятельность по основным и дополнительным общеобразовательным программам, программам профессионального обучения. </a:t>
            </a:r>
            <a:endParaRPr lang="ru-RU" dirty="0" smtClean="0"/>
          </a:p>
          <a:p>
            <a:r>
              <a:rPr lang="ru-RU" b="1" dirty="0" smtClean="0"/>
              <a:t>Физические </a:t>
            </a:r>
            <a:r>
              <a:rPr lang="ru-RU" b="1" dirty="0"/>
              <a:t>лица, которые в соответствии с трудовым законодательством не допускаются к педагогической деятельности, не вправе осуществлять образовательную деятельность в качестве индивидуальных предпринимателей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739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силу ст. 46 ФЗ «Об образовании в Российской Федерации»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Право </a:t>
            </a:r>
            <a:r>
              <a:rPr lang="ru-RU" dirty="0"/>
              <a:t>на занятие педагогической деятельностью имеют лица, имеющие среднее профессиональное или высшее образование и отвечающие квалификационным требованиям, указанным в квалификационных справочниках, и (или) профессиональным стандартам.</a:t>
            </a:r>
          </a:p>
          <a:p>
            <a:r>
              <a:rPr lang="ru-RU" dirty="0"/>
              <a:t>Номенклатура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 утверждается Правительством Российской Федерации.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386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Согласно Постановлению Правительства Российской Федерации от 8 августа 2013 года № 678 «Об утверждении 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организаций» существуют следующие номенклатуры должностей, относящиеся к спорту:</a:t>
            </a:r>
          </a:p>
          <a:p>
            <a:r>
              <a:rPr lang="ru-RU" b="1" dirty="0"/>
              <a:t>- инструктор по физической культуре;</a:t>
            </a:r>
          </a:p>
          <a:p>
            <a:r>
              <a:rPr lang="ru-RU" b="1" dirty="0"/>
              <a:t>- старший тренер-преподаватель;</a:t>
            </a:r>
          </a:p>
          <a:p>
            <a:r>
              <a:rPr lang="ru-RU" b="1" dirty="0"/>
              <a:t>- тренер-преподаватель.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231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Согласно ст. 331 ТК РФ к педагогической деятельности не допускаются лица: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657725"/>
          </a:xfrm>
        </p:spPr>
        <p:txBody>
          <a:bodyPr>
            <a:normAutofit fontScale="77500" lnSpcReduction="20000"/>
          </a:bodyPr>
          <a:lstStyle/>
          <a:p>
            <a:r>
              <a:rPr lang="ru-RU" sz="2000" b="1" dirty="0" smtClean="0"/>
              <a:t>- </a:t>
            </a:r>
            <a:r>
              <a:rPr lang="ru-RU" sz="2000" b="1" dirty="0"/>
              <a:t>лишенные права заниматься педагогической деятельностью в соответствии с вступившим в законную силу приговором суда;</a:t>
            </a:r>
          </a:p>
          <a:p>
            <a:r>
              <a:rPr lang="ru-RU" sz="2000" b="1" dirty="0"/>
              <a:t>- имеющие или имевшие судимость, подвергающиеся или подвергавшиеся уголовному преследованию (за исключением лиц, уголовное преследование в отношении которых прекращено по реабилитирующим основаниям) за преступления против жизни и здоровья, свободы, чести и достоинства личности (за исключением незаконного помещения в психиатрический стационар, клеветы и оскорбления), половой неприкосновенности и половой свободы личности, против семьи и несовершеннолетних, здоровья населения и общественной нравственности, основ конституционного строя и безопасности государства, а также против общественной безопасности;</a:t>
            </a:r>
          </a:p>
          <a:p>
            <a:pPr marL="0" indent="0">
              <a:buNone/>
            </a:pPr>
            <a:r>
              <a:rPr lang="ru-RU" sz="2000" b="1" dirty="0"/>
              <a:t> (см. текст в предыдущей редакции)</a:t>
            </a:r>
          </a:p>
          <a:p>
            <a:r>
              <a:rPr lang="ru-RU" sz="2000" b="1" dirty="0"/>
              <a:t>- имеющие неснятую или непогашенную судимость за умышленные тяжкие и особо тяжкие преступления;</a:t>
            </a:r>
          </a:p>
          <a:p>
            <a:r>
              <a:rPr lang="ru-RU" sz="2000" b="1" dirty="0"/>
              <a:t>- признанные недееспособными в установленном федеральным законом порядке;</a:t>
            </a:r>
          </a:p>
          <a:p>
            <a:r>
              <a:rPr lang="ru-RU" sz="2000" b="1" dirty="0"/>
              <a:t>- имеющие заболевания, предусмотренные перечнем, утверждаемым федеральным органом исполнительной власти, осуществляющим функции по выработке государственной политики и нормативно-правовому регулированию в области здравоохранения.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793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Согласно п. 24 ст. 2 ФЗ «О физической культуре и спорте в Российской Федерации»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тренер </a:t>
            </a:r>
            <a:r>
              <a:rPr lang="ru-RU" dirty="0"/>
              <a:t>- физическое лицо, имеющее соответствующее среднее профессиональное образование или высшее образование и осуществляющее проведение со спортсменами тренировочных мероприятий, а также осуществляющее руководство их состязательной деятельностью для достижения спортивных результатов.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82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b="1" dirty="0"/>
              <a:t>Помимо этих требований, рекомендуем ознакомиться со следующими документами, регулирующими указанную деятельность: </a:t>
            </a:r>
            <a:endParaRPr lang="ru-RU" sz="2000" b="1" dirty="0" smtClean="0"/>
          </a:p>
          <a:p>
            <a:r>
              <a:rPr lang="ru-RU" sz="2000" b="1" dirty="0" smtClean="0"/>
              <a:t>Федеральный </a:t>
            </a:r>
            <a:r>
              <a:rPr lang="ru-RU" sz="2000" b="1" dirty="0"/>
              <a:t>закон от 29.12.2012 N 273-ФЗ «Об образовании в Российской Федерации»; Федеральный закон от 04.12.2007 N 329-ФЗ «О физической культуре и спорте в Российской Федерации»; СанПиН 2.4.4.1251-03 «Санитарно-эпидемиологические требования к учреждениям дополнительного образования детей (внешкольные учреждения)»; Приказ </a:t>
            </a:r>
            <a:r>
              <a:rPr lang="ru-RU" sz="2000" b="1" dirty="0" err="1"/>
              <a:t>Минспорта</a:t>
            </a:r>
            <a:r>
              <a:rPr lang="ru-RU" sz="2000" b="1" dirty="0"/>
              <a:t> России от 24.10.2012 N 325 «О методических рекомендациях по организации спортивной подготовки в Российской Федерации».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56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Статья 41. Охрана здоровья обучающихся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1"/>
            <a:r>
              <a:rPr lang="ru-RU" dirty="0"/>
              <a:t>Федеральный закон от 29.12.2012 N 273-ФЗ (ред. от 03.08.2018) "Об образовании в Российской Федерации"</a:t>
            </a:r>
          </a:p>
          <a:p>
            <a:r>
              <a:rPr lang="ru-RU" b="1" dirty="0" smtClean="0"/>
              <a:t>Охрана </a:t>
            </a:r>
            <a:r>
              <a:rPr lang="ru-RU" b="1" dirty="0"/>
              <a:t>здоровья обучающихся включает в себя:</a:t>
            </a:r>
          </a:p>
          <a:p>
            <a:r>
              <a:rPr lang="ru-RU" dirty="0"/>
              <a:t>1) оказание первичной медико-санитарной помощи в порядке, установленном законодательством в сфере охраны здоровья;</a:t>
            </a:r>
          </a:p>
          <a:p>
            <a:r>
              <a:rPr lang="ru-RU" dirty="0"/>
              <a:t>2) организацию питания обучающихся;</a:t>
            </a:r>
          </a:p>
          <a:p>
            <a:r>
              <a:rPr lang="ru-RU" dirty="0"/>
              <a:t>3) определение оптимальной учебной, </a:t>
            </a:r>
            <a:r>
              <a:rPr lang="ru-RU" dirty="0" err="1"/>
              <a:t>внеучебной</a:t>
            </a:r>
            <a:r>
              <a:rPr lang="ru-RU" dirty="0"/>
              <a:t> нагрузки, режима учебных занятий и продолжительности каникул</a:t>
            </a:r>
            <a:r>
              <a:rPr lang="ru-RU" dirty="0" smtClean="0"/>
              <a:t>;</a:t>
            </a:r>
          </a:p>
          <a:p>
            <a:r>
              <a:rPr lang="ru-RU" dirty="0"/>
              <a:t>4) пропаганду и обучение навыкам здорового образа жизни, требованиям охраны труда;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42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Статья 41. Охрана здоровья обучающихся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5</a:t>
            </a:r>
            <a:r>
              <a:rPr lang="ru-RU" dirty="0"/>
              <a:t>) организацию и создание условий для профилактики заболеваний и оздоровления обучающихся, для занятия ими физической культурой и спортом;</a:t>
            </a:r>
          </a:p>
          <a:p>
            <a:r>
              <a:rPr lang="ru-RU" dirty="0"/>
              <a:t>6) прохождение обучающимися в соответствии с законодательством Российской Федерации медицинских осмотров, в том числе профилактических медицинских осмотров, в связи с занятиями физической культурой и спортом, и диспансеризации;</a:t>
            </a:r>
          </a:p>
          <a:p>
            <a:pPr marL="0" indent="0">
              <a:buNone/>
            </a:pPr>
            <a:r>
              <a:rPr lang="ru-RU" dirty="0"/>
              <a:t>(в ред. Федерального закона от 03.07.2016 N 286-ФЗ)</a:t>
            </a:r>
          </a:p>
          <a:p>
            <a:r>
              <a:rPr lang="ru-RU" dirty="0"/>
              <a:t>7) профилактику и запрещение курения, употребления алкогольных, слабоалкогольных напитков, пива, наркотических средств и психотропных веществ, их </a:t>
            </a:r>
            <a:r>
              <a:rPr lang="ru-RU" dirty="0" err="1"/>
              <a:t>прекурсоров</a:t>
            </a:r>
            <a:r>
              <a:rPr lang="ru-RU" dirty="0"/>
              <a:t> и аналогов и других одурманивающих веществ;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902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Статья 41. Охрана здоровья обучающихся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8</a:t>
            </a:r>
            <a:r>
              <a:rPr lang="ru-RU" dirty="0"/>
              <a:t>) обеспечение безопасности обучающихся во время пребывания в организации, осуществляющей образовательную деятельность;</a:t>
            </a:r>
          </a:p>
          <a:p>
            <a:r>
              <a:rPr lang="ru-RU" dirty="0"/>
              <a:t>9) профилактику несчастных случаев с обучающимися во время пребывания в организации, осуществляющей образовательную деятельность</a:t>
            </a:r>
            <a:r>
              <a:rPr lang="ru-RU" dirty="0" smtClean="0"/>
              <a:t>;</a:t>
            </a:r>
          </a:p>
          <a:p>
            <a:r>
              <a:rPr lang="ru-RU" dirty="0"/>
              <a:t>10) проведение санитарно-противоэпидемических и профилактических мероприятий;</a:t>
            </a:r>
          </a:p>
          <a:p>
            <a:r>
              <a:rPr lang="ru-RU" b="1" i="1" dirty="0"/>
              <a:t>11) обучение педагогических работников навыкам оказания первой помощи.</a:t>
            </a:r>
          </a:p>
          <a:p>
            <a:r>
              <a:rPr lang="ru-RU" dirty="0"/>
              <a:t>(п. 11 введен Федеральным законом от 03.07.2016 N 313-ФЗ)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471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Часть 1.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710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/>
              <a:t>2 3. Организация оказания первичной медико-санитарной помощи </a:t>
            </a:r>
            <a:r>
              <a:rPr lang="ru-RU" sz="2200" dirty="0" smtClean="0"/>
              <a:t>обучающимся осуществляется </a:t>
            </a:r>
            <a:r>
              <a:rPr lang="ru-RU" sz="2200" dirty="0"/>
              <a:t>органами исполнительной власти в сфере здравоохранения.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Первичная </a:t>
            </a:r>
            <a:r>
              <a:rPr lang="ru-RU" b="1" dirty="0"/>
              <a:t>медико-санитарная помощь оказывается обучающимся медицинскими организациями, а также образовательными организациями, осуществляющими медицинскую деятельность в порядке, установленном законодательством в сфере охраны здоровья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Оказание первичной медико-санитарной помощи обучающимся в образовательных организациях, реализующих основные общеобразовательные программы, образовательные программы среднего профессионального образования, программы </a:t>
            </a:r>
            <a:r>
              <a:rPr lang="ru-RU" b="1" dirty="0" err="1"/>
              <a:t>бакалавриата</a:t>
            </a:r>
            <a:r>
              <a:rPr lang="ru-RU" b="1" dirty="0"/>
              <a:t>, программы </a:t>
            </a:r>
            <a:r>
              <a:rPr lang="ru-RU" b="1" dirty="0" err="1"/>
              <a:t>специалитета</a:t>
            </a:r>
            <a:r>
              <a:rPr lang="ru-RU" b="1" dirty="0"/>
              <a:t>, программы магистратуры, дополнительные предпрофессиональные образовательные программы в области физической культуры и спорта и дополнительные предпрофессиональные образовательные программы в области искусств, осуществляется в образовательной организации либо в случаях, установленных органами государственной власти субъектов Российской Федерации, в медицинской организации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При оказании первичной медико-санитарной помощи обучающимся в образовательной организации эта образовательная организация обязана предоставить безвозмездно медицинской организации помещение, соответствующее условиям и требованиям для оказания указанной помощи.</a:t>
            </a:r>
          </a:p>
        </p:txBody>
      </p:sp>
    </p:spTree>
    <p:extLst>
      <p:ext uri="{BB962C8B-B14F-4D97-AF65-F5344CB8AC3E}">
        <p14:creationId xmlns:p14="http://schemas.microsoft.com/office/powerpoint/2010/main" val="1434741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/>
              <a:t>4. Организации, осуществляющие образовательную деятельность, при реализации образовательных программ создают условия для охраны здоровья обучающихся, в том числе обеспечивают:</a:t>
            </a:r>
            <a:br>
              <a:rPr lang="ru-RU" sz="22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 smtClean="0"/>
              <a:t>1</a:t>
            </a:r>
            <a:r>
              <a:rPr lang="ru-RU" dirty="0"/>
              <a:t>) наблюдение за состоянием здоровья обучающихся;</a:t>
            </a:r>
          </a:p>
          <a:p>
            <a:pPr marL="0" indent="0" fontAlgn="base">
              <a:buNone/>
            </a:pPr>
            <a:r>
              <a:rPr lang="ru-RU" dirty="0"/>
              <a:t>(п. 1 в ред. Федерального закона от 03.07.2016 N 313-ФЗ)</a:t>
            </a:r>
          </a:p>
          <a:p>
            <a:pPr fontAlgn="base"/>
            <a:r>
              <a:rPr lang="ru-RU" dirty="0"/>
              <a:t>2) проведение санитарно-гигиенических, профилактических и оздоровительных мероприятий, обучение и воспитание в сфере охраны здоровья граждан в Российской Федерации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3</a:t>
            </a:r>
            <a:r>
              <a:rPr lang="ru-RU" dirty="0"/>
              <a:t>) соблюдение государственных санитарно-эпидемиологических правил и нормативов;</a:t>
            </a:r>
          </a:p>
        </p:txBody>
      </p:sp>
    </p:spTree>
    <p:extLst>
      <p:ext uri="{BB962C8B-B14F-4D97-AF65-F5344CB8AC3E}">
        <p14:creationId xmlns:p14="http://schemas.microsoft.com/office/powerpoint/2010/main" val="11583367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4. Организации, осуществляющие образовательную деятельность, при реализации образовательных программ создают условия для охраны здоровья обучающихся, в том числе обеспечивают: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4) расследование и учет несчастных случаев с обучающимися во время пребывания в организации, осуществляющей образовательную деятельность, в порядке, установленном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образования, по согласованию с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здравоохранения.</a:t>
            </a:r>
          </a:p>
        </p:txBody>
      </p:sp>
    </p:spTree>
    <p:extLst>
      <p:ext uri="{BB962C8B-B14F-4D97-AF65-F5344CB8AC3E}">
        <p14:creationId xmlns:p14="http://schemas.microsoft.com/office/powerpoint/2010/main" val="1956245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4. Организации, осуществляющие образовательную деятельность, при реализации образовательных программ создают условия для охраны здоровья обучающихся, в том числе обеспечивают: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5. Для обучающихся, осваивающих основные общеобразовательные программы и нуждающихся в длительном лечении, создаются образовательные организации, в том числе санаторные, в которых проводятся необходимые лечебные, реабилитационные и оздоровительные мероприятия для таких обучающихся. </a:t>
            </a:r>
            <a:endParaRPr lang="ru-RU" dirty="0" smtClean="0"/>
          </a:p>
          <a:p>
            <a:r>
              <a:rPr lang="ru-RU" dirty="0" smtClean="0"/>
              <a:t>Обучение </a:t>
            </a:r>
            <a:r>
              <a:rPr lang="ru-RU" dirty="0"/>
              <a:t>таких детей, а также детей-инвалидов, которые по состоянию здоровья не могут посещать образовательные организации, может быть также организовано образовательными организациями на дому или в медицинских организациях. Основанием для организации обучения на дому или в медицинской организации являются заключение медицинской организации и в письменной форме обращение родителей (законных представителей).</a:t>
            </a:r>
          </a:p>
        </p:txBody>
      </p:sp>
    </p:spTree>
    <p:extLst>
      <p:ext uri="{BB962C8B-B14F-4D97-AF65-F5344CB8AC3E}">
        <p14:creationId xmlns:p14="http://schemas.microsoft.com/office/powerpoint/2010/main" val="42041482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Часть 3.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6768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Глава 54.1. Особенности регулирования труда спортсменов и тренеров</a:t>
            </a:r>
            <a:br>
              <a:rPr lang="ru-RU" sz="2400" dirty="0"/>
            </a:br>
            <a:r>
              <a:rPr lang="ru-RU" sz="2400" dirty="0"/>
              <a:t>(введена Федеральным законом от 28.02.2008 N 13-ФЗ)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Статья 348.2. Особенности заключения трудовых договоров со спортсменами, с тренерами</a:t>
            </a:r>
          </a:p>
          <a:p>
            <a:r>
              <a:rPr lang="ru-RU" dirty="0"/>
              <a:t>По соглашению сторон со спортсменами могут заключаться как трудовые договоры на неопределенный срок, так и срочные трудовые договоры.</a:t>
            </a:r>
          </a:p>
          <a:p>
            <a:r>
              <a:rPr lang="ru-RU" dirty="0"/>
              <a:t>Срочные трудовые договоры могут заключаться по соглашению сторон с тренерами, принимаемыми на работу в целях проведения со спортсменами тренировочных мероприятий и осуществления руководства состязательной деятельностью спортсменов для достижения спортивных результатов в профессиональном спорте, а также с тренерами спортивных сборных команд.</a:t>
            </a:r>
            <a:br>
              <a:rPr lang="ru-RU" dirty="0"/>
            </a:br>
            <a:endParaRPr lang="ru-RU" dirty="0"/>
          </a:p>
          <a:p>
            <a:r>
              <a:rPr lang="ru-RU" dirty="0"/>
              <a:t>(в ред. Федерального закона от 29.02.2012 N 16-ФЗ)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46949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Помимо условий, установленных частью второй статьи 57 настоящего Кодекса, обязательными для включения в трудовой договор со спортсменом являются условия об:</a:t>
            </a:r>
            <a:br>
              <a:rPr lang="ru-RU" dirty="0"/>
            </a:br>
            <a:endParaRPr lang="ru-RU" dirty="0"/>
          </a:p>
          <a:p>
            <a:r>
              <a:rPr lang="ru-RU" dirty="0"/>
              <a:t>обязанности работодателя обеспечить проведение тренировочных мероприятий и участие спортсмена в спортивных соревнованиях под руководством тренера (тренеров);</a:t>
            </a:r>
            <a:br>
              <a:rPr lang="ru-RU" dirty="0"/>
            </a:br>
            <a:endParaRPr lang="ru-RU" dirty="0"/>
          </a:p>
          <a:p>
            <a:r>
              <a:rPr lang="ru-RU" dirty="0"/>
              <a:t>(в ред. Федерального закона от 29.02.2012 N 16-ФЗ)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3053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Помимо условий, установленных частью второй статьи 57 настоящего Кодекса, обязательным для включения в трудовой договор с тренером является условие об обязанности тренера принимать меры по предупреждению нарушения спортсменом (спортсменами) общероссийских антидопинговых правил и антидопинговых правил, утвержденных международными антидопинговыми организациями.</a:t>
            </a:r>
            <a:br>
              <a:rPr lang="ru-RU" dirty="0"/>
            </a:br>
            <a:endParaRPr lang="ru-RU" dirty="0"/>
          </a:p>
          <a:p>
            <a:r>
              <a:rPr lang="ru-RU" dirty="0"/>
              <a:t>(в ред. Федерального закона от 17.06.2011 N 146-ФЗ)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0870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b="1" dirty="0"/>
              <a:t>В трудовом договоре со спортсменом, с тренером помимо дополнительных условий, не ухудшающих положение работника по сравнению с установленным трудовым законодательством и иными нормативными правовыми актами, содержащими нормы трудового права, коллективным договором, соглашениями, локальными нормативными актами (часть четвертая статьи 57 настоящего Кодекса), могут предусматриваться дополнительные условия:</a:t>
            </a:r>
            <a:br>
              <a:rPr lang="ru-RU" sz="1600" b="1" dirty="0"/>
            </a:br>
            <a:r>
              <a:rPr lang="ru-RU" sz="1600" dirty="0"/>
              <a:t/>
            </a:r>
            <a:br>
              <a:rPr lang="ru-RU" sz="16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 </a:t>
            </a:r>
            <a:r>
              <a:rPr lang="ru-RU" dirty="0"/>
              <a:t>согласии спортсмена, тренера на передачу работодателем их персональных данных, копии трудового договора в общероссийскую спортивную федерацию по соответствующим виду или видам спорта, а в случае включения спортсмена, тренера в состав спортивной сборной команды Российской Федерации - также на передачу копии трудового договора в федеральный орган исполнительной власти, осуществляющий функции по проведению государственной политики и нормативно-правовому регулированию в сфере физической культуры и спорта;</a:t>
            </a:r>
            <a:br>
              <a:rPr lang="ru-RU" dirty="0"/>
            </a:br>
            <a:endParaRPr lang="ru-RU" dirty="0"/>
          </a:p>
          <a:p>
            <a:r>
              <a:rPr lang="ru-RU" dirty="0"/>
              <a:t>об обязанности спортсмена, тренера использовать в рабочее время спортивную экипировку, предоставленную работодателем;</a:t>
            </a:r>
            <a:br>
              <a:rPr lang="ru-RU" dirty="0"/>
            </a:br>
            <a:endParaRPr lang="ru-RU" dirty="0"/>
          </a:p>
          <a:p>
            <a:r>
              <a:rPr lang="ru-RU" dirty="0"/>
              <a:t>об обязанности спортсмена, тренера соблюдать положения (регламенты) о спортивных соревнованиях в части, непосредственно связанной с трудовой деятельностью спортсмена, тренера;</a:t>
            </a:r>
            <a:br>
              <a:rPr lang="ru-RU" dirty="0"/>
            </a:br>
            <a:endParaRPr lang="ru-RU" dirty="0"/>
          </a:p>
          <a:p>
            <a:r>
              <a:rPr lang="ru-RU" dirty="0"/>
              <a:t>о порядке осуществления спортсменом денежной выплаты в пользу работодателя при расторжении трудового договора в случаях, предусмотренных статьей 348.12 настоящего Кодекса, и о размере указанной выплаты.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83553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Работодатели обязаны как при приеме на работу, так и в период действия трудового договора знакомить спортсменов, тренеров под </a:t>
            </a:r>
            <a:r>
              <a:rPr lang="ru-RU" sz="2700" dirty="0" smtClean="0"/>
              <a:t>роспись: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 </a:t>
            </a:r>
            <a:r>
              <a:rPr lang="ru-RU" dirty="0"/>
              <a:t>нормами, утвержденными общероссийскими спортивными федерациями, правилами соответствующих видов спорта, положениями (регламентами) о спортивных соревнованиях, общероссийскими антидопинговыми правилами и антидопинговыми правилами, утвержденными международными антидопинговыми организациями, условиями договоров работодателя со спонсорами (партнерами), с рекламодателями, организаторами спортивных мероприятий и общероссийскими спортивными федерациями в части, непосредственно связанной с трудовой деятельностью спортсменов, тренеров. </a:t>
            </a:r>
            <a:endParaRPr lang="ru-RU" dirty="0" smtClean="0"/>
          </a:p>
          <a:p>
            <a:r>
              <a:rPr lang="ru-RU" dirty="0" smtClean="0"/>
              <a:t>Знакомить </a:t>
            </a:r>
            <a:r>
              <a:rPr lang="ru-RU" dirty="0"/>
              <a:t>спортсменов, тренеров с указанными нормами, правилами, положениями (регламентами) и условиями в части, непосредственно связанной с их участием в спортивных мероприятиях в составе спортивной сборной команды Российской Федерации, обязана общероссийская спортивная федерация по соответствующим виду или видам спорта.</a:t>
            </a:r>
            <a:br>
              <a:rPr lang="ru-RU" dirty="0"/>
            </a:br>
            <a:endParaRPr lang="ru-RU" dirty="0"/>
          </a:p>
          <a:p>
            <a:r>
              <a:rPr lang="ru-RU" dirty="0"/>
              <a:t>(в ред. Федерального закона от 17.06.2011 N 146-ФЗ)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3509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Федерального закона от 04.12.2007 N 329-ФЗ «О физической культуре и спорте в Российской Федерации».</a:t>
            </a:r>
            <a:r>
              <a:rPr lang="ru-RU" sz="3600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Согласно </a:t>
            </a:r>
            <a:r>
              <a:rPr lang="ru-RU" sz="2400" dirty="0"/>
              <a:t>ст. 5 ФЗ «О физической культуре и спорте в Российской Федерации» к субъектам физической культуры и спорта в Российской Федерации относятся образовательные организации, осуществляющие деятельность в области физической культуры и спорта.</a:t>
            </a:r>
          </a:p>
        </p:txBody>
      </p:sp>
    </p:spTree>
    <p:extLst>
      <p:ext uri="{BB962C8B-B14F-4D97-AF65-F5344CB8AC3E}">
        <p14:creationId xmlns:p14="http://schemas.microsoft.com/office/powerpoint/2010/main" val="26228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Статья 348.3. Медицинские осмотры (обследования) спортсменов</a:t>
            </a:r>
            <a:br>
              <a:rPr lang="ru-RU" sz="31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При </a:t>
            </a:r>
            <a:r>
              <a:rPr lang="ru-RU" dirty="0"/>
              <a:t>заключении трудового договора спортсмены подлежат обязательному предварительному медицинскому осмотру (обследованию).</a:t>
            </a:r>
            <a:br>
              <a:rPr lang="ru-RU" dirty="0"/>
            </a:br>
            <a:endParaRPr lang="ru-RU" dirty="0"/>
          </a:p>
          <a:p>
            <a:r>
              <a:rPr lang="ru-RU" dirty="0"/>
              <a:t>В период действия трудового договора спортсмены проходят обязательные периодические медицинские осмотры (обследования) в целях определения пригодности для выполнения поручаемой работы и предупреждения профессиональных заболеваний и спортивного травматизма.</a:t>
            </a:r>
            <a:br>
              <a:rPr lang="ru-RU" dirty="0"/>
            </a:br>
            <a:endParaRPr lang="ru-RU" dirty="0"/>
          </a:p>
          <a:p>
            <a:r>
              <a:rPr lang="ru-RU" dirty="0"/>
              <a:t>Работодатель обязан организовывать проведение за счет собственных средств обязательных предварительных (при поступлении на работу) и периодических (в течение трудовой деятельности, но не реже одного раза в год) медицинских осмотров (обследований) спортсменов, внеочередных медицинских осмотров (обследований) спортсменов по их просьбам в соответствии с медицинскими рекомендациями с сохранением за ними места работы (должности) и среднего заработка на время прохождения этих медицинских осмотров (обследований). Спортсмены обязаны проходить указанные медицинские осмотры (обследования), следовать медицинским рекомендациям.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06712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/>
              <a:t>Статья 348.5. Отстранение спортсмена от участия в спортивных соревнованиях</a:t>
            </a:r>
            <a:br>
              <a:rPr lang="ru-RU" sz="2200" dirty="0"/>
            </a:br>
            <a:r>
              <a:rPr lang="ru-RU" sz="2200" dirty="0"/>
              <a:t>Работодатель обязан отстранить спортсмена от участия в спортивных соревнованиях в следующих случаях:</a:t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1</a:t>
            </a:r>
            <a:r>
              <a:rPr lang="ru-RU" dirty="0"/>
              <a:t>) спортивная дисквалификация спортсмена;</a:t>
            </a:r>
            <a:br>
              <a:rPr lang="ru-RU" dirty="0"/>
            </a:br>
            <a:endParaRPr lang="ru-RU" dirty="0"/>
          </a:p>
          <a:p>
            <a:r>
              <a:rPr lang="ru-RU" dirty="0"/>
              <a:t>2) требование общероссийской спортивной федерации по соответствующим виду или видам спорта, предъявленное в соответствии с нормами, утвержденными этой федерацией.</a:t>
            </a:r>
            <a:br>
              <a:rPr lang="ru-RU" dirty="0"/>
            </a:br>
            <a:endParaRPr lang="ru-RU" dirty="0"/>
          </a:p>
          <a:p>
            <a:r>
              <a:rPr lang="ru-RU" dirty="0"/>
              <a:t>Работодатель отстраняет спортсмена от участия в спортивных соревнованиях на весь период до устранения обстоятельств, явившихся основанием для отстранения.</a:t>
            </a:r>
            <a:br>
              <a:rPr lang="ru-RU" dirty="0"/>
            </a:br>
            <a:endParaRPr lang="ru-RU" dirty="0"/>
          </a:p>
          <a:p>
            <a:r>
              <a:rPr lang="ru-RU" dirty="0"/>
              <a:t>В период отстранения спортсмена от участия в спортивных соревнованиях работодатель обеспечивает его участие в тренировочных и других мероприятиях по подготовке к спортивным соревнованиям с сохранением за ним части заработка в размере, определяемом трудовым договором, но не менее установленного статьей 155 настоящего Кодекса.</a:t>
            </a:r>
            <a:br>
              <a:rPr lang="ru-RU" dirty="0"/>
            </a:br>
            <a:r>
              <a:rPr lang="ru-RU" dirty="0"/>
              <a:t>(в ред. Федерального закона от 29.02.2012 N 16-ФЗ)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37577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Статья 348.6. Направление спортсменов, тренеров в спортивные сборные команды Российской Федерации</a:t>
            </a:r>
          </a:p>
          <a:p>
            <a:r>
              <a:rPr lang="ru-RU" dirty="0"/>
              <a:t>Работодатели обязаны по вызовам (заявкам) общероссийских спортивных федераций направлять спортсменов, тренеров с их письменного согласия в спортивные сборные команды Российской Федерации для участия в тренировочных и других мероприятиях по подготовке к спортивным соревнованиям и в международных официальных спортивных мероприятиях в составе указанных команд.</a:t>
            </a:r>
            <a:br>
              <a:rPr lang="ru-RU" dirty="0"/>
            </a:br>
            <a:endParaRPr lang="ru-RU" dirty="0"/>
          </a:p>
          <a:p>
            <a:r>
              <a:rPr lang="ru-RU" dirty="0"/>
              <a:t>(в ред. Федерального закона от 29.02.2012 N 16-ФЗ)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44116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Статья 348.7. Особенности работы спортсмена, тренера по совместительству</a:t>
            </a:r>
            <a:br>
              <a:rPr lang="ru-RU" sz="31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Спортсмен</a:t>
            </a:r>
            <a:r>
              <a:rPr lang="ru-RU" dirty="0"/>
              <a:t>, тренер имеют право работать по совместительству у другого работодателя в качестве спортсмена или тренера только с разрешения работодателя по основному месту работы.</a:t>
            </a:r>
            <a:br>
              <a:rPr lang="ru-RU" dirty="0"/>
            </a:br>
            <a:endParaRPr lang="ru-RU" dirty="0"/>
          </a:p>
          <a:p>
            <a:r>
              <a:rPr lang="ru-RU" dirty="0"/>
              <a:t>В период временного перевода спортсмена к другому работодателю (статья 348.4 настоящего Кодекса) разрешение на работу по совместительству необходимо получить как у работодателя по месту временной работы, так и у работодателя, с которым первоначально заключен трудовой договор.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06648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Статья 348.8. Особенности регулирования труда спортсменов в возрасте до восемнадцати лет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Продолжительность ежедневной работы для спортсменов, не достигших возраста восемнадцати лет, может устанавливаться коллективными договорами, соглашениями, локальными нормативными актами при условии </a:t>
            </a:r>
            <a:r>
              <a:rPr lang="ru-RU" b="1" dirty="0"/>
              <a:t>соблюдения предельной еженедельной продолжительности рабочего времени</a:t>
            </a:r>
            <a:r>
              <a:rPr lang="ru-RU" dirty="0"/>
              <a:t>, установленной частью первой статьи 92 настоящего Кодекса</a:t>
            </a:r>
            <a:r>
              <a:rPr lang="ru-RU" dirty="0" smtClean="0"/>
              <a:t>.</a:t>
            </a:r>
          </a:p>
          <a:p>
            <a:r>
              <a:rPr lang="ru-RU" dirty="0"/>
              <a:t>Во время участия в спортивных мероприятиях допускается превышение спортсменом, не достигшим возраста восемнадцати лет, предельно </a:t>
            </a:r>
            <a:r>
              <a:rPr lang="ru-RU" b="1" dirty="0"/>
              <a:t>допустимых норм нагрузок при подъеме и перемещении тяжестей вручную</a:t>
            </a:r>
            <a:r>
              <a:rPr lang="ru-RU" dirty="0"/>
              <a:t>, установленных в соответствии с настоящим Кодексом, если это </a:t>
            </a:r>
            <a:r>
              <a:rPr lang="ru-RU" b="1" dirty="0"/>
              <a:t>необходимо в соответствии с планом подготовки спортсмена </a:t>
            </a:r>
            <a:r>
              <a:rPr lang="ru-RU" dirty="0"/>
              <a:t>к спортивным соревнованиям и применяемые нагрузки не запрещены ему по состоянию здоровья в соответствии с медицинским заключением.</a:t>
            </a:r>
          </a:p>
        </p:txBody>
      </p:sp>
    </p:spTree>
    <p:extLst>
      <p:ext uri="{BB962C8B-B14F-4D97-AF65-F5344CB8AC3E}">
        <p14:creationId xmlns:p14="http://schemas.microsoft.com/office/powerpoint/2010/main" val="6003676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заключение трудового договора со спортсменом, не достигшим возраста </a:t>
            </a:r>
            <a:r>
              <a:rPr lang="ru-RU" sz="2700" b="1" dirty="0"/>
              <a:t>четырнадцати лет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</a:t>
            </a:r>
            <a:r>
              <a:rPr lang="ru-RU" dirty="0"/>
              <a:t>допускается с </a:t>
            </a:r>
            <a:r>
              <a:rPr lang="ru-RU" b="1" dirty="0"/>
              <a:t>согласия одного из родителей (опекуна</a:t>
            </a:r>
            <a:r>
              <a:rPr lang="ru-RU" dirty="0"/>
              <a:t>), а также с разрешения органа опеки и попечительства, выдаваемого на </a:t>
            </a:r>
            <a:r>
              <a:rPr lang="ru-RU" b="1" dirty="0"/>
              <a:t>основании предварительного медицинского осмотра </a:t>
            </a:r>
            <a:r>
              <a:rPr lang="ru-RU" dirty="0"/>
              <a:t>(обследования), порядок проведения которого определяется уполномоченным Правительством Российской Федерации федеральным органом исполнительной власти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Трудовой договор от имени работника в этом случае подписывается его родителем (опекуном). В разрешении органа опеки и попечительства указываются максимально допустимая продолжительность ежедневной работы спортсмена, не достигшего возраста четырнадцати лет, и другие условия, в которых он может выполнять работу </a:t>
            </a:r>
            <a:r>
              <a:rPr lang="ru-RU" b="1" dirty="0"/>
              <a:t>без ущерба для своего </a:t>
            </a:r>
            <a:r>
              <a:rPr lang="ru-RU" dirty="0"/>
              <a:t>здоровья и нравственного развития.</a:t>
            </a:r>
            <a:br>
              <a:rPr lang="ru-RU" dirty="0"/>
            </a:br>
            <a:endParaRPr lang="ru-RU" dirty="0"/>
          </a:p>
          <a:p>
            <a:r>
              <a:rPr lang="ru-RU" dirty="0"/>
              <a:t>(в ред. Федерального закона от 25.12.2008 N 281-ФЗ)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77641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Какие физические </a:t>
            </a:r>
            <a:r>
              <a:rPr lang="ru-RU" b="1" dirty="0"/>
              <a:t>лица, </a:t>
            </a:r>
            <a:r>
              <a:rPr lang="ru-RU" b="1" dirty="0" smtClean="0"/>
              <a:t>  </a:t>
            </a:r>
            <a:r>
              <a:rPr lang="ru-RU" b="1" dirty="0"/>
              <a:t>в соответствии с трудовым законодательством не допускаются к педагогической </a:t>
            </a:r>
            <a:r>
              <a:rPr lang="ru-RU" b="1" dirty="0" smtClean="0"/>
              <a:t>деятельности?</a:t>
            </a:r>
          </a:p>
          <a:p>
            <a:r>
              <a:rPr lang="ru-RU" b="1" dirty="0" smtClean="0"/>
              <a:t>Назовите должностные инструкции   следующих   </a:t>
            </a:r>
            <a:r>
              <a:rPr lang="ru-RU" b="1" dirty="0"/>
              <a:t>должностей, относящиеся к спорту:</a:t>
            </a:r>
          </a:p>
          <a:p>
            <a:r>
              <a:rPr lang="ru-RU" b="1" dirty="0"/>
              <a:t>- инструктор по физической культуре;</a:t>
            </a:r>
          </a:p>
          <a:p>
            <a:r>
              <a:rPr lang="ru-RU" b="1" dirty="0"/>
              <a:t>- старший тренер-преподаватель;</a:t>
            </a:r>
          </a:p>
          <a:p>
            <a:r>
              <a:rPr lang="ru-RU" b="1" dirty="0"/>
              <a:t>- тренер-преподаватель.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669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силу ч. 1 ст. 34 ФЗ «О физической культуре и спорте в Российской Федерации»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спортивная </a:t>
            </a:r>
            <a:r>
              <a:rPr lang="ru-RU" sz="2000" dirty="0"/>
              <a:t>подготовка в Российской Федерации может осуществляться физкультурно-спортивными организациями, одной из целей деятельности которых является осуществление спортивной подготовки на территории Российской Федерации, в том числе центрами спортивной подготовки, а также организациями дополнительного образования детей, осуществляющими деятельность в области физической культуры и спорта, профессиональными образовательными организациями, осуществляющими деятельность в области физической культуры и спорта.</a:t>
            </a:r>
          </a:p>
        </p:txBody>
      </p:sp>
    </p:spTree>
    <p:extLst>
      <p:ext uri="{BB962C8B-B14F-4D97-AF65-F5344CB8AC3E}">
        <p14:creationId xmlns:p14="http://schemas.microsoft.com/office/powerpoint/2010/main" val="212028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п. 30 ст. 2 ФЗ «О физической культуре и спорте в Российской Федерации»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Физкультурно-спортивная </a:t>
            </a:r>
            <a:r>
              <a:rPr lang="ru-RU" b="1" dirty="0"/>
              <a:t>организация – это юридическое лицо независимо от его организационно-правовой формы, осуществляющее деятельность в области физической культуры и спорта в качестве основного вида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83382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Положения закона, регулирующие деятельность физкультурно-спортивных организаций, применяются соответственно </a:t>
            </a:r>
            <a:r>
              <a:rPr lang="ru-RU" b="1" dirty="0"/>
              <a:t>к индивидуальным предпринимателям</a:t>
            </a:r>
            <a:r>
              <a:rPr lang="ru-RU" dirty="0"/>
              <a:t>, осуществляющим деятельность в области физической культуры и спорта в качестве основного вида деятельности.</a:t>
            </a:r>
          </a:p>
          <a:p>
            <a:r>
              <a:rPr lang="ru-RU" dirty="0"/>
              <a:t>Исходя из </a:t>
            </a:r>
            <a:r>
              <a:rPr lang="ru-RU" dirty="0" smtClean="0"/>
              <a:t> ФЗ </a:t>
            </a:r>
            <a:r>
              <a:rPr lang="ru-RU" dirty="0"/>
              <a:t>«О физической культуре и спорте в Российской Федерации» можно сделать вывод, что деятельность спортивной секции по </a:t>
            </a:r>
            <a:r>
              <a:rPr lang="ru-RU" dirty="0" smtClean="0"/>
              <a:t>виду спорта </a:t>
            </a:r>
            <a:r>
              <a:rPr lang="ru-RU" dirty="0"/>
              <a:t>является образовательной деятельностью, а, следовательно, регулируется Федеральным законом от </a:t>
            </a:r>
            <a:r>
              <a:rPr lang="ru-RU" dirty="0" smtClean="0"/>
              <a:t>29.12.2012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/>
              <a:t>N 273-ФЗ «Об образовании в Российской Федерации».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725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Согласно п. 1 ст. 2 ФЗ «Об образовании в Российской Федерации» образование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- </a:t>
            </a:r>
            <a:r>
              <a:rPr lang="ru-RU" sz="2000" dirty="0"/>
              <a:t>единый целенаправленный процесс воспитания и обучения, являющийся общественно значимым благом и осуществляемый в интересах человека, семьи, общества и государства, а также совокупность приобретаемых знаний, умений, навыков, ценностных установок, опыта деятельности и компетенции определенных объема и сложности в целях интеллектуального, духовно-нравственного, творческого, физического и (или) профессионального развития человека, удовлетворения его образовательных потребностей и интересов.</a:t>
            </a:r>
          </a:p>
        </p:txBody>
      </p:sp>
    </p:spTree>
    <p:extLst>
      <p:ext uri="{BB962C8B-B14F-4D97-AF65-F5344CB8AC3E}">
        <p14:creationId xmlns:p14="http://schemas.microsoft.com/office/powerpoint/2010/main" val="384492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Согласно ч. 1 ст. 91 ФЗ «Об образовании в Российской Федерации»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образовательная </a:t>
            </a:r>
            <a:r>
              <a:rPr lang="ru-RU" sz="2000" dirty="0"/>
              <a:t>деятельность подлежит лицензированию в соответствии с законодательством Российской Федерации о лицензировании отдельных видов деятельности с учетом особенностей, установленных настоящей статьей. Лицензирование образовательной деятельности осуществляется по видам образования, по уровням образования, по профессиям, специальностям, направлениям подготовки (для профессионального образования), по подвидам дополнительного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02862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части 5 статьи 32 ФЗ «Об образовании в Российской Федерации» это положение дублируется.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Согласно </a:t>
            </a:r>
            <a:r>
              <a:rPr lang="ru-RU" dirty="0"/>
              <a:t>этой норме, при осуществлении индивидуальным предпринимателем образовательной деятельности с привлечением педагогических работников им также предоставляется информация о лицензии на осуществление образовательной деятельности.</a:t>
            </a:r>
          </a:p>
          <a:p>
            <a:r>
              <a:rPr lang="ru-RU" dirty="0"/>
              <a:t>То есть, в случае, если индивидуальный предприниматель осуществляет образовательную деятельность самостоятельно, то лицензии не требуется, в случае же, если привлекаются наемные педагогические работники, то получение лицензии необходимо.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289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2927</TotalTime>
  <Words>2469</Words>
  <Application>Microsoft Office PowerPoint</Application>
  <PresentationFormat>Широкоэкранный</PresentationFormat>
  <Paragraphs>144</Paragraphs>
  <Slides>36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1" baseType="lpstr">
      <vt:lpstr>Arial</vt:lpstr>
      <vt:lpstr>Calibri</vt:lpstr>
      <vt:lpstr>Century Gothic</vt:lpstr>
      <vt:lpstr>Wingdings 3</vt:lpstr>
      <vt:lpstr>Легкий дым</vt:lpstr>
      <vt:lpstr>      Деятельность по оказанию платных услуг в области спортивного образования по виду спорта </vt:lpstr>
      <vt:lpstr>Часть 1. </vt:lpstr>
      <vt:lpstr>Федерального закона от 04.12.2007 N 329-ФЗ «О физической культуре и спорте в Российской Федерации».  </vt:lpstr>
      <vt:lpstr>В силу ч. 1 ст. 34 ФЗ «О физической культуре и спорте в Российской Федерации» </vt:lpstr>
      <vt:lpstr>В п. 30 ст. 2 ФЗ «О физической культуре и спорте в Российской Федерации» </vt:lpstr>
      <vt:lpstr>Презентация PowerPoint</vt:lpstr>
      <vt:lpstr>Согласно п. 1 ст. 2 ФЗ «Об образовании в Российской Федерации» образование </vt:lpstr>
      <vt:lpstr>Согласно ч. 1 ст. 91 ФЗ «Об образовании в Российской Федерации» </vt:lpstr>
      <vt:lpstr>В части 5 статьи 32 ФЗ «Об образовании в Российской Федерации» это положение дублируется. </vt:lpstr>
      <vt:lpstr>Часть 2</vt:lpstr>
      <vt:lpstr>Согласно ч. 3 ст. 32 ФЗ «Об образовании в Российской Федерации» </vt:lpstr>
      <vt:lpstr>В силу ст. 46 ФЗ «Об образовании в Российской Федерации» </vt:lpstr>
      <vt:lpstr>Презентация PowerPoint</vt:lpstr>
      <vt:lpstr>Согласно ст. 331 ТК РФ к педагогической деятельности не допускаются лица: </vt:lpstr>
      <vt:lpstr>Согласно п. 24 ст. 2 ФЗ «О физической культуре и спорте в Российской Федерации» </vt:lpstr>
      <vt:lpstr>Презентация PowerPoint</vt:lpstr>
      <vt:lpstr>Статья 41. Охрана здоровья обучающихся </vt:lpstr>
      <vt:lpstr>Статья 41. Охрана здоровья обучающихся</vt:lpstr>
      <vt:lpstr>Статья 41. Охрана здоровья обучающихся</vt:lpstr>
      <vt:lpstr>2 3. Организация оказания первичной медико-санитарной помощи обучающимся осуществляется органами исполнительной власти в сфере здравоохранения. </vt:lpstr>
      <vt:lpstr>4. Организации, осуществляющие образовательную деятельность, при реализации образовательных программ создают условия для охраны здоровья обучающихся, в том числе обеспечивают: </vt:lpstr>
      <vt:lpstr>4. Организации, осуществляющие образовательную деятельность, при реализации образовательных программ создают условия для охраны здоровья обучающихся, в том числе обеспечивают:</vt:lpstr>
      <vt:lpstr>4. Организации, осуществляющие образовательную деятельность, при реализации образовательных программ создают условия для охраны здоровья обучающихся, в том числе обеспечивают:</vt:lpstr>
      <vt:lpstr>Часть 3. </vt:lpstr>
      <vt:lpstr>Глава 54.1. Особенности регулирования труда спортсменов и тренеров (введена Федеральным законом от 28.02.2008 N 13-ФЗ) </vt:lpstr>
      <vt:lpstr>Презентация PowerPoint</vt:lpstr>
      <vt:lpstr>Презентация PowerPoint</vt:lpstr>
      <vt:lpstr>В трудовом договоре со спортсменом, с тренером помимо дополнительных условий, не ухудшающих положение работника по сравнению с установленным трудовым законодательством и иными нормативными правовыми актами, содержащими нормы трудового права, коллективным договором, соглашениями, локальными нормативными актами (часть четвертая статьи 57 настоящего Кодекса), могут предусматриваться дополнительные условия:  </vt:lpstr>
      <vt:lpstr>Работодатели обязаны как при приеме на работу, так и в период действия трудового договора знакомить спортсменов, тренеров под роспись:</vt:lpstr>
      <vt:lpstr>Статья 348.3. Медицинские осмотры (обследования) спортсменов </vt:lpstr>
      <vt:lpstr>Статья 348.5. Отстранение спортсмена от участия в спортивных соревнованиях Работодатель обязан отстранить спортсмена от участия в спортивных соревнованиях в следующих случаях:  </vt:lpstr>
      <vt:lpstr>Презентация PowerPoint</vt:lpstr>
      <vt:lpstr>Статья 348.7. Особенности работы спортсмена, тренера по совместительству </vt:lpstr>
      <vt:lpstr>Статья 348.8. Особенности регулирования труда спортсменов в возрасте до восемнадцати лет </vt:lpstr>
      <vt:lpstr>заключение трудового договора со спортсменом, не достигшим возраста четырнадцати лет</vt:lpstr>
      <vt:lpstr>задание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закон "О лицензировании отдельных видов деятельности" от 8 августа 2001 г. N 128-ФЗ</dc:title>
  <dc:creator>user</dc:creator>
  <cp:lastModifiedBy>user</cp:lastModifiedBy>
  <cp:revision>11</cp:revision>
  <dcterms:created xsi:type="dcterms:W3CDTF">2018-11-20T09:02:31Z</dcterms:created>
  <dcterms:modified xsi:type="dcterms:W3CDTF">2018-12-07T10:06:37Z</dcterms:modified>
</cp:coreProperties>
</file>