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7" r:id="rId3"/>
    <p:sldId id="360" r:id="rId4"/>
    <p:sldId id="361" r:id="rId5"/>
    <p:sldId id="383" r:id="rId6"/>
    <p:sldId id="362" r:id="rId7"/>
    <p:sldId id="363" r:id="rId8"/>
    <p:sldId id="340" r:id="rId9"/>
    <p:sldId id="341" r:id="rId10"/>
    <p:sldId id="331" r:id="rId11"/>
    <p:sldId id="332" r:id="rId12"/>
    <p:sldId id="336" r:id="rId13"/>
    <p:sldId id="372" r:id="rId14"/>
    <p:sldId id="371" r:id="rId15"/>
    <p:sldId id="370" r:id="rId16"/>
    <p:sldId id="373" r:id="rId17"/>
    <p:sldId id="374" r:id="rId18"/>
    <p:sldId id="384" r:id="rId19"/>
    <p:sldId id="385" r:id="rId20"/>
    <p:sldId id="386" r:id="rId21"/>
    <p:sldId id="258" r:id="rId22"/>
    <p:sldId id="315" r:id="rId23"/>
    <p:sldId id="316" r:id="rId24"/>
    <p:sldId id="318" r:id="rId25"/>
    <p:sldId id="320" r:id="rId26"/>
    <p:sldId id="321" r:id="rId27"/>
    <p:sldId id="322" r:id="rId28"/>
    <p:sldId id="323" r:id="rId29"/>
    <p:sldId id="377" r:id="rId30"/>
    <p:sldId id="378" r:id="rId31"/>
    <p:sldId id="375" r:id="rId32"/>
    <p:sldId id="324" r:id="rId33"/>
    <p:sldId id="339" r:id="rId34"/>
    <p:sldId id="326" r:id="rId35"/>
    <p:sldId id="379" r:id="rId36"/>
    <p:sldId id="364" r:id="rId37"/>
    <p:sldId id="327" r:id="rId38"/>
    <p:sldId id="365" r:id="rId39"/>
    <p:sldId id="366" r:id="rId40"/>
    <p:sldId id="367" r:id="rId41"/>
    <p:sldId id="368" r:id="rId42"/>
    <p:sldId id="369" r:id="rId43"/>
    <p:sldId id="380" r:id="rId44"/>
    <p:sldId id="381" r:id="rId45"/>
    <p:sldId id="382"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69137-1CB1-4CF9-9DC7-B2829F91C7A5}" type="datetimeFigureOut">
              <a:rPr lang="ru-RU" smtClean="0"/>
              <a:pPr/>
              <a:t>24.09.2019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92072-090A-43D9-9265-6EFE8731DD2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192072-090A-43D9-9265-6EFE8731DD22}" type="slidenum">
              <a:rPr lang="ru-RU" smtClean="0"/>
              <a:pPr/>
              <a:t>13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192072-090A-43D9-9265-6EFE8731DD22}"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24.09.2019</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8"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969249" y="209551"/>
            <a:ext cx="927099" cy="108013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73825" y="5591140"/>
            <a:ext cx="1654232" cy="76310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1"/>
            <a:ext cx="7313295" cy="570738"/>
          </a:xfrm>
          <a:custGeom>
            <a:avLst/>
            <a:gdLst/>
            <a:ahLst/>
            <a:cxnLst/>
            <a:rect l="l" t="t" r="r" b="b"/>
            <a:pathLst>
              <a:path w="7313295" h="475615">
                <a:moveTo>
                  <a:pt x="0" y="475200"/>
                </a:moveTo>
                <a:lnTo>
                  <a:pt x="7313150" y="475200"/>
                </a:lnTo>
                <a:lnTo>
                  <a:pt x="7313150" y="0"/>
                </a:lnTo>
                <a:lnTo>
                  <a:pt x="0" y="0"/>
                </a:lnTo>
                <a:lnTo>
                  <a:pt x="0" y="475200"/>
                </a:lnTo>
                <a:close/>
              </a:path>
            </a:pathLst>
          </a:custGeom>
          <a:solidFill>
            <a:srgbClr val="BD1F53"/>
          </a:solidFill>
        </p:spPr>
        <p:txBody>
          <a:bodyPr wrap="square" lIns="0" tIns="0" rIns="0" bIns="0" rtlCol="0"/>
          <a:lstStyle/>
          <a:p>
            <a:endParaRPr/>
          </a:p>
        </p:txBody>
      </p:sp>
      <p:sp>
        <p:nvSpPr>
          <p:cNvPr id="20" name="bk object 20"/>
          <p:cNvSpPr/>
          <p:nvPr/>
        </p:nvSpPr>
        <p:spPr>
          <a:xfrm>
            <a:off x="3941801" y="2810753"/>
            <a:ext cx="672465" cy="933450"/>
          </a:xfrm>
          <a:custGeom>
            <a:avLst/>
            <a:gdLst/>
            <a:ahLst/>
            <a:cxnLst/>
            <a:rect l="l" t="t" r="r" b="b"/>
            <a:pathLst>
              <a:path w="672464" h="777875">
                <a:moveTo>
                  <a:pt x="335960" y="0"/>
                </a:moveTo>
                <a:lnTo>
                  <a:pt x="281466" y="5089"/>
                </a:lnTo>
                <a:lnTo>
                  <a:pt x="229771" y="19823"/>
                </a:lnTo>
                <a:lnTo>
                  <a:pt x="181567" y="43402"/>
                </a:lnTo>
                <a:lnTo>
                  <a:pt x="137546" y="75024"/>
                </a:lnTo>
                <a:lnTo>
                  <a:pt x="98400" y="113889"/>
                </a:lnTo>
                <a:lnTo>
                  <a:pt x="64821" y="159197"/>
                </a:lnTo>
                <a:lnTo>
                  <a:pt x="37499" y="210147"/>
                </a:lnTo>
                <a:lnTo>
                  <a:pt x="17127" y="265939"/>
                </a:lnTo>
                <a:lnTo>
                  <a:pt x="4397" y="325771"/>
                </a:lnTo>
                <a:lnTo>
                  <a:pt x="0" y="388843"/>
                </a:lnTo>
                <a:lnTo>
                  <a:pt x="1113" y="420734"/>
                </a:lnTo>
                <a:lnTo>
                  <a:pt x="9763" y="482286"/>
                </a:lnTo>
                <a:lnTo>
                  <a:pt x="26401" y="540198"/>
                </a:lnTo>
                <a:lnTo>
                  <a:pt x="50334" y="593669"/>
                </a:lnTo>
                <a:lnTo>
                  <a:pt x="80871" y="641898"/>
                </a:lnTo>
                <a:lnTo>
                  <a:pt x="117321" y="684085"/>
                </a:lnTo>
                <a:lnTo>
                  <a:pt x="158991" y="719429"/>
                </a:lnTo>
                <a:lnTo>
                  <a:pt x="205189" y="747129"/>
                </a:lnTo>
                <a:lnTo>
                  <a:pt x="255225" y="766386"/>
                </a:lnTo>
                <a:lnTo>
                  <a:pt x="308406" y="776398"/>
                </a:lnTo>
                <a:lnTo>
                  <a:pt x="335960" y="777687"/>
                </a:lnTo>
                <a:lnTo>
                  <a:pt x="363514" y="776398"/>
                </a:lnTo>
                <a:lnTo>
                  <a:pt x="416695" y="766386"/>
                </a:lnTo>
                <a:lnTo>
                  <a:pt x="466731" y="747129"/>
                </a:lnTo>
                <a:lnTo>
                  <a:pt x="512930" y="719429"/>
                </a:lnTo>
                <a:lnTo>
                  <a:pt x="554600" y="684085"/>
                </a:lnTo>
                <a:lnTo>
                  <a:pt x="591049" y="641898"/>
                </a:lnTo>
                <a:lnTo>
                  <a:pt x="621586" y="593669"/>
                </a:lnTo>
                <a:lnTo>
                  <a:pt x="645519" y="540198"/>
                </a:lnTo>
                <a:lnTo>
                  <a:pt x="662157" y="482286"/>
                </a:lnTo>
                <a:lnTo>
                  <a:pt x="670807" y="420734"/>
                </a:lnTo>
                <a:lnTo>
                  <a:pt x="671921" y="388843"/>
                </a:lnTo>
                <a:lnTo>
                  <a:pt x="670807" y="356952"/>
                </a:lnTo>
                <a:lnTo>
                  <a:pt x="662157" y="295400"/>
                </a:lnTo>
                <a:lnTo>
                  <a:pt x="645519" y="237488"/>
                </a:lnTo>
                <a:lnTo>
                  <a:pt x="621586" y="184017"/>
                </a:lnTo>
                <a:lnTo>
                  <a:pt x="591049" y="135788"/>
                </a:lnTo>
                <a:lnTo>
                  <a:pt x="554600" y="93601"/>
                </a:lnTo>
                <a:lnTo>
                  <a:pt x="512930" y="58257"/>
                </a:lnTo>
                <a:lnTo>
                  <a:pt x="466731" y="30557"/>
                </a:lnTo>
                <a:lnTo>
                  <a:pt x="416695" y="11300"/>
                </a:lnTo>
                <a:lnTo>
                  <a:pt x="363514" y="1289"/>
                </a:lnTo>
                <a:lnTo>
                  <a:pt x="335960" y="0"/>
                </a:lnTo>
                <a:close/>
              </a:path>
            </a:pathLst>
          </a:custGeom>
          <a:solidFill>
            <a:srgbClr val="FF942A"/>
          </a:solidFill>
        </p:spPr>
        <p:txBody>
          <a:bodyPr wrap="square" lIns="0" tIns="0" rIns="0" bIns="0" rtlCol="0"/>
          <a:lstStyle/>
          <a:p>
            <a:endParaRPr/>
          </a:p>
        </p:txBody>
      </p:sp>
      <p:sp>
        <p:nvSpPr>
          <p:cNvPr id="21" name="bk object 21"/>
          <p:cNvSpPr/>
          <p:nvPr/>
        </p:nvSpPr>
        <p:spPr>
          <a:xfrm>
            <a:off x="3941801" y="2810753"/>
            <a:ext cx="672465" cy="933450"/>
          </a:xfrm>
          <a:custGeom>
            <a:avLst/>
            <a:gdLst/>
            <a:ahLst/>
            <a:cxnLst/>
            <a:rect l="l" t="t" r="r" b="b"/>
            <a:pathLst>
              <a:path w="672464" h="777875">
                <a:moveTo>
                  <a:pt x="0" y="388842"/>
                </a:moveTo>
                <a:lnTo>
                  <a:pt x="4397" y="325770"/>
                </a:lnTo>
                <a:lnTo>
                  <a:pt x="17127" y="265938"/>
                </a:lnTo>
                <a:lnTo>
                  <a:pt x="37499" y="210147"/>
                </a:lnTo>
                <a:lnTo>
                  <a:pt x="64820" y="159197"/>
                </a:lnTo>
                <a:lnTo>
                  <a:pt x="98400" y="113889"/>
                </a:lnTo>
                <a:lnTo>
                  <a:pt x="137546" y="75024"/>
                </a:lnTo>
                <a:lnTo>
                  <a:pt x="181567" y="43401"/>
                </a:lnTo>
                <a:lnTo>
                  <a:pt x="229771" y="19823"/>
                </a:lnTo>
                <a:lnTo>
                  <a:pt x="281466" y="5089"/>
                </a:lnTo>
                <a:lnTo>
                  <a:pt x="335960" y="0"/>
                </a:lnTo>
                <a:lnTo>
                  <a:pt x="363514" y="1289"/>
                </a:lnTo>
                <a:lnTo>
                  <a:pt x="416696" y="11300"/>
                </a:lnTo>
                <a:lnTo>
                  <a:pt x="466731" y="30557"/>
                </a:lnTo>
                <a:lnTo>
                  <a:pt x="512930" y="58257"/>
                </a:lnTo>
                <a:lnTo>
                  <a:pt x="554600" y="93601"/>
                </a:lnTo>
                <a:lnTo>
                  <a:pt x="591049" y="135788"/>
                </a:lnTo>
                <a:lnTo>
                  <a:pt x="621587" y="184017"/>
                </a:lnTo>
                <a:lnTo>
                  <a:pt x="645520" y="237487"/>
                </a:lnTo>
                <a:lnTo>
                  <a:pt x="662157" y="295399"/>
                </a:lnTo>
                <a:lnTo>
                  <a:pt x="670808" y="356951"/>
                </a:lnTo>
                <a:lnTo>
                  <a:pt x="671921" y="388842"/>
                </a:lnTo>
                <a:lnTo>
                  <a:pt x="670808" y="420734"/>
                </a:lnTo>
                <a:lnTo>
                  <a:pt x="662157" y="482286"/>
                </a:lnTo>
                <a:lnTo>
                  <a:pt x="645520" y="540198"/>
                </a:lnTo>
                <a:lnTo>
                  <a:pt x="621587" y="593668"/>
                </a:lnTo>
                <a:lnTo>
                  <a:pt x="591049" y="641897"/>
                </a:lnTo>
                <a:lnTo>
                  <a:pt x="554600" y="684084"/>
                </a:lnTo>
                <a:lnTo>
                  <a:pt x="512930" y="719428"/>
                </a:lnTo>
                <a:lnTo>
                  <a:pt x="466731" y="747128"/>
                </a:lnTo>
                <a:lnTo>
                  <a:pt x="416696" y="766384"/>
                </a:lnTo>
                <a:lnTo>
                  <a:pt x="363514" y="776396"/>
                </a:lnTo>
                <a:lnTo>
                  <a:pt x="335960" y="777685"/>
                </a:lnTo>
                <a:lnTo>
                  <a:pt x="308406" y="776396"/>
                </a:lnTo>
                <a:lnTo>
                  <a:pt x="255225" y="766384"/>
                </a:lnTo>
                <a:lnTo>
                  <a:pt x="205189" y="747128"/>
                </a:lnTo>
                <a:lnTo>
                  <a:pt x="158991" y="719428"/>
                </a:lnTo>
                <a:lnTo>
                  <a:pt x="117321" y="684084"/>
                </a:lnTo>
                <a:lnTo>
                  <a:pt x="80871" y="641897"/>
                </a:lnTo>
                <a:lnTo>
                  <a:pt x="50334" y="593668"/>
                </a:lnTo>
                <a:lnTo>
                  <a:pt x="26401" y="540198"/>
                </a:lnTo>
                <a:lnTo>
                  <a:pt x="9763" y="482286"/>
                </a:lnTo>
                <a:lnTo>
                  <a:pt x="1113" y="420734"/>
                </a:lnTo>
                <a:lnTo>
                  <a:pt x="0" y="388842"/>
                </a:lnTo>
                <a:close/>
              </a:path>
            </a:pathLst>
          </a:custGeom>
          <a:ln w="25399">
            <a:solidFill>
              <a:srgbClr val="E171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9/24/2019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24.09.2019</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24.09.2019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24.09.2019</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24.09.2019</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24.09.2019</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381001"/>
            <a:ext cx="8229600" cy="1751855"/>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solidFill>
                  <a:srgbClr val="00B050"/>
                </a:solidFill>
              </a:rPr>
              <a:t>«Состояние и тенденции развития профессионального образования в РФ»</a:t>
            </a:r>
            <a:endParaRPr lang="ru-RU" dirty="0">
              <a:solidFill>
                <a:srgbClr val="00B050"/>
              </a:solidFill>
            </a:endParaRPr>
          </a:p>
        </p:txBody>
      </p:sp>
      <p:pic>
        <p:nvPicPr>
          <p:cNvPr id="1026" name="Picture 2" descr="C:\Users\User\Desktop\b4c3e4231545d761fdb6913060320eae.png"/>
          <p:cNvPicPr>
            <a:picLocks noChangeAspect="1" noChangeArrowheads="1"/>
          </p:cNvPicPr>
          <p:nvPr/>
        </p:nvPicPr>
        <p:blipFill>
          <a:blip r:embed="rId2" cstate="print"/>
          <a:srcRect/>
          <a:stretch>
            <a:fillRect/>
          </a:stretch>
        </p:blipFill>
        <p:spPr bwMode="auto">
          <a:xfrm>
            <a:off x="2267744" y="2204864"/>
            <a:ext cx="4499992" cy="44999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3825" y="5591140"/>
            <a:ext cx="1654232" cy="76310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
            <a:ext cx="7307580" cy="570738"/>
          </a:xfrm>
          <a:custGeom>
            <a:avLst/>
            <a:gdLst/>
            <a:ahLst/>
            <a:cxnLst/>
            <a:rect l="l" t="t" r="r" b="b"/>
            <a:pathLst>
              <a:path w="7307580" h="475615">
                <a:moveTo>
                  <a:pt x="0" y="475200"/>
                </a:moveTo>
                <a:lnTo>
                  <a:pt x="7307303" y="475200"/>
                </a:lnTo>
                <a:lnTo>
                  <a:pt x="7307303" y="0"/>
                </a:lnTo>
                <a:lnTo>
                  <a:pt x="0" y="0"/>
                </a:lnTo>
                <a:lnTo>
                  <a:pt x="0" y="475200"/>
                </a:lnTo>
                <a:close/>
              </a:path>
            </a:pathLst>
          </a:custGeom>
          <a:solidFill>
            <a:srgbClr val="0065AF"/>
          </a:solidFill>
        </p:spPr>
        <p:txBody>
          <a:bodyPr wrap="square" lIns="0" tIns="0" rIns="0" bIns="0" rtlCol="0"/>
          <a:lstStyle/>
          <a:p>
            <a:endParaRPr/>
          </a:p>
        </p:txBody>
      </p:sp>
      <p:sp>
        <p:nvSpPr>
          <p:cNvPr id="4" name="object 4"/>
          <p:cNvSpPr txBox="1"/>
          <p:nvPr/>
        </p:nvSpPr>
        <p:spPr>
          <a:xfrm>
            <a:off x="85242" y="188125"/>
            <a:ext cx="5926917" cy="553998"/>
          </a:xfrm>
          <a:prstGeom prst="rect">
            <a:avLst/>
          </a:prstGeom>
        </p:spPr>
        <p:txBody>
          <a:bodyPr vert="horz" wrap="square" lIns="0" tIns="0" rIns="0" bIns="0" rtlCol="0">
            <a:spAutoFit/>
          </a:bodyPr>
          <a:lstStyle/>
          <a:p>
            <a:pPr marL="12700">
              <a:lnSpc>
                <a:spcPct val="100000"/>
              </a:lnSpc>
            </a:pPr>
            <a:r>
              <a:rPr sz="2000" b="1" spc="-15" dirty="0">
                <a:solidFill>
                  <a:srgbClr val="F2F2F2"/>
                </a:solidFill>
                <a:latin typeface="Arial Narrow"/>
                <a:cs typeface="Arial Narrow"/>
              </a:rPr>
              <a:t>ПРОЕКТЫ ПО РАЗВИТИЮ </a:t>
            </a:r>
            <a:r>
              <a:rPr sz="2000" b="1" spc="-15" dirty="0" smtClean="0">
                <a:solidFill>
                  <a:srgbClr val="F2F2F2"/>
                </a:solidFill>
                <a:latin typeface="Arial Narrow"/>
                <a:cs typeface="Arial Narrow"/>
              </a:rPr>
              <a:t>УНИВЕРСИТЕТОВ</a:t>
            </a:r>
            <a:r>
              <a:rPr lang="ru-RU" sz="2000" b="1" spc="-15" dirty="0" smtClean="0">
                <a:solidFill>
                  <a:srgbClr val="F2F2F2"/>
                </a:solidFill>
                <a:latin typeface="Arial Narrow"/>
                <a:cs typeface="Arial Narrow"/>
              </a:rPr>
              <a:t> в РФ</a:t>
            </a:r>
            <a:endParaRPr sz="2000" dirty="0">
              <a:latin typeface="Arial Narrow"/>
              <a:cs typeface="Arial Narrow"/>
            </a:endParaRPr>
          </a:p>
          <a:p>
            <a:pPr marL="12700">
              <a:lnSpc>
                <a:spcPct val="100000"/>
              </a:lnSpc>
            </a:pPr>
            <a:r>
              <a:rPr sz="1600" b="1" dirty="0">
                <a:solidFill>
                  <a:srgbClr val="404040"/>
                </a:solidFill>
                <a:latin typeface="Arial Narrow"/>
                <a:cs typeface="Arial Narrow"/>
              </a:rPr>
              <a:t>с </a:t>
            </a:r>
            <a:r>
              <a:rPr sz="1600" b="1" spc="-10" dirty="0">
                <a:solidFill>
                  <a:srgbClr val="404040"/>
                </a:solidFill>
                <a:latin typeface="Arial Narrow"/>
                <a:cs typeface="Arial Narrow"/>
              </a:rPr>
              <a:t>целевым государственн</a:t>
            </a:r>
            <a:r>
              <a:rPr sz="1600" b="1" spc="-15" dirty="0">
                <a:solidFill>
                  <a:srgbClr val="404040"/>
                </a:solidFill>
                <a:latin typeface="Arial Narrow"/>
                <a:cs typeface="Arial Narrow"/>
              </a:rPr>
              <a:t>ым </a:t>
            </a:r>
            <a:r>
              <a:rPr sz="1600" b="1" spc="-10" dirty="0">
                <a:solidFill>
                  <a:srgbClr val="404040"/>
                </a:solidFill>
                <a:latin typeface="Arial Narrow"/>
                <a:cs typeface="Arial Narrow"/>
              </a:rPr>
              <a:t>финансированием</a:t>
            </a:r>
            <a:endParaRPr sz="1600" dirty="0">
              <a:latin typeface="Arial Narrow"/>
              <a:cs typeface="Arial Narrow"/>
            </a:endParaRPr>
          </a:p>
        </p:txBody>
      </p:sp>
      <p:sp>
        <p:nvSpPr>
          <p:cNvPr id="5" name="object 5"/>
          <p:cNvSpPr/>
          <p:nvPr/>
        </p:nvSpPr>
        <p:spPr>
          <a:xfrm>
            <a:off x="78069" y="3289491"/>
            <a:ext cx="6067425" cy="1966722"/>
          </a:xfrm>
          <a:custGeom>
            <a:avLst/>
            <a:gdLst/>
            <a:ahLst/>
            <a:cxnLst/>
            <a:rect l="l" t="t" r="r" b="b"/>
            <a:pathLst>
              <a:path w="6067425" h="1638935">
                <a:moveTo>
                  <a:pt x="0" y="1638931"/>
                </a:moveTo>
                <a:lnTo>
                  <a:pt x="6067064" y="1638931"/>
                </a:lnTo>
                <a:lnTo>
                  <a:pt x="6067064" y="0"/>
                </a:lnTo>
                <a:lnTo>
                  <a:pt x="0" y="0"/>
                </a:lnTo>
                <a:lnTo>
                  <a:pt x="0" y="1638931"/>
                </a:lnTo>
                <a:close/>
              </a:path>
            </a:pathLst>
          </a:custGeom>
          <a:solidFill>
            <a:srgbClr val="6DD5F6"/>
          </a:solidFill>
        </p:spPr>
        <p:txBody>
          <a:bodyPr wrap="square" lIns="0" tIns="0" rIns="0" bIns="0" rtlCol="0"/>
          <a:lstStyle/>
          <a:p>
            <a:endParaRPr/>
          </a:p>
        </p:txBody>
      </p:sp>
      <p:sp>
        <p:nvSpPr>
          <p:cNvPr id="6" name="object 6"/>
          <p:cNvSpPr/>
          <p:nvPr/>
        </p:nvSpPr>
        <p:spPr>
          <a:xfrm>
            <a:off x="6145133" y="3289491"/>
            <a:ext cx="2305685" cy="1966722"/>
          </a:xfrm>
          <a:custGeom>
            <a:avLst/>
            <a:gdLst/>
            <a:ahLst/>
            <a:cxnLst/>
            <a:rect l="l" t="t" r="r" b="b"/>
            <a:pathLst>
              <a:path w="2305684" h="1638935">
                <a:moveTo>
                  <a:pt x="0" y="1638931"/>
                </a:moveTo>
                <a:lnTo>
                  <a:pt x="2305409" y="1638931"/>
                </a:lnTo>
                <a:lnTo>
                  <a:pt x="2305409" y="0"/>
                </a:lnTo>
                <a:lnTo>
                  <a:pt x="0" y="0"/>
                </a:lnTo>
                <a:lnTo>
                  <a:pt x="0" y="1638931"/>
                </a:lnTo>
                <a:close/>
              </a:path>
            </a:pathLst>
          </a:custGeom>
          <a:solidFill>
            <a:srgbClr val="6DD5F6"/>
          </a:solidFill>
        </p:spPr>
        <p:txBody>
          <a:bodyPr wrap="square" lIns="0" tIns="0" rIns="0" bIns="0" rtlCol="0"/>
          <a:lstStyle/>
          <a:p>
            <a:endParaRPr/>
          </a:p>
        </p:txBody>
      </p:sp>
      <p:sp>
        <p:nvSpPr>
          <p:cNvPr id="7" name="object 7"/>
          <p:cNvSpPr/>
          <p:nvPr/>
        </p:nvSpPr>
        <p:spPr>
          <a:xfrm>
            <a:off x="78069" y="3289490"/>
            <a:ext cx="8372475" cy="0"/>
          </a:xfrm>
          <a:custGeom>
            <a:avLst/>
            <a:gdLst/>
            <a:ahLst/>
            <a:cxnLst/>
            <a:rect l="l" t="t" r="r" b="b"/>
            <a:pathLst>
              <a:path w="8372475">
                <a:moveTo>
                  <a:pt x="0" y="0"/>
                </a:moveTo>
                <a:lnTo>
                  <a:pt x="8372473" y="0"/>
                </a:lnTo>
              </a:path>
            </a:pathLst>
          </a:custGeom>
          <a:ln w="12699">
            <a:solidFill>
              <a:srgbClr val="5ECCF3"/>
            </a:solidFill>
          </a:ln>
        </p:spPr>
        <p:txBody>
          <a:bodyPr wrap="square" lIns="0" tIns="0" rIns="0" bIns="0" rtlCol="0"/>
          <a:lstStyle/>
          <a:p>
            <a:endParaRPr/>
          </a:p>
        </p:txBody>
      </p:sp>
      <p:sp>
        <p:nvSpPr>
          <p:cNvPr id="8" name="object 8"/>
          <p:cNvSpPr/>
          <p:nvPr/>
        </p:nvSpPr>
        <p:spPr>
          <a:xfrm>
            <a:off x="78069" y="1424114"/>
            <a:ext cx="8372475" cy="0"/>
          </a:xfrm>
          <a:custGeom>
            <a:avLst/>
            <a:gdLst/>
            <a:ahLst/>
            <a:cxnLst/>
            <a:rect l="l" t="t" r="r" b="b"/>
            <a:pathLst>
              <a:path w="8372475">
                <a:moveTo>
                  <a:pt x="0" y="0"/>
                </a:moveTo>
                <a:lnTo>
                  <a:pt x="8372473" y="0"/>
                </a:lnTo>
              </a:path>
            </a:pathLst>
          </a:custGeom>
          <a:ln w="12699">
            <a:solidFill>
              <a:srgbClr val="5ECCF3"/>
            </a:solidFill>
          </a:ln>
        </p:spPr>
        <p:txBody>
          <a:bodyPr wrap="square" lIns="0" tIns="0" rIns="0" bIns="0" rtlCol="0"/>
          <a:lstStyle/>
          <a:p>
            <a:endParaRPr/>
          </a:p>
        </p:txBody>
      </p:sp>
      <p:sp>
        <p:nvSpPr>
          <p:cNvPr id="9" name="object 9"/>
          <p:cNvSpPr/>
          <p:nvPr/>
        </p:nvSpPr>
        <p:spPr>
          <a:xfrm>
            <a:off x="78069" y="6536368"/>
            <a:ext cx="8372475" cy="0"/>
          </a:xfrm>
          <a:custGeom>
            <a:avLst/>
            <a:gdLst/>
            <a:ahLst/>
            <a:cxnLst/>
            <a:rect l="l" t="t" r="r" b="b"/>
            <a:pathLst>
              <a:path w="8372475">
                <a:moveTo>
                  <a:pt x="0" y="0"/>
                </a:moveTo>
                <a:lnTo>
                  <a:pt x="8372473" y="0"/>
                </a:lnTo>
              </a:path>
            </a:pathLst>
          </a:custGeom>
          <a:ln w="12699">
            <a:solidFill>
              <a:srgbClr val="5ECCF3"/>
            </a:solidFill>
          </a:ln>
        </p:spPr>
        <p:txBody>
          <a:bodyPr wrap="square" lIns="0" tIns="0" rIns="0" bIns="0" rtlCol="0"/>
          <a:lstStyle/>
          <a:p>
            <a:endParaRPr/>
          </a:p>
        </p:txBody>
      </p:sp>
      <p:sp>
        <p:nvSpPr>
          <p:cNvPr id="10" name="object 10"/>
          <p:cNvSpPr txBox="1"/>
          <p:nvPr/>
        </p:nvSpPr>
        <p:spPr>
          <a:xfrm>
            <a:off x="156808" y="1508772"/>
            <a:ext cx="5915660" cy="1205458"/>
          </a:xfrm>
          <a:prstGeom prst="rect">
            <a:avLst/>
          </a:prstGeom>
        </p:spPr>
        <p:txBody>
          <a:bodyPr vert="horz" wrap="square" lIns="0" tIns="0" rIns="0" bIns="0" rtlCol="0">
            <a:spAutoFit/>
          </a:bodyPr>
          <a:lstStyle/>
          <a:p>
            <a:pPr marL="12700" marR="12065">
              <a:lnSpc>
                <a:spcPts val="1900"/>
              </a:lnSpc>
            </a:pPr>
            <a:r>
              <a:rPr sz="1600" dirty="0">
                <a:latin typeface="Arial Narrow"/>
                <a:cs typeface="Arial Narrow"/>
              </a:rPr>
              <a:t>«</a:t>
            </a:r>
            <a:r>
              <a:rPr sz="1600" spc="-15" dirty="0">
                <a:latin typeface="Arial Narrow"/>
                <a:cs typeface="Arial Narrow"/>
              </a:rPr>
              <a:t>…отра</a:t>
            </a:r>
            <a:r>
              <a:rPr sz="1600" spc="-10" dirty="0">
                <a:latin typeface="Arial Narrow"/>
                <a:cs typeface="Arial Narrow"/>
              </a:rPr>
              <a:t>ботать новый подход, основанный на идее выдвижения доступного качественного образования в отдельные территории путем</a:t>
            </a:r>
            <a:r>
              <a:rPr sz="1600" spc="-5" dirty="0">
                <a:latin typeface="Arial Narrow"/>
                <a:cs typeface="Arial Narrow"/>
              </a:rPr>
              <a:t> </a:t>
            </a:r>
            <a:r>
              <a:rPr sz="1600" b="1" dirty="0">
                <a:latin typeface="Arial Narrow"/>
                <a:cs typeface="Arial Narrow"/>
              </a:rPr>
              <a:t>создан</a:t>
            </a:r>
            <a:r>
              <a:rPr sz="1600" b="1" spc="-10" dirty="0">
                <a:latin typeface="Arial Narrow"/>
                <a:cs typeface="Arial Narrow"/>
              </a:rPr>
              <a:t>и</a:t>
            </a:r>
            <a:r>
              <a:rPr sz="1600" b="1" dirty="0">
                <a:latin typeface="Arial Narrow"/>
                <a:cs typeface="Arial Narrow"/>
              </a:rPr>
              <a:t>я </a:t>
            </a:r>
            <a:r>
              <a:rPr sz="1600" b="1" spc="-10" dirty="0">
                <a:latin typeface="Arial Narrow"/>
                <a:cs typeface="Arial Narrow"/>
              </a:rPr>
              <a:t>и</a:t>
            </a:r>
            <a:r>
              <a:rPr sz="1600" b="1" spc="-5" dirty="0">
                <a:latin typeface="Arial Narrow"/>
                <a:cs typeface="Arial Narrow"/>
              </a:rPr>
              <a:t> </a:t>
            </a:r>
            <a:r>
              <a:rPr sz="1600" b="1" dirty="0">
                <a:latin typeface="Arial Narrow"/>
                <a:cs typeface="Arial Narrow"/>
              </a:rPr>
              <a:t>раз</a:t>
            </a:r>
            <a:r>
              <a:rPr sz="1600" b="1" spc="-10" dirty="0">
                <a:latin typeface="Arial Narrow"/>
                <a:cs typeface="Arial Narrow"/>
              </a:rPr>
              <a:t>вити</a:t>
            </a:r>
            <a:r>
              <a:rPr sz="1600" b="1" dirty="0">
                <a:latin typeface="Arial Narrow"/>
                <a:cs typeface="Arial Narrow"/>
              </a:rPr>
              <a:t>я </a:t>
            </a:r>
            <a:r>
              <a:rPr sz="1600" b="1" spc="-10" dirty="0">
                <a:latin typeface="Arial Narrow"/>
                <a:cs typeface="Arial Narrow"/>
              </a:rPr>
              <a:t>в</a:t>
            </a:r>
            <a:r>
              <a:rPr sz="1600" b="1" dirty="0">
                <a:latin typeface="Arial Narrow"/>
                <a:cs typeface="Arial Narrow"/>
              </a:rPr>
              <a:t> </a:t>
            </a:r>
            <a:r>
              <a:rPr sz="1600" b="1" spc="-15" dirty="0">
                <a:latin typeface="Arial Narrow"/>
                <a:cs typeface="Arial Narrow"/>
              </a:rPr>
              <a:t>ф</a:t>
            </a:r>
            <a:r>
              <a:rPr sz="1600" b="1" dirty="0">
                <a:latin typeface="Arial Narrow"/>
                <a:cs typeface="Arial Narrow"/>
              </a:rPr>
              <a:t>едера</a:t>
            </a:r>
            <a:r>
              <a:rPr sz="1600" b="1" spc="-10" dirty="0">
                <a:latin typeface="Arial Narrow"/>
                <a:cs typeface="Arial Narrow"/>
              </a:rPr>
              <a:t>ль</a:t>
            </a:r>
            <a:r>
              <a:rPr sz="1600" b="1" dirty="0">
                <a:latin typeface="Arial Narrow"/>
                <a:cs typeface="Arial Narrow"/>
              </a:rPr>
              <a:t>н</a:t>
            </a:r>
            <a:r>
              <a:rPr sz="1600" b="1" spc="-15" dirty="0">
                <a:latin typeface="Arial Narrow"/>
                <a:cs typeface="Arial Narrow"/>
              </a:rPr>
              <a:t>ы</a:t>
            </a:r>
            <a:r>
              <a:rPr sz="1600" b="1" dirty="0">
                <a:latin typeface="Arial Narrow"/>
                <a:cs typeface="Arial Narrow"/>
              </a:rPr>
              <a:t>х окру</a:t>
            </a:r>
            <a:r>
              <a:rPr sz="1600" b="1" spc="-10" dirty="0">
                <a:latin typeface="Arial Narrow"/>
                <a:cs typeface="Arial Narrow"/>
              </a:rPr>
              <a:t>г</a:t>
            </a:r>
            <a:r>
              <a:rPr sz="1600" b="1" dirty="0">
                <a:latin typeface="Arial Narrow"/>
                <a:cs typeface="Arial Narrow"/>
              </a:rPr>
              <a:t>ах</a:t>
            </a:r>
            <a:r>
              <a:rPr sz="1600" b="1" spc="-5" dirty="0">
                <a:latin typeface="Arial Narrow"/>
                <a:cs typeface="Arial Narrow"/>
              </a:rPr>
              <a:t> </a:t>
            </a:r>
            <a:r>
              <a:rPr sz="1600" dirty="0">
                <a:latin typeface="Arial Narrow"/>
                <a:cs typeface="Arial Narrow"/>
              </a:rPr>
              <a:t>круп</a:t>
            </a:r>
            <a:r>
              <a:rPr sz="1600" spc="-10" dirty="0">
                <a:latin typeface="Arial Narrow"/>
                <a:cs typeface="Arial Narrow"/>
              </a:rPr>
              <a:t>ны</a:t>
            </a:r>
            <a:r>
              <a:rPr sz="1600" dirty="0">
                <a:latin typeface="Arial Narrow"/>
                <a:cs typeface="Arial Narrow"/>
              </a:rPr>
              <a:t>х и</a:t>
            </a:r>
            <a:r>
              <a:rPr sz="1600" spc="-10" dirty="0">
                <a:latin typeface="Arial Narrow"/>
                <a:cs typeface="Arial Narrow"/>
              </a:rPr>
              <a:t>нн</a:t>
            </a:r>
            <a:r>
              <a:rPr sz="1600" dirty="0">
                <a:latin typeface="Arial Narrow"/>
                <a:cs typeface="Arial Narrow"/>
              </a:rPr>
              <a:t>о</a:t>
            </a:r>
            <a:r>
              <a:rPr sz="1600" spc="-10" dirty="0">
                <a:latin typeface="Arial Narrow"/>
                <a:cs typeface="Arial Narrow"/>
              </a:rPr>
              <a:t>в</a:t>
            </a:r>
            <a:r>
              <a:rPr sz="1600" dirty="0">
                <a:latin typeface="Arial Narrow"/>
                <a:cs typeface="Arial Narrow"/>
              </a:rPr>
              <a:t>а</a:t>
            </a:r>
            <a:r>
              <a:rPr sz="1600" spc="-10" dirty="0">
                <a:latin typeface="Arial Narrow"/>
                <a:cs typeface="Arial Narrow"/>
              </a:rPr>
              <a:t>ц</a:t>
            </a:r>
            <a:r>
              <a:rPr sz="1600" dirty="0">
                <a:latin typeface="Arial Narrow"/>
                <a:cs typeface="Arial Narrow"/>
              </a:rPr>
              <a:t>ио</a:t>
            </a:r>
            <a:r>
              <a:rPr sz="1600" spc="-10" dirty="0">
                <a:latin typeface="Arial Narrow"/>
                <a:cs typeface="Arial Narrow"/>
              </a:rPr>
              <a:t>нны</a:t>
            </a:r>
            <a:r>
              <a:rPr sz="1600" dirty="0">
                <a:latin typeface="Arial Narrow"/>
                <a:cs typeface="Arial Narrow"/>
              </a:rPr>
              <a:t>х </a:t>
            </a:r>
            <a:r>
              <a:rPr sz="1600" spc="-10" dirty="0">
                <a:latin typeface="Arial Narrow"/>
                <a:cs typeface="Arial Narrow"/>
              </a:rPr>
              <a:t>н</a:t>
            </a:r>
            <a:r>
              <a:rPr sz="1600" dirty="0">
                <a:latin typeface="Arial Narrow"/>
                <a:cs typeface="Arial Narrow"/>
              </a:rPr>
              <a:t>ауч</a:t>
            </a:r>
            <a:r>
              <a:rPr sz="1600" spc="-10" dirty="0">
                <a:latin typeface="Arial Narrow"/>
                <a:cs typeface="Arial Narrow"/>
              </a:rPr>
              <a:t>н</a:t>
            </a:r>
            <a:r>
              <a:rPr sz="1600" dirty="0">
                <a:latin typeface="Arial Narrow"/>
                <a:cs typeface="Arial Narrow"/>
              </a:rPr>
              <a:t>о</a:t>
            </a:r>
            <a:r>
              <a:rPr sz="1600" spc="-5" dirty="0">
                <a:latin typeface="Arial Narrow"/>
                <a:cs typeface="Arial Narrow"/>
              </a:rPr>
              <a:t>- </a:t>
            </a:r>
            <a:r>
              <a:rPr sz="1600" dirty="0">
                <a:latin typeface="Arial Narrow"/>
                <a:cs typeface="Arial Narrow"/>
              </a:rPr>
              <a:t>о</a:t>
            </a:r>
            <a:r>
              <a:rPr sz="1600" spc="-10" dirty="0">
                <a:latin typeface="Arial Narrow"/>
                <a:cs typeface="Arial Narrow"/>
              </a:rPr>
              <a:t>б</a:t>
            </a:r>
            <a:r>
              <a:rPr sz="1600" dirty="0">
                <a:latin typeface="Arial Narrow"/>
                <a:cs typeface="Arial Narrow"/>
              </a:rPr>
              <a:t>разо</a:t>
            </a:r>
            <a:r>
              <a:rPr sz="1600" spc="-10" dirty="0">
                <a:latin typeface="Arial Narrow"/>
                <a:cs typeface="Arial Narrow"/>
              </a:rPr>
              <a:t>в</a:t>
            </a:r>
            <a:r>
              <a:rPr sz="1600" dirty="0">
                <a:latin typeface="Arial Narrow"/>
                <a:cs typeface="Arial Narrow"/>
              </a:rPr>
              <a:t>атель</a:t>
            </a:r>
            <a:r>
              <a:rPr sz="1600" spc="-10" dirty="0">
                <a:latin typeface="Arial Narrow"/>
                <a:cs typeface="Arial Narrow"/>
              </a:rPr>
              <a:t>ны</a:t>
            </a:r>
            <a:r>
              <a:rPr sz="1600" dirty="0">
                <a:latin typeface="Arial Narrow"/>
                <a:cs typeface="Arial Narrow"/>
              </a:rPr>
              <a:t>х комплексо</a:t>
            </a:r>
            <a:r>
              <a:rPr sz="1600" spc="-10" dirty="0">
                <a:latin typeface="Arial Narrow"/>
                <a:cs typeface="Arial Narrow"/>
              </a:rPr>
              <a:t>в</a:t>
            </a:r>
            <a:r>
              <a:rPr sz="1600" dirty="0">
                <a:latin typeface="Arial Narrow"/>
                <a:cs typeface="Arial Narrow"/>
              </a:rPr>
              <a:t> –</a:t>
            </a:r>
            <a:r>
              <a:rPr sz="1600" spc="-5" dirty="0">
                <a:latin typeface="Arial Narrow"/>
                <a:cs typeface="Arial Narrow"/>
              </a:rPr>
              <a:t> </a:t>
            </a:r>
            <a:r>
              <a:rPr sz="1600" b="1" spc="-15" dirty="0">
                <a:latin typeface="Arial Narrow"/>
                <a:cs typeface="Arial Narrow"/>
              </a:rPr>
              <a:t>ф</a:t>
            </a:r>
            <a:r>
              <a:rPr sz="1600" b="1" dirty="0">
                <a:latin typeface="Arial Narrow"/>
                <a:cs typeface="Arial Narrow"/>
              </a:rPr>
              <a:t>едера</a:t>
            </a:r>
            <a:r>
              <a:rPr sz="1600" b="1" spc="-10" dirty="0">
                <a:latin typeface="Arial Narrow"/>
                <a:cs typeface="Arial Narrow"/>
              </a:rPr>
              <a:t>ль</a:t>
            </a:r>
            <a:r>
              <a:rPr sz="1600" b="1" dirty="0">
                <a:latin typeface="Arial Narrow"/>
                <a:cs typeface="Arial Narrow"/>
              </a:rPr>
              <a:t>н</a:t>
            </a:r>
            <a:r>
              <a:rPr sz="1600" b="1" spc="-15" dirty="0">
                <a:latin typeface="Arial Narrow"/>
                <a:cs typeface="Arial Narrow"/>
              </a:rPr>
              <a:t>ы</a:t>
            </a:r>
            <a:r>
              <a:rPr sz="1600" b="1" dirty="0">
                <a:latin typeface="Arial Narrow"/>
                <a:cs typeface="Arial Narrow"/>
              </a:rPr>
              <a:t>х ун</a:t>
            </a:r>
            <a:r>
              <a:rPr sz="1600" b="1" spc="-10" dirty="0">
                <a:latin typeface="Arial Narrow"/>
                <a:cs typeface="Arial Narrow"/>
              </a:rPr>
              <a:t>ив</a:t>
            </a:r>
            <a:r>
              <a:rPr sz="1600" b="1" dirty="0">
                <a:latin typeface="Arial Narrow"/>
                <a:cs typeface="Arial Narrow"/>
              </a:rPr>
              <a:t>ерс</a:t>
            </a:r>
            <a:r>
              <a:rPr sz="1600" b="1" spc="-10" dirty="0">
                <a:latin typeface="Arial Narrow"/>
                <a:cs typeface="Arial Narrow"/>
              </a:rPr>
              <a:t>ит</a:t>
            </a:r>
            <a:r>
              <a:rPr sz="1600" b="1" dirty="0">
                <a:latin typeface="Arial Narrow"/>
                <a:cs typeface="Arial Narrow"/>
              </a:rPr>
              <a:t>е</a:t>
            </a:r>
            <a:r>
              <a:rPr sz="1600" b="1" spc="-10" dirty="0">
                <a:latin typeface="Arial Narrow"/>
                <a:cs typeface="Arial Narrow"/>
              </a:rPr>
              <a:t>то</a:t>
            </a:r>
            <a:r>
              <a:rPr sz="1600" b="1" spc="-15" dirty="0">
                <a:latin typeface="Arial Narrow"/>
                <a:cs typeface="Arial Narrow"/>
              </a:rPr>
              <a:t>в</a:t>
            </a:r>
            <a:r>
              <a:rPr sz="1600" spc="-15" dirty="0">
                <a:latin typeface="Arial Narrow"/>
                <a:cs typeface="Arial Narrow"/>
              </a:rPr>
              <a:t>…»</a:t>
            </a:r>
            <a:endParaRPr sz="1600">
              <a:latin typeface="Arial Narrow"/>
              <a:cs typeface="Arial Narrow"/>
            </a:endParaRPr>
          </a:p>
          <a:p>
            <a:pPr marL="1740535">
              <a:lnSpc>
                <a:spcPts val="1839"/>
              </a:lnSpc>
            </a:pPr>
            <a:r>
              <a:rPr sz="1600" spc="-10" dirty="0">
                <a:latin typeface="Arial Narrow"/>
                <a:cs typeface="Arial Narrow"/>
              </a:rPr>
              <a:t>Приоритетный национальный проект «Образование»</a:t>
            </a:r>
            <a:endParaRPr sz="1600">
              <a:latin typeface="Arial Narrow"/>
              <a:cs typeface="Arial Narrow"/>
            </a:endParaRPr>
          </a:p>
        </p:txBody>
      </p:sp>
      <p:sp>
        <p:nvSpPr>
          <p:cNvPr id="11" name="object 11"/>
          <p:cNvSpPr txBox="1"/>
          <p:nvPr/>
        </p:nvSpPr>
        <p:spPr>
          <a:xfrm>
            <a:off x="6223872" y="1508772"/>
            <a:ext cx="2019300" cy="1464503"/>
          </a:xfrm>
          <a:prstGeom prst="rect">
            <a:avLst/>
          </a:prstGeom>
        </p:spPr>
        <p:txBody>
          <a:bodyPr vert="horz" wrap="square" lIns="0" tIns="0" rIns="0" bIns="0" rtlCol="0">
            <a:spAutoFit/>
          </a:bodyPr>
          <a:lstStyle/>
          <a:p>
            <a:pPr marL="12700" marR="910590">
              <a:lnSpc>
                <a:spcPts val="1900"/>
              </a:lnSpc>
            </a:pPr>
            <a:r>
              <a:rPr sz="1600" dirty="0">
                <a:latin typeface="Arial Narrow"/>
                <a:cs typeface="Arial Narrow"/>
              </a:rPr>
              <a:t>Федераль</a:t>
            </a:r>
            <a:r>
              <a:rPr sz="1600" spc="-10" dirty="0">
                <a:latin typeface="Arial Narrow"/>
                <a:cs typeface="Arial Narrow"/>
              </a:rPr>
              <a:t>ные у</a:t>
            </a:r>
            <a:r>
              <a:rPr sz="1600" spc="-15" dirty="0">
                <a:latin typeface="Arial Narrow"/>
                <a:cs typeface="Arial Narrow"/>
              </a:rPr>
              <a:t>н</a:t>
            </a:r>
            <a:r>
              <a:rPr sz="1600" spc="-5" dirty="0">
                <a:latin typeface="Arial Narrow"/>
                <a:cs typeface="Arial Narrow"/>
              </a:rPr>
              <a:t>ив</a:t>
            </a:r>
            <a:r>
              <a:rPr sz="1600" dirty="0">
                <a:latin typeface="Arial Narrow"/>
                <a:cs typeface="Arial Narrow"/>
              </a:rPr>
              <a:t>ерситеты</a:t>
            </a:r>
            <a:endParaRPr sz="1600">
              <a:latin typeface="Arial Narrow"/>
              <a:cs typeface="Arial Narrow"/>
            </a:endParaRPr>
          </a:p>
          <a:p>
            <a:pPr marL="12700">
              <a:lnSpc>
                <a:spcPts val="1830"/>
              </a:lnSpc>
            </a:pPr>
            <a:r>
              <a:rPr sz="1600" dirty="0">
                <a:latin typeface="Arial Narrow"/>
                <a:cs typeface="Arial Narrow"/>
              </a:rPr>
              <a:t>2007 г. – 2 у</a:t>
            </a:r>
            <a:r>
              <a:rPr sz="1600" spc="-10" dirty="0">
                <a:latin typeface="Arial Narrow"/>
                <a:cs typeface="Arial Narrow"/>
              </a:rPr>
              <a:t>ниверситета</a:t>
            </a:r>
            <a:endParaRPr sz="1600">
              <a:latin typeface="Arial Narrow"/>
              <a:cs typeface="Arial Narrow"/>
            </a:endParaRPr>
          </a:p>
          <a:p>
            <a:pPr marL="12700">
              <a:lnSpc>
                <a:spcPts val="1900"/>
              </a:lnSpc>
            </a:pPr>
            <a:r>
              <a:rPr sz="1600" dirty="0">
                <a:latin typeface="Arial Narrow"/>
                <a:cs typeface="Arial Narrow"/>
              </a:rPr>
              <a:t>200</a:t>
            </a:r>
            <a:r>
              <a:rPr sz="1600" spc="-5" dirty="0">
                <a:latin typeface="Arial Narrow"/>
                <a:cs typeface="Arial Narrow"/>
              </a:rPr>
              <a:t>9</a:t>
            </a:r>
            <a:r>
              <a:rPr sz="1600" spc="140" dirty="0">
                <a:latin typeface="Helvetica"/>
                <a:cs typeface="Helvetica"/>
              </a:rPr>
              <a:t> </a:t>
            </a:r>
            <a:r>
              <a:rPr sz="1600" dirty="0">
                <a:latin typeface="Arial Narrow"/>
                <a:cs typeface="Arial Narrow"/>
              </a:rPr>
              <a:t>г. – 5 у</a:t>
            </a:r>
            <a:r>
              <a:rPr sz="1600" spc="-10" dirty="0">
                <a:latin typeface="Arial Narrow"/>
                <a:cs typeface="Arial Narrow"/>
              </a:rPr>
              <a:t>н</a:t>
            </a:r>
            <a:r>
              <a:rPr sz="1600" dirty="0">
                <a:latin typeface="Arial Narrow"/>
                <a:cs typeface="Arial Narrow"/>
              </a:rPr>
              <a:t>и</a:t>
            </a:r>
            <a:r>
              <a:rPr sz="1600" spc="-10" dirty="0">
                <a:latin typeface="Arial Narrow"/>
                <a:cs typeface="Arial Narrow"/>
              </a:rPr>
              <a:t>в</a:t>
            </a:r>
            <a:r>
              <a:rPr sz="1600" dirty="0">
                <a:latin typeface="Arial Narrow"/>
                <a:cs typeface="Arial Narrow"/>
              </a:rPr>
              <a:t>ерситето</a:t>
            </a:r>
            <a:r>
              <a:rPr sz="1600" spc="-10" dirty="0">
                <a:latin typeface="Arial Narrow"/>
                <a:cs typeface="Arial Narrow"/>
              </a:rPr>
              <a:t>в</a:t>
            </a:r>
            <a:endParaRPr sz="1600">
              <a:latin typeface="Arial Narrow"/>
              <a:cs typeface="Arial Narrow"/>
            </a:endParaRPr>
          </a:p>
          <a:p>
            <a:pPr marL="12700">
              <a:lnSpc>
                <a:spcPts val="1910"/>
              </a:lnSpc>
            </a:pPr>
            <a:r>
              <a:rPr sz="1600" dirty="0">
                <a:latin typeface="Arial Narrow"/>
                <a:cs typeface="Arial Narrow"/>
              </a:rPr>
              <a:t>201</a:t>
            </a:r>
            <a:r>
              <a:rPr sz="1600" spc="-5" dirty="0">
                <a:latin typeface="Arial Narrow"/>
                <a:cs typeface="Arial Narrow"/>
              </a:rPr>
              <a:t>0</a:t>
            </a:r>
            <a:r>
              <a:rPr sz="1600" spc="140" dirty="0">
                <a:latin typeface="Helvetica"/>
                <a:cs typeface="Helvetica"/>
              </a:rPr>
              <a:t> </a:t>
            </a:r>
            <a:r>
              <a:rPr sz="1600" dirty="0">
                <a:latin typeface="Arial Narrow"/>
                <a:cs typeface="Arial Narrow"/>
              </a:rPr>
              <a:t>г. – 2 у</a:t>
            </a:r>
            <a:r>
              <a:rPr sz="1600" spc="-10" dirty="0">
                <a:latin typeface="Arial Narrow"/>
                <a:cs typeface="Arial Narrow"/>
              </a:rPr>
              <a:t>н</a:t>
            </a:r>
            <a:r>
              <a:rPr sz="1600" dirty="0">
                <a:latin typeface="Arial Narrow"/>
                <a:cs typeface="Arial Narrow"/>
              </a:rPr>
              <a:t>и</a:t>
            </a:r>
            <a:r>
              <a:rPr sz="1600" spc="-10" dirty="0">
                <a:latin typeface="Arial Narrow"/>
                <a:cs typeface="Arial Narrow"/>
              </a:rPr>
              <a:t>в</a:t>
            </a:r>
            <a:r>
              <a:rPr sz="1600" dirty="0">
                <a:latin typeface="Arial Narrow"/>
                <a:cs typeface="Arial Narrow"/>
              </a:rPr>
              <a:t>ерситета</a:t>
            </a:r>
            <a:endParaRPr sz="1600">
              <a:latin typeface="Arial Narrow"/>
              <a:cs typeface="Arial Narrow"/>
            </a:endParaRPr>
          </a:p>
          <a:p>
            <a:pPr marL="12700">
              <a:lnSpc>
                <a:spcPct val="100000"/>
              </a:lnSpc>
              <a:spcBef>
                <a:spcPts val="80"/>
              </a:spcBef>
            </a:pPr>
            <a:r>
              <a:rPr sz="1600" dirty="0">
                <a:latin typeface="Arial Narrow"/>
                <a:cs typeface="Arial Narrow"/>
              </a:rPr>
              <a:t>2014 г. – 1 у</a:t>
            </a:r>
            <a:r>
              <a:rPr sz="1600" spc="-10" dirty="0">
                <a:latin typeface="Arial Narrow"/>
                <a:cs typeface="Arial Narrow"/>
              </a:rPr>
              <a:t>ниверситет</a:t>
            </a:r>
            <a:endParaRPr sz="1600">
              <a:latin typeface="Arial Narrow"/>
              <a:cs typeface="Arial Narrow"/>
            </a:endParaRPr>
          </a:p>
        </p:txBody>
      </p:sp>
      <p:sp>
        <p:nvSpPr>
          <p:cNvPr id="12" name="object 12"/>
          <p:cNvSpPr txBox="1"/>
          <p:nvPr/>
        </p:nvSpPr>
        <p:spPr>
          <a:xfrm>
            <a:off x="78069" y="3289491"/>
            <a:ext cx="8372475" cy="1464503"/>
          </a:xfrm>
          <a:prstGeom prst="rect">
            <a:avLst/>
          </a:prstGeom>
        </p:spPr>
        <p:txBody>
          <a:bodyPr vert="horz" wrap="square" lIns="0" tIns="0" rIns="0" bIns="0" rtlCol="0">
            <a:spAutoFit/>
          </a:bodyPr>
          <a:lstStyle/>
          <a:p>
            <a:pPr marL="90805" marR="690245">
              <a:lnSpc>
                <a:spcPts val="1900"/>
              </a:lnSpc>
              <a:tabLst>
                <a:tab pos="6158230" algn="l"/>
              </a:tabLst>
            </a:pPr>
            <a:r>
              <a:rPr sz="1600" dirty="0">
                <a:latin typeface="Arial Narrow"/>
                <a:cs typeface="Arial Narrow"/>
              </a:rPr>
              <a:t>«</a:t>
            </a:r>
            <a:r>
              <a:rPr sz="1600" spc="-15" dirty="0">
                <a:latin typeface="Arial Narrow"/>
                <a:cs typeface="Arial Narrow"/>
              </a:rPr>
              <a:t>…создать у</a:t>
            </a:r>
            <a:r>
              <a:rPr sz="1600" spc="-10" dirty="0">
                <a:latin typeface="Arial Narrow"/>
                <a:cs typeface="Arial Narrow"/>
              </a:rPr>
              <a:t>ниверситетские комплексы в с</a:t>
            </a:r>
            <a:r>
              <a:rPr sz="1600" spc="-15" dirty="0">
                <a:latin typeface="Arial Narrow"/>
                <a:cs typeface="Arial Narrow"/>
              </a:rPr>
              <a:t>фере</a:t>
            </a:r>
            <a:r>
              <a:rPr sz="1600" spc="-5" dirty="0">
                <a:latin typeface="Arial Narrow"/>
                <a:cs typeface="Arial Narrow"/>
              </a:rPr>
              <a:t> </a:t>
            </a:r>
            <a:r>
              <a:rPr sz="1600" b="1" dirty="0">
                <a:latin typeface="Arial Narrow"/>
                <a:cs typeface="Arial Narrow"/>
              </a:rPr>
              <a:t>наукое</a:t>
            </a:r>
            <a:r>
              <a:rPr sz="1600" b="1" spc="-10" dirty="0">
                <a:latin typeface="Arial Narrow"/>
                <a:cs typeface="Arial Narrow"/>
              </a:rPr>
              <a:t>м</a:t>
            </a:r>
            <a:r>
              <a:rPr sz="1600" b="1" dirty="0">
                <a:latin typeface="Arial Narrow"/>
                <a:cs typeface="Arial Narrow"/>
              </a:rPr>
              <a:t>к</a:t>
            </a:r>
            <a:r>
              <a:rPr sz="1600" b="1" spc="-10" dirty="0">
                <a:latin typeface="Arial Narrow"/>
                <a:cs typeface="Arial Narrow"/>
              </a:rPr>
              <a:t>и</a:t>
            </a:r>
            <a:r>
              <a:rPr sz="1600" b="1" dirty="0">
                <a:latin typeface="Arial Narrow"/>
                <a:cs typeface="Arial Narrow"/>
              </a:rPr>
              <a:t>х </a:t>
            </a:r>
            <a:r>
              <a:rPr sz="1600" b="1" spc="-10" dirty="0">
                <a:latin typeface="Arial Narrow"/>
                <a:cs typeface="Arial Narrow"/>
              </a:rPr>
              <a:t>т</a:t>
            </a:r>
            <a:r>
              <a:rPr sz="1600" b="1" dirty="0">
                <a:latin typeface="Arial Narrow"/>
                <a:cs typeface="Arial Narrow"/>
              </a:rPr>
              <a:t>ехн</a:t>
            </a:r>
            <a:r>
              <a:rPr sz="1600" b="1" spc="-10" dirty="0">
                <a:latin typeface="Arial Narrow"/>
                <a:cs typeface="Arial Narrow"/>
              </a:rPr>
              <a:t>ологий</a:t>
            </a:r>
            <a:r>
              <a:rPr sz="1600" b="1" dirty="0">
                <a:latin typeface="Arial Narrow"/>
                <a:cs typeface="Arial Narrow"/>
              </a:rPr>
              <a:t>	</a:t>
            </a:r>
            <a:r>
              <a:rPr sz="1600" spc="-10" dirty="0">
                <a:latin typeface="Arial Narrow"/>
                <a:cs typeface="Arial Narrow"/>
              </a:rPr>
              <a:t>Н</a:t>
            </a:r>
            <a:r>
              <a:rPr sz="1600" dirty="0">
                <a:latin typeface="Arial Narrow"/>
                <a:cs typeface="Arial Narrow"/>
              </a:rPr>
              <a:t>а</a:t>
            </a:r>
            <a:r>
              <a:rPr sz="1600" spc="-10" dirty="0">
                <a:latin typeface="Arial Narrow"/>
                <a:cs typeface="Arial Narrow"/>
              </a:rPr>
              <a:t>ц</a:t>
            </a:r>
            <a:r>
              <a:rPr sz="1600" dirty="0">
                <a:latin typeface="Arial Narrow"/>
                <a:cs typeface="Arial Narrow"/>
              </a:rPr>
              <a:t>ио</a:t>
            </a:r>
            <a:r>
              <a:rPr sz="1600" spc="-10" dirty="0">
                <a:latin typeface="Arial Narrow"/>
                <a:cs typeface="Arial Narrow"/>
              </a:rPr>
              <a:t>н</a:t>
            </a:r>
            <a:r>
              <a:rPr sz="1600" dirty="0">
                <a:latin typeface="Arial Narrow"/>
                <a:cs typeface="Arial Narrow"/>
              </a:rPr>
              <a:t>аль</a:t>
            </a:r>
            <a:r>
              <a:rPr sz="1600" spc="-10" dirty="0">
                <a:latin typeface="Arial Narrow"/>
                <a:cs typeface="Arial Narrow"/>
              </a:rPr>
              <a:t>ны</a:t>
            </a:r>
            <a:r>
              <a:rPr sz="1600" dirty="0">
                <a:latin typeface="Arial Narrow"/>
                <a:cs typeface="Arial Narrow"/>
              </a:rPr>
              <a:t>е </a:t>
            </a:r>
            <a:r>
              <a:rPr sz="1600" b="1" spc="-10" dirty="0">
                <a:latin typeface="Arial Narrow"/>
                <a:cs typeface="Arial Narrow"/>
              </a:rPr>
              <a:t>мирового</a:t>
            </a:r>
            <a:r>
              <a:rPr sz="1600" b="1" dirty="0">
                <a:latin typeface="Arial Narrow"/>
                <a:cs typeface="Arial Narrow"/>
              </a:rPr>
              <a:t> у</a:t>
            </a:r>
            <a:r>
              <a:rPr sz="1600" b="1" spc="-10" dirty="0">
                <a:latin typeface="Arial Narrow"/>
                <a:cs typeface="Arial Narrow"/>
              </a:rPr>
              <a:t>ров</a:t>
            </a:r>
            <a:r>
              <a:rPr sz="1600" b="1" dirty="0">
                <a:latin typeface="Arial Narrow"/>
                <a:cs typeface="Arial Narrow"/>
              </a:rPr>
              <a:t>н</a:t>
            </a:r>
            <a:r>
              <a:rPr sz="1600" b="1" spc="-5" dirty="0">
                <a:latin typeface="Arial Narrow"/>
                <a:cs typeface="Arial Narrow"/>
              </a:rPr>
              <a:t>я</a:t>
            </a:r>
            <a:r>
              <a:rPr sz="1600" dirty="0">
                <a:latin typeface="Arial Narrow"/>
                <a:cs typeface="Arial Narrow"/>
              </a:rPr>
              <a:t>, спосо</a:t>
            </a:r>
            <a:r>
              <a:rPr sz="1600" spc="-10" dirty="0">
                <a:latin typeface="Arial Narrow"/>
                <a:cs typeface="Arial Narrow"/>
              </a:rPr>
              <a:t>бны</a:t>
            </a:r>
            <a:r>
              <a:rPr sz="1600" dirty="0">
                <a:latin typeface="Arial Narrow"/>
                <a:cs typeface="Arial Narrow"/>
              </a:rPr>
              <a:t>е реализо</a:t>
            </a:r>
            <a:r>
              <a:rPr sz="1600" spc="-10" dirty="0">
                <a:latin typeface="Arial Narrow"/>
                <a:cs typeface="Arial Narrow"/>
              </a:rPr>
              <a:t>в</a:t>
            </a:r>
            <a:r>
              <a:rPr sz="1600" dirty="0">
                <a:latin typeface="Arial Narrow"/>
                <a:cs typeface="Arial Narrow"/>
              </a:rPr>
              <a:t>ать поте</a:t>
            </a:r>
            <a:r>
              <a:rPr sz="1600" spc="-10" dirty="0">
                <a:latin typeface="Arial Narrow"/>
                <a:cs typeface="Arial Narrow"/>
              </a:rPr>
              <a:t>нц</a:t>
            </a:r>
            <a:r>
              <a:rPr sz="1600" dirty="0">
                <a:latin typeface="Arial Narrow"/>
                <a:cs typeface="Arial Narrow"/>
              </a:rPr>
              <a:t>иал российской </a:t>
            </a:r>
            <a:r>
              <a:rPr sz="1600" spc="-10" dirty="0">
                <a:latin typeface="Arial Narrow"/>
                <a:cs typeface="Arial Narrow"/>
              </a:rPr>
              <a:t>н</a:t>
            </a:r>
            <a:r>
              <a:rPr sz="1600" dirty="0">
                <a:latin typeface="Arial Narrow"/>
                <a:cs typeface="Arial Narrow"/>
              </a:rPr>
              <a:t>ауки и	исследо</a:t>
            </a:r>
            <a:r>
              <a:rPr sz="1600" spc="-10" dirty="0">
                <a:latin typeface="Arial Narrow"/>
                <a:cs typeface="Arial Narrow"/>
              </a:rPr>
              <a:t>в</a:t>
            </a:r>
            <a:r>
              <a:rPr sz="1600" dirty="0">
                <a:latin typeface="Arial Narrow"/>
                <a:cs typeface="Arial Narrow"/>
              </a:rPr>
              <a:t>ательские о</a:t>
            </a:r>
            <a:r>
              <a:rPr sz="1600" spc="-10" dirty="0">
                <a:latin typeface="Arial Narrow"/>
                <a:cs typeface="Arial Narrow"/>
              </a:rPr>
              <a:t>б</a:t>
            </a:r>
            <a:r>
              <a:rPr sz="1600" dirty="0">
                <a:latin typeface="Arial Narrow"/>
                <a:cs typeface="Arial Narrow"/>
              </a:rPr>
              <a:t>еспечить подгото</a:t>
            </a:r>
            <a:r>
              <a:rPr sz="1600" spc="-10" dirty="0">
                <a:latin typeface="Arial Narrow"/>
                <a:cs typeface="Arial Narrow"/>
              </a:rPr>
              <a:t>в</a:t>
            </a:r>
            <a:r>
              <a:rPr sz="1600" dirty="0">
                <a:latin typeface="Arial Narrow"/>
                <a:cs typeface="Arial Narrow"/>
              </a:rPr>
              <a:t>ку </a:t>
            </a:r>
            <a:r>
              <a:rPr sz="1600" spc="-10" dirty="0">
                <a:latin typeface="Arial Narrow"/>
                <a:cs typeface="Arial Narrow"/>
              </a:rPr>
              <a:t>вы</a:t>
            </a:r>
            <a:r>
              <a:rPr sz="1600" dirty="0">
                <a:latin typeface="Arial Narrow"/>
                <a:cs typeface="Arial Narrow"/>
              </a:rPr>
              <a:t>сокок</a:t>
            </a:r>
            <a:r>
              <a:rPr sz="1600" spc="-10" dirty="0">
                <a:latin typeface="Arial Narrow"/>
                <a:cs typeface="Arial Narrow"/>
              </a:rPr>
              <a:t>в</a:t>
            </a:r>
            <a:r>
              <a:rPr sz="1600" dirty="0">
                <a:latin typeface="Arial Narrow"/>
                <a:cs typeface="Arial Narrow"/>
              </a:rPr>
              <a:t>али</a:t>
            </a:r>
            <a:r>
              <a:rPr sz="1600" spc="-15" dirty="0">
                <a:latin typeface="Arial Narrow"/>
                <a:cs typeface="Arial Narrow"/>
              </a:rPr>
              <a:t>ф</a:t>
            </a:r>
            <a:r>
              <a:rPr sz="1600" dirty="0">
                <a:latin typeface="Arial Narrow"/>
                <a:cs typeface="Arial Narrow"/>
              </a:rPr>
              <a:t>и</a:t>
            </a:r>
            <a:r>
              <a:rPr sz="1600" spc="-10" dirty="0">
                <a:latin typeface="Arial Narrow"/>
                <a:cs typeface="Arial Narrow"/>
              </a:rPr>
              <a:t>ц</a:t>
            </a:r>
            <a:r>
              <a:rPr sz="1600" dirty="0">
                <a:latin typeface="Arial Narrow"/>
                <a:cs typeface="Arial Narrow"/>
              </a:rPr>
              <a:t>иро</a:t>
            </a:r>
            <a:r>
              <a:rPr sz="1600" spc="-10" dirty="0">
                <a:latin typeface="Arial Narrow"/>
                <a:cs typeface="Arial Narrow"/>
              </a:rPr>
              <a:t>в</a:t>
            </a:r>
            <a:r>
              <a:rPr sz="1600" dirty="0">
                <a:latin typeface="Arial Narrow"/>
                <a:cs typeface="Arial Narrow"/>
              </a:rPr>
              <a:t>а</a:t>
            </a:r>
            <a:r>
              <a:rPr sz="1600" spc="-10" dirty="0">
                <a:latin typeface="Arial Narrow"/>
                <a:cs typeface="Arial Narrow"/>
              </a:rPr>
              <a:t>нны</a:t>
            </a:r>
            <a:r>
              <a:rPr sz="1600" dirty="0">
                <a:latin typeface="Arial Narrow"/>
                <a:cs typeface="Arial Narrow"/>
              </a:rPr>
              <a:t>х </a:t>
            </a:r>
            <a:r>
              <a:rPr sz="1600" spc="-10" dirty="0">
                <a:latin typeface="Arial Narrow"/>
                <a:cs typeface="Arial Narrow"/>
              </a:rPr>
              <a:t>н</a:t>
            </a:r>
            <a:r>
              <a:rPr sz="1600" dirty="0">
                <a:latin typeface="Arial Narrow"/>
                <a:cs typeface="Arial Narrow"/>
              </a:rPr>
              <a:t>ауч</a:t>
            </a:r>
            <a:r>
              <a:rPr sz="1600" spc="-10" dirty="0">
                <a:latin typeface="Arial Narrow"/>
                <a:cs typeface="Arial Narrow"/>
              </a:rPr>
              <a:t>н</a:t>
            </a:r>
            <a:r>
              <a:rPr sz="1600" dirty="0">
                <a:latin typeface="Arial Narrow"/>
                <a:cs typeface="Arial Narrow"/>
              </a:rPr>
              <a:t>о</a:t>
            </a:r>
            <a:r>
              <a:rPr sz="1600" spc="-5" dirty="0">
                <a:latin typeface="Arial Narrow"/>
                <a:cs typeface="Arial Narrow"/>
              </a:rPr>
              <a:t>-</a:t>
            </a:r>
            <a:r>
              <a:rPr sz="1600" dirty="0">
                <a:latin typeface="Arial Narrow"/>
                <a:cs typeface="Arial Narrow"/>
              </a:rPr>
              <a:t>тех</a:t>
            </a:r>
            <a:r>
              <a:rPr sz="1600" spc="-10" dirty="0">
                <a:latin typeface="Arial Narrow"/>
                <a:cs typeface="Arial Narrow"/>
              </a:rPr>
              <a:t>н</a:t>
            </a:r>
            <a:r>
              <a:rPr sz="1600" dirty="0">
                <a:latin typeface="Arial Narrow"/>
                <a:cs typeface="Arial Narrow"/>
              </a:rPr>
              <a:t>ических	</a:t>
            </a:r>
            <a:r>
              <a:rPr sz="1600" spc="-10" dirty="0">
                <a:latin typeface="Arial Narrow"/>
                <a:cs typeface="Arial Narrow"/>
              </a:rPr>
              <a:t>у</a:t>
            </a:r>
            <a:r>
              <a:rPr sz="1600" spc="-15" dirty="0">
                <a:latin typeface="Arial Narrow"/>
                <a:cs typeface="Arial Narrow"/>
              </a:rPr>
              <a:t>н</a:t>
            </a:r>
            <a:r>
              <a:rPr sz="1600" spc="-5" dirty="0">
                <a:latin typeface="Arial Narrow"/>
                <a:cs typeface="Arial Narrow"/>
              </a:rPr>
              <a:t>ив</a:t>
            </a:r>
            <a:r>
              <a:rPr sz="1600" dirty="0">
                <a:latin typeface="Arial Narrow"/>
                <a:cs typeface="Arial Narrow"/>
              </a:rPr>
              <a:t>ерситеты</a:t>
            </a:r>
            <a:endParaRPr sz="1600">
              <a:latin typeface="Arial Narrow"/>
              <a:cs typeface="Arial Narrow"/>
            </a:endParaRPr>
          </a:p>
          <a:p>
            <a:pPr marL="90805" marR="119380">
              <a:lnSpc>
                <a:spcPts val="1900"/>
              </a:lnSpc>
              <a:tabLst>
                <a:tab pos="6158230" algn="l"/>
              </a:tabLst>
            </a:pPr>
            <a:r>
              <a:rPr sz="1600" dirty="0">
                <a:latin typeface="Arial Narrow"/>
                <a:cs typeface="Arial Narrow"/>
              </a:rPr>
              <a:t>кадро</a:t>
            </a:r>
            <a:r>
              <a:rPr sz="1600" spc="-10" dirty="0">
                <a:latin typeface="Arial Narrow"/>
                <a:cs typeface="Arial Narrow"/>
              </a:rPr>
              <a:t>в по приоритетным направлениям модернизации и технологического	2008 г. – 2 университета развития Российской Федерации</a:t>
            </a:r>
            <a:r>
              <a:rPr sz="1600" spc="-15" dirty="0">
                <a:latin typeface="Arial Narrow"/>
                <a:cs typeface="Arial Narrow"/>
              </a:rPr>
              <a:t>…»	2009 г. – 12 у</a:t>
            </a:r>
            <a:r>
              <a:rPr sz="1600" spc="-10" dirty="0">
                <a:latin typeface="Arial Narrow"/>
                <a:cs typeface="Arial Narrow"/>
              </a:rPr>
              <a:t>ниверситетов</a:t>
            </a:r>
            <a:endParaRPr sz="1600">
              <a:latin typeface="Arial Narrow"/>
              <a:cs typeface="Arial Narrow"/>
            </a:endParaRPr>
          </a:p>
          <a:p>
            <a:pPr marL="1819275">
              <a:lnSpc>
                <a:spcPct val="100000"/>
              </a:lnSpc>
              <a:spcBef>
                <a:spcPts val="20"/>
              </a:spcBef>
              <a:tabLst>
                <a:tab pos="6158230" algn="l"/>
              </a:tabLst>
            </a:pPr>
            <a:r>
              <a:rPr sz="1600" spc="-10" dirty="0">
                <a:latin typeface="Arial Narrow"/>
                <a:cs typeface="Arial Narrow"/>
              </a:rPr>
              <a:t>Приоритетный национальный проект «Образование»	2010 г. – 15 университетов</a:t>
            </a:r>
            <a:endParaRPr sz="1600">
              <a:latin typeface="Arial Narrow"/>
              <a:cs typeface="Arial Narrow"/>
            </a:endParaRPr>
          </a:p>
        </p:txBody>
      </p:sp>
      <p:sp>
        <p:nvSpPr>
          <p:cNvPr id="13" name="object 13"/>
          <p:cNvSpPr txBox="1"/>
          <p:nvPr/>
        </p:nvSpPr>
        <p:spPr>
          <a:xfrm>
            <a:off x="156808" y="5340863"/>
            <a:ext cx="5915660" cy="974626"/>
          </a:xfrm>
          <a:prstGeom prst="rect">
            <a:avLst/>
          </a:prstGeom>
        </p:spPr>
        <p:txBody>
          <a:bodyPr vert="horz" wrap="square" lIns="0" tIns="0" rIns="0" bIns="0" rtlCol="0">
            <a:spAutoFit/>
          </a:bodyPr>
          <a:lstStyle/>
          <a:p>
            <a:pPr marL="12700">
              <a:lnSpc>
                <a:spcPts val="1910"/>
              </a:lnSpc>
            </a:pPr>
            <a:r>
              <a:rPr sz="1600" dirty="0">
                <a:latin typeface="Arial Narrow"/>
                <a:cs typeface="Arial Narrow"/>
              </a:rPr>
              <a:t>«</a:t>
            </a:r>
            <a:r>
              <a:rPr sz="1600" spc="-15" dirty="0">
                <a:latin typeface="Arial Narrow"/>
                <a:cs typeface="Arial Narrow"/>
              </a:rPr>
              <a:t>… прис</a:t>
            </a:r>
            <a:r>
              <a:rPr sz="1600" spc="-10" dirty="0">
                <a:latin typeface="Arial Narrow"/>
                <a:cs typeface="Arial Narrow"/>
              </a:rPr>
              <a:t>воить статус уникальных научно</a:t>
            </a:r>
            <a:r>
              <a:rPr sz="1600" spc="-5" dirty="0">
                <a:latin typeface="Arial Narrow"/>
                <a:cs typeface="Arial Narrow"/>
              </a:rPr>
              <a:t>-о</a:t>
            </a:r>
            <a:r>
              <a:rPr sz="1600" spc="-10" dirty="0">
                <a:latin typeface="Arial Narrow"/>
                <a:cs typeface="Arial Narrow"/>
              </a:rPr>
              <a:t>бразовательных комплексов,</a:t>
            </a:r>
            <a:endParaRPr sz="1600">
              <a:latin typeface="Arial Narrow"/>
              <a:cs typeface="Arial Narrow"/>
            </a:endParaRPr>
          </a:p>
          <a:p>
            <a:pPr marL="12700" marR="104139">
              <a:lnSpc>
                <a:spcPts val="1900"/>
              </a:lnSpc>
              <a:spcBef>
                <a:spcPts val="70"/>
              </a:spcBef>
            </a:pPr>
            <a:r>
              <a:rPr sz="1600" spc="-15" dirty="0">
                <a:latin typeface="Arial Narrow"/>
                <a:cs typeface="Arial Narrow"/>
              </a:rPr>
              <a:t>… ,</a:t>
            </a:r>
            <a:r>
              <a:rPr sz="1600" b="1" spc="-15" dirty="0">
                <a:latin typeface="Arial Narrow"/>
                <a:cs typeface="Arial Narrow"/>
              </a:rPr>
              <a:t>с</a:t>
            </a:r>
            <a:r>
              <a:rPr sz="1600" b="1" spc="-10" dirty="0">
                <a:latin typeface="Arial Narrow"/>
                <a:cs typeface="Arial Narrow"/>
              </a:rPr>
              <a:t>тарейших высших учебн</a:t>
            </a:r>
            <a:r>
              <a:rPr sz="1600" b="1" spc="-15" dirty="0">
                <a:latin typeface="Arial Narrow"/>
                <a:cs typeface="Arial Narrow"/>
              </a:rPr>
              <a:t>ых за</a:t>
            </a:r>
            <a:r>
              <a:rPr sz="1600" b="1" spc="-10" dirty="0">
                <a:latin typeface="Arial Narrow"/>
                <a:cs typeface="Arial Narrow"/>
              </a:rPr>
              <a:t>ведений</a:t>
            </a:r>
            <a:r>
              <a:rPr sz="1600" b="1" spc="-5" dirty="0">
                <a:latin typeface="Arial Narrow"/>
                <a:cs typeface="Arial Narrow"/>
              </a:rPr>
              <a:t> </a:t>
            </a:r>
            <a:r>
              <a:rPr sz="1600" dirty="0">
                <a:latin typeface="Arial Narrow"/>
                <a:cs typeface="Arial Narrow"/>
              </a:rPr>
              <a:t>стра</a:t>
            </a:r>
            <a:r>
              <a:rPr sz="1600" spc="-10" dirty="0">
                <a:latin typeface="Arial Narrow"/>
                <a:cs typeface="Arial Narrow"/>
              </a:rPr>
              <a:t>ны</a:t>
            </a:r>
            <a:r>
              <a:rPr sz="1600" dirty="0">
                <a:latin typeface="Arial Narrow"/>
                <a:cs typeface="Arial Narrow"/>
              </a:rPr>
              <a:t>, име</a:t>
            </a:r>
            <a:r>
              <a:rPr sz="1600" spc="-15" dirty="0">
                <a:latin typeface="Arial Narrow"/>
                <a:cs typeface="Arial Narrow"/>
              </a:rPr>
              <a:t>ющ</a:t>
            </a:r>
            <a:r>
              <a:rPr sz="1600" dirty="0">
                <a:latin typeface="Arial Narrow"/>
                <a:cs typeface="Arial Narrow"/>
              </a:rPr>
              <a:t>их огро</a:t>
            </a:r>
            <a:r>
              <a:rPr sz="1600" spc="-10" dirty="0">
                <a:latin typeface="Arial Narrow"/>
                <a:cs typeface="Arial Narrow"/>
              </a:rPr>
              <a:t>мн</a:t>
            </a:r>
            <a:r>
              <a:rPr sz="1600" dirty="0">
                <a:latin typeface="Arial Narrow"/>
                <a:cs typeface="Arial Narrow"/>
              </a:rPr>
              <a:t>ое з</a:t>
            </a:r>
            <a:r>
              <a:rPr sz="1600" spc="-10" dirty="0">
                <a:latin typeface="Arial Narrow"/>
                <a:cs typeface="Arial Narrow"/>
              </a:rPr>
              <a:t>н</a:t>
            </a:r>
            <a:r>
              <a:rPr sz="1600" dirty="0">
                <a:latin typeface="Arial Narrow"/>
                <a:cs typeface="Arial Narrow"/>
              </a:rPr>
              <a:t>аче</a:t>
            </a:r>
            <a:r>
              <a:rPr sz="1600" spc="-10" dirty="0">
                <a:latin typeface="Arial Narrow"/>
                <a:cs typeface="Arial Narrow"/>
              </a:rPr>
              <a:t>н</a:t>
            </a:r>
            <a:r>
              <a:rPr sz="1600" dirty="0">
                <a:latin typeface="Arial Narrow"/>
                <a:cs typeface="Arial Narrow"/>
              </a:rPr>
              <a:t>ие для раз</a:t>
            </a:r>
            <a:r>
              <a:rPr sz="1600" spc="-10" dirty="0">
                <a:latin typeface="Arial Narrow"/>
                <a:cs typeface="Arial Narrow"/>
              </a:rPr>
              <a:t>в</a:t>
            </a:r>
            <a:r>
              <a:rPr sz="1600" dirty="0">
                <a:latin typeface="Arial Narrow"/>
                <a:cs typeface="Arial Narrow"/>
              </a:rPr>
              <a:t>ития российского о</a:t>
            </a:r>
            <a:r>
              <a:rPr sz="1600" spc="-10" dirty="0">
                <a:latin typeface="Arial Narrow"/>
                <a:cs typeface="Arial Narrow"/>
              </a:rPr>
              <a:t>бщ</a:t>
            </a:r>
            <a:r>
              <a:rPr sz="1600" dirty="0">
                <a:latin typeface="Arial Narrow"/>
                <a:cs typeface="Arial Narrow"/>
              </a:rPr>
              <a:t>ест</a:t>
            </a:r>
            <a:r>
              <a:rPr sz="1600" spc="-10" dirty="0">
                <a:latin typeface="Arial Narrow"/>
                <a:cs typeface="Arial Narrow"/>
              </a:rPr>
              <a:t>в</a:t>
            </a:r>
            <a:r>
              <a:rPr sz="1600" dirty="0">
                <a:latin typeface="Arial Narrow"/>
                <a:cs typeface="Arial Narrow"/>
              </a:rPr>
              <a:t>а</a:t>
            </a:r>
            <a:r>
              <a:rPr sz="1600" spc="-15" dirty="0">
                <a:latin typeface="Arial Narrow"/>
                <a:cs typeface="Arial Narrow"/>
              </a:rPr>
              <a:t>…</a:t>
            </a:r>
            <a:r>
              <a:rPr sz="1600" dirty="0">
                <a:latin typeface="Arial Narrow"/>
                <a:cs typeface="Arial Narrow"/>
              </a:rPr>
              <a:t>»</a:t>
            </a:r>
            <a:endParaRPr sz="1600">
              <a:latin typeface="Arial Narrow"/>
              <a:cs typeface="Arial Narrow"/>
            </a:endParaRPr>
          </a:p>
          <a:p>
            <a:pPr marL="1252855">
              <a:lnSpc>
                <a:spcPts val="1839"/>
              </a:lnSpc>
            </a:pPr>
            <a:r>
              <a:rPr sz="1600" dirty="0">
                <a:latin typeface="Arial Narrow"/>
                <a:cs typeface="Arial Narrow"/>
              </a:rPr>
              <a:t>Федераль</a:t>
            </a:r>
            <a:r>
              <a:rPr sz="1600" spc="-10" dirty="0">
                <a:latin typeface="Arial Narrow"/>
                <a:cs typeface="Arial Narrow"/>
              </a:rPr>
              <a:t>ный Закон от 30 октября 2009 г. "О МГУ и СПбГУ"</a:t>
            </a:r>
            <a:endParaRPr sz="1600">
              <a:latin typeface="Arial Narrow"/>
              <a:cs typeface="Arial Narrow"/>
            </a:endParaRPr>
          </a:p>
        </p:txBody>
      </p:sp>
      <p:sp>
        <p:nvSpPr>
          <p:cNvPr id="14" name="object 14"/>
          <p:cNvSpPr txBox="1"/>
          <p:nvPr/>
        </p:nvSpPr>
        <p:spPr>
          <a:xfrm>
            <a:off x="6223873" y="5340863"/>
            <a:ext cx="1196975" cy="974626"/>
          </a:xfrm>
          <a:prstGeom prst="rect">
            <a:avLst/>
          </a:prstGeom>
        </p:spPr>
        <p:txBody>
          <a:bodyPr vert="horz" wrap="square" lIns="0" tIns="0" rIns="0" bIns="0" rtlCol="0">
            <a:spAutoFit/>
          </a:bodyPr>
          <a:lstStyle/>
          <a:p>
            <a:pPr marL="12700" marR="5080">
              <a:lnSpc>
                <a:spcPts val="1900"/>
              </a:lnSpc>
            </a:pPr>
            <a:r>
              <a:rPr sz="1600" spc="-10" dirty="0">
                <a:latin typeface="Arial Narrow"/>
                <a:cs typeface="Arial Narrow"/>
              </a:rPr>
              <a:t>Национальные университеты</a:t>
            </a:r>
            <a:r>
              <a:rPr sz="1600" spc="-5" dirty="0">
                <a:latin typeface="Arial Narrow"/>
                <a:cs typeface="Arial Narrow"/>
              </a:rPr>
              <a:t> М</a:t>
            </a:r>
            <a:r>
              <a:rPr sz="1600" spc="-10" dirty="0">
                <a:latin typeface="Arial Narrow"/>
                <a:cs typeface="Arial Narrow"/>
              </a:rPr>
              <a:t>ГУ и СПбГУ</a:t>
            </a:r>
            <a:r>
              <a:rPr sz="1600" spc="-5" dirty="0">
                <a:latin typeface="Arial Narrow"/>
                <a:cs typeface="Arial Narrow"/>
              </a:rPr>
              <a:t> 2009 г.</a:t>
            </a:r>
            <a:endParaRPr sz="1600">
              <a:latin typeface="Arial Narrow"/>
              <a:cs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3825" y="5591140"/>
            <a:ext cx="1654232" cy="76310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
            <a:ext cx="7324090" cy="570738"/>
          </a:xfrm>
          <a:custGeom>
            <a:avLst/>
            <a:gdLst/>
            <a:ahLst/>
            <a:cxnLst/>
            <a:rect l="l" t="t" r="r" b="b"/>
            <a:pathLst>
              <a:path w="7324090" h="475615">
                <a:moveTo>
                  <a:pt x="0" y="475200"/>
                </a:moveTo>
                <a:lnTo>
                  <a:pt x="7323896" y="475200"/>
                </a:lnTo>
                <a:lnTo>
                  <a:pt x="7323896" y="0"/>
                </a:lnTo>
                <a:lnTo>
                  <a:pt x="0" y="0"/>
                </a:lnTo>
                <a:lnTo>
                  <a:pt x="0" y="475200"/>
                </a:lnTo>
                <a:close/>
              </a:path>
            </a:pathLst>
          </a:custGeom>
          <a:solidFill>
            <a:srgbClr val="FFCA00"/>
          </a:solidFill>
        </p:spPr>
        <p:txBody>
          <a:bodyPr wrap="square" lIns="0" tIns="0" rIns="0" bIns="0" rtlCol="0"/>
          <a:lstStyle/>
          <a:p>
            <a:endParaRPr/>
          </a:p>
        </p:txBody>
      </p:sp>
      <p:sp>
        <p:nvSpPr>
          <p:cNvPr id="4" name="object 4"/>
          <p:cNvSpPr/>
          <p:nvPr/>
        </p:nvSpPr>
        <p:spPr>
          <a:xfrm>
            <a:off x="6504" y="3151320"/>
            <a:ext cx="5583555" cy="2203704"/>
          </a:xfrm>
          <a:custGeom>
            <a:avLst/>
            <a:gdLst/>
            <a:ahLst/>
            <a:cxnLst/>
            <a:rect l="l" t="t" r="r" b="b"/>
            <a:pathLst>
              <a:path w="5583555" h="1836420">
                <a:moveTo>
                  <a:pt x="0" y="1836204"/>
                </a:moveTo>
                <a:lnTo>
                  <a:pt x="5583487" y="1836204"/>
                </a:lnTo>
                <a:lnTo>
                  <a:pt x="5583487" y="0"/>
                </a:lnTo>
                <a:lnTo>
                  <a:pt x="0" y="0"/>
                </a:lnTo>
                <a:lnTo>
                  <a:pt x="0" y="1836204"/>
                </a:lnTo>
                <a:close/>
              </a:path>
            </a:pathLst>
          </a:custGeom>
          <a:solidFill>
            <a:srgbClr val="6DD5F6"/>
          </a:solidFill>
        </p:spPr>
        <p:txBody>
          <a:bodyPr wrap="square" lIns="0" tIns="0" rIns="0" bIns="0" rtlCol="0"/>
          <a:lstStyle/>
          <a:p>
            <a:endParaRPr/>
          </a:p>
        </p:txBody>
      </p:sp>
      <p:sp>
        <p:nvSpPr>
          <p:cNvPr id="5" name="object 5"/>
          <p:cNvSpPr/>
          <p:nvPr/>
        </p:nvSpPr>
        <p:spPr>
          <a:xfrm>
            <a:off x="5589991" y="3151320"/>
            <a:ext cx="2122170" cy="2203704"/>
          </a:xfrm>
          <a:custGeom>
            <a:avLst/>
            <a:gdLst/>
            <a:ahLst/>
            <a:cxnLst/>
            <a:rect l="l" t="t" r="r" b="b"/>
            <a:pathLst>
              <a:path w="2122170" h="1836420">
                <a:moveTo>
                  <a:pt x="0" y="1836204"/>
                </a:moveTo>
                <a:lnTo>
                  <a:pt x="2121656" y="1836204"/>
                </a:lnTo>
                <a:lnTo>
                  <a:pt x="2121656" y="0"/>
                </a:lnTo>
                <a:lnTo>
                  <a:pt x="0" y="0"/>
                </a:lnTo>
                <a:lnTo>
                  <a:pt x="0" y="1836204"/>
                </a:lnTo>
                <a:close/>
              </a:path>
            </a:pathLst>
          </a:custGeom>
          <a:solidFill>
            <a:srgbClr val="6DD5F6"/>
          </a:solidFill>
        </p:spPr>
        <p:txBody>
          <a:bodyPr wrap="square" lIns="0" tIns="0" rIns="0" bIns="0" rtlCol="0"/>
          <a:lstStyle/>
          <a:p>
            <a:endParaRPr/>
          </a:p>
        </p:txBody>
      </p:sp>
      <p:sp>
        <p:nvSpPr>
          <p:cNvPr id="6" name="object 6"/>
          <p:cNvSpPr/>
          <p:nvPr/>
        </p:nvSpPr>
        <p:spPr>
          <a:xfrm>
            <a:off x="6504" y="3151321"/>
            <a:ext cx="7705725" cy="0"/>
          </a:xfrm>
          <a:custGeom>
            <a:avLst/>
            <a:gdLst/>
            <a:ahLst/>
            <a:cxnLst/>
            <a:rect l="l" t="t" r="r" b="b"/>
            <a:pathLst>
              <a:path w="7705725">
                <a:moveTo>
                  <a:pt x="0" y="0"/>
                </a:moveTo>
                <a:lnTo>
                  <a:pt x="7705145" y="0"/>
                </a:lnTo>
              </a:path>
            </a:pathLst>
          </a:custGeom>
          <a:ln w="12699">
            <a:solidFill>
              <a:srgbClr val="5ECCF3"/>
            </a:solidFill>
          </a:ln>
        </p:spPr>
        <p:txBody>
          <a:bodyPr wrap="square" lIns="0" tIns="0" rIns="0" bIns="0" rtlCol="0"/>
          <a:lstStyle/>
          <a:p>
            <a:endParaRPr/>
          </a:p>
        </p:txBody>
      </p:sp>
      <p:sp>
        <p:nvSpPr>
          <p:cNvPr id="7" name="object 7"/>
          <p:cNvSpPr/>
          <p:nvPr/>
        </p:nvSpPr>
        <p:spPr>
          <a:xfrm>
            <a:off x="6504" y="1264532"/>
            <a:ext cx="7705725" cy="0"/>
          </a:xfrm>
          <a:custGeom>
            <a:avLst/>
            <a:gdLst/>
            <a:ahLst/>
            <a:cxnLst/>
            <a:rect l="l" t="t" r="r" b="b"/>
            <a:pathLst>
              <a:path w="7705725">
                <a:moveTo>
                  <a:pt x="0" y="0"/>
                </a:moveTo>
                <a:lnTo>
                  <a:pt x="7705145" y="0"/>
                </a:lnTo>
              </a:path>
            </a:pathLst>
          </a:custGeom>
          <a:ln w="12699">
            <a:solidFill>
              <a:srgbClr val="5ECCF3"/>
            </a:solidFill>
          </a:ln>
        </p:spPr>
        <p:txBody>
          <a:bodyPr wrap="square" lIns="0" tIns="0" rIns="0" bIns="0" rtlCol="0"/>
          <a:lstStyle/>
          <a:p>
            <a:endParaRPr/>
          </a:p>
        </p:txBody>
      </p:sp>
      <p:sp>
        <p:nvSpPr>
          <p:cNvPr id="8" name="object 8"/>
          <p:cNvSpPr/>
          <p:nvPr/>
        </p:nvSpPr>
        <p:spPr>
          <a:xfrm>
            <a:off x="6504" y="6634926"/>
            <a:ext cx="7705725" cy="0"/>
          </a:xfrm>
          <a:custGeom>
            <a:avLst/>
            <a:gdLst/>
            <a:ahLst/>
            <a:cxnLst/>
            <a:rect l="l" t="t" r="r" b="b"/>
            <a:pathLst>
              <a:path w="7705725">
                <a:moveTo>
                  <a:pt x="0" y="0"/>
                </a:moveTo>
                <a:lnTo>
                  <a:pt x="7705145" y="0"/>
                </a:lnTo>
              </a:path>
            </a:pathLst>
          </a:custGeom>
          <a:ln w="12699">
            <a:solidFill>
              <a:srgbClr val="5ECCF3"/>
            </a:solidFill>
          </a:ln>
        </p:spPr>
        <p:txBody>
          <a:bodyPr wrap="square" lIns="0" tIns="0" rIns="0" bIns="0" rtlCol="0"/>
          <a:lstStyle/>
          <a:p>
            <a:endParaRPr/>
          </a:p>
        </p:txBody>
      </p:sp>
      <p:sp>
        <p:nvSpPr>
          <p:cNvPr id="9" name="object 9"/>
          <p:cNvSpPr txBox="1"/>
          <p:nvPr/>
        </p:nvSpPr>
        <p:spPr>
          <a:xfrm>
            <a:off x="85244" y="1349189"/>
            <a:ext cx="5431155" cy="1464503"/>
          </a:xfrm>
          <a:prstGeom prst="rect">
            <a:avLst/>
          </a:prstGeom>
        </p:spPr>
        <p:txBody>
          <a:bodyPr vert="horz" wrap="square" lIns="0" tIns="0" rIns="0" bIns="0" rtlCol="0">
            <a:spAutoFit/>
          </a:bodyPr>
          <a:lstStyle/>
          <a:p>
            <a:pPr marL="12700" marR="113030">
              <a:lnSpc>
                <a:spcPts val="1900"/>
              </a:lnSpc>
            </a:pPr>
            <a:r>
              <a:rPr sz="1600" dirty="0">
                <a:latin typeface="Arial Narrow"/>
                <a:cs typeface="Arial Narrow"/>
              </a:rPr>
              <a:t>«</a:t>
            </a:r>
            <a:r>
              <a:rPr sz="1600" spc="-15" dirty="0">
                <a:latin typeface="Arial Narrow"/>
                <a:cs typeface="Arial Narrow"/>
              </a:rPr>
              <a:t>…прора</a:t>
            </a:r>
            <a:r>
              <a:rPr sz="1600" spc="-10" dirty="0">
                <a:latin typeface="Arial Narrow"/>
                <a:cs typeface="Arial Narrow"/>
              </a:rPr>
              <a:t>ботать и обеспечить </a:t>
            </a:r>
            <a:r>
              <a:rPr sz="1600" spc="-15" dirty="0">
                <a:latin typeface="Arial Narrow"/>
                <a:cs typeface="Arial Narrow"/>
              </a:rPr>
              <a:t>формиро</a:t>
            </a:r>
            <a:r>
              <a:rPr sz="1600" spc="-10" dirty="0">
                <a:latin typeface="Arial Narrow"/>
                <a:cs typeface="Arial Narrow"/>
              </a:rPr>
              <a:t>вание нормативно</a:t>
            </a:r>
            <a:r>
              <a:rPr sz="1600" spc="-5" dirty="0">
                <a:latin typeface="Arial Narrow"/>
                <a:cs typeface="Arial Narrow"/>
              </a:rPr>
              <a:t>-пра</a:t>
            </a:r>
            <a:r>
              <a:rPr sz="1600" spc="-10" dirty="0">
                <a:latin typeface="Arial Narrow"/>
                <a:cs typeface="Arial Narrow"/>
              </a:rPr>
              <a:t>вовой ба</a:t>
            </a:r>
            <a:r>
              <a:rPr sz="1600" spc="-5" dirty="0">
                <a:latin typeface="Arial Narrow"/>
                <a:cs typeface="Arial Narrow"/>
              </a:rPr>
              <a:t>з</a:t>
            </a:r>
            <a:r>
              <a:rPr sz="1600" spc="-10" dirty="0">
                <a:latin typeface="Arial Narrow"/>
                <a:cs typeface="Arial Narrow"/>
              </a:rPr>
              <a:t>ы</a:t>
            </a:r>
            <a:r>
              <a:rPr sz="1600" dirty="0">
                <a:latin typeface="Arial Narrow"/>
                <a:cs typeface="Arial Narrow"/>
              </a:rPr>
              <a:t> </a:t>
            </a:r>
            <a:r>
              <a:rPr sz="1600" b="1" dirty="0">
                <a:latin typeface="Arial Narrow"/>
                <a:cs typeface="Arial Narrow"/>
              </a:rPr>
              <a:t>разра</a:t>
            </a:r>
            <a:r>
              <a:rPr sz="1600" b="1" spc="-10" dirty="0">
                <a:latin typeface="Arial Narrow"/>
                <a:cs typeface="Arial Narrow"/>
              </a:rPr>
              <a:t>бот</a:t>
            </a:r>
            <a:r>
              <a:rPr sz="1600" b="1" dirty="0">
                <a:latin typeface="Arial Narrow"/>
                <a:cs typeface="Arial Narrow"/>
              </a:rPr>
              <a:t>к</a:t>
            </a:r>
            <a:r>
              <a:rPr sz="1600" b="1" spc="-10" dirty="0">
                <a:latin typeface="Arial Narrow"/>
                <a:cs typeface="Arial Narrow"/>
              </a:rPr>
              <a:t>и</a:t>
            </a:r>
            <a:r>
              <a:rPr sz="1600" b="1" dirty="0">
                <a:latin typeface="Arial Narrow"/>
                <a:cs typeface="Arial Narrow"/>
              </a:rPr>
              <a:t> </a:t>
            </a:r>
            <a:r>
              <a:rPr sz="1600" b="1" spc="-10" dirty="0">
                <a:latin typeface="Arial Narrow"/>
                <a:cs typeface="Arial Narrow"/>
              </a:rPr>
              <a:t>и</a:t>
            </a:r>
            <a:r>
              <a:rPr sz="1600" b="1" dirty="0">
                <a:latin typeface="Arial Narrow"/>
                <a:cs typeface="Arial Narrow"/>
              </a:rPr>
              <a:t> реа</a:t>
            </a:r>
            <a:r>
              <a:rPr sz="1600" b="1" spc="-10" dirty="0">
                <a:latin typeface="Arial Narrow"/>
                <a:cs typeface="Arial Narrow"/>
              </a:rPr>
              <a:t>ли</a:t>
            </a:r>
            <a:r>
              <a:rPr sz="1600" b="1" dirty="0">
                <a:latin typeface="Arial Narrow"/>
                <a:cs typeface="Arial Narrow"/>
              </a:rPr>
              <a:t>за</a:t>
            </a:r>
            <a:r>
              <a:rPr sz="1600" b="1" spc="-10" dirty="0">
                <a:latin typeface="Arial Narrow"/>
                <a:cs typeface="Arial Narrow"/>
              </a:rPr>
              <a:t>ции</a:t>
            </a:r>
            <a:r>
              <a:rPr sz="1600" b="1" dirty="0">
                <a:latin typeface="Arial Narrow"/>
                <a:cs typeface="Arial Narrow"/>
              </a:rPr>
              <a:t> каж</a:t>
            </a:r>
            <a:r>
              <a:rPr sz="1600" b="1" spc="-10" dirty="0">
                <a:latin typeface="Arial Narrow"/>
                <a:cs typeface="Arial Narrow"/>
              </a:rPr>
              <a:t>дым</a:t>
            </a:r>
            <a:r>
              <a:rPr sz="1600" b="1" dirty="0">
                <a:latin typeface="Arial Narrow"/>
                <a:cs typeface="Arial Narrow"/>
              </a:rPr>
              <a:t> </a:t>
            </a:r>
            <a:r>
              <a:rPr sz="1600" b="1" spc="-10" dirty="0">
                <a:latin typeface="Arial Narrow"/>
                <a:cs typeface="Arial Narrow"/>
              </a:rPr>
              <a:t>в</a:t>
            </a:r>
            <a:r>
              <a:rPr sz="1600" b="1" dirty="0">
                <a:latin typeface="Arial Narrow"/>
                <a:cs typeface="Arial Narrow"/>
              </a:rPr>
              <a:t>уз</a:t>
            </a:r>
            <a:r>
              <a:rPr sz="1600" b="1" spc="-10" dirty="0">
                <a:latin typeface="Arial Narrow"/>
                <a:cs typeface="Arial Narrow"/>
              </a:rPr>
              <a:t>ом</a:t>
            </a:r>
            <a:r>
              <a:rPr sz="1600" b="1" dirty="0">
                <a:latin typeface="Arial Narrow"/>
                <a:cs typeface="Arial Narrow"/>
              </a:rPr>
              <a:t> п</a:t>
            </a:r>
            <a:r>
              <a:rPr sz="1600" b="1" spc="-10" dirty="0">
                <a:latin typeface="Arial Narrow"/>
                <a:cs typeface="Arial Narrow"/>
              </a:rPr>
              <a:t>рог</a:t>
            </a:r>
            <a:r>
              <a:rPr sz="1600" b="1" dirty="0">
                <a:latin typeface="Arial Narrow"/>
                <a:cs typeface="Arial Narrow"/>
              </a:rPr>
              <a:t>ра</a:t>
            </a:r>
            <a:r>
              <a:rPr sz="1600" b="1" spc="-15" dirty="0">
                <a:latin typeface="Arial Narrow"/>
                <a:cs typeface="Arial Narrow"/>
              </a:rPr>
              <a:t>ммы</a:t>
            </a:r>
            <a:r>
              <a:rPr sz="1600" b="1" spc="-5" dirty="0">
                <a:latin typeface="Arial Narrow"/>
                <a:cs typeface="Arial Narrow"/>
              </a:rPr>
              <a:t> </a:t>
            </a:r>
            <a:r>
              <a:rPr sz="1600" b="1" dirty="0">
                <a:latin typeface="Arial Narrow"/>
                <a:cs typeface="Arial Narrow"/>
              </a:rPr>
              <a:t>раз</a:t>
            </a:r>
            <a:r>
              <a:rPr sz="1600" b="1" spc="-10" dirty="0">
                <a:latin typeface="Arial Narrow"/>
                <a:cs typeface="Arial Narrow"/>
              </a:rPr>
              <a:t>вити</a:t>
            </a:r>
            <a:r>
              <a:rPr sz="1600" b="1" spc="-5" dirty="0">
                <a:latin typeface="Arial Narrow"/>
                <a:cs typeface="Arial Narrow"/>
              </a:rPr>
              <a:t>я</a:t>
            </a:r>
            <a:r>
              <a:rPr sz="1600" dirty="0">
                <a:latin typeface="Arial Narrow"/>
                <a:cs typeface="Arial Narrow"/>
              </a:rPr>
              <a:t>, </a:t>
            </a:r>
            <a:r>
              <a:rPr sz="1600" spc="-10" dirty="0">
                <a:latin typeface="Arial Narrow"/>
                <a:cs typeface="Arial Narrow"/>
              </a:rPr>
              <a:t>н</a:t>
            </a:r>
            <a:r>
              <a:rPr sz="1600" dirty="0">
                <a:latin typeface="Arial Narrow"/>
                <a:cs typeface="Arial Narrow"/>
              </a:rPr>
              <a:t>апра</a:t>
            </a:r>
            <a:r>
              <a:rPr sz="1600" spc="-10" dirty="0">
                <a:latin typeface="Arial Narrow"/>
                <a:cs typeface="Arial Narrow"/>
              </a:rPr>
              <a:t>в</a:t>
            </a:r>
            <a:r>
              <a:rPr sz="1600" dirty="0">
                <a:latin typeface="Arial Narrow"/>
                <a:cs typeface="Arial Narrow"/>
              </a:rPr>
              <a:t>ле</a:t>
            </a:r>
            <a:r>
              <a:rPr sz="1600" spc="-10" dirty="0">
                <a:latin typeface="Arial Narrow"/>
                <a:cs typeface="Arial Narrow"/>
              </a:rPr>
              <a:t>нн</a:t>
            </a:r>
            <a:r>
              <a:rPr sz="1600" dirty="0">
                <a:latin typeface="Arial Narrow"/>
                <a:cs typeface="Arial Narrow"/>
              </a:rPr>
              <a:t>ой </a:t>
            </a:r>
            <a:r>
              <a:rPr sz="1600" spc="-10" dirty="0">
                <a:latin typeface="Arial Narrow"/>
                <a:cs typeface="Arial Narrow"/>
              </a:rPr>
              <a:t>н</a:t>
            </a:r>
            <a:r>
              <a:rPr sz="1600" dirty="0">
                <a:latin typeface="Arial Narrow"/>
                <a:cs typeface="Arial Narrow"/>
              </a:rPr>
              <a:t>а по</a:t>
            </a:r>
            <a:r>
              <a:rPr sz="1600" spc="-10" dirty="0">
                <a:latin typeface="Arial Narrow"/>
                <a:cs typeface="Arial Narrow"/>
              </a:rPr>
              <a:t>выш</a:t>
            </a:r>
            <a:r>
              <a:rPr sz="1600" dirty="0">
                <a:latin typeface="Arial Narrow"/>
                <a:cs typeface="Arial Narrow"/>
              </a:rPr>
              <a:t>е</a:t>
            </a:r>
            <a:r>
              <a:rPr sz="1600" spc="-10" dirty="0">
                <a:latin typeface="Arial Narrow"/>
                <a:cs typeface="Arial Narrow"/>
              </a:rPr>
              <a:t>н</a:t>
            </a:r>
            <a:r>
              <a:rPr sz="1600" dirty="0">
                <a:latin typeface="Arial Narrow"/>
                <a:cs typeface="Arial Narrow"/>
              </a:rPr>
              <a:t>ие э</a:t>
            </a:r>
            <a:r>
              <a:rPr sz="1600" spc="-15" dirty="0">
                <a:latin typeface="Arial Narrow"/>
                <a:cs typeface="Arial Narrow"/>
              </a:rPr>
              <a:t>фф</a:t>
            </a:r>
            <a:r>
              <a:rPr sz="1600" dirty="0">
                <a:latin typeface="Arial Narrow"/>
                <a:cs typeface="Arial Narrow"/>
              </a:rPr>
              <a:t>екти</a:t>
            </a:r>
            <a:r>
              <a:rPr sz="1600" spc="-10" dirty="0">
                <a:latin typeface="Arial Narrow"/>
                <a:cs typeface="Arial Narrow"/>
              </a:rPr>
              <a:t>вн</a:t>
            </a:r>
            <a:r>
              <a:rPr sz="1600" dirty="0">
                <a:latin typeface="Arial Narrow"/>
                <a:cs typeface="Arial Narrow"/>
              </a:rPr>
              <a:t>ости </a:t>
            </a:r>
            <a:r>
              <a:rPr sz="1600" spc="-10" dirty="0">
                <a:latin typeface="Arial Narrow"/>
                <a:cs typeface="Arial Narrow"/>
              </a:rPr>
              <a:t>н</a:t>
            </a:r>
            <a:r>
              <a:rPr sz="1600" dirty="0">
                <a:latin typeface="Arial Narrow"/>
                <a:cs typeface="Arial Narrow"/>
              </a:rPr>
              <a:t>ауч</a:t>
            </a:r>
            <a:r>
              <a:rPr sz="1600" spc="-10" dirty="0">
                <a:latin typeface="Arial Narrow"/>
                <a:cs typeface="Arial Narrow"/>
              </a:rPr>
              <a:t>н</a:t>
            </a:r>
            <a:r>
              <a:rPr sz="1600" dirty="0">
                <a:latin typeface="Arial Narrow"/>
                <a:cs typeface="Arial Narrow"/>
              </a:rPr>
              <a:t>о</a:t>
            </a:r>
            <a:r>
              <a:rPr sz="1600" spc="-5" dirty="0">
                <a:latin typeface="Arial Narrow"/>
                <a:cs typeface="Arial Narrow"/>
              </a:rPr>
              <a:t>- </a:t>
            </a:r>
            <a:r>
              <a:rPr sz="1600" dirty="0">
                <a:latin typeface="Arial Narrow"/>
                <a:cs typeface="Arial Narrow"/>
              </a:rPr>
              <a:t>о</a:t>
            </a:r>
            <a:r>
              <a:rPr sz="1600" spc="-10" dirty="0">
                <a:latin typeface="Arial Narrow"/>
                <a:cs typeface="Arial Narrow"/>
              </a:rPr>
              <a:t>б</a:t>
            </a:r>
            <a:r>
              <a:rPr sz="1600" dirty="0">
                <a:latin typeface="Arial Narrow"/>
                <a:cs typeface="Arial Narrow"/>
              </a:rPr>
              <a:t>разо</a:t>
            </a:r>
            <a:r>
              <a:rPr sz="1600" spc="-10" dirty="0">
                <a:latin typeface="Arial Narrow"/>
                <a:cs typeface="Arial Narrow"/>
              </a:rPr>
              <a:t>в</a:t>
            </a:r>
            <a:r>
              <a:rPr sz="1600" dirty="0">
                <a:latin typeface="Arial Narrow"/>
                <a:cs typeface="Arial Narrow"/>
              </a:rPr>
              <a:t>атель</a:t>
            </a:r>
            <a:r>
              <a:rPr sz="1600" spc="-10" dirty="0">
                <a:latin typeface="Arial Narrow"/>
                <a:cs typeface="Arial Narrow"/>
              </a:rPr>
              <a:t>н</a:t>
            </a:r>
            <a:r>
              <a:rPr sz="1600" dirty="0">
                <a:latin typeface="Arial Narrow"/>
                <a:cs typeface="Arial Narrow"/>
              </a:rPr>
              <a:t>ой деятель</a:t>
            </a:r>
            <a:r>
              <a:rPr sz="1600" spc="-10" dirty="0">
                <a:latin typeface="Arial Narrow"/>
                <a:cs typeface="Arial Narrow"/>
              </a:rPr>
              <a:t>н</a:t>
            </a:r>
            <a:r>
              <a:rPr sz="1600" dirty="0">
                <a:latin typeface="Arial Narrow"/>
                <a:cs typeface="Arial Narrow"/>
              </a:rPr>
              <a:t>ости с учето</a:t>
            </a:r>
            <a:r>
              <a:rPr sz="1600" spc="-10" dirty="0">
                <a:latin typeface="Arial Narrow"/>
                <a:cs typeface="Arial Narrow"/>
              </a:rPr>
              <a:t>м</a:t>
            </a:r>
            <a:r>
              <a:rPr sz="1600" dirty="0">
                <a:latin typeface="Arial Narrow"/>
                <a:cs typeface="Arial Narrow"/>
              </a:rPr>
              <a:t> потре</a:t>
            </a:r>
            <a:r>
              <a:rPr sz="1600" spc="-10" dirty="0">
                <a:latin typeface="Arial Narrow"/>
                <a:cs typeface="Arial Narrow"/>
              </a:rPr>
              <a:t>бн</a:t>
            </a:r>
            <a:r>
              <a:rPr sz="1600" dirty="0">
                <a:latin typeface="Arial Narrow"/>
                <a:cs typeface="Arial Narrow"/>
              </a:rPr>
              <a:t>ости со</a:t>
            </a:r>
            <a:r>
              <a:rPr sz="1600" spc="-10" dirty="0">
                <a:latin typeface="Arial Narrow"/>
                <a:cs typeface="Arial Narrow"/>
              </a:rPr>
              <a:t>ц</a:t>
            </a:r>
            <a:r>
              <a:rPr sz="1600" dirty="0">
                <a:latin typeface="Arial Narrow"/>
                <a:cs typeface="Arial Narrow"/>
              </a:rPr>
              <a:t>иаль</a:t>
            </a:r>
            <a:r>
              <a:rPr sz="1600" spc="-10" dirty="0">
                <a:latin typeface="Arial Narrow"/>
                <a:cs typeface="Arial Narrow"/>
              </a:rPr>
              <a:t>н</a:t>
            </a:r>
            <a:r>
              <a:rPr sz="1600" dirty="0">
                <a:latin typeface="Arial Narrow"/>
                <a:cs typeface="Arial Narrow"/>
              </a:rPr>
              <a:t>о</a:t>
            </a:r>
            <a:r>
              <a:rPr sz="1600" spc="-5" dirty="0">
                <a:latin typeface="Arial Narrow"/>
                <a:cs typeface="Arial Narrow"/>
              </a:rPr>
              <a:t>- </a:t>
            </a:r>
            <a:r>
              <a:rPr sz="1600" dirty="0">
                <a:latin typeface="Arial Narrow"/>
                <a:cs typeface="Arial Narrow"/>
              </a:rPr>
              <a:t>эко</a:t>
            </a:r>
            <a:r>
              <a:rPr sz="1600" spc="-10" dirty="0">
                <a:latin typeface="Arial Narrow"/>
                <a:cs typeface="Arial Narrow"/>
              </a:rPr>
              <a:t>н</a:t>
            </a:r>
            <a:r>
              <a:rPr sz="1600" dirty="0">
                <a:latin typeface="Arial Narrow"/>
                <a:cs typeface="Arial Narrow"/>
              </a:rPr>
              <a:t>омического раз</a:t>
            </a:r>
            <a:r>
              <a:rPr sz="1600" spc="-10" dirty="0">
                <a:latin typeface="Arial Narrow"/>
                <a:cs typeface="Arial Narrow"/>
              </a:rPr>
              <a:t>в</a:t>
            </a:r>
            <a:r>
              <a:rPr sz="1600" dirty="0">
                <a:latin typeface="Arial Narrow"/>
                <a:cs typeface="Arial Narrow"/>
              </a:rPr>
              <a:t>ития регио</a:t>
            </a:r>
            <a:r>
              <a:rPr sz="1600" spc="-10" dirty="0">
                <a:latin typeface="Arial Narrow"/>
                <a:cs typeface="Arial Narrow"/>
              </a:rPr>
              <a:t>н</a:t>
            </a:r>
            <a:r>
              <a:rPr sz="1600" dirty="0">
                <a:latin typeface="Arial Narrow"/>
                <a:cs typeface="Arial Narrow"/>
              </a:rPr>
              <a:t>а</a:t>
            </a:r>
            <a:r>
              <a:rPr sz="1600" spc="-15" dirty="0">
                <a:latin typeface="Arial Narrow"/>
                <a:cs typeface="Arial Narrow"/>
              </a:rPr>
              <a:t>…</a:t>
            </a:r>
            <a:r>
              <a:rPr sz="1600" dirty="0">
                <a:latin typeface="Arial Narrow"/>
                <a:cs typeface="Arial Narrow"/>
              </a:rPr>
              <a:t>»</a:t>
            </a:r>
          </a:p>
          <a:p>
            <a:pPr marL="923290">
              <a:lnSpc>
                <a:spcPct val="100000"/>
              </a:lnSpc>
              <a:spcBef>
                <a:spcPts val="20"/>
              </a:spcBef>
            </a:pPr>
            <a:r>
              <a:rPr sz="1600" spc="-10" dirty="0">
                <a:latin typeface="Arial Narrow"/>
                <a:cs typeface="Arial Narrow"/>
              </a:rPr>
              <a:t>Поручение Председателя Правительства РФ В.В. Путина</a:t>
            </a:r>
            <a:endParaRPr sz="1600" dirty="0">
              <a:latin typeface="Arial Narrow"/>
              <a:cs typeface="Arial Narrow"/>
            </a:endParaRPr>
          </a:p>
        </p:txBody>
      </p:sp>
      <p:sp>
        <p:nvSpPr>
          <p:cNvPr id="10" name="object 10"/>
          <p:cNvSpPr txBox="1"/>
          <p:nvPr/>
        </p:nvSpPr>
        <p:spPr>
          <a:xfrm>
            <a:off x="5668732" y="1349189"/>
            <a:ext cx="1275715" cy="730969"/>
          </a:xfrm>
          <a:prstGeom prst="rect">
            <a:avLst/>
          </a:prstGeom>
        </p:spPr>
        <p:txBody>
          <a:bodyPr vert="horz" wrap="square" lIns="0" tIns="0" rIns="0" bIns="0" rtlCol="0">
            <a:spAutoFit/>
          </a:bodyPr>
          <a:lstStyle/>
          <a:p>
            <a:pPr marL="12700" marR="5080">
              <a:lnSpc>
                <a:spcPts val="1900"/>
              </a:lnSpc>
            </a:pPr>
            <a:r>
              <a:rPr sz="1600" spc="-10" dirty="0">
                <a:latin typeface="Arial Narrow"/>
                <a:cs typeface="Arial Narrow"/>
              </a:rPr>
              <a:t>Программа</a:t>
            </a:r>
            <a:r>
              <a:rPr sz="1600" spc="-5" dirty="0">
                <a:latin typeface="Arial Narrow"/>
                <a:cs typeface="Arial Narrow"/>
              </a:rPr>
              <a:t> стратегического раз</a:t>
            </a:r>
            <a:r>
              <a:rPr sz="1600" spc="-10" dirty="0">
                <a:latin typeface="Arial Narrow"/>
                <a:cs typeface="Arial Narrow"/>
              </a:rPr>
              <a:t>вития вузов</a:t>
            </a:r>
            <a:endParaRPr sz="1600" dirty="0">
              <a:latin typeface="Arial Narrow"/>
              <a:cs typeface="Arial Narrow"/>
            </a:endParaRPr>
          </a:p>
        </p:txBody>
      </p:sp>
      <p:sp>
        <p:nvSpPr>
          <p:cNvPr id="11" name="object 11"/>
          <p:cNvSpPr txBox="1"/>
          <p:nvPr/>
        </p:nvSpPr>
        <p:spPr>
          <a:xfrm>
            <a:off x="5668732" y="2507429"/>
            <a:ext cx="537845" cy="246221"/>
          </a:xfrm>
          <a:prstGeom prst="rect">
            <a:avLst/>
          </a:prstGeom>
        </p:spPr>
        <p:txBody>
          <a:bodyPr vert="horz" wrap="square" lIns="0" tIns="0" rIns="0" bIns="0" rtlCol="0">
            <a:spAutoFit/>
          </a:bodyPr>
          <a:lstStyle/>
          <a:p>
            <a:pPr marL="12700">
              <a:lnSpc>
                <a:spcPct val="100000"/>
              </a:lnSpc>
            </a:pPr>
            <a:r>
              <a:rPr sz="1600" dirty="0">
                <a:latin typeface="Arial Narrow"/>
                <a:cs typeface="Arial Narrow"/>
              </a:rPr>
              <a:t>20</a:t>
            </a:r>
            <a:r>
              <a:rPr sz="1600" spc="-100" dirty="0">
                <a:latin typeface="Arial Narrow"/>
                <a:cs typeface="Arial Narrow"/>
              </a:rPr>
              <a:t>1</a:t>
            </a:r>
            <a:r>
              <a:rPr sz="1600" dirty="0">
                <a:latin typeface="Arial Narrow"/>
                <a:cs typeface="Arial Narrow"/>
              </a:rPr>
              <a:t>1 г.</a:t>
            </a:r>
          </a:p>
        </p:txBody>
      </p:sp>
      <p:sp>
        <p:nvSpPr>
          <p:cNvPr id="12" name="object 12"/>
          <p:cNvSpPr txBox="1"/>
          <p:nvPr/>
        </p:nvSpPr>
        <p:spPr>
          <a:xfrm>
            <a:off x="6504" y="3151321"/>
            <a:ext cx="7705725" cy="1705595"/>
          </a:xfrm>
          <a:prstGeom prst="rect">
            <a:avLst/>
          </a:prstGeom>
        </p:spPr>
        <p:txBody>
          <a:bodyPr vert="horz" wrap="square" lIns="0" tIns="0" rIns="0" bIns="0" rtlCol="0">
            <a:spAutoFit/>
          </a:bodyPr>
          <a:lstStyle/>
          <a:p>
            <a:pPr marL="90805" marR="186690">
              <a:lnSpc>
                <a:spcPts val="1900"/>
              </a:lnSpc>
              <a:tabLst>
                <a:tab pos="5674360" algn="l"/>
              </a:tabLst>
            </a:pPr>
            <a:r>
              <a:rPr sz="1600" spc="-15" dirty="0">
                <a:latin typeface="Arial Narrow"/>
                <a:cs typeface="Arial Narrow"/>
              </a:rPr>
              <a:t>«…обеспечить</a:t>
            </a:r>
            <a:r>
              <a:rPr sz="1600" spc="-5" dirty="0">
                <a:latin typeface="Arial Narrow"/>
                <a:cs typeface="Arial Narrow"/>
              </a:rPr>
              <a:t> </a:t>
            </a:r>
            <a:r>
              <a:rPr sz="1600" b="1" spc="-10" dirty="0">
                <a:latin typeface="Arial Narrow"/>
                <a:cs typeface="Arial Narrow"/>
              </a:rPr>
              <a:t>в</a:t>
            </a:r>
            <a:r>
              <a:rPr sz="1600" b="1" dirty="0">
                <a:latin typeface="Arial Narrow"/>
                <a:cs typeface="Arial Narrow"/>
              </a:rPr>
              <a:t>хожден</a:t>
            </a:r>
            <a:r>
              <a:rPr sz="1600" b="1" spc="-10" dirty="0">
                <a:latin typeface="Arial Narrow"/>
                <a:cs typeface="Arial Narrow"/>
              </a:rPr>
              <a:t>и</a:t>
            </a:r>
            <a:r>
              <a:rPr sz="1600" b="1" dirty="0">
                <a:latin typeface="Arial Narrow"/>
                <a:cs typeface="Arial Narrow"/>
              </a:rPr>
              <a:t>е</a:t>
            </a:r>
            <a:r>
              <a:rPr sz="1600" b="1" spc="-5" dirty="0">
                <a:latin typeface="Arial Narrow"/>
                <a:cs typeface="Arial Narrow"/>
              </a:rPr>
              <a:t> </a:t>
            </a:r>
            <a:r>
              <a:rPr sz="1600" dirty="0">
                <a:latin typeface="Arial Narrow"/>
                <a:cs typeface="Arial Narrow"/>
              </a:rPr>
              <a:t>к 2020 году</a:t>
            </a:r>
            <a:r>
              <a:rPr sz="1600" spc="-5" dirty="0">
                <a:latin typeface="Arial Narrow"/>
                <a:cs typeface="Arial Narrow"/>
              </a:rPr>
              <a:t> </a:t>
            </a:r>
            <a:r>
              <a:rPr sz="1600" b="1" dirty="0">
                <a:latin typeface="Arial Narrow"/>
                <a:cs typeface="Arial Narrow"/>
              </a:rPr>
              <a:t>не </a:t>
            </a:r>
            <a:r>
              <a:rPr sz="1600" b="1" spc="-10" dirty="0">
                <a:latin typeface="Arial Narrow"/>
                <a:cs typeface="Arial Narrow"/>
              </a:rPr>
              <a:t>м</a:t>
            </a:r>
            <a:r>
              <a:rPr sz="1600" b="1" dirty="0">
                <a:latin typeface="Arial Narrow"/>
                <a:cs typeface="Arial Narrow"/>
              </a:rPr>
              <a:t>енее п</a:t>
            </a:r>
            <a:r>
              <a:rPr sz="1600" b="1" spc="-10" dirty="0">
                <a:latin typeface="Arial Narrow"/>
                <a:cs typeface="Arial Narrow"/>
              </a:rPr>
              <a:t>яти</a:t>
            </a:r>
            <a:r>
              <a:rPr sz="1600" b="1" spc="-5" dirty="0">
                <a:latin typeface="Arial Narrow"/>
                <a:cs typeface="Arial Narrow"/>
              </a:rPr>
              <a:t> </a:t>
            </a:r>
            <a:r>
              <a:rPr sz="1600" dirty="0">
                <a:latin typeface="Arial Narrow"/>
                <a:cs typeface="Arial Narrow"/>
              </a:rPr>
              <a:t>российских	</a:t>
            </a:r>
            <a:r>
              <a:rPr sz="1600" spc="-10" dirty="0">
                <a:latin typeface="Arial Narrow"/>
                <a:cs typeface="Arial Narrow"/>
              </a:rPr>
              <a:t>П</a:t>
            </a:r>
            <a:r>
              <a:rPr sz="1600" dirty="0">
                <a:latin typeface="Arial Narrow"/>
                <a:cs typeface="Arial Narrow"/>
              </a:rPr>
              <a:t>рогра</a:t>
            </a:r>
            <a:r>
              <a:rPr sz="1600" spc="-10" dirty="0">
                <a:latin typeface="Arial Narrow"/>
                <a:cs typeface="Arial Narrow"/>
              </a:rPr>
              <a:t>мма у</a:t>
            </a:r>
            <a:r>
              <a:rPr sz="1600" spc="-15" dirty="0">
                <a:latin typeface="Arial Narrow"/>
                <a:cs typeface="Arial Narrow"/>
              </a:rPr>
              <a:t>н</a:t>
            </a:r>
            <a:r>
              <a:rPr sz="1600" spc="-5" dirty="0">
                <a:latin typeface="Arial Narrow"/>
                <a:cs typeface="Arial Narrow"/>
              </a:rPr>
              <a:t>ив</a:t>
            </a:r>
            <a:r>
              <a:rPr sz="1600" dirty="0">
                <a:latin typeface="Arial Narrow"/>
                <a:cs typeface="Arial Narrow"/>
              </a:rPr>
              <a:t>ерситетов</a:t>
            </a:r>
            <a:r>
              <a:rPr sz="1600" spc="-5" dirty="0">
                <a:latin typeface="Arial Narrow"/>
                <a:cs typeface="Arial Narrow"/>
              </a:rPr>
              <a:t> </a:t>
            </a:r>
            <a:r>
              <a:rPr sz="1600" b="1" spc="-10" dirty="0">
                <a:latin typeface="Arial Narrow"/>
                <a:cs typeface="Arial Narrow"/>
              </a:rPr>
              <a:t>в</a:t>
            </a:r>
            <a:r>
              <a:rPr sz="1600" b="1" dirty="0">
                <a:latin typeface="Arial Narrow"/>
                <a:cs typeface="Arial Narrow"/>
              </a:rPr>
              <a:t> пе</a:t>
            </a:r>
            <a:r>
              <a:rPr sz="1600" b="1" spc="-10" dirty="0">
                <a:latin typeface="Arial Narrow"/>
                <a:cs typeface="Arial Narrow"/>
              </a:rPr>
              <a:t>рв</a:t>
            </a:r>
            <a:r>
              <a:rPr sz="1600" b="1" dirty="0">
                <a:latin typeface="Arial Narrow"/>
                <a:cs typeface="Arial Narrow"/>
              </a:rPr>
              <a:t>ую с</a:t>
            </a:r>
            <a:r>
              <a:rPr sz="1600" b="1" spc="-10" dirty="0">
                <a:latin typeface="Arial Narrow"/>
                <a:cs typeface="Arial Narrow"/>
              </a:rPr>
              <a:t>от</a:t>
            </a:r>
            <a:r>
              <a:rPr sz="1600" b="1" dirty="0">
                <a:latin typeface="Arial Narrow"/>
                <a:cs typeface="Arial Narrow"/>
              </a:rPr>
              <a:t>ню </a:t>
            </a:r>
            <a:r>
              <a:rPr sz="1600" b="1" spc="-10" dirty="0">
                <a:latin typeface="Arial Narrow"/>
                <a:cs typeface="Arial Narrow"/>
              </a:rPr>
              <a:t>в</a:t>
            </a:r>
            <a:r>
              <a:rPr sz="1600" b="1" dirty="0">
                <a:latin typeface="Arial Narrow"/>
                <a:cs typeface="Arial Narrow"/>
              </a:rPr>
              <a:t>еду</a:t>
            </a:r>
            <a:r>
              <a:rPr sz="1600" b="1" spc="-10" dirty="0">
                <a:latin typeface="Arial Narrow"/>
                <a:cs typeface="Arial Narrow"/>
              </a:rPr>
              <a:t>щи</a:t>
            </a:r>
            <a:r>
              <a:rPr sz="1600" b="1" dirty="0">
                <a:latin typeface="Arial Narrow"/>
                <a:cs typeface="Arial Narrow"/>
              </a:rPr>
              <a:t>х </a:t>
            </a:r>
            <a:r>
              <a:rPr sz="1600" b="1" spc="-10" dirty="0">
                <a:latin typeface="Arial Narrow"/>
                <a:cs typeface="Arial Narrow"/>
              </a:rPr>
              <a:t>мировы</a:t>
            </a:r>
            <a:r>
              <a:rPr sz="1600" b="1" dirty="0">
                <a:latin typeface="Arial Narrow"/>
                <a:cs typeface="Arial Narrow"/>
              </a:rPr>
              <a:t>х	</a:t>
            </a:r>
            <a:r>
              <a:rPr sz="1600" dirty="0">
                <a:latin typeface="Arial Narrow"/>
                <a:cs typeface="Arial Narrow"/>
              </a:rPr>
              <a:t>конкурен</a:t>
            </a:r>
            <a:r>
              <a:rPr sz="1600" spc="-5" dirty="0">
                <a:latin typeface="Arial Narrow"/>
                <a:cs typeface="Arial Narrow"/>
              </a:rPr>
              <a:t>тоспосо</a:t>
            </a:r>
            <a:r>
              <a:rPr sz="1600" dirty="0">
                <a:latin typeface="Arial Narrow"/>
                <a:cs typeface="Arial Narrow"/>
              </a:rPr>
              <a:t>б</a:t>
            </a:r>
            <a:r>
              <a:rPr sz="1600" spc="-15" dirty="0">
                <a:latin typeface="Arial Narrow"/>
                <a:cs typeface="Arial Narrow"/>
              </a:rPr>
              <a:t>н</a:t>
            </a:r>
            <a:r>
              <a:rPr sz="1600" dirty="0">
                <a:latin typeface="Arial Narrow"/>
                <a:cs typeface="Arial Narrow"/>
              </a:rPr>
              <a:t>ости </a:t>
            </a:r>
            <a:r>
              <a:rPr sz="1600" b="1" dirty="0">
                <a:latin typeface="Arial Narrow"/>
                <a:cs typeface="Arial Narrow"/>
              </a:rPr>
              <a:t>ун</a:t>
            </a:r>
            <a:r>
              <a:rPr sz="1600" b="1" spc="-10" dirty="0">
                <a:latin typeface="Arial Narrow"/>
                <a:cs typeface="Arial Narrow"/>
              </a:rPr>
              <a:t>ив</a:t>
            </a:r>
            <a:r>
              <a:rPr sz="1600" b="1" dirty="0">
                <a:latin typeface="Arial Narrow"/>
                <a:cs typeface="Arial Narrow"/>
              </a:rPr>
              <a:t>ерс</a:t>
            </a:r>
            <a:r>
              <a:rPr sz="1600" b="1" spc="-10" dirty="0">
                <a:latin typeface="Arial Narrow"/>
                <a:cs typeface="Arial Narrow"/>
              </a:rPr>
              <a:t>ит</a:t>
            </a:r>
            <a:r>
              <a:rPr sz="1600" b="1" dirty="0">
                <a:latin typeface="Arial Narrow"/>
                <a:cs typeface="Arial Narrow"/>
              </a:rPr>
              <a:t>е</a:t>
            </a:r>
            <a:r>
              <a:rPr sz="1600" b="1" spc="-10" dirty="0">
                <a:latin typeface="Arial Narrow"/>
                <a:cs typeface="Arial Narrow"/>
              </a:rPr>
              <a:t>тов</a:t>
            </a:r>
            <a:r>
              <a:rPr sz="1600" b="1" spc="-5" dirty="0">
                <a:latin typeface="Arial Narrow"/>
                <a:cs typeface="Arial Narrow"/>
              </a:rPr>
              <a:t> </a:t>
            </a:r>
            <a:r>
              <a:rPr sz="1600" dirty="0">
                <a:latin typeface="Arial Narrow"/>
                <a:cs typeface="Arial Narrow"/>
              </a:rPr>
              <a:t>соглас</a:t>
            </a:r>
            <a:r>
              <a:rPr sz="1600" spc="-10" dirty="0">
                <a:latin typeface="Arial Narrow"/>
                <a:cs typeface="Arial Narrow"/>
              </a:rPr>
              <a:t>н</a:t>
            </a:r>
            <a:r>
              <a:rPr sz="1600" dirty="0">
                <a:latin typeface="Arial Narrow"/>
                <a:cs typeface="Arial Narrow"/>
              </a:rPr>
              <a:t>о миро</a:t>
            </a:r>
            <a:r>
              <a:rPr sz="1600" spc="-10" dirty="0">
                <a:latin typeface="Arial Narrow"/>
                <a:cs typeface="Arial Narrow"/>
              </a:rPr>
              <a:t>в</a:t>
            </a:r>
            <a:r>
              <a:rPr sz="1600" dirty="0">
                <a:latin typeface="Arial Narrow"/>
                <a:cs typeface="Arial Narrow"/>
              </a:rPr>
              <a:t>ому рейти</a:t>
            </a:r>
            <a:r>
              <a:rPr sz="1600" spc="-10" dirty="0">
                <a:latin typeface="Arial Narrow"/>
                <a:cs typeface="Arial Narrow"/>
              </a:rPr>
              <a:t>н</a:t>
            </a:r>
            <a:r>
              <a:rPr sz="1600" dirty="0">
                <a:latin typeface="Arial Narrow"/>
                <a:cs typeface="Arial Narrow"/>
              </a:rPr>
              <a:t>гу у</a:t>
            </a:r>
            <a:r>
              <a:rPr sz="1600" spc="-10" dirty="0">
                <a:latin typeface="Arial Narrow"/>
                <a:cs typeface="Arial Narrow"/>
              </a:rPr>
              <a:t>н</a:t>
            </a:r>
            <a:r>
              <a:rPr sz="1600" dirty="0">
                <a:latin typeface="Arial Narrow"/>
                <a:cs typeface="Arial Narrow"/>
              </a:rPr>
              <a:t>и</a:t>
            </a:r>
            <a:r>
              <a:rPr sz="1600" spc="-10" dirty="0">
                <a:latin typeface="Arial Narrow"/>
                <a:cs typeface="Arial Narrow"/>
              </a:rPr>
              <a:t>в</a:t>
            </a:r>
            <a:r>
              <a:rPr sz="1600" dirty="0">
                <a:latin typeface="Arial Narrow"/>
                <a:cs typeface="Arial Narrow"/>
              </a:rPr>
              <a:t>ерситето</a:t>
            </a:r>
            <a:r>
              <a:rPr sz="1600" spc="-10" dirty="0">
                <a:latin typeface="Arial Narrow"/>
                <a:cs typeface="Arial Narrow"/>
              </a:rPr>
              <a:t>в</a:t>
            </a:r>
            <a:r>
              <a:rPr sz="1600" spc="-15" dirty="0">
                <a:latin typeface="Arial Narrow"/>
                <a:cs typeface="Arial Narrow"/>
              </a:rPr>
              <a:t>…</a:t>
            </a:r>
            <a:r>
              <a:rPr sz="1600" dirty="0">
                <a:latin typeface="Arial Narrow"/>
                <a:cs typeface="Arial Narrow"/>
              </a:rPr>
              <a:t>»	</a:t>
            </a:r>
            <a:r>
              <a:rPr sz="1600" spc="-10" dirty="0">
                <a:latin typeface="Arial Narrow"/>
                <a:cs typeface="Arial Narrow"/>
              </a:rPr>
              <a:t>в</a:t>
            </a:r>
            <a:r>
              <a:rPr sz="1600" dirty="0">
                <a:latin typeface="Arial Narrow"/>
                <a:cs typeface="Arial Narrow"/>
              </a:rPr>
              <a:t>еду</a:t>
            </a:r>
            <a:r>
              <a:rPr sz="1600" spc="-15" dirty="0">
                <a:latin typeface="Arial Narrow"/>
                <a:cs typeface="Arial Narrow"/>
              </a:rPr>
              <a:t>щ</a:t>
            </a:r>
            <a:r>
              <a:rPr sz="1600" dirty="0">
                <a:latin typeface="Arial Narrow"/>
                <a:cs typeface="Arial Narrow"/>
              </a:rPr>
              <a:t>их российских</a:t>
            </a:r>
          </a:p>
          <a:p>
            <a:pPr marL="2132965">
              <a:lnSpc>
                <a:spcPts val="1830"/>
              </a:lnSpc>
              <a:tabLst>
                <a:tab pos="5674360" algn="l"/>
              </a:tabLst>
            </a:pPr>
            <a:r>
              <a:rPr sz="1600" spc="-10" dirty="0">
                <a:latin typeface="Arial Narrow"/>
                <a:cs typeface="Arial Narrow"/>
              </a:rPr>
              <a:t>Указ Президента РФ от 7 мая 2012 г. N 599	университетов</a:t>
            </a:r>
            <a:endParaRPr sz="1600" dirty="0">
              <a:latin typeface="Arial Narrow"/>
              <a:cs typeface="Arial Narrow"/>
            </a:endParaRPr>
          </a:p>
          <a:p>
            <a:pPr marL="664845">
              <a:lnSpc>
                <a:spcPts val="1910"/>
              </a:lnSpc>
              <a:tabLst>
                <a:tab pos="5674360" algn="l"/>
              </a:tabLst>
            </a:pPr>
            <a:r>
              <a:rPr sz="1600" dirty="0">
                <a:latin typeface="Arial Narrow"/>
                <a:cs typeface="Arial Narrow"/>
              </a:rPr>
              <a:t>"О мерах по реализа</a:t>
            </a:r>
            <a:r>
              <a:rPr sz="1600" spc="-10" dirty="0">
                <a:latin typeface="Arial Narrow"/>
                <a:cs typeface="Arial Narrow"/>
              </a:rPr>
              <a:t>ции государственной политики в области	</a:t>
            </a:r>
            <a:r>
              <a:rPr sz="1600" spc="-5" dirty="0">
                <a:latin typeface="Arial Narrow"/>
                <a:cs typeface="Arial Narrow"/>
              </a:rPr>
              <a:t>(</a:t>
            </a:r>
            <a:r>
              <a:rPr sz="1600" spc="-10" dirty="0">
                <a:latin typeface="Arial Narrow"/>
                <a:cs typeface="Arial Narrow"/>
              </a:rPr>
              <a:t>Проект 5</a:t>
            </a:r>
            <a:r>
              <a:rPr sz="1600" spc="-5" dirty="0">
                <a:latin typeface="Arial Narrow"/>
                <a:cs typeface="Arial Narrow"/>
              </a:rPr>
              <a:t>-100)</a:t>
            </a:r>
            <a:endParaRPr sz="1600" dirty="0">
              <a:latin typeface="Arial Narrow"/>
              <a:cs typeface="Arial Narrow"/>
            </a:endParaRPr>
          </a:p>
          <a:p>
            <a:pPr marR="710565" algn="r">
              <a:lnSpc>
                <a:spcPts val="1910"/>
              </a:lnSpc>
              <a:spcBef>
                <a:spcPts val="80"/>
              </a:spcBef>
              <a:tabLst>
                <a:tab pos="1855470" algn="l"/>
              </a:tabLst>
            </a:pPr>
            <a:r>
              <a:rPr sz="1600" dirty="0">
                <a:latin typeface="Arial Narrow"/>
                <a:cs typeface="Arial Narrow"/>
              </a:rPr>
              <a:t>о</a:t>
            </a:r>
            <a:r>
              <a:rPr sz="1600" spc="-10" dirty="0">
                <a:latin typeface="Arial Narrow"/>
                <a:cs typeface="Arial Narrow"/>
              </a:rPr>
              <a:t>бразования и науки"	1 волна – 2013 г.</a:t>
            </a:r>
            <a:endParaRPr sz="1600" dirty="0">
              <a:latin typeface="Arial Narrow"/>
              <a:cs typeface="Arial Narrow"/>
            </a:endParaRPr>
          </a:p>
          <a:p>
            <a:pPr marR="710565" algn="r">
              <a:lnSpc>
                <a:spcPts val="1910"/>
              </a:lnSpc>
            </a:pPr>
            <a:r>
              <a:rPr sz="1600" dirty="0">
                <a:latin typeface="Arial Narrow"/>
                <a:cs typeface="Arial Narrow"/>
              </a:rPr>
              <a:t>2 </a:t>
            </a:r>
            <a:r>
              <a:rPr sz="1600" spc="-10" dirty="0">
                <a:latin typeface="Arial Narrow"/>
                <a:cs typeface="Arial Narrow"/>
              </a:rPr>
              <a:t>волна – 2015 г.</a:t>
            </a:r>
            <a:endParaRPr sz="1600" dirty="0">
              <a:latin typeface="Arial Narrow"/>
              <a:cs typeface="Arial Narrow"/>
            </a:endParaRPr>
          </a:p>
        </p:txBody>
      </p:sp>
      <p:sp>
        <p:nvSpPr>
          <p:cNvPr id="13" name="object 13"/>
          <p:cNvSpPr txBox="1"/>
          <p:nvPr/>
        </p:nvSpPr>
        <p:spPr>
          <a:xfrm>
            <a:off x="85244" y="5439422"/>
            <a:ext cx="5431155" cy="961802"/>
          </a:xfrm>
          <a:prstGeom prst="rect">
            <a:avLst/>
          </a:prstGeom>
        </p:spPr>
        <p:txBody>
          <a:bodyPr vert="horz" wrap="square" lIns="0" tIns="0" rIns="0" bIns="0" rtlCol="0">
            <a:spAutoFit/>
          </a:bodyPr>
          <a:lstStyle/>
          <a:p>
            <a:pPr marL="12700" marR="445134">
              <a:lnSpc>
                <a:spcPts val="1900"/>
              </a:lnSpc>
            </a:pPr>
            <a:r>
              <a:rPr sz="1600" spc="-10" dirty="0">
                <a:latin typeface="Arial Narrow"/>
                <a:cs typeface="Arial Narrow"/>
              </a:rPr>
              <a:t>Проект нацелен</a:t>
            </a:r>
            <a:r>
              <a:rPr sz="1600" spc="-5" dirty="0">
                <a:latin typeface="Arial Narrow"/>
                <a:cs typeface="Arial Narrow"/>
              </a:rPr>
              <a:t> </a:t>
            </a:r>
            <a:r>
              <a:rPr sz="1600" spc="-15" dirty="0">
                <a:latin typeface="Arial Narrow"/>
                <a:cs typeface="Arial Narrow"/>
              </a:rPr>
              <a:t>…</a:t>
            </a:r>
            <a:r>
              <a:rPr sz="1600" dirty="0">
                <a:latin typeface="Arial Narrow"/>
                <a:cs typeface="Arial Narrow"/>
              </a:rPr>
              <a:t> </a:t>
            </a:r>
            <a:r>
              <a:rPr sz="1600" spc="-10" dirty="0">
                <a:latin typeface="Arial Narrow"/>
                <a:cs typeface="Arial Narrow"/>
              </a:rPr>
              <a:t>н</a:t>
            </a:r>
            <a:r>
              <a:rPr sz="1600" dirty="0">
                <a:latin typeface="Arial Narrow"/>
                <a:cs typeface="Arial Narrow"/>
              </a:rPr>
              <a:t>а </a:t>
            </a:r>
            <a:r>
              <a:rPr sz="1600" spc="-15" dirty="0">
                <a:latin typeface="Arial Narrow"/>
                <a:cs typeface="Arial Narrow"/>
              </a:rPr>
              <a:t>ф</a:t>
            </a:r>
            <a:r>
              <a:rPr sz="1600" dirty="0">
                <a:latin typeface="Arial Narrow"/>
                <a:cs typeface="Arial Narrow"/>
              </a:rPr>
              <a:t>ормиро</a:t>
            </a:r>
            <a:r>
              <a:rPr sz="1600" spc="-10" dirty="0">
                <a:latin typeface="Arial Narrow"/>
                <a:cs typeface="Arial Narrow"/>
              </a:rPr>
              <a:t>в</a:t>
            </a:r>
            <a:r>
              <a:rPr sz="1600" dirty="0">
                <a:latin typeface="Arial Narrow"/>
                <a:cs typeface="Arial Narrow"/>
              </a:rPr>
              <a:t>а</a:t>
            </a:r>
            <a:r>
              <a:rPr sz="1600" spc="-10" dirty="0">
                <a:latin typeface="Arial Narrow"/>
                <a:cs typeface="Arial Narrow"/>
              </a:rPr>
              <a:t>н</a:t>
            </a:r>
            <a:r>
              <a:rPr sz="1600" dirty="0">
                <a:latin typeface="Arial Narrow"/>
                <a:cs typeface="Arial Narrow"/>
              </a:rPr>
              <a:t>ие </a:t>
            </a:r>
            <a:r>
              <a:rPr sz="1600" spc="-10" dirty="0">
                <a:latin typeface="Arial Narrow"/>
                <a:cs typeface="Arial Narrow"/>
              </a:rPr>
              <a:t>в</a:t>
            </a:r>
            <a:r>
              <a:rPr sz="1600" dirty="0">
                <a:latin typeface="Arial Narrow"/>
                <a:cs typeface="Arial Narrow"/>
              </a:rPr>
              <a:t> регио</a:t>
            </a:r>
            <a:r>
              <a:rPr sz="1600" spc="-10" dirty="0">
                <a:latin typeface="Arial Narrow"/>
                <a:cs typeface="Arial Narrow"/>
              </a:rPr>
              <a:t>н</a:t>
            </a:r>
            <a:r>
              <a:rPr sz="1600" dirty="0">
                <a:latin typeface="Arial Narrow"/>
                <a:cs typeface="Arial Narrow"/>
              </a:rPr>
              <a:t>ах </a:t>
            </a:r>
            <a:r>
              <a:rPr sz="1600" spc="-10" dirty="0">
                <a:latin typeface="Arial Narrow"/>
                <a:cs typeface="Arial Narrow"/>
              </a:rPr>
              <a:t>н</a:t>
            </a:r>
            <a:r>
              <a:rPr sz="1600" dirty="0">
                <a:latin typeface="Arial Narrow"/>
                <a:cs typeface="Arial Narrow"/>
              </a:rPr>
              <a:t>ауч</a:t>
            </a:r>
            <a:r>
              <a:rPr sz="1600" spc="-10" dirty="0">
                <a:latin typeface="Arial Narrow"/>
                <a:cs typeface="Arial Narrow"/>
              </a:rPr>
              <a:t>н</a:t>
            </a:r>
            <a:r>
              <a:rPr sz="1600" dirty="0">
                <a:latin typeface="Arial Narrow"/>
                <a:cs typeface="Arial Narrow"/>
              </a:rPr>
              <a:t>о</a:t>
            </a:r>
            <a:r>
              <a:rPr sz="1600" spc="-5" dirty="0">
                <a:latin typeface="Arial Narrow"/>
                <a:cs typeface="Arial Narrow"/>
              </a:rPr>
              <a:t>- </a:t>
            </a:r>
            <a:r>
              <a:rPr sz="1600" dirty="0">
                <a:latin typeface="Arial Narrow"/>
                <a:cs typeface="Arial Narrow"/>
              </a:rPr>
              <a:t>о</a:t>
            </a:r>
            <a:r>
              <a:rPr sz="1600" spc="-10" dirty="0">
                <a:latin typeface="Arial Narrow"/>
                <a:cs typeface="Arial Narrow"/>
              </a:rPr>
              <a:t>б</a:t>
            </a:r>
            <a:r>
              <a:rPr sz="1600" dirty="0">
                <a:latin typeface="Arial Narrow"/>
                <a:cs typeface="Arial Narrow"/>
              </a:rPr>
              <a:t>разо</a:t>
            </a:r>
            <a:r>
              <a:rPr sz="1600" spc="-10" dirty="0">
                <a:latin typeface="Arial Narrow"/>
                <a:cs typeface="Arial Narrow"/>
              </a:rPr>
              <a:t>в</a:t>
            </a:r>
            <a:r>
              <a:rPr sz="1600" dirty="0">
                <a:latin typeface="Arial Narrow"/>
                <a:cs typeface="Arial Narrow"/>
              </a:rPr>
              <a:t>атель</a:t>
            </a:r>
            <a:r>
              <a:rPr sz="1600" spc="-10" dirty="0">
                <a:latin typeface="Arial Narrow"/>
                <a:cs typeface="Arial Narrow"/>
              </a:rPr>
              <a:t>ны</a:t>
            </a:r>
            <a:r>
              <a:rPr sz="1600" dirty="0">
                <a:latin typeface="Arial Narrow"/>
                <a:cs typeface="Arial Narrow"/>
              </a:rPr>
              <a:t>х </a:t>
            </a:r>
            <a:r>
              <a:rPr sz="1600" spc="-10" dirty="0">
                <a:latin typeface="Arial Narrow"/>
                <a:cs typeface="Arial Narrow"/>
              </a:rPr>
              <a:t>ц</a:t>
            </a:r>
            <a:r>
              <a:rPr sz="1600" dirty="0">
                <a:latin typeface="Arial Narrow"/>
                <a:cs typeface="Arial Narrow"/>
              </a:rPr>
              <a:t>е</a:t>
            </a:r>
            <a:r>
              <a:rPr sz="1600" spc="-10" dirty="0">
                <a:latin typeface="Arial Narrow"/>
                <a:cs typeface="Arial Narrow"/>
              </a:rPr>
              <a:t>н</a:t>
            </a:r>
            <a:r>
              <a:rPr sz="1600" dirty="0">
                <a:latin typeface="Arial Narrow"/>
                <a:cs typeface="Arial Narrow"/>
              </a:rPr>
              <a:t>тро</a:t>
            </a:r>
            <a:r>
              <a:rPr sz="1600" spc="-10" dirty="0">
                <a:latin typeface="Arial Narrow"/>
                <a:cs typeface="Arial Narrow"/>
              </a:rPr>
              <a:t>в</a:t>
            </a:r>
            <a:r>
              <a:rPr sz="1600" dirty="0">
                <a:latin typeface="Arial Narrow"/>
                <a:cs typeface="Arial Narrow"/>
              </a:rPr>
              <a:t>, орие</a:t>
            </a:r>
            <a:r>
              <a:rPr sz="1600" spc="-10" dirty="0">
                <a:latin typeface="Arial Narrow"/>
                <a:cs typeface="Arial Narrow"/>
              </a:rPr>
              <a:t>н</a:t>
            </a:r>
            <a:r>
              <a:rPr sz="1600" dirty="0">
                <a:latin typeface="Arial Narrow"/>
                <a:cs typeface="Arial Narrow"/>
              </a:rPr>
              <a:t>тиро</a:t>
            </a:r>
            <a:r>
              <a:rPr sz="1600" spc="-10" dirty="0">
                <a:latin typeface="Arial Narrow"/>
                <a:cs typeface="Arial Narrow"/>
              </a:rPr>
              <a:t>в</a:t>
            </a:r>
            <a:r>
              <a:rPr sz="1600" dirty="0">
                <a:latin typeface="Arial Narrow"/>
                <a:cs typeface="Arial Narrow"/>
              </a:rPr>
              <a:t>а</a:t>
            </a:r>
            <a:r>
              <a:rPr sz="1600" spc="-10" dirty="0">
                <a:latin typeface="Arial Narrow"/>
                <a:cs typeface="Arial Narrow"/>
              </a:rPr>
              <a:t>нны</a:t>
            </a:r>
            <a:r>
              <a:rPr sz="1600" dirty="0">
                <a:latin typeface="Arial Narrow"/>
                <a:cs typeface="Arial Narrow"/>
              </a:rPr>
              <a:t>х, прежде </a:t>
            </a:r>
            <a:r>
              <a:rPr sz="1600" spc="-10" dirty="0">
                <a:latin typeface="Arial Narrow"/>
                <a:cs typeface="Arial Narrow"/>
              </a:rPr>
              <a:t>в</a:t>
            </a:r>
            <a:r>
              <a:rPr sz="1600" dirty="0">
                <a:latin typeface="Arial Narrow"/>
                <a:cs typeface="Arial Narrow"/>
              </a:rPr>
              <a:t>сего, </a:t>
            </a:r>
            <a:r>
              <a:rPr sz="1600" spc="-10" dirty="0">
                <a:latin typeface="Arial Narrow"/>
                <a:cs typeface="Arial Narrow"/>
              </a:rPr>
              <a:t>н</a:t>
            </a:r>
            <a:r>
              <a:rPr sz="1600" dirty="0">
                <a:latin typeface="Arial Narrow"/>
                <a:cs typeface="Arial Narrow"/>
              </a:rPr>
              <a:t>а запрос</a:t>
            </a:r>
            <a:r>
              <a:rPr sz="1600" spc="-10" dirty="0">
                <a:latin typeface="Arial Narrow"/>
                <a:cs typeface="Arial Narrow"/>
              </a:rPr>
              <a:t>ы</a:t>
            </a:r>
            <a:r>
              <a:rPr sz="1600" dirty="0">
                <a:latin typeface="Arial Narrow"/>
                <a:cs typeface="Arial Narrow"/>
              </a:rPr>
              <a:t> регио</a:t>
            </a:r>
            <a:r>
              <a:rPr sz="1600" spc="-10" dirty="0">
                <a:latin typeface="Arial Narrow"/>
                <a:cs typeface="Arial Narrow"/>
              </a:rPr>
              <a:t>н</a:t>
            </a:r>
            <a:r>
              <a:rPr sz="1600" dirty="0">
                <a:latin typeface="Arial Narrow"/>
                <a:cs typeface="Arial Narrow"/>
              </a:rPr>
              <a:t>аль</a:t>
            </a:r>
            <a:r>
              <a:rPr sz="1600" spc="-10" dirty="0">
                <a:latin typeface="Arial Narrow"/>
                <a:cs typeface="Arial Narrow"/>
              </a:rPr>
              <a:t>н</a:t>
            </a:r>
            <a:r>
              <a:rPr sz="1600" dirty="0">
                <a:latin typeface="Arial Narrow"/>
                <a:cs typeface="Arial Narrow"/>
              </a:rPr>
              <a:t>ой эко</a:t>
            </a:r>
            <a:r>
              <a:rPr sz="1600" spc="-10" dirty="0">
                <a:latin typeface="Arial Narrow"/>
                <a:cs typeface="Arial Narrow"/>
              </a:rPr>
              <a:t>н</a:t>
            </a:r>
            <a:r>
              <a:rPr sz="1600" dirty="0">
                <a:latin typeface="Arial Narrow"/>
                <a:cs typeface="Arial Narrow"/>
              </a:rPr>
              <a:t>омики и регио</a:t>
            </a:r>
            <a:r>
              <a:rPr sz="1600" spc="-10" dirty="0">
                <a:latin typeface="Arial Narrow"/>
                <a:cs typeface="Arial Narrow"/>
              </a:rPr>
              <a:t>н</a:t>
            </a:r>
            <a:r>
              <a:rPr sz="1600" dirty="0">
                <a:latin typeface="Arial Narrow"/>
                <a:cs typeface="Arial Narrow"/>
              </a:rPr>
              <a:t>аль</a:t>
            </a:r>
            <a:r>
              <a:rPr sz="1600" spc="-10" dirty="0">
                <a:latin typeface="Arial Narrow"/>
                <a:cs typeface="Arial Narrow"/>
              </a:rPr>
              <a:t>н</a:t>
            </a:r>
            <a:r>
              <a:rPr sz="1600" dirty="0">
                <a:latin typeface="Arial Narrow"/>
                <a:cs typeface="Arial Narrow"/>
              </a:rPr>
              <a:t>ого р</a:t>
            </a:r>
            <a:r>
              <a:rPr sz="1600" spc="-10" dirty="0">
                <a:latin typeface="Arial Narrow"/>
                <a:cs typeface="Arial Narrow"/>
              </a:rPr>
              <a:t>ын</a:t>
            </a:r>
            <a:r>
              <a:rPr sz="1600" dirty="0">
                <a:latin typeface="Arial Narrow"/>
                <a:cs typeface="Arial Narrow"/>
              </a:rPr>
              <a:t>ка труда</a:t>
            </a:r>
            <a:endParaRPr sz="1600">
              <a:latin typeface="Arial Narrow"/>
              <a:cs typeface="Arial Narrow"/>
            </a:endParaRPr>
          </a:p>
          <a:p>
            <a:pPr marL="1431290">
              <a:lnSpc>
                <a:spcPts val="1839"/>
              </a:lnSpc>
            </a:pPr>
            <a:r>
              <a:rPr sz="1600" dirty="0">
                <a:latin typeface="Arial Narrow"/>
                <a:cs typeface="Arial Narrow"/>
              </a:rPr>
              <a:t>О.Ю. </a:t>
            </a:r>
            <a:r>
              <a:rPr sz="1600" spc="-10" dirty="0">
                <a:latin typeface="Arial Narrow"/>
                <a:cs typeface="Arial Narrow"/>
              </a:rPr>
              <a:t>Васильева, Министр образования и науки РФ</a:t>
            </a:r>
            <a:endParaRPr sz="1600">
              <a:latin typeface="Arial Narrow"/>
              <a:cs typeface="Arial Narrow"/>
            </a:endParaRPr>
          </a:p>
        </p:txBody>
      </p:sp>
      <p:sp>
        <p:nvSpPr>
          <p:cNvPr id="14" name="object 14"/>
          <p:cNvSpPr txBox="1"/>
          <p:nvPr/>
        </p:nvSpPr>
        <p:spPr>
          <a:xfrm>
            <a:off x="5668732" y="5439422"/>
            <a:ext cx="1613535" cy="961802"/>
          </a:xfrm>
          <a:prstGeom prst="rect">
            <a:avLst/>
          </a:prstGeom>
        </p:spPr>
        <p:txBody>
          <a:bodyPr vert="horz" wrap="square" lIns="0" tIns="0" rIns="0" bIns="0" rtlCol="0">
            <a:spAutoFit/>
          </a:bodyPr>
          <a:lstStyle/>
          <a:p>
            <a:pPr marL="12700" marR="5080" algn="just">
              <a:lnSpc>
                <a:spcPts val="1900"/>
              </a:lnSpc>
            </a:pPr>
            <a:r>
              <a:rPr sz="1600" spc="-10" dirty="0">
                <a:latin typeface="Arial Narrow"/>
                <a:cs typeface="Arial Narrow"/>
              </a:rPr>
              <a:t>Программа опорных региональных вузов</a:t>
            </a:r>
            <a:r>
              <a:rPr sz="1600" spc="-5" dirty="0">
                <a:latin typeface="Arial Narrow"/>
                <a:cs typeface="Arial Narrow"/>
              </a:rPr>
              <a:t> 1 </a:t>
            </a:r>
            <a:r>
              <a:rPr sz="1600" spc="-10" dirty="0">
                <a:latin typeface="Arial Narrow"/>
                <a:cs typeface="Arial Narrow"/>
              </a:rPr>
              <a:t>волна – 2015 г.</a:t>
            </a:r>
            <a:endParaRPr sz="1600">
              <a:latin typeface="Arial Narrow"/>
              <a:cs typeface="Arial Narrow"/>
            </a:endParaRPr>
          </a:p>
          <a:p>
            <a:pPr marL="12700" algn="just">
              <a:lnSpc>
                <a:spcPts val="1839"/>
              </a:lnSpc>
            </a:pPr>
            <a:r>
              <a:rPr sz="1600" dirty="0">
                <a:latin typeface="Arial Narrow"/>
                <a:cs typeface="Arial Narrow"/>
              </a:rPr>
              <a:t>2 </a:t>
            </a:r>
            <a:r>
              <a:rPr sz="1600" spc="-10" dirty="0">
                <a:latin typeface="Arial Narrow"/>
                <a:cs typeface="Arial Narrow"/>
              </a:rPr>
              <a:t>волна – 2017 г.</a:t>
            </a:r>
            <a:endParaRPr sz="1600">
              <a:latin typeface="Arial Narrow"/>
              <a:cs typeface="Arial Narrow"/>
            </a:endParaRPr>
          </a:p>
        </p:txBody>
      </p:sp>
      <p:sp>
        <p:nvSpPr>
          <p:cNvPr id="15" name="object 15"/>
          <p:cNvSpPr txBox="1"/>
          <p:nvPr/>
        </p:nvSpPr>
        <p:spPr>
          <a:xfrm>
            <a:off x="467543" y="188124"/>
            <a:ext cx="5616625" cy="800219"/>
          </a:xfrm>
          <a:prstGeom prst="rect">
            <a:avLst/>
          </a:prstGeom>
        </p:spPr>
        <p:txBody>
          <a:bodyPr vert="horz" wrap="square" lIns="0" tIns="0" rIns="0" bIns="0" rtlCol="0">
            <a:spAutoFit/>
          </a:bodyPr>
          <a:lstStyle/>
          <a:p>
            <a:pPr marL="12700">
              <a:lnSpc>
                <a:spcPct val="100000"/>
              </a:lnSpc>
            </a:pPr>
            <a:r>
              <a:rPr sz="2000" b="1" spc="-15" dirty="0">
                <a:solidFill>
                  <a:srgbClr val="F2F2F2"/>
                </a:solidFill>
                <a:latin typeface="Arial Narrow"/>
                <a:cs typeface="Arial Narrow"/>
              </a:rPr>
              <a:t>ПРОЕКТЫ ПО РАЗВИТИЮ УНИВЕРСИТЕТОВ</a:t>
            </a:r>
            <a:endParaRPr sz="2000" dirty="0">
              <a:latin typeface="Arial Narrow"/>
              <a:cs typeface="Arial Narrow"/>
            </a:endParaRPr>
          </a:p>
          <a:p>
            <a:pPr marL="12700">
              <a:lnSpc>
                <a:spcPct val="100000"/>
              </a:lnSpc>
            </a:pPr>
            <a:endParaRPr lang="ru-RU" sz="1600" b="1" dirty="0" smtClean="0">
              <a:solidFill>
                <a:srgbClr val="404040"/>
              </a:solidFill>
              <a:latin typeface="Arial Narrow"/>
              <a:cs typeface="Arial Narrow"/>
            </a:endParaRPr>
          </a:p>
          <a:p>
            <a:pPr marL="12700">
              <a:lnSpc>
                <a:spcPct val="100000"/>
              </a:lnSpc>
            </a:pPr>
            <a:r>
              <a:rPr sz="1600" b="1" dirty="0" smtClean="0">
                <a:solidFill>
                  <a:srgbClr val="404040"/>
                </a:solidFill>
                <a:latin typeface="Arial Narrow"/>
                <a:cs typeface="Arial Narrow"/>
              </a:rPr>
              <a:t>с </a:t>
            </a:r>
            <a:r>
              <a:rPr sz="1600" b="1" spc="-10" dirty="0">
                <a:solidFill>
                  <a:srgbClr val="404040"/>
                </a:solidFill>
                <a:latin typeface="Arial Narrow"/>
                <a:cs typeface="Arial Narrow"/>
              </a:rPr>
              <a:t>целевым государственн</a:t>
            </a:r>
            <a:r>
              <a:rPr sz="1600" b="1" spc="-15" dirty="0">
                <a:solidFill>
                  <a:srgbClr val="404040"/>
                </a:solidFill>
                <a:latin typeface="Arial Narrow"/>
                <a:cs typeface="Arial Narrow"/>
              </a:rPr>
              <a:t>ым </a:t>
            </a:r>
            <a:r>
              <a:rPr sz="1600" b="1" spc="-10" dirty="0">
                <a:solidFill>
                  <a:srgbClr val="404040"/>
                </a:solidFill>
                <a:latin typeface="Arial Narrow"/>
                <a:cs typeface="Arial Narrow"/>
              </a:rPr>
              <a:t>финансированием</a:t>
            </a:r>
            <a:endParaRPr sz="1600" dirty="0">
              <a:latin typeface="Arial Narrow"/>
              <a:cs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35486" y="2992033"/>
            <a:ext cx="290830" cy="230832"/>
          </a:xfrm>
          <a:prstGeom prst="rect">
            <a:avLst/>
          </a:prstGeom>
        </p:spPr>
        <p:txBody>
          <a:bodyPr vert="horz" wrap="square" lIns="0" tIns="0" rIns="0" bIns="0" rtlCol="0">
            <a:spAutoFit/>
          </a:bodyPr>
          <a:lstStyle/>
          <a:p>
            <a:pPr marL="12700" marR="5080" indent="13970">
              <a:lnSpc>
                <a:spcPts val="900"/>
              </a:lnSpc>
            </a:pPr>
            <a:r>
              <a:rPr sz="800" dirty="0">
                <a:solidFill>
                  <a:srgbClr val="FFFFFF"/>
                </a:solidFill>
                <a:latin typeface="Arial Narrow"/>
                <a:cs typeface="Arial Narrow"/>
              </a:rPr>
              <a:t>М</a:t>
            </a:r>
            <a:r>
              <a:rPr sz="800" spc="-5" dirty="0">
                <a:solidFill>
                  <a:srgbClr val="FFFFFF"/>
                </a:solidFill>
                <a:latin typeface="Arial Narrow"/>
                <a:cs typeface="Arial Narrow"/>
              </a:rPr>
              <a:t>ГУ и СПбГУ</a:t>
            </a:r>
            <a:endParaRPr sz="800">
              <a:latin typeface="Arial Narrow"/>
              <a:cs typeface="Arial Narrow"/>
            </a:endParaRPr>
          </a:p>
        </p:txBody>
      </p:sp>
      <p:sp>
        <p:nvSpPr>
          <p:cNvPr id="3" name="object 3"/>
          <p:cNvSpPr txBox="1"/>
          <p:nvPr/>
        </p:nvSpPr>
        <p:spPr>
          <a:xfrm>
            <a:off x="4175496" y="3418753"/>
            <a:ext cx="21082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Arial Narrow"/>
                <a:cs typeface="Arial Narrow"/>
              </a:rPr>
              <a:t>2010</a:t>
            </a:r>
            <a:endParaRPr sz="800">
              <a:latin typeface="Arial Narrow"/>
              <a:cs typeface="Arial Narrow"/>
            </a:endParaRPr>
          </a:p>
        </p:txBody>
      </p:sp>
      <p:sp>
        <p:nvSpPr>
          <p:cNvPr id="4" name="object 4"/>
          <p:cNvSpPr/>
          <p:nvPr/>
        </p:nvSpPr>
        <p:spPr>
          <a:xfrm>
            <a:off x="255730" y="1461098"/>
            <a:ext cx="7620000" cy="4119372"/>
          </a:xfrm>
          <a:custGeom>
            <a:avLst/>
            <a:gdLst/>
            <a:ahLst/>
            <a:cxnLst/>
            <a:rect l="l" t="t" r="r" b="b"/>
            <a:pathLst>
              <a:path w="7620000" h="3432810">
                <a:moveTo>
                  <a:pt x="0" y="1716215"/>
                </a:moveTo>
                <a:lnTo>
                  <a:pt x="12629" y="1575458"/>
                </a:lnTo>
                <a:lnTo>
                  <a:pt x="49865" y="1437836"/>
                </a:lnTo>
                <a:lnTo>
                  <a:pt x="110725" y="1303788"/>
                </a:lnTo>
                <a:lnTo>
                  <a:pt x="194231" y="1173758"/>
                </a:lnTo>
                <a:lnTo>
                  <a:pt x="299400" y="1048186"/>
                </a:lnTo>
                <a:lnTo>
                  <a:pt x="425253" y="927515"/>
                </a:lnTo>
                <a:lnTo>
                  <a:pt x="570810" y="812186"/>
                </a:lnTo>
                <a:lnTo>
                  <a:pt x="735089" y="702640"/>
                </a:lnTo>
                <a:lnTo>
                  <a:pt x="917110" y="599320"/>
                </a:lnTo>
                <a:lnTo>
                  <a:pt x="1115893" y="502667"/>
                </a:lnTo>
                <a:lnTo>
                  <a:pt x="1330457" y="413123"/>
                </a:lnTo>
                <a:lnTo>
                  <a:pt x="1559821" y="331130"/>
                </a:lnTo>
                <a:lnTo>
                  <a:pt x="1803006" y="257128"/>
                </a:lnTo>
                <a:lnTo>
                  <a:pt x="2059030" y="191560"/>
                </a:lnTo>
                <a:lnTo>
                  <a:pt x="2326913" y="134868"/>
                </a:lnTo>
                <a:lnTo>
                  <a:pt x="2605675" y="87493"/>
                </a:lnTo>
                <a:lnTo>
                  <a:pt x="2894335" y="49877"/>
                </a:lnTo>
                <a:lnTo>
                  <a:pt x="3191912" y="22462"/>
                </a:lnTo>
                <a:lnTo>
                  <a:pt x="3497427" y="5689"/>
                </a:lnTo>
                <a:lnTo>
                  <a:pt x="3809898" y="0"/>
                </a:lnTo>
                <a:lnTo>
                  <a:pt x="4122368" y="5689"/>
                </a:lnTo>
                <a:lnTo>
                  <a:pt x="4427883" y="22462"/>
                </a:lnTo>
                <a:lnTo>
                  <a:pt x="4725460" y="49877"/>
                </a:lnTo>
                <a:lnTo>
                  <a:pt x="5014120" y="87493"/>
                </a:lnTo>
                <a:lnTo>
                  <a:pt x="5292882" y="134868"/>
                </a:lnTo>
                <a:lnTo>
                  <a:pt x="5560765" y="191560"/>
                </a:lnTo>
                <a:lnTo>
                  <a:pt x="5816789" y="257128"/>
                </a:lnTo>
                <a:lnTo>
                  <a:pt x="6059974" y="331130"/>
                </a:lnTo>
                <a:lnTo>
                  <a:pt x="6289338" y="413123"/>
                </a:lnTo>
                <a:lnTo>
                  <a:pt x="6503902" y="502667"/>
                </a:lnTo>
                <a:lnTo>
                  <a:pt x="6702685" y="599320"/>
                </a:lnTo>
                <a:lnTo>
                  <a:pt x="6884706" y="702640"/>
                </a:lnTo>
                <a:lnTo>
                  <a:pt x="7048985" y="812186"/>
                </a:lnTo>
                <a:lnTo>
                  <a:pt x="7194542" y="927515"/>
                </a:lnTo>
                <a:lnTo>
                  <a:pt x="7320395" y="1048186"/>
                </a:lnTo>
                <a:lnTo>
                  <a:pt x="7425564" y="1173758"/>
                </a:lnTo>
                <a:lnTo>
                  <a:pt x="7509070" y="1303788"/>
                </a:lnTo>
                <a:lnTo>
                  <a:pt x="7569930" y="1437836"/>
                </a:lnTo>
                <a:lnTo>
                  <a:pt x="7607166" y="1575458"/>
                </a:lnTo>
                <a:lnTo>
                  <a:pt x="7619796" y="1716215"/>
                </a:lnTo>
                <a:lnTo>
                  <a:pt x="7607166" y="1856971"/>
                </a:lnTo>
                <a:lnTo>
                  <a:pt x="7569930" y="1994594"/>
                </a:lnTo>
                <a:lnTo>
                  <a:pt x="7509070" y="2128641"/>
                </a:lnTo>
                <a:lnTo>
                  <a:pt x="7425564" y="2258672"/>
                </a:lnTo>
                <a:lnTo>
                  <a:pt x="7320395" y="2384243"/>
                </a:lnTo>
                <a:lnTo>
                  <a:pt x="7194542" y="2504915"/>
                </a:lnTo>
                <a:lnTo>
                  <a:pt x="7048985" y="2620244"/>
                </a:lnTo>
                <a:lnTo>
                  <a:pt x="6884706" y="2729789"/>
                </a:lnTo>
                <a:lnTo>
                  <a:pt x="6702685" y="2833109"/>
                </a:lnTo>
                <a:lnTo>
                  <a:pt x="6503902" y="2929762"/>
                </a:lnTo>
                <a:lnTo>
                  <a:pt x="6289338" y="3019307"/>
                </a:lnTo>
                <a:lnTo>
                  <a:pt x="6059974" y="3101300"/>
                </a:lnTo>
                <a:lnTo>
                  <a:pt x="5816789" y="3175302"/>
                </a:lnTo>
                <a:lnTo>
                  <a:pt x="5560765" y="3240869"/>
                </a:lnTo>
                <a:lnTo>
                  <a:pt x="5292882" y="3297562"/>
                </a:lnTo>
                <a:lnTo>
                  <a:pt x="5014120" y="3344936"/>
                </a:lnTo>
                <a:lnTo>
                  <a:pt x="4725460" y="3382553"/>
                </a:lnTo>
                <a:lnTo>
                  <a:pt x="4427883" y="3409968"/>
                </a:lnTo>
                <a:lnTo>
                  <a:pt x="4122368" y="3426741"/>
                </a:lnTo>
                <a:lnTo>
                  <a:pt x="3809898" y="3432430"/>
                </a:lnTo>
                <a:lnTo>
                  <a:pt x="3497427" y="3426741"/>
                </a:lnTo>
                <a:lnTo>
                  <a:pt x="3191912" y="3409968"/>
                </a:lnTo>
                <a:lnTo>
                  <a:pt x="2894335" y="3382553"/>
                </a:lnTo>
                <a:lnTo>
                  <a:pt x="2605675" y="3344936"/>
                </a:lnTo>
                <a:lnTo>
                  <a:pt x="2326913" y="3297562"/>
                </a:lnTo>
                <a:lnTo>
                  <a:pt x="2059030" y="3240869"/>
                </a:lnTo>
                <a:lnTo>
                  <a:pt x="1803006" y="3175302"/>
                </a:lnTo>
                <a:lnTo>
                  <a:pt x="1559821" y="3101300"/>
                </a:lnTo>
                <a:lnTo>
                  <a:pt x="1330457" y="3019307"/>
                </a:lnTo>
                <a:lnTo>
                  <a:pt x="1115893" y="2929762"/>
                </a:lnTo>
                <a:lnTo>
                  <a:pt x="917110" y="2833109"/>
                </a:lnTo>
                <a:lnTo>
                  <a:pt x="735089" y="2729789"/>
                </a:lnTo>
                <a:lnTo>
                  <a:pt x="570810" y="2620244"/>
                </a:lnTo>
                <a:lnTo>
                  <a:pt x="425253" y="2504915"/>
                </a:lnTo>
                <a:lnTo>
                  <a:pt x="299400" y="2384243"/>
                </a:lnTo>
                <a:lnTo>
                  <a:pt x="194231" y="2258672"/>
                </a:lnTo>
                <a:lnTo>
                  <a:pt x="110725" y="2128641"/>
                </a:lnTo>
                <a:lnTo>
                  <a:pt x="49865" y="1994594"/>
                </a:lnTo>
                <a:lnTo>
                  <a:pt x="12629" y="1856971"/>
                </a:lnTo>
                <a:lnTo>
                  <a:pt x="0" y="1716215"/>
                </a:lnTo>
                <a:close/>
              </a:path>
            </a:pathLst>
          </a:custGeom>
          <a:ln w="25399">
            <a:solidFill>
              <a:srgbClr val="B5B5B5"/>
            </a:solidFill>
          </a:ln>
        </p:spPr>
        <p:txBody>
          <a:bodyPr wrap="square" lIns="0" tIns="0" rIns="0" bIns="0" rtlCol="0"/>
          <a:lstStyle/>
          <a:p>
            <a:endParaRPr/>
          </a:p>
        </p:txBody>
      </p:sp>
      <p:sp>
        <p:nvSpPr>
          <p:cNvPr id="5" name="object 5"/>
          <p:cNvSpPr/>
          <p:nvPr/>
        </p:nvSpPr>
        <p:spPr>
          <a:xfrm>
            <a:off x="204452" y="3173138"/>
            <a:ext cx="2160270" cy="3111246"/>
          </a:xfrm>
          <a:custGeom>
            <a:avLst/>
            <a:gdLst/>
            <a:ahLst/>
            <a:cxnLst/>
            <a:rect l="l" t="t" r="r" b="b"/>
            <a:pathLst>
              <a:path w="2160270" h="2592704">
                <a:moveTo>
                  <a:pt x="1080120" y="0"/>
                </a:moveTo>
                <a:lnTo>
                  <a:pt x="991533" y="4296"/>
                </a:lnTo>
                <a:lnTo>
                  <a:pt x="904919" y="16964"/>
                </a:lnTo>
                <a:lnTo>
                  <a:pt x="820554" y="37669"/>
                </a:lnTo>
                <a:lnTo>
                  <a:pt x="738718" y="66078"/>
                </a:lnTo>
                <a:lnTo>
                  <a:pt x="659688" y="101857"/>
                </a:lnTo>
                <a:lnTo>
                  <a:pt x="583742" y="144673"/>
                </a:lnTo>
                <a:lnTo>
                  <a:pt x="511158" y="194192"/>
                </a:lnTo>
                <a:lnTo>
                  <a:pt x="442215" y="250080"/>
                </a:lnTo>
                <a:lnTo>
                  <a:pt x="377189" y="312005"/>
                </a:lnTo>
                <a:lnTo>
                  <a:pt x="316359" y="379631"/>
                </a:lnTo>
                <a:lnTo>
                  <a:pt x="260004" y="452627"/>
                </a:lnTo>
                <a:lnTo>
                  <a:pt x="208400" y="530658"/>
                </a:lnTo>
                <a:lnTo>
                  <a:pt x="161826" y="613390"/>
                </a:lnTo>
                <a:lnTo>
                  <a:pt x="120561" y="700491"/>
                </a:lnTo>
                <a:lnTo>
                  <a:pt x="84881" y="791626"/>
                </a:lnTo>
                <a:lnTo>
                  <a:pt x="55065" y="886462"/>
                </a:lnTo>
                <a:lnTo>
                  <a:pt x="31391" y="984665"/>
                </a:lnTo>
                <a:lnTo>
                  <a:pt x="14136" y="1085902"/>
                </a:lnTo>
                <a:lnTo>
                  <a:pt x="3580" y="1189840"/>
                </a:lnTo>
                <a:lnTo>
                  <a:pt x="0" y="1296144"/>
                </a:lnTo>
                <a:lnTo>
                  <a:pt x="3580" y="1402448"/>
                </a:lnTo>
                <a:lnTo>
                  <a:pt x="14136" y="1506385"/>
                </a:lnTo>
                <a:lnTo>
                  <a:pt x="31391" y="1607622"/>
                </a:lnTo>
                <a:lnTo>
                  <a:pt x="55065" y="1705825"/>
                </a:lnTo>
                <a:lnTo>
                  <a:pt x="84881" y="1800661"/>
                </a:lnTo>
                <a:lnTo>
                  <a:pt x="120561" y="1891796"/>
                </a:lnTo>
                <a:lnTo>
                  <a:pt x="161826" y="1978897"/>
                </a:lnTo>
                <a:lnTo>
                  <a:pt x="208400" y="2061629"/>
                </a:lnTo>
                <a:lnTo>
                  <a:pt x="260004" y="2139660"/>
                </a:lnTo>
                <a:lnTo>
                  <a:pt x="316359" y="2212656"/>
                </a:lnTo>
                <a:lnTo>
                  <a:pt x="377189" y="2280282"/>
                </a:lnTo>
                <a:lnTo>
                  <a:pt x="442215" y="2342207"/>
                </a:lnTo>
                <a:lnTo>
                  <a:pt x="511158" y="2398095"/>
                </a:lnTo>
                <a:lnTo>
                  <a:pt x="583742" y="2447614"/>
                </a:lnTo>
                <a:lnTo>
                  <a:pt x="659688" y="2490430"/>
                </a:lnTo>
                <a:lnTo>
                  <a:pt x="738718" y="2526209"/>
                </a:lnTo>
                <a:lnTo>
                  <a:pt x="820554" y="2554618"/>
                </a:lnTo>
                <a:lnTo>
                  <a:pt x="904919" y="2575323"/>
                </a:lnTo>
                <a:lnTo>
                  <a:pt x="991533" y="2587991"/>
                </a:lnTo>
                <a:lnTo>
                  <a:pt x="1080120" y="2592287"/>
                </a:lnTo>
                <a:lnTo>
                  <a:pt x="1168706" y="2587991"/>
                </a:lnTo>
                <a:lnTo>
                  <a:pt x="1255321" y="2575323"/>
                </a:lnTo>
                <a:lnTo>
                  <a:pt x="1339685" y="2554618"/>
                </a:lnTo>
                <a:lnTo>
                  <a:pt x="1421521" y="2526209"/>
                </a:lnTo>
                <a:lnTo>
                  <a:pt x="1500551" y="2490430"/>
                </a:lnTo>
                <a:lnTo>
                  <a:pt x="1576497" y="2447614"/>
                </a:lnTo>
                <a:lnTo>
                  <a:pt x="1649080" y="2398095"/>
                </a:lnTo>
                <a:lnTo>
                  <a:pt x="1718024" y="2342207"/>
                </a:lnTo>
                <a:lnTo>
                  <a:pt x="1783050" y="2280282"/>
                </a:lnTo>
                <a:lnTo>
                  <a:pt x="1843880" y="2212656"/>
                </a:lnTo>
                <a:lnTo>
                  <a:pt x="1900235" y="2139660"/>
                </a:lnTo>
                <a:lnTo>
                  <a:pt x="1951839" y="2061629"/>
                </a:lnTo>
                <a:lnTo>
                  <a:pt x="1998413" y="1978897"/>
                </a:lnTo>
                <a:lnTo>
                  <a:pt x="2039678" y="1891796"/>
                </a:lnTo>
                <a:lnTo>
                  <a:pt x="2075358" y="1800661"/>
                </a:lnTo>
                <a:lnTo>
                  <a:pt x="2105174" y="1705825"/>
                </a:lnTo>
                <a:lnTo>
                  <a:pt x="2128848" y="1607622"/>
                </a:lnTo>
                <a:lnTo>
                  <a:pt x="2146103" y="1506385"/>
                </a:lnTo>
                <a:lnTo>
                  <a:pt x="2156659" y="1402448"/>
                </a:lnTo>
                <a:lnTo>
                  <a:pt x="2160240" y="1296144"/>
                </a:lnTo>
                <a:lnTo>
                  <a:pt x="2156659" y="1189840"/>
                </a:lnTo>
                <a:lnTo>
                  <a:pt x="2146103" y="1085902"/>
                </a:lnTo>
                <a:lnTo>
                  <a:pt x="2128848" y="984665"/>
                </a:lnTo>
                <a:lnTo>
                  <a:pt x="2105174" y="886462"/>
                </a:lnTo>
                <a:lnTo>
                  <a:pt x="2075358" y="791626"/>
                </a:lnTo>
                <a:lnTo>
                  <a:pt x="2039678" y="700491"/>
                </a:lnTo>
                <a:lnTo>
                  <a:pt x="1998413" y="613390"/>
                </a:lnTo>
                <a:lnTo>
                  <a:pt x="1951839" y="530658"/>
                </a:lnTo>
                <a:lnTo>
                  <a:pt x="1900235" y="452627"/>
                </a:lnTo>
                <a:lnTo>
                  <a:pt x="1843880" y="379631"/>
                </a:lnTo>
                <a:lnTo>
                  <a:pt x="1783050" y="312005"/>
                </a:lnTo>
                <a:lnTo>
                  <a:pt x="1718024" y="250080"/>
                </a:lnTo>
                <a:lnTo>
                  <a:pt x="1649080" y="194192"/>
                </a:lnTo>
                <a:lnTo>
                  <a:pt x="1576497" y="144673"/>
                </a:lnTo>
                <a:lnTo>
                  <a:pt x="1500551" y="101857"/>
                </a:lnTo>
                <a:lnTo>
                  <a:pt x="1421521" y="66078"/>
                </a:lnTo>
                <a:lnTo>
                  <a:pt x="1339685" y="37669"/>
                </a:lnTo>
                <a:lnTo>
                  <a:pt x="1255321" y="16964"/>
                </a:lnTo>
                <a:lnTo>
                  <a:pt x="1168706" y="4296"/>
                </a:lnTo>
                <a:lnTo>
                  <a:pt x="1080120" y="0"/>
                </a:lnTo>
                <a:close/>
              </a:path>
            </a:pathLst>
          </a:custGeom>
          <a:solidFill>
            <a:srgbClr val="6DD5F6"/>
          </a:solidFill>
        </p:spPr>
        <p:txBody>
          <a:bodyPr wrap="square" lIns="0" tIns="0" rIns="0" bIns="0" rtlCol="0"/>
          <a:lstStyle/>
          <a:p>
            <a:endParaRPr/>
          </a:p>
        </p:txBody>
      </p:sp>
      <p:sp>
        <p:nvSpPr>
          <p:cNvPr id="6" name="object 6"/>
          <p:cNvSpPr/>
          <p:nvPr/>
        </p:nvSpPr>
        <p:spPr>
          <a:xfrm>
            <a:off x="204452" y="3173138"/>
            <a:ext cx="2160270" cy="3111246"/>
          </a:xfrm>
          <a:custGeom>
            <a:avLst/>
            <a:gdLst/>
            <a:ahLst/>
            <a:cxnLst/>
            <a:rect l="l" t="t" r="r" b="b"/>
            <a:pathLst>
              <a:path w="2160270" h="2592704">
                <a:moveTo>
                  <a:pt x="0" y="1296143"/>
                </a:moveTo>
                <a:lnTo>
                  <a:pt x="3580" y="1189839"/>
                </a:lnTo>
                <a:lnTo>
                  <a:pt x="14136" y="1085902"/>
                </a:lnTo>
                <a:lnTo>
                  <a:pt x="31391" y="984665"/>
                </a:lnTo>
                <a:lnTo>
                  <a:pt x="55065" y="886461"/>
                </a:lnTo>
                <a:lnTo>
                  <a:pt x="84881" y="791626"/>
                </a:lnTo>
                <a:lnTo>
                  <a:pt x="120561" y="700491"/>
                </a:lnTo>
                <a:lnTo>
                  <a:pt x="161826" y="613390"/>
                </a:lnTo>
                <a:lnTo>
                  <a:pt x="208400" y="530658"/>
                </a:lnTo>
                <a:lnTo>
                  <a:pt x="260004" y="452627"/>
                </a:lnTo>
                <a:lnTo>
                  <a:pt x="316359" y="379631"/>
                </a:lnTo>
                <a:lnTo>
                  <a:pt x="377189" y="312004"/>
                </a:lnTo>
                <a:lnTo>
                  <a:pt x="442215" y="250080"/>
                </a:lnTo>
                <a:lnTo>
                  <a:pt x="511158" y="194192"/>
                </a:lnTo>
                <a:lnTo>
                  <a:pt x="583742" y="144673"/>
                </a:lnTo>
                <a:lnTo>
                  <a:pt x="659688" y="101857"/>
                </a:lnTo>
                <a:lnTo>
                  <a:pt x="738718" y="66078"/>
                </a:lnTo>
                <a:lnTo>
                  <a:pt x="820554" y="37669"/>
                </a:lnTo>
                <a:lnTo>
                  <a:pt x="904918" y="16964"/>
                </a:lnTo>
                <a:lnTo>
                  <a:pt x="991533" y="4296"/>
                </a:lnTo>
                <a:lnTo>
                  <a:pt x="1080119" y="0"/>
                </a:lnTo>
                <a:lnTo>
                  <a:pt x="1168706" y="4296"/>
                </a:lnTo>
                <a:lnTo>
                  <a:pt x="1255320" y="16964"/>
                </a:lnTo>
                <a:lnTo>
                  <a:pt x="1339685" y="37669"/>
                </a:lnTo>
                <a:lnTo>
                  <a:pt x="1421521" y="66078"/>
                </a:lnTo>
                <a:lnTo>
                  <a:pt x="1500551" y="101857"/>
                </a:lnTo>
                <a:lnTo>
                  <a:pt x="1576497" y="144673"/>
                </a:lnTo>
                <a:lnTo>
                  <a:pt x="1649080" y="194192"/>
                </a:lnTo>
                <a:lnTo>
                  <a:pt x="1718024" y="250080"/>
                </a:lnTo>
                <a:lnTo>
                  <a:pt x="1783050" y="312004"/>
                </a:lnTo>
                <a:lnTo>
                  <a:pt x="1843879" y="379631"/>
                </a:lnTo>
                <a:lnTo>
                  <a:pt x="1900235" y="452627"/>
                </a:lnTo>
                <a:lnTo>
                  <a:pt x="1951839" y="530658"/>
                </a:lnTo>
                <a:lnTo>
                  <a:pt x="1998412" y="613390"/>
                </a:lnTo>
                <a:lnTo>
                  <a:pt x="2039678" y="700491"/>
                </a:lnTo>
                <a:lnTo>
                  <a:pt x="2075358" y="791626"/>
                </a:lnTo>
                <a:lnTo>
                  <a:pt x="2105174" y="886461"/>
                </a:lnTo>
                <a:lnTo>
                  <a:pt x="2128848" y="984665"/>
                </a:lnTo>
                <a:lnTo>
                  <a:pt x="2146102" y="1085902"/>
                </a:lnTo>
                <a:lnTo>
                  <a:pt x="2156658" y="1189839"/>
                </a:lnTo>
                <a:lnTo>
                  <a:pt x="2160239" y="1296143"/>
                </a:lnTo>
                <a:lnTo>
                  <a:pt x="2156658" y="1402447"/>
                </a:lnTo>
                <a:lnTo>
                  <a:pt x="2146102" y="1506384"/>
                </a:lnTo>
                <a:lnTo>
                  <a:pt x="2128848" y="1607622"/>
                </a:lnTo>
                <a:lnTo>
                  <a:pt x="2105174" y="1705825"/>
                </a:lnTo>
                <a:lnTo>
                  <a:pt x="2075358" y="1800661"/>
                </a:lnTo>
                <a:lnTo>
                  <a:pt x="2039678" y="1891796"/>
                </a:lnTo>
                <a:lnTo>
                  <a:pt x="1998412" y="1978897"/>
                </a:lnTo>
                <a:lnTo>
                  <a:pt x="1951839" y="2061629"/>
                </a:lnTo>
                <a:lnTo>
                  <a:pt x="1900235" y="2139660"/>
                </a:lnTo>
                <a:lnTo>
                  <a:pt x="1843879" y="2212655"/>
                </a:lnTo>
                <a:lnTo>
                  <a:pt x="1783050" y="2280282"/>
                </a:lnTo>
                <a:lnTo>
                  <a:pt x="1718024" y="2342206"/>
                </a:lnTo>
                <a:lnTo>
                  <a:pt x="1649080" y="2398095"/>
                </a:lnTo>
                <a:lnTo>
                  <a:pt x="1576497" y="2447614"/>
                </a:lnTo>
                <a:lnTo>
                  <a:pt x="1500551" y="2490429"/>
                </a:lnTo>
                <a:lnTo>
                  <a:pt x="1421521" y="2526209"/>
                </a:lnTo>
                <a:lnTo>
                  <a:pt x="1339685" y="2554617"/>
                </a:lnTo>
                <a:lnTo>
                  <a:pt x="1255320" y="2575322"/>
                </a:lnTo>
                <a:lnTo>
                  <a:pt x="1168706" y="2587990"/>
                </a:lnTo>
                <a:lnTo>
                  <a:pt x="1080119" y="2592287"/>
                </a:lnTo>
                <a:lnTo>
                  <a:pt x="991533" y="2587990"/>
                </a:lnTo>
                <a:lnTo>
                  <a:pt x="904918" y="2575322"/>
                </a:lnTo>
                <a:lnTo>
                  <a:pt x="820554" y="2554617"/>
                </a:lnTo>
                <a:lnTo>
                  <a:pt x="738718" y="2526209"/>
                </a:lnTo>
                <a:lnTo>
                  <a:pt x="659688" y="2490429"/>
                </a:lnTo>
                <a:lnTo>
                  <a:pt x="583742" y="2447614"/>
                </a:lnTo>
                <a:lnTo>
                  <a:pt x="511158" y="2398095"/>
                </a:lnTo>
                <a:lnTo>
                  <a:pt x="442215" y="2342206"/>
                </a:lnTo>
                <a:lnTo>
                  <a:pt x="377189" y="2280282"/>
                </a:lnTo>
                <a:lnTo>
                  <a:pt x="316359" y="2212655"/>
                </a:lnTo>
                <a:lnTo>
                  <a:pt x="260004" y="2139660"/>
                </a:lnTo>
                <a:lnTo>
                  <a:pt x="208400" y="2061629"/>
                </a:lnTo>
                <a:lnTo>
                  <a:pt x="161826" y="1978897"/>
                </a:lnTo>
                <a:lnTo>
                  <a:pt x="120561" y="1891796"/>
                </a:lnTo>
                <a:lnTo>
                  <a:pt x="84881" y="1800661"/>
                </a:lnTo>
                <a:lnTo>
                  <a:pt x="55065" y="1705825"/>
                </a:lnTo>
                <a:lnTo>
                  <a:pt x="31391" y="1607622"/>
                </a:lnTo>
                <a:lnTo>
                  <a:pt x="14136" y="1506384"/>
                </a:lnTo>
                <a:lnTo>
                  <a:pt x="3580" y="1402447"/>
                </a:lnTo>
                <a:lnTo>
                  <a:pt x="0" y="1296143"/>
                </a:lnTo>
                <a:close/>
              </a:path>
            </a:pathLst>
          </a:custGeom>
          <a:ln w="25399">
            <a:solidFill>
              <a:srgbClr val="51A6C0"/>
            </a:solidFill>
          </a:ln>
        </p:spPr>
        <p:txBody>
          <a:bodyPr wrap="square" lIns="0" tIns="0" rIns="0" bIns="0" rtlCol="0"/>
          <a:lstStyle/>
          <a:p>
            <a:endParaRPr/>
          </a:p>
        </p:txBody>
      </p:sp>
      <p:sp>
        <p:nvSpPr>
          <p:cNvPr id="7" name="object 7"/>
          <p:cNvSpPr txBox="1"/>
          <p:nvPr/>
        </p:nvSpPr>
        <p:spPr>
          <a:xfrm>
            <a:off x="879448" y="3881906"/>
            <a:ext cx="816610" cy="1561966"/>
          </a:xfrm>
          <a:prstGeom prst="rect">
            <a:avLst/>
          </a:prstGeom>
        </p:spPr>
        <p:txBody>
          <a:bodyPr vert="horz" wrap="square" lIns="0" tIns="0" rIns="0" bIns="0" rtlCol="0">
            <a:spAutoFit/>
          </a:bodyPr>
          <a:lstStyle/>
          <a:p>
            <a:pPr algn="ctr">
              <a:lnSpc>
                <a:spcPct val="100000"/>
              </a:lnSpc>
            </a:pPr>
            <a:r>
              <a:rPr sz="3600" spc="-25" dirty="0">
                <a:solidFill>
                  <a:srgbClr val="FFFFFF"/>
                </a:solidFill>
                <a:latin typeface="Arial Narrow"/>
                <a:cs typeface="Arial Narrow"/>
              </a:rPr>
              <a:t>ПСР</a:t>
            </a:r>
            <a:endParaRPr sz="3600" dirty="0">
              <a:latin typeface="Arial Narrow"/>
              <a:cs typeface="Arial Narrow"/>
            </a:endParaRPr>
          </a:p>
          <a:p>
            <a:pPr algn="ctr">
              <a:lnSpc>
                <a:spcPct val="100000"/>
              </a:lnSpc>
              <a:spcBef>
                <a:spcPts val="1680"/>
              </a:spcBef>
            </a:pPr>
            <a:r>
              <a:rPr sz="2400" b="1" dirty="0">
                <a:solidFill>
                  <a:srgbClr val="FFFFFF"/>
                </a:solidFill>
                <a:latin typeface="Arial Narrow"/>
                <a:cs typeface="Arial Narrow"/>
              </a:rPr>
              <a:t>53</a:t>
            </a:r>
            <a:endParaRPr sz="2400" dirty="0">
              <a:latin typeface="Arial Narrow"/>
              <a:cs typeface="Arial Narrow"/>
            </a:endParaRPr>
          </a:p>
          <a:p>
            <a:pPr algn="ctr">
              <a:lnSpc>
                <a:spcPct val="100000"/>
              </a:lnSpc>
              <a:spcBef>
                <a:spcPts val="1620"/>
              </a:spcBef>
            </a:pPr>
            <a:r>
              <a:rPr sz="1400" dirty="0">
                <a:solidFill>
                  <a:srgbClr val="FFFFFF"/>
                </a:solidFill>
                <a:latin typeface="Arial Narrow"/>
                <a:cs typeface="Arial Narrow"/>
              </a:rPr>
              <a:t>20</a:t>
            </a:r>
            <a:r>
              <a:rPr sz="1400" spc="-85" dirty="0">
                <a:solidFill>
                  <a:srgbClr val="FFFFFF"/>
                </a:solidFill>
                <a:latin typeface="Arial Narrow"/>
                <a:cs typeface="Arial Narrow"/>
              </a:rPr>
              <a:t>1</a:t>
            </a:r>
            <a:r>
              <a:rPr sz="1400" dirty="0">
                <a:solidFill>
                  <a:srgbClr val="FFFFFF"/>
                </a:solidFill>
                <a:latin typeface="Arial Narrow"/>
                <a:cs typeface="Arial Narrow"/>
              </a:rPr>
              <a:t>1-2014</a:t>
            </a:r>
            <a:endParaRPr sz="1400" dirty="0">
              <a:latin typeface="Arial Narrow"/>
              <a:cs typeface="Arial Narrow"/>
            </a:endParaRPr>
          </a:p>
        </p:txBody>
      </p:sp>
      <p:sp>
        <p:nvSpPr>
          <p:cNvPr id="8" name="object 8"/>
          <p:cNvSpPr/>
          <p:nvPr/>
        </p:nvSpPr>
        <p:spPr>
          <a:xfrm>
            <a:off x="630032" y="3002156"/>
            <a:ext cx="360045" cy="518921"/>
          </a:xfrm>
          <a:custGeom>
            <a:avLst/>
            <a:gdLst/>
            <a:ahLst/>
            <a:cxnLst/>
            <a:rect l="l" t="t" r="r" b="b"/>
            <a:pathLst>
              <a:path w="360044" h="432435">
                <a:moveTo>
                  <a:pt x="180000" y="0"/>
                </a:moveTo>
                <a:lnTo>
                  <a:pt x="136743" y="6277"/>
                </a:lnTo>
                <a:lnTo>
                  <a:pt x="97279" y="24109"/>
                </a:lnTo>
                <a:lnTo>
                  <a:pt x="62857" y="51995"/>
                </a:lnTo>
                <a:lnTo>
                  <a:pt x="34729" y="88433"/>
                </a:lnTo>
                <a:lnTo>
                  <a:pt x="14145" y="131923"/>
                </a:lnTo>
                <a:lnTo>
                  <a:pt x="2355" y="180963"/>
                </a:lnTo>
                <a:lnTo>
                  <a:pt x="0" y="216000"/>
                </a:lnTo>
                <a:lnTo>
                  <a:pt x="596" y="233715"/>
                </a:lnTo>
                <a:lnTo>
                  <a:pt x="9176" y="284273"/>
                </a:lnTo>
                <a:lnTo>
                  <a:pt x="26968" y="329780"/>
                </a:lnTo>
                <a:lnTo>
                  <a:pt x="52720" y="368735"/>
                </a:lnTo>
                <a:lnTo>
                  <a:pt x="85183" y="399638"/>
                </a:lnTo>
                <a:lnTo>
                  <a:pt x="123106" y="420988"/>
                </a:lnTo>
                <a:lnTo>
                  <a:pt x="165237" y="431284"/>
                </a:lnTo>
                <a:lnTo>
                  <a:pt x="180000" y="432000"/>
                </a:lnTo>
                <a:lnTo>
                  <a:pt x="194762" y="431284"/>
                </a:lnTo>
                <a:lnTo>
                  <a:pt x="236893" y="420988"/>
                </a:lnTo>
                <a:lnTo>
                  <a:pt x="274816" y="399638"/>
                </a:lnTo>
                <a:lnTo>
                  <a:pt x="307279" y="368735"/>
                </a:lnTo>
                <a:lnTo>
                  <a:pt x="333031" y="329780"/>
                </a:lnTo>
                <a:lnTo>
                  <a:pt x="350823" y="284273"/>
                </a:lnTo>
                <a:lnTo>
                  <a:pt x="359403" y="233715"/>
                </a:lnTo>
                <a:lnTo>
                  <a:pt x="360000" y="216000"/>
                </a:lnTo>
                <a:lnTo>
                  <a:pt x="359403" y="198284"/>
                </a:lnTo>
                <a:lnTo>
                  <a:pt x="350823" y="147727"/>
                </a:lnTo>
                <a:lnTo>
                  <a:pt x="333031" y="102220"/>
                </a:lnTo>
                <a:lnTo>
                  <a:pt x="307279" y="63265"/>
                </a:lnTo>
                <a:lnTo>
                  <a:pt x="274816" y="32361"/>
                </a:lnTo>
                <a:lnTo>
                  <a:pt x="236893" y="11011"/>
                </a:lnTo>
                <a:lnTo>
                  <a:pt x="194762" y="716"/>
                </a:lnTo>
                <a:lnTo>
                  <a:pt x="180000" y="0"/>
                </a:lnTo>
                <a:close/>
              </a:path>
            </a:pathLst>
          </a:custGeom>
          <a:solidFill>
            <a:srgbClr val="006EA7"/>
          </a:solidFill>
        </p:spPr>
        <p:txBody>
          <a:bodyPr wrap="square" lIns="0" tIns="0" rIns="0" bIns="0" rtlCol="0"/>
          <a:lstStyle/>
          <a:p>
            <a:endParaRPr/>
          </a:p>
        </p:txBody>
      </p:sp>
      <p:sp>
        <p:nvSpPr>
          <p:cNvPr id="9" name="object 9"/>
          <p:cNvSpPr/>
          <p:nvPr/>
        </p:nvSpPr>
        <p:spPr>
          <a:xfrm>
            <a:off x="630032" y="3002156"/>
            <a:ext cx="360045" cy="518921"/>
          </a:xfrm>
          <a:custGeom>
            <a:avLst/>
            <a:gdLst/>
            <a:ahLst/>
            <a:cxnLst/>
            <a:rect l="l" t="t" r="r" b="b"/>
            <a:pathLst>
              <a:path w="360044" h="432435">
                <a:moveTo>
                  <a:pt x="0" y="215999"/>
                </a:moveTo>
                <a:lnTo>
                  <a:pt x="5231" y="164092"/>
                </a:lnTo>
                <a:lnTo>
                  <a:pt x="20091" y="116735"/>
                </a:lnTo>
                <a:lnTo>
                  <a:pt x="43329" y="75429"/>
                </a:lnTo>
                <a:lnTo>
                  <a:pt x="73694" y="41675"/>
                </a:lnTo>
                <a:lnTo>
                  <a:pt x="109935" y="16974"/>
                </a:lnTo>
                <a:lnTo>
                  <a:pt x="150803" y="2827"/>
                </a:lnTo>
                <a:lnTo>
                  <a:pt x="179999" y="0"/>
                </a:lnTo>
                <a:lnTo>
                  <a:pt x="194762" y="716"/>
                </a:lnTo>
                <a:lnTo>
                  <a:pt x="236893" y="11011"/>
                </a:lnTo>
                <a:lnTo>
                  <a:pt x="274816" y="32361"/>
                </a:lnTo>
                <a:lnTo>
                  <a:pt x="307279" y="63264"/>
                </a:lnTo>
                <a:lnTo>
                  <a:pt x="333031" y="102220"/>
                </a:lnTo>
                <a:lnTo>
                  <a:pt x="350823" y="147727"/>
                </a:lnTo>
                <a:lnTo>
                  <a:pt x="359403" y="198284"/>
                </a:lnTo>
                <a:lnTo>
                  <a:pt x="359999" y="215999"/>
                </a:lnTo>
                <a:lnTo>
                  <a:pt x="359403" y="233715"/>
                </a:lnTo>
                <a:lnTo>
                  <a:pt x="350823" y="284272"/>
                </a:lnTo>
                <a:lnTo>
                  <a:pt x="333031" y="329779"/>
                </a:lnTo>
                <a:lnTo>
                  <a:pt x="307279" y="368735"/>
                </a:lnTo>
                <a:lnTo>
                  <a:pt x="274816" y="399638"/>
                </a:lnTo>
                <a:lnTo>
                  <a:pt x="236893" y="420988"/>
                </a:lnTo>
                <a:lnTo>
                  <a:pt x="194762" y="431283"/>
                </a:lnTo>
                <a:lnTo>
                  <a:pt x="179999" y="431999"/>
                </a:lnTo>
                <a:lnTo>
                  <a:pt x="165237" y="431283"/>
                </a:lnTo>
                <a:lnTo>
                  <a:pt x="123106" y="420988"/>
                </a:lnTo>
                <a:lnTo>
                  <a:pt x="85183" y="399638"/>
                </a:lnTo>
                <a:lnTo>
                  <a:pt x="52720" y="368735"/>
                </a:lnTo>
                <a:lnTo>
                  <a:pt x="26968" y="329779"/>
                </a:lnTo>
                <a:lnTo>
                  <a:pt x="9176" y="284272"/>
                </a:lnTo>
                <a:lnTo>
                  <a:pt x="596" y="233715"/>
                </a:lnTo>
                <a:lnTo>
                  <a:pt x="0" y="215999"/>
                </a:lnTo>
                <a:close/>
              </a:path>
            </a:pathLst>
          </a:custGeom>
          <a:ln w="25399">
            <a:solidFill>
              <a:srgbClr val="002F73"/>
            </a:solidFill>
          </a:ln>
        </p:spPr>
        <p:txBody>
          <a:bodyPr wrap="square" lIns="0" tIns="0" rIns="0" bIns="0" rtlCol="0"/>
          <a:lstStyle/>
          <a:p>
            <a:endParaRPr/>
          </a:p>
        </p:txBody>
      </p:sp>
      <p:sp>
        <p:nvSpPr>
          <p:cNvPr id="10" name="object 10"/>
          <p:cNvSpPr txBox="1"/>
          <p:nvPr/>
        </p:nvSpPr>
        <p:spPr>
          <a:xfrm>
            <a:off x="761492" y="3157504"/>
            <a:ext cx="106680" cy="215444"/>
          </a:xfrm>
          <a:prstGeom prst="rect">
            <a:avLst/>
          </a:prstGeom>
        </p:spPr>
        <p:txBody>
          <a:bodyPr vert="horz" wrap="square" lIns="0" tIns="0" rIns="0" bIns="0" rtlCol="0">
            <a:spAutoFit/>
          </a:bodyPr>
          <a:lstStyle/>
          <a:p>
            <a:pPr marL="12700">
              <a:lnSpc>
                <a:spcPct val="100000"/>
              </a:lnSpc>
            </a:pPr>
            <a:r>
              <a:rPr sz="1400" dirty="0">
                <a:solidFill>
                  <a:srgbClr val="FFFFFF"/>
                </a:solidFill>
                <a:latin typeface="Arial Narrow"/>
                <a:cs typeface="Arial Narrow"/>
              </a:rPr>
              <a:t>2</a:t>
            </a:r>
            <a:endParaRPr sz="1400">
              <a:latin typeface="Arial Narrow"/>
              <a:cs typeface="Arial Narrow"/>
            </a:endParaRPr>
          </a:p>
        </p:txBody>
      </p:sp>
      <p:sp>
        <p:nvSpPr>
          <p:cNvPr id="11" name="object 11"/>
          <p:cNvSpPr/>
          <p:nvPr/>
        </p:nvSpPr>
        <p:spPr>
          <a:xfrm>
            <a:off x="4165050" y="4644656"/>
            <a:ext cx="1224280" cy="1763268"/>
          </a:xfrm>
          <a:custGeom>
            <a:avLst/>
            <a:gdLst/>
            <a:ahLst/>
            <a:cxnLst/>
            <a:rect l="l" t="t" r="r" b="b"/>
            <a:pathLst>
              <a:path w="1224279" h="1469389">
                <a:moveTo>
                  <a:pt x="612068" y="0"/>
                </a:moveTo>
                <a:lnTo>
                  <a:pt x="561869" y="2434"/>
                </a:lnTo>
                <a:lnTo>
                  <a:pt x="512788" y="9613"/>
                </a:lnTo>
                <a:lnTo>
                  <a:pt x="464981" y="21345"/>
                </a:lnTo>
                <a:lnTo>
                  <a:pt x="418607" y="37444"/>
                </a:lnTo>
                <a:lnTo>
                  <a:pt x="373824" y="57719"/>
                </a:lnTo>
                <a:lnTo>
                  <a:pt x="330788" y="81981"/>
                </a:lnTo>
                <a:lnTo>
                  <a:pt x="289657" y="110042"/>
                </a:lnTo>
                <a:lnTo>
                  <a:pt x="250589" y="141712"/>
                </a:lnTo>
                <a:lnTo>
                  <a:pt x="213741" y="176802"/>
                </a:lnTo>
                <a:lnTo>
                  <a:pt x="179270" y="215124"/>
                </a:lnTo>
                <a:lnTo>
                  <a:pt x="147336" y="256488"/>
                </a:lnTo>
                <a:lnTo>
                  <a:pt x="118093" y="300706"/>
                </a:lnTo>
                <a:lnTo>
                  <a:pt x="91702" y="347588"/>
                </a:lnTo>
                <a:lnTo>
                  <a:pt x="68318" y="396945"/>
                </a:lnTo>
                <a:lnTo>
                  <a:pt x="48099" y="448588"/>
                </a:lnTo>
                <a:lnTo>
                  <a:pt x="31203" y="502328"/>
                </a:lnTo>
                <a:lnTo>
                  <a:pt x="17788" y="557977"/>
                </a:lnTo>
                <a:lnTo>
                  <a:pt x="8010" y="615344"/>
                </a:lnTo>
                <a:lnTo>
                  <a:pt x="2028" y="674242"/>
                </a:lnTo>
                <a:lnTo>
                  <a:pt x="0" y="734481"/>
                </a:lnTo>
                <a:lnTo>
                  <a:pt x="2028" y="794720"/>
                </a:lnTo>
                <a:lnTo>
                  <a:pt x="8010" y="853618"/>
                </a:lnTo>
                <a:lnTo>
                  <a:pt x="17788" y="910986"/>
                </a:lnTo>
                <a:lnTo>
                  <a:pt x="31203" y="966634"/>
                </a:lnTo>
                <a:lnTo>
                  <a:pt x="48099" y="1020375"/>
                </a:lnTo>
                <a:lnTo>
                  <a:pt x="68318" y="1072018"/>
                </a:lnTo>
                <a:lnTo>
                  <a:pt x="91702" y="1121375"/>
                </a:lnTo>
                <a:lnTo>
                  <a:pt x="118093" y="1168257"/>
                </a:lnTo>
                <a:lnTo>
                  <a:pt x="147336" y="1212474"/>
                </a:lnTo>
                <a:lnTo>
                  <a:pt x="179270" y="1253838"/>
                </a:lnTo>
                <a:lnTo>
                  <a:pt x="213741" y="1292160"/>
                </a:lnTo>
                <a:lnTo>
                  <a:pt x="250589" y="1327251"/>
                </a:lnTo>
                <a:lnTo>
                  <a:pt x="289657" y="1358921"/>
                </a:lnTo>
                <a:lnTo>
                  <a:pt x="330788" y="1386982"/>
                </a:lnTo>
                <a:lnTo>
                  <a:pt x="373824" y="1411244"/>
                </a:lnTo>
                <a:lnTo>
                  <a:pt x="418607" y="1431519"/>
                </a:lnTo>
                <a:lnTo>
                  <a:pt x="464981" y="1447617"/>
                </a:lnTo>
                <a:lnTo>
                  <a:pt x="512788" y="1459350"/>
                </a:lnTo>
                <a:lnTo>
                  <a:pt x="561869" y="1466528"/>
                </a:lnTo>
                <a:lnTo>
                  <a:pt x="612068" y="1468963"/>
                </a:lnTo>
                <a:lnTo>
                  <a:pt x="662267" y="1466528"/>
                </a:lnTo>
                <a:lnTo>
                  <a:pt x="711349" y="1459350"/>
                </a:lnTo>
                <a:lnTo>
                  <a:pt x="759155" y="1447617"/>
                </a:lnTo>
                <a:lnTo>
                  <a:pt x="805529" y="1431519"/>
                </a:lnTo>
                <a:lnTo>
                  <a:pt x="850312" y="1411244"/>
                </a:lnTo>
                <a:lnTo>
                  <a:pt x="893348" y="1386982"/>
                </a:lnTo>
                <a:lnTo>
                  <a:pt x="934479" y="1358921"/>
                </a:lnTo>
                <a:lnTo>
                  <a:pt x="973547" y="1327251"/>
                </a:lnTo>
                <a:lnTo>
                  <a:pt x="1010395" y="1292160"/>
                </a:lnTo>
                <a:lnTo>
                  <a:pt x="1044865" y="1253838"/>
                </a:lnTo>
                <a:lnTo>
                  <a:pt x="1076800" y="1212474"/>
                </a:lnTo>
                <a:lnTo>
                  <a:pt x="1106042" y="1168257"/>
                </a:lnTo>
                <a:lnTo>
                  <a:pt x="1132434" y="1121375"/>
                </a:lnTo>
                <a:lnTo>
                  <a:pt x="1155818" y="1072018"/>
                </a:lnTo>
                <a:lnTo>
                  <a:pt x="1176037" y="1020375"/>
                </a:lnTo>
                <a:lnTo>
                  <a:pt x="1192932" y="966634"/>
                </a:lnTo>
                <a:lnTo>
                  <a:pt x="1206348" y="910986"/>
                </a:lnTo>
                <a:lnTo>
                  <a:pt x="1216125" y="853618"/>
                </a:lnTo>
                <a:lnTo>
                  <a:pt x="1222107" y="794720"/>
                </a:lnTo>
                <a:lnTo>
                  <a:pt x="1224136" y="734481"/>
                </a:lnTo>
                <a:lnTo>
                  <a:pt x="1222107" y="674242"/>
                </a:lnTo>
                <a:lnTo>
                  <a:pt x="1216125" y="615344"/>
                </a:lnTo>
                <a:lnTo>
                  <a:pt x="1206348" y="557977"/>
                </a:lnTo>
                <a:lnTo>
                  <a:pt x="1192932" y="502328"/>
                </a:lnTo>
                <a:lnTo>
                  <a:pt x="1176037" y="448588"/>
                </a:lnTo>
                <a:lnTo>
                  <a:pt x="1155818" y="396945"/>
                </a:lnTo>
                <a:lnTo>
                  <a:pt x="1132434" y="347588"/>
                </a:lnTo>
                <a:lnTo>
                  <a:pt x="1106042" y="300706"/>
                </a:lnTo>
                <a:lnTo>
                  <a:pt x="1076800" y="256488"/>
                </a:lnTo>
                <a:lnTo>
                  <a:pt x="1044865" y="215124"/>
                </a:lnTo>
                <a:lnTo>
                  <a:pt x="1010395" y="176802"/>
                </a:lnTo>
                <a:lnTo>
                  <a:pt x="973547" y="141712"/>
                </a:lnTo>
                <a:lnTo>
                  <a:pt x="934479" y="110042"/>
                </a:lnTo>
                <a:lnTo>
                  <a:pt x="893348" y="81981"/>
                </a:lnTo>
                <a:lnTo>
                  <a:pt x="850312" y="57719"/>
                </a:lnTo>
                <a:lnTo>
                  <a:pt x="805529" y="37444"/>
                </a:lnTo>
                <a:lnTo>
                  <a:pt x="759155" y="21345"/>
                </a:lnTo>
                <a:lnTo>
                  <a:pt x="711349" y="9613"/>
                </a:lnTo>
                <a:lnTo>
                  <a:pt x="662267" y="2434"/>
                </a:lnTo>
                <a:lnTo>
                  <a:pt x="612068" y="0"/>
                </a:lnTo>
                <a:close/>
              </a:path>
            </a:pathLst>
          </a:custGeom>
          <a:solidFill>
            <a:srgbClr val="4180FF"/>
          </a:solidFill>
        </p:spPr>
        <p:txBody>
          <a:bodyPr wrap="square" lIns="0" tIns="0" rIns="0" bIns="0" rtlCol="0"/>
          <a:lstStyle/>
          <a:p>
            <a:endParaRPr/>
          </a:p>
        </p:txBody>
      </p:sp>
      <p:sp>
        <p:nvSpPr>
          <p:cNvPr id="12" name="object 12"/>
          <p:cNvSpPr/>
          <p:nvPr/>
        </p:nvSpPr>
        <p:spPr>
          <a:xfrm>
            <a:off x="4165050" y="4644656"/>
            <a:ext cx="1224280" cy="1763268"/>
          </a:xfrm>
          <a:custGeom>
            <a:avLst/>
            <a:gdLst/>
            <a:ahLst/>
            <a:cxnLst/>
            <a:rect l="l" t="t" r="r" b="b"/>
            <a:pathLst>
              <a:path w="1224279" h="1469389">
                <a:moveTo>
                  <a:pt x="0" y="734481"/>
                </a:moveTo>
                <a:lnTo>
                  <a:pt x="2028" y="674242"/>
                </a:lnTo>
                <a:lnTo>
                  <a:pt x="8010" y="615345"/>
                </a:lnTo>
                <a:lnTo>
                  <a:pt x="17788" y="557977"/>
                </a:lnTo>
                <a:lnTo>
                  <a:pt x="31203" y="502328"/>
                </a:lnTo>
                <a:lnTo>
                  <a:pt x="48099" y="448588"/>
                </a:lnTo>
                <a:lnTo>
                  <a:pt x="68317" y="396945"/>
                </a:lnTo>
                <a:lnTo>
                  <a:pt x="91701" y="347588"/>
                </a:lnTo>
                <a:lnTo>
                  <a:pt x="118093" y="300706"/>
                </a:lnTo>
                <a:lnTo>
                  <a:pt x="147335" y="256488"/>
                </a:lnTo>
                <a:lnTo>
                  <a:pt x="179270" y="215124"/>
                </a:lnTo>
                <a:lnTo>
                  <a:pt x="213740" y="176802"/>
                </a:lnTo>
                <a:lnTo>
                  <a:pt x="250588" y="141712"/>
                </a:lnTo>
                <a:lnTo>
                  <a:pt x="289656" y="110042"/>
                </a:lnTo>
                <a:lnTo>
                  <a:pt x="330787" y="81981"/>
                </a:lnTo>
                <a:lnTo>
                  <a:pt x="373823" y="57719"/>
                </a:lnTo>
                <a:lnTo>
                  <a:pt x="418607" y="37444"/>
                </a:lnTo>
                <a:lnTo>
                  <a:pt x="464980" y="21345"/>
                </a:lnTo>
                <a:lnTo>
                  <a:pt x="512787" y="9613"/>
                </a:lnTo>
                <a:lnTo>
                  <a:pt x="561868" y="2434"/>
                </a:lnTo>
                <a:lnTo>
                  <a:pt x="612068" y="0"/>
                </a:lnTo>
                <a:lnTo>
                  <a:pt x="662267" y="2434"/>
                </a:lnTo>
                <a:lnTo>
                  <a:pt x="711348" y="9613"/>
                </a:lnTo>
                <a:lnTo>
                  <a:pt x="759154" y="21345"/>
                </a:lnTo>
                <a:lnTo>
                  <a:pt x="805528" y="37444"/>
                </a:lnTo>
                <a:lnTo>
                  <a:pt x="850312" y="57719"/>
                </a:lnTo>
                <a:lnTo>
                  <a:pt x="893348" y="81981"/>
                </a:lnTo>
                <a:lnTo>
                  <a:pt x="934479" y="110042"/>
                </a:lnTo>
                <a:lnTo>
                  <a:pt x="973547" y="141712"/>
                </a:lnTo>
                <a:lnTo>
                  <a:pt x="1010395" y="176802"/>
                </a:lnTo>
                <a:lnTo>
                  <a:pt x="1044865" y="215124"/>
                </a:lnTo>
                <a:lnTo>
                  <a:pt x="1076800" y="256488"/>
                </a:lnTo>
                <a:lnTo>
                  <a:pt x="1106042" y="300706"/>
                </a:lnTo>
                <a:lnTo>
                  <a:pt x="1132433" y="347588"/>
                </a:lnTo>
                <a:lnTo>
                  <a:pt x="1155817" y="396945"/>
                </a:lnTo>
                <a:lnTo>
                  <a:pt x="1176036" y="448588"/>
                </a:lnTo>
                <a:lnTo>
                  <a:pt x="1192932" y="502328"/>
                </a:lnTo>
                <a:lnTo>
                  <a:pt x="1206347" y="557977"/>
                </a:lnTo>
                <a:lnTo>
                  <a:pt x="1216124" y="615345"/>
                </a:lnTo>
                <a:lnTo>
                  <a:pt x="1222106" y="674242"/>
                </a:lnTo>
                <a:lnTo>
                  <a:pt x="1224135" y="734481"/>
                </a:lnTo>
                <a:lnTo>
                  <a:pt x="1222106" y="794720"/>
                </a:lnTo>
                <a:lnTo>
                  <a:pt x="1216124" y="853618"/>
                </a:lnTo>
                <a:lnTo>
                  <a:pt x="1206347" y="910986"/>
                </a:lnTo>
                <a:lnTo>
                  <a:pt x="1192932" y="966634"/>
                </a:lnTo>
                <a:lnTo>
                  <a:pt x="1176036" y="1020375"/>
                </a:lnTo>
                <a:lnTo>
                  <a:pt x="1155817" y="1072018"/>
                </a:lnTo>
                <a:lnTo>
                  <a:pt x="1132433" y="1121375"/>
                </a:lnTo>
                <a:lnTo>
                  <a:pt x="1106042" y="1168257"/>
                </a:lnTo>
                <a:lnTo>
                  <a:pt x="1076800" y="1212474"/>
                </a:lnTo>
                <a:lnTo>
                  <a:pt x="1044865" y="1253838"/>
                </a:lnTo>
                <a:lnTo>
                  <a:pt x="1010395" y="1292160"/>
                </a:lnTo>
                <a:lnTo>
                  <a:pt x="973547" y="1327251"/>
                </a:lnTo>
                <a:lnTo>
                  <a:pt x="934479" y="1358921"/>
                </a:lnTo>
                <a:lnTo>
                  <a:pt x="893348" y="1386982"/>
                </a:lnTo>
                <a:lnTo>
                  <a:pt x="850312" y="1411244"/>
                </a:lnTo>
                <a:lnTo>
                  <a:pt x="805528" y="1431519"/>
                </a:lnTo>
                <a:lnTo>
                  <a:pt x="759154" y="1447617"/>
                </a:lnTo>
                <a:lnTo>
                  <a:pt x="711348" y="1459350"/>
                </a:lnTo>
                <a:lnTo>
                  <a:pt x="662267" y="1466528"/>
                </a:lnTo>
                <a:lnTo>
                  <a:pt x="612068" y="1468963"/>
                </a:lnTo>
                <a:lnTo>
                  <a:pt x="561868" y="1466528"/>
                </a:lnTo>
                <a:lnTo>
                  <a:pt x="512787" y="1459350"/>
                </a:lnTo>
                <a:lnTo>
                  <a:pt x="464980" y="1447617"/>
                </a:lnTo>
                <a:lnTo>
                  <a:pt x="418607" y="1431519"/>
                </a:lnTo>
                <a:lnTo>
                  <a:pt x="373823" y="1411244"/>
                </a:lnTo>
                <a:lnTo>
                  <a:pt x="330787" y="1386982"/>
                </a:lnTo>
                <a:lnTo>
                  <a:pt x="289656" y="1358921"/>
                </a:lnTo>
                <a:lnTo>
                  <a:pt x="250588" y="1327251"/>
                </a:lnTo>
                <a:lnTo>
                  <a:pt x="213740" y="1292160"/>
                </a:lnTo>
                <a:lnTo>
                  <a:pt x="179270" y="1253838"/>
                </a:lnTo>
                <a:lnTo>
                  <a:pt x="147335" y="1212474"/>
                </a:lnTo>
                <a:lnTo>
                  <a:pt x="118093" y="1168257"/>
                </a:lnTo>
                <a:lnTo>
                  <a:pt x="91701" y="1121375"/>
                </a:lnTo>
                <a:lnTo>
                  <a:pt x="68317" y="1072018"/>
                </a:lnTo>
                <a:lnTo>
                  <a:pt x="48099" y="1020375"/>
                </a:lnTo>
                <a:lnTo>
                  <a:pt x="31203" y="966634"/>
                </a:lnTo>
                <a:lnTo>
                  <a:pt x="17788" y="910986"/>
                </a:lnTo>
                <a:lnTo>
                  <a:pt x="8010" y="853618"/>
                </a:lnTo>
                <a:lnTo>
                  <a:pt x="2028" y="794720"/>
                </a:lnTo>
                <a:lnTo>
                  <a:pt x="0" y="734481"/>
                </a:lnTo>
                <a:close/>
              </a:path>
            </a:pathLst>
          </a:custGeom>
          <a:ln w="25399">
            <a:solidFill>
              <a:srgbClr val="50A692"/>
            </a:solidFill>
          </a:ln>
        </p:spPr>
        <p:txBody>
          <a:bodyPr wrap="square" lIns="0" tIns="0" rIns="0" bIns="0" rtlCol="0"/>
          <a:lstStyle/>
          <a:p>
            <a:endParaRPr/>
          </a:p>
        </p:txBody>
      </p:sp>
      <p:sp>
        <p:nvSpPr>
          <p:cNvPr id="13" name="object 13"/>
          <p:cNvSpPr txBox="1"/>
          <p:nvPr/>
        </p:nvSpPr>
        <p:spPr>
          <a:xfrm>
            <a:off x="4501210" y="4963580"/>
            <a:ext cx="558165" cy="1015663"/>
          </a:xfrm>
          <a:prstGeom prst="rect">
            <a:avLst/>
          </a:prstGeom>
        </p:spPr>
        <p:txBody>
          <a:bodyPr vert="horz" wrap="square" lIns="0" tIns="0" rIns="0" bIns="0" rtlCol="0">
            <a:spAutoFit/>
          </a:bodyPr>
          <a:lstStyle/>
          <a:p>
            <a:pPr algn="ctr">
              <a:lnSpc>
                <a:spcPct val="100000"/>
              </a:lnSpc>
            </a:pPr>
            <a:r>
              <a:rPr sz="2000" dirty="0">
                <a:solidFill>
                  <a:srgbClr val="FFFFFF"/>
                </a:solidFill>
                <a:latin typeface="Arial Narrow"/>
                <a:cs typeface="Arial Narrow"/>
              </a:rPr>
              <a:t>5-100</a:t>
            </a:r>
            <a:endParaRPr sz="2000">
              <a:latin typeface="Arial Narrow"/>
              <a:cs typeface="Arial Narrow"/>
            </a:endParaRPr>
          </a:p>
          <a:p>
            <a:pPr algn="ctr">
              <a:lnSpc>
                <a:spcPct val="100000"/>
              </a:lnSpc>
              <a:spcBef>
                <a:spcPts val="1200"/>
              </a:spcBef>
            </a:pPr>
            <a:r>
              <a:rPr sz="1600" b="1" dirty="0">
                <a:solidFill>
                  <a:srgbClr val="FFFFFF"/>
                </a:solidFill>
                <a:latin typeface="Arial Narrow"/>
                <a:cs typeface="Arial Narrow"/>
              </a:rPr>
              <a:t>21</a:t>
            </a:r>
            <a:endParaRPr sz="1600">
              <a:latin typeface="Arial Narrow"/>
              <a:cs typeface="Arial Narrow"/>
            </a:endParaRPr>
          </a:p>
          <a:p>
            <a:pPr algn="ctr">
              <a:lnSpc>
                <a:spcPct val="100000"/>
              </a:lnSpc>
              <a:spcBef>
                <a:spcPts val="1180"/>
              </a:spcBef>
            </a:pPr>
            <a:r>
              <a:rPr sz="1000" dirty="0">
                <a:solidFill>
                  <a:srgbClr val="FFFFFF"/>
                </a:solidFill>
                <a:latin typeface="Arial Narrow"/>
                <a:cs typeface="Arial Narrow"/>
              </a:rPr>
              <a:t>2013-2020</a:t>
            </a:r>
            <a:endParaRPr sz="1000">
              <a:latin typeface="Arial Narrow"/>
              <a:cs typeface="Arial Narrow"/>
            </a:endParaRPr>
          </a:p>
        </p:txBody>
      </p:sp>
      <p:sp>
        <p:nvSpPr>
          <p:cNvPr id="14" name="object 14"/>
          <p:cNvSpPr/>
          <p:nvPr/>
        </p:nvSpPr>
        <p:spPr>
          <a:xfrm>
            <a:off x="4097762" y="5848294"/>
            <a:ext cx="360045" cy="518921"/>
          </a:xfrm>
          <a:custGeom>
            <a:avLst/>
            <a:gdLst/>
            <a:ahLst/>
            <a:cxnLst/>
            <a:rect l="l" t="t" r="r" b="b"/>
            <a:pathLst>
              <a:path w="360045" h="432435">
                <a:moveTo>
                  <a:pt x="179999" y="0"/>
                </a:moveTo>
                <a:lnTo>
                  <a:pt x="136743" y="6277"/>
                </a:lnTo>
                <a:lnTo>
                  <a:pt x="97279" y="24109"/>
                </a:lnTo>
                <a:lnTo>
                  <a:pt x="62858" y="51995"/>
                </a:lnTo>
                <a:lnTo>
                  <a:pt x="34729" y="88433"/>
                </a:lnTo>
                <a:lnTo>
                  <a:pt x="14145" y="131923"/>
                </a:lnTo>
                <a:lnTo>
                  <a:pt x="2355" y="180963"/>
                </a:lnTo>
                <a:lnTo>
                  <a:pt x="0" y="215999"/>
                </a:lnTo>
                <a:lnTo>
                  <a:pt x="596" y="233715"/>
                </a:lnTo>
                <a:lnTo>
                  <a:pt x="9176" y="284272"/>
                </a:lnTo>
                <a:lnTo>
                  <a:pt x="26968" y="329779"/>
                </a:lnTo>
                <a:lnTo>
                  <a:pt x="52720" y="368734"/>
                </a:lnTo>
                <a:lnTo>
                  <a:pt x="85183" y="399638"/>
                </a:lnTo>
                <a:lnTo>
                  <a:pt x="123106" y="420988"/>
                </a:lnTo>
                <a:lnTo>
                  <a:pt x="165236" y="431283"/>
                </a:lnTo>
                <a:lnTo>
                  <a:pt x="179999" y="431999"/>
                </a:lnTo>
                <a:lnTo>
                  <a:pt x="194762" y="431283"/>
                </a:lnTo>
                <a:lnTo>
                  <a:pt x="236893" y="420988"/>
                </a:lnTo>
                <a:lnTo>
                  <a:pt x="274816" y="399638"/>
                </a:lnTo>
                <a:lnTo>
                  <a:pt x="307279" y="368734"/>
                </a:lnTo>
                <a:lnTo>
                  <a:pt x="333032" y="329779"/>
                </a:lnTo>
                <a:lnTo>
                  <a:pt x="350823" y="284272"/>
                </a:lnTo>
                <a:lnTo>
                  <a:pt x="359403" y="233715"/>
                </a:lnTo>
                <a:lnTo>
                  <a:pt x="360000" y="215999"/>
                </a:lnTo>
                <a:lnTo>
                  <a:pt x="359403" y="198284"/>
                </a:lnTo>
                <a:lnTo>
                  <a:pt x="350823" y="147727"/>
                </a:lnTo>
                <a:lnTo>
                  <a:pt x="333032" y="102220"/>
                </a:lnTo>
                <a:lnTo>
                  <a:pt x="307279" y="63264"/>
                </a:lnTo>
                <a:lnTo>
                  <a:pt x="274816" y="32361"/>
                </a:lnTo>
                <a:lnTo>
                  <a:pt x="236893" y="11011"/>
                </a:lnTo>
                <a:lnTo>
                  <a:pt x="194762" y="716"/>
                </a:lnTo>
                <a:lnTo>
                  <a:pt x="179999" y="0"/>
                </a:lnTo>
                <a:close/>
              </a:path>
            </a:pathLst>
          </a:custGeom>
          <a:solidFill>
            <a:srgbClr val="6DD5F6"/>
          </a:solidFill>
        </p:spPr>
        <p:txBody>
          <a:bodyPr wrap="square" lIns="0" tIns="0" rIns="0" bIns="0" rtlCol="0"/>
          <a:lstStyle/>
          <a:p>
            <a:endParaRPr/>
          </a:p>
        </p:txBody>
      </p:sp>
      <p:sp>
        <p:nvSpPr>
          <p:cNvPr id="15" name="object 15"/>
          <p:cNvSpPr/>
          <p:nvPr/>
        </p:nvSpPr>
        <p:spPr>
          <a:xfrm>
            <a:off x="4097762" y="5848294"/>
            <a:ext cx="360045" cy="518921"/>
          </a:xfrm>
          <a:custGeom>
            <a:avLst/>
            <a:gdLst/>
            <a:ahLst/>
            <a:cxnLst/>
            <a:rect l="l" t="t" r="r" b="b"/>
            <a:pathLst>
              <a:path w="360045" h="432435">
                <a:moveTo>
                  <a:pt x="0" y="215999"/>
                </a:moveTo>
                <a:lnTo>
                  <a:pt x="5231" y="164092"/>
                </a:lnTo>
                <a:lnTo>
                  <a:pt x="20091" y="116735"/>
                </a:lnTo>
                <a:lnTo>
                  <a:pt x="43329" y="75429"/>
                </a:lnTo>
                <a:lnTo>
                  <a:pt x="73694" y="41675"/>
                </a:lnTo>
                <a:lnTo>
                  <a:pt x="109935" y="16974"/>
                </a:lnTo>
                <a:lnTo>
                  <a:pt x="150802" y="2827"/>
                </a:lnTo>
                <a:lnTo>
                  <a:pt x="179999" y="0"/>
                </a:lnTo>
                <a:lnTo>
                  <a:pt x="194762" y="716"/>
                </a:lnTo>
                <a:lnTo>
                  <a:pt x="236893" y="11011"/>
                </a:lnTo>
                <a:lnTo>
                  <a:pt x="274816" y="32361"/>
                </a:lnTo>
                <a:lnTo>
                  <a:pt x="307279" y="63264"/>
                </a:lnTo>
                <a:lnTo>
                  <a:pt x="333031" y="102220"/>
                </a:lnTo>
                <a:lnTo>
                  <a:pt x="350823" y="147727"/>
                </a:lnTo>
                <a:lnTo>
                  <a:pt x="359403" y="198284"/>
                </a:lnTo>
                <a:lnTo>
                  <a:pt x="360000" y="215999"/>
                </a:lnTo>
                <a:lnTo>
                  <a:pt x="359403" y="233715"/>
                </a:lnTo>
                <a:lnTo>
                  <a:pt x="350823" y="284272"/>
                </a:lnTo>
                <a:lnTo>
                  <a:pt x="333031" y="329779"/>
                </a:lnTo>
                <a:lnTo>
                  <a:pt x="307279" y="368734"/>
                </a:lnTo>
                <a:lnTo>
                  <a:pt x="274816" y="399638"/>
                </a:lnTo>
                <a:lnTo>
                  <a:pt x="236893" y="420988"/>
                </a:lnTo>
                <a:lnTo>
                  <a:pt x="194762" y="431283"/>
                </a:lnTo>
                <a:lnTo>
                  <a:pt x="179999" y="431999"/>
                </a:lnTo>
                <a:lnTo>
                  <a:pt x="165237" y="431283"/>
                </a:lnTo>
                <a:lnTo>
                  <a:pt x="123106" y="420988"/>
                </a:lnTo>
                <a:lnTo>
                  <a:pt x="85183" y="399638"/>
                </a:lnTo>
                <a:lnTo>
                  <a:pt x="52720" y="368734"/>
                </a:lnTo>
                <a:lnTo>
                  <a:pt x="26968" y="329779"/>
                </a:lnTo>
                <a:lnTo>
                  <a:pt x="9176" y="284272"/>
                </a:lnTo>
                <a:lnTo>
                  <a:pt x="596" y="233715"/>
                </a:lnTo>
                <a:lnTo>
                  <a:pt x="0" y="215999"/>
                </a:lnTo>
                <a:close/>
              </a:path>
            </a:pathLst>
          </a:custGeom>
          <a:ln w="25399">
            <a:solidFill>
              <a:srgbClr val="51A6C0"/>
            </a:solidFill>
          </a:ln>
        </p:spPr>
        <p:txBody>
          <a:bodyPr wrap="square" lIns="0" tIns="0" rIns="0" bIns="0" rtlCol="0"/>
          <a:lstStyle/>
          <a:p>
            <a:endParaRPr/>
          </a:p>
        </p:txBody>
      </p:sp>
      <p:sp>
        <p:nvSpPr>
          <p:cNvPr id="16" name="object 16"/>
          <p:cNvSpPr txBox="1"/>
          <p:nvPr/>
        </p:nvSpPr>
        <p:spPr>
          <a:xfrm>
            <a:off x="4227413" y="6003642"/>
            <a:ext cx="106680" cy="215444"/>
          </a:xfrm>
          <a:prstGeom prst="rect">
            <a:avLst/>
          </a:prstGeom>
        </p:spPr>
        <p:txBody>
          <a:bodyPr vert="horz" wrap="square" lIns="0" tIns="0" rIns="0" bIns="0" rtlCol="0">
            <a:spAutoFit/>
          </a:bodyPr>
          <a:lstStyle/>
          <a:p>
            <a:pPr marL="12700">
              <a:lnSpc>
                <a:spcPct val="100000"/>
              </a:lnSpc>
            </a:pPr>
            <a:r>
              <a:rPr sz="1400" dirty="0">
                <a:solidFill>
                  <a:srgbClr val="FFFFFF"/>
                </a:solidFill>
                <a:latin typeface="Arial Narrow"/>
                <a:cs typeface="Arial Narrow"/>
              </a:rPr>
              <a:t>2</a:t>
            </a:r>
            <a:endParaRPr sz="1400">
              <a:latin typeface="Arial Narrow"/>
              <a:cs typeface="Arial Narrow"/>
            </a:endParaRPr>
          </a:p>
        </p:txBody>
      </p:sp>
      <p:sp>
        <p:nvSpPr>
          <p:cNvPr id="17" name="object 17"/>
          <p:cNvSpPr/>
          <p:nvPr/>
        </p:nvSpPr>
        <p:spPr>
          <a:xfrm>
            <a:off x="4092706" y="4728510"/>
            <a:ext cx="360045" cy="518921"/>
          </a:xfrm>
          <a:custGeom>
            <a:avLst/>
            <a:gdLst/>
            <a:ahLst/>
            <a:cxnLst/>
            <a:rect l="l" t="t" r="r" b="b"/>
            <a:pathLst>
              <a:path w="360045" h="432435">
                <a:moveTo>
                  <a:pt x="179999" y="0"/>
                </a:moveTo>
                <a:lnTo>
                  <a:pt x="136743" y="6277"/>
                </a:lnTo>
                <a:lnTo>
                  <a:pt x="97279" y="24109"/>
                </a:lnTo>
                <a:lnTo>
                  <a:pt x="62858" y="51995"/>
                </a:lnTo>
                <a:lnTo>
                  <a:pt x="34729" y="88433"/>
                </a:lnTo>
                <a:lnTo>
                  <a:pt x="14145" y="131923"/>
                </a:lnTo>
                <a:lnTo>
                  <a:pt x="2355" y="180963"/>
                </a:lnTo>
                <a:lnTo>
                  <a:pt x="0" y="216000"/>
                </a:lnTo>
                <a:lnTo>
                  <a:pt x="596" y="233715"/>
                </a:lnTo>
                <a:lnTo>
                  <a:pt x="9176" y="284272"/>
                </a:lnTo>
                <a:lnTo>
                  <a:pt x="26968" y="329779"/>
                </a:lnTo>
                <a:lnTo>
                  <a:pt x="52720" y="368734"/>
                </a:lnTo>
                <a:lnTo>
                  <a:pt x="85183" y="399637"/>
                </a:lnTo>
                <a:lnTo>
                  <a:pt x="123106" y="420987"/>
                </a:lnTo>
                <a:lnTo>
                  <a:pt x="165236" y="431283"/>
                </a:lnTo>
                <a:lnTo>
                  <a:pt x="179999" y="431999"/>
                </a:lnTo>
                <a:lnTo>
                  <a:pt x="194762" y="431283"/>
                </a:lnTo>
                <a:lnTo>
                  <a:pt x="236893" y="420987"/>
                </a:lnTo>
                <a:lnTo>
                  <a:pt x="274816" y="399637"/>
                </a:lnTo>
                <a:lnTo>
                  <a:pt x="307279" y="368734"/>
                </a:lnTo>
                <a:lnTo>
                  <a:pt x="333032" y="329779"/>
                </a:lnTo>
                <a:lnTo>
                  <a:pt x="350823" y="284272"/>
                </a:lnTo>
                <a:lnTo>
                  <a:pt x="359403" y="233715"/>
                </a:lnTo>
                <a:lnTo>
                  <a:pt x="360000" y="216000"/>
                </a:lnTo>
                <a:lnTo>
                  <a:pt x="359403" y="198284"/>
                </a:lnTo>
                <a:lnTo>
                  <a:pt x="350823" y="147727"/>
                </a:lnTo>
                <a:lnTo>
                  <a:pt x="333032" y="102220"/>
                </a:lnTo>
                <a:lnTo>
                  <a:pt x="307279" y="63265"/>
                </a:lnTo>
                <a:lnTo>
                  <a:pt x="274816" y="32361"/>
                </a:lnTo>
                <a:lnTo>
                  <a:pt x="236893" y="11011"/>
                </a:lnTo>
                <a:lnTo>
                  <a:pt x="194762" y="716"/>
                </a:lnTo>
                <a:lnTo>
                  <a:pt x="179999" y="0"/>
                </a:lnTo>
                <a:close/>
              </a:path>
            </a:pathLst>
          </a:custGeom>
          <a:solidFill>
            <a:srgbClr val="006EA7"/>
          </a:solidFill>
        </p:spPr>
        <p:txBody>
          <a:bodyPr wrap="square" lIns="0" tIns="0" rIns="0" bIns="0" rtlCol="0"/>
          <a:lstStyle/>
          <a:p>
            <a:endParaRPr/>
          </a:p>
        </p:txBody>
      </p:sp>
      <p:sp>
        <p:nvSpPr>
          <p:cNvPr id="18" name="object 18"/>
          <p:cNvSpPr/>
          <p:nvPr/>
        </p:nvSpPr>
        <p:spPr>
          <a:xfrm>
            <a:off x="4092706" y="4728510"/>
            <a:ext cx="360045" cy="518921"/>
          </a:xfrm>
          <a:custGeom>
            <a:avLst/>
            <a:gdLst/>
            <a:ahLst/>
            <a:cxnLst/>
            <a:rect l="l" t="t" r="r" b="b"/>
            <a:pathLst>
              <a:path w="360045" h="432435">
                <a:moveTo>
                  <a:pt x="0" y="216000"/>
                </a:moveTo>
                <a:lnTo>
                  <a:pt x="5231" y="164092"/>
                </a:lnTo>
                <a:lnTo>
                  <a:pt x="20091" y="116735"/>
                </a:lnTo>
                <a:lnTo>
                  <a:pt x="43329" y="75429"/>
                </a:lnTo>
                <a:lnTo>
                  <a:pt x="73694" y="41675"/>
                </a:lnTo>
                <a:lnTo>
                  <a:pt x="109935" y="16974"/>
                </a:lnTo>
                <a:lnTo>
                  <a:pt x="150802" y="2827"/>
                </a:lnTo>
                <a:lnTo>
                  <a:pt x="179999" y="0"/>
                </a:lnTo>
                <a:lnTo>
                  <a:pt x="194762" y="716"/>
                </a:lnTo>
                <a:lnTo>
                  <a:pt x="236893" y="11011"/>
                </a:lnTo>
                <a:lnTo>
                  <a:pt x="274816" y="32361"/>
                </a:lnTo>
                <a:lnTo>
                  <a:pt x="307279" y="63264"/>
                </a:lnTo>
                <a:lnTo>
                  <a:pt x="333031" y="102220"/>
                </a:lnTo>
                <a:lnTo>
                  <a:pt x="350823" y="147727"/>
                </a:lnTo>
                <a:lnTo>
                  <a:pt x="359403" y="198284"/>
                </a:lnTo>
                <a:lnTo>
                  <a:pt x="360000" y="216000"/>
                </a:lnTo>
                <a:lnTo>
                  <a:pt x="359403" y="233715"/>
                </a:lnTo>
                <a:lnTo>
                  <a:pt x="350823" y="284272"/>
                </a:lnTo>
                <a:lnTo>
                  <a:pt x="333031" y="329779"/>
                </a:lnTo>
                <a:lnTo>
                  <a:pt x="307279" y="368734"/>
                </a:lnTo>
                <a:lnTo>
                  <a:pt x="274816" y="399638"/>
                </a:lnTo>
                <a:lnTo>
                  <a:pt x="236893" y="420988"/>
                </a:lnTo>
                <a:lnTo>
                  <a:pt x="194762" y="431283"/>
                </a:lnTo>
                <a:lnTo>
                  <a:pt x="179999" y="431999"/>
                </a:lnTo>
                <a:lnTo>
                  <a:pt x="165237" y="431283"/>
                </a:lnTo>
                <a:lnTo>
                  <a:pt x="123106" y="420988"/>
                </a:lnTo>
                <a:lnTo>
                  <a:pt x="85183" y="399638"/>
                </a:lnTo>
                <a:lnTo>
                  <a:pt x="52720" y="368734"/>
                </a:lnTo>
                <a:lnTo>
                  <a:pt x="26968" y="329779"/>
                </a:lnTo>
                <a:lnTo>
                  <a:pt x="9176" y="284272"/>
                </a:lnTo>
                <a:lnTo>
                  <a:pt x="596" y="233715"/>
                </a:lnTo>
                <a:lnTo>
                  <a:pt x="0" y="216000"/>
                </a:lnTo>
                <a:close/>
              </a:path>
            </a:pathLst>
          </a:custGeom>
          <a:ln w="25399">
            <a:solidFill>
              <a:srgbClr val="002F73"/>
            </a:solidFill>
          </a:ln>
        </p:spPr>
        <p:txBody>
          <a:bodyPr wrap="square" lIns="0" tIns="0" rIns="0" bIns="0" rtlCol="0"/>
          <a:lstStyle/>
          <a:p>
            <a:endParaRPr/>
          </a:p>
        </p:txBody>
      </p:sp>
      <p:sp>
        <p:nvSpPr>
          <p:cNvPr id="19" name="object 19"/>
          <p:cNvSpPr txBox="1"/>
          <p:nvPr/>
        </p:nvSpPr>
        <p:spPr>
          <a:xfrm>
            <a:off x="4224166" y="4883857"/>
            <a:ext cx="106680" cy="215444"/>
          </a:xfrm>
          <a:prstGeom prst="rect">
            <a:avLst/>
          </a:prstGeom>
        </p:spPr>
        <p:txBody>
          <a:bodyPr vert="horz" wrap="square" lIns="0" tIns="0" rIns="0" bIns="0" rtlCol="0">
            <a:spAutoFit/>
          </a:bodyPr>
          <a:lstStyle/>
          <a:p>
            <a:pPr marL="12700">
              <a:lnSpc>
                <a:spcPct val="100000"/>
              </a:lnSpc>
            </a:pPr>
            <a:r>
              <a:rPr sz="1400" dirty="0">
                <a:solidFill>
                  <a:srgbClr val="FFFFFF"/>
                </a:solidFill>
                <a:latin typeface="Arial Narrow"/>
                <a:cs typeface="Arial Narrow"/>
              </a:rPr>
              <a:t>5</a:t>
            </a:r>
            <a:endParaRPr sz="1400">
              <a:latin typeface="Arial Narrow"/>
              <a:cs typeface="Arial Narrow"/>
            </a:endParaRPr>
          </a:p>
        </p:txBody>
      </p:sp>
      <p:sp>
        <p:nvSpPr>
          <p:cNvPr id="20" name="object 20"/>
          <p:cNvSpPr/>
          <p:nvPr/>
        </p:nvSpPr>
        <p:spPr>
          <a:xfrm>
            <a:off x="5073375" y="5497868"/>
            <a:ext cx="631825" cy="909828"/>
          </a:xfrm>
          <a:custGeom>
            <a:avLst/>
            <a:gdLst/>
            <a:ahLst/>
            <a:cxnLst/>
            <a:rect l="l" t="t" r="r" b="b"/>
            <a:pathLst>
              <a:path w="631825" h="758189">
                <a:moveTo>
                  <a:pt x="315814" y="0"/>
                </a:moveTo>
                <a:lnTo>
                  <a:pt x="264588" y="4960"/>
                </a:lnTo>
                <a:lnTo>
                  <a:pt x="215992" y="19320"/>
                </a:lnTo>
                <a:lnTo>
                  <a:pt x="170679" y="42300"/>
                </a:lnTo>
                <a:lnTo>
                  <a:pt x="129298" y="73120"/>
                </a:lnTo>
                <a:lnTo>
                  <a:pt x="92500" y="110999"/>
                </a:lnTo>
                <a:lnTo>
                  <a:pt x="60934" y="155157"/>
                </a:lnTo>
                <a:lnTo>
                  <a:pt x="35250" y="204814"/>
                </a:lnTo>
                <a:lnTo>
                  <a:pt x="16100" y="259190"/>
                </a:lnTo>
                <a:lnTo>
                  <a:pt x="4133" y="317504"/>
                </a:lnTo>
                <a:lnTo>
                  <a:pt x="0" y="378976"/>
                </a:lnTo>
                <a:lnTo>
                  <a:pt x="1046" y="410057"/>
                </a:lnTo>
                <a:lnTo>
                  <a:pt x="9178" y="470048"/>
                </a:lnTo>
                <a:lnTo>
                  <a:pt x="24818" y="526490"/>
                </a:lnTo>
                <a:lnTo>
                  <a:pt x="47316" y="578604"/>
                </a:lnTo>
                <a:lnTo>
                  <a:pt x="76022" y="625609"/>
                </a:lnTo>
                <a:lnTo>
                  <a:pt x="110286" y="666725"/>
                </a:lnTo>
                <a:lnTo>
                  <a:pt x="149457" y="701172"/>
                </a:lnTo>
                <a:lnTo>
                  <a:pt x="192885" y="728170"/>
                </a:lnTo>
                <a:lnTo>
                  <a:pt x="239920" y="746937"/>
                </a:lnTo>
                <a:lnTo>
                  <a:pt x="289913" y="756695"/>
                </a:lnTo>
                <a:lnTo>
                  <a:pt x="315814" y="757951"/>
                </a:lnTo>
                <a:lnTo>
                  <a:pt x="341716" y="756695"/>
                </a:lnTo>
                <a:lnTo>
                  <a:pt x="391708" y="746937"/>
                </a:lnTo>
                <a:lnTo>
                  <a:pt x="438743" y="728170"/>
                </a:lnTo>
                <a:lnTo>
                  <a:pt x="482171" y="701172"/>
                </a:lnTo>
                <a:lnTo>
                  <a:pt x="521342" y="666725"/>
                </a:lnTo>
                <a:lnTo>
                  <a:pt x="555605" y="625609"/>
                </a:lnTo>
                <a:lnTo>
                  <a:pt x="584311" y="578604"/>
                </a:lnTo>
                <a:lnTo>
                  <a:pt x="606809" y="526490"/>
                </a:lnTo>
                <a:lnTo>
                  <a:pt x="622449" y="470048"/>
                </a:lnTo>
                <a:lnTo>
                  <a:pt x="630581" y="410057"/>
                </a:lnTo>
                <a:lnTo>
                  <a:pt x="631628" y="378976"/>
                </a:lnTo>
                <a:lnTo>
                  <a:pt x="630581" y="347894"/>
                </a:lnTo>
                <a:lnTo>
                  <a:pt x="622449" y="287903"/>
                </a:lnTo>
                <a:lnTo>
                  <a:pt x="606809" y="231461"/>
                </a:lnTo>
                <a:lnTo>
                  <a:pt x="584311" y="179347"/>
                </a:lnTo>
                <a:lnTo>
                  <a:pt x="555605" y="132342"/>
                </a:lnTo>
                <a:lnTo>
                  <a:pt x="521342" y="91226"/>
                </a:lnTo>
                <a:lnTo>
                  <a:pt x="482171" y="56779"/>
                </a:lnTo>
                <a:lnTo>
                  <a:pt x="438743" y="29781"/>
                </a:lnTo>
                <a:lnTo>
                  <a:pt x="391708" y="11014"/>
                </a:lnTo>
                <a:lnTo>
                  <a:pt x="341716" y="1256"/>
                </a:lnTo>
                <a:lnTo>
                  <a:pt x="315814" y="0"/>
                </a:lnTo>
                <a:close/>
              </a:path>
            </a:pathLst>
          </a:custGeom>
          <a:solidFill>
            <a:srgbClr val="B4EA64"/>
          </a:solidFill>
        </p:spPr>
        <p:txBody>
          <a:bodyPr wrap="square" lIns="0" tIns="0" rIns="0" bIns="0" rtlCol="0"/>
          <a:lstStyle/>
          <a:p>
            <a:endParaRPr/>
          </a:p>
        </p:txBody>
      </p:sp>
      <p:sp>
        <p:nvSpPr>
          <p:cNvPr id="21" name="object 21"/>
          <p:cNvSpPr/>
          <p:nvPr/>
        </p:nvSpPr>
        <p:spPr>
          <a:xfrm>
            <a:off x="5073375" y="5497868"/>
            <a:ext cx="631825" cy="909828"/>
          </a:xfrm>
          <a:custGeom>
            <a:avLst/>
            <a:gdLst/>
            <a:ahLst/>
            <a:cxnLst/>
            <a:rect l="l" t="t" r="r" b="b"/>
            <a:pathLst>
              <a:path w="631825" h="758189">
                <a:moveTo>
                  <a:pt x="0" y="378975"/>
                </a:moveTo>
                <a:lnTo>
                  <a:pt x="4133" y="317504"/>
                </a:lnTo>
                <a:lnTo>
                  <a:pt x="16100" y="259190"/>
                </a:lnTo>
                <a:lnTo>
                  <a:pt x="35250" y="204814"/>
                </a:lnTo>
                <a:lnTo>
                  <a:pt x="60933" y="155157"/>
                </a:lnTo>
                <a:lnTo>
                  <a:pt x="92499" y="110999"/>
                </a:lnTo>
                <a:lnTo>
                  <a:pt x="129298" y="73120"/>
                </a:lnTo>
                <a:lnTo>
                  <a:pt x="170679" y="42300"/>
                </a:lnTo>
                <a:lnTo>
                  <a:pt x="215992" y="19320"/>
                </a:lnTo>
                <a:lnTo>
                  <a:pt x="264587" y="4960"/>
                </a:lnTo>
                <a:lnTo>
                  <a:pt x="315814" y="0"/>
                </a:lnTo>
                <a:lnTo>
                  <a:pt x="341715" y="1256"/>
                </a:lnTo>
                <a:lnTo>
                  <a:pt x="391707" y="11014"/>
                </a:lnTo>
                <a:lnTo>
                  <a:pt x="438742" y="29781"/>
                </a:lnTo>
                <a:lnTo>
                  <a:pt x="482171" y="56779"/>
                </a:lnTo>
                <a:lnTo>
                  <a:pt x="521342" y="91226"/>
                </a:lnTo>
                <a:lnTo>
                  <a:pt x="555605" y="132342"/>
                </a:lnTo>
                <a:lnTo>
                  <a:pt x="584311" y="179347"/>
                </a:lnTo>
                <a:lnTo>
                  <a:pt x="606809" y="231461"/>
                </a:lnTo>
                <a:lnTo>
                  <a:pt x="622449" y="287903"/>
                </a:lnTo>
                <a:lnTo>
                  <a:pt x="630580" y="347893"/>
                </a:lnTo>
                <a:lnTo>
                  <a:pt x="631627" y="378975"/>
                </a:lnTo>
                <a:lnTo>
                  <a:pt x="630580" y="410057"/>
                </a:lnTo>
                <a:lnTo>
                  <a:pt x="622449" y="470048"/>
                </a:lnTo>
                <a:lnTo>
                  <a:pt x="606809" y="526490"/>
                </a:lnTo>
                <a:lnTo>
                  <a:pt x="584311" y="578604"/>
                </a:lnTo>
                <a:lnTo>
                  <a:pt x="555605" y="625609"/>
                </a:lnTo>
                <a:lnTo>
                  <a:pt x="521342" y="666725"/>
                </a:lnTo>
                <a:lnTo>
                  <a:pt x="482171" y="701172"/>
                </a:lnTo>
                <a:lnTo>
                  <a:pt x="438742" y="728169"/>
                </a:lnTo>
                <a:lnTo>
                  <a:pt x="391707" y="746937"/>
                </a:lnTo>
                <a:lnTo>
                  <a:pt x="341715" y="756695"/>
                </a:lnTo>
                <a:lnTo>
                  <a:pt x="315814" y="757951"/>
                </a:lnTo>
                <a:lnTo>
                  <a:pt x="289912" y="756695"/>
                </a:lnTo>
                <a:lnTo>
                  <a:pt x="239920" y="746937"/>
                </a:lnTo>
                <a:lnTo>
                  <a:pt x="192884" y="728169"/>
                </a:lnTo>
                <a:lnTo>
                  <a:pt x="149456" y="701172"/>
                </a:lnTo>
                <a:lnTo>
                  <a:pt x="110285" y="666725"/>
                </a:lnTo>
                <a:lnTo>
                  <a:pt x="76022" y="625609"/>
                </a:lnTo>
                <a:lnTo>
                  <a:pt x="47316" y="578604"/>
                </a:lnTo>
                <a:lnTo>
                  <a:pt x="24818" y="526490"/>
                </a:lnTo>
                <a:lnTo>
                  <a:pt x="9178" y="470048"/>
                </a:lnTo>
                <a:lnTo>
                  <a:pt x="1046" y="410057"/>
                </a:lnTo>
                <a:lnTo>
                  <a:pt x="0" y="378975"/>
                </a:lnTo>
                <a:close/>
              </a:path>
            </a:pathLst>
          </a:custGeom>
          <a:ln w="25399">
            <a:solidFill>
              <a:srgbClr val="8BB74A"/>
            </a:solidFill>
          </a:ln>
        </p:spPr>
        <p:txBody>
          <a:bodyPr wrap="square" lIns="0" tIns="0" rIns="0" bIns="0" rtlCol="0"/>
          <a:lstStyle/>
          <a:p>
            <a:endParaRPr/>
          </a:p>
        </p:txBody>
      </p:sp>
      <p:sp>
        <p:nvSpPr>
          <p:cNvPr id="22" name="object 22"/>
          <p:cNvSpPr txBox="1"/>
          <p:nvPr/>
        </p:nvSpPr>
        <p:spPr>
          <a:xfrm>
            <a:off x="5286881" y="5836129"/>
            <a:ext cx="210820" cy="246221"/>
          </a:xfrm>
          <a:prstGeom prst="rect">
            <a:avLst/>
          </a:prstGeom>
        </p:spPr>
        <p:txBody>
          <a:bodyPr vert="horz" wrap="square" lIns="0" tIns="0" rIns="0" bIns="0" rtlCol="0">
            <a:spAutoFit/>
          </a:bodyPr>
          <a:lstStyle/>
          <a:p>
            <a:pPr marL="12700">
              <a:lnSpc>
                <a:spcPct val="100000"/>
              </a:lnSpc>
            </a:pPr>
            <a:r>
              <a:rPr sz="1600" dirty="0">
                <a:solidFill>
                  <a:srgbClr val="FFFFFF"/>
                </a:solidFill>
                <a:latin typeface="Arial Narrow"/>
                <a:cs typeface="Arial Narrow"/>
              </a:rPr>
              <a:t>12</a:t>
            </a:r>
            <a:endParaRPr sz="1600">
              <a:latin typeface="Arial Narrow"/>
              <a:cs typeface="Arial Narrow"/>
            </a:endParaRPr>
          </a:p>
        </p:txBody>
      </p:sp>
      <p:sp>
        <p:nvSpPr>
          <p:cNvPr id="23" name="object 23"/>
          <p:cNvSpPr/>
          <p:nvPr/>
        </p:nvSpPr>
        <p:spPr>
          <a:xfrm>
            <a:off x="2206833" y="960985"/>
            <a:ext cx="1008380" cy="1452372"/>
          </a:xfrm>
          <a:custGeom>
            <a:avLst/>
            <a:gdLst/>
            <a:ahLst/>
            <a:cxnLst/>
            <a:rect l="l" t="t" r="r" b="b"/>
            <a:pathLst>
              <a:path w="1008380" h="1210310">
                <a:moveTo>
                  <a:pt x="504056" y="0"/>
                </a:moveTo>
                <a:lnTo>
                  <a:pt x="462716" y="2005"/>
                </a:lnTo>
                <a:lnTo>
                  <a:pt x="422296" y="7916"/>
                </a:lnTo>
                <a:lnTo>
                  <a:pt x="382926" y="17579"/>
                </a:lnTo>
                <a:lnTo>
                  <a:pt x="344735" y="30836"/>
                </a:lnTo>
                <a:lnTo>
                  <a:pt x="307855" y="47533"/>
                </a:lnTo>
                <a:lnTo>
                  <a:pt x="272413" y="67514"/>
                </a:lnTo>
                <a:lnTo>
                  <a:pt x="238541" y="90623"/>
                </a:lnTo>
                <a:lnTo>
                  <a:pt x="206367" y="116704"/>
                </a:lnTo>
                <a:lnTo>
                  <a:pt x="176022" y="145602"/>
                </a:lnTo>
                <a:lnTo>
                  <a:pt x="147634" y="177161"/>
                </a:lnTo>
                <a:lnTo>
                  <a:pt x="121335" y="211226"/>
                </a:lnTo>
                <a:lnTo>
                  <a:pt x="97253" y="247640"/>
                </a:lnTo>
                <a:lnTo>
                  <a:pt x="75519" y="286248"/>
                </a:lnTo>
                <a:lnTo>
                  <a:pt x="56261" y="326895"/>
                </a:lnTo>
                <a:lnTo>
                  <a:pt x="39611" y="369425"/>
                </a:lnTo>
                <a:lnTo>
                  <a:pt x="25697" y="413682"/>
                </a:lnTo>
                <a:lnTo>
                  <a:pt x="14649" y="459510"/>
                </a:lnTo>
                <a:lnTo>
                  <a:pt x="6597" y="506754"/>
                </a:lnTo>
                <a:lnTo>
                  <a:pt x="1670" y="555258"/>
                </a:lnTo>
                <a:lnTo>
                  <a:pt x="0" y="604866"/>
                </a:lnTo>
                <a:lnTo>
                  <a:pt x="1670" y="654475"/>
                </a:lnTo>
                <a:lnTo>
                  <a:pt x="6597" y="702979"/>
                </a:lnTo>
                <a:lnTo>
                  <a:pt x="14649" y="750223"/>
                </a:lnTo>
                <a:lnTo>
                  <a:pt x="25697" y="796051"/>
                </a:lnTo>
                <a:lnTo>
                  <a:pt x="39611" y="840308"/>
                </a:lnTo>
                <a:lnTo>
                  <a:pt x="56261" y="882838"/>
                </a:lnTo>
                <a:lnTo>
                  <a:pt x="75519" y="923485"/>
                </a:lnTo>
                <a:lnTo>
                  <a:pt x="97253" y="962093"/>
                </a:lnTo>
                <a:lnTo>
                  <a:pt x="121335" y="998508"/>
                </a:lnTo>
                <a:lnTo>
                  <a:pt x="147634" y="1032573"/>
                </a:lnTo>
                <a:lnTo>
                  <a:pt x="176022" y="1064132"/>
                </a:lnTo>
                <a:lnTo>
                  <a:pt x="206367" y="1093030"/>
                </a:lnTo>
                <a:lnTo>
                  <a:pt x="238541" y="1119111"/>
                </a:lnTo>
                <a:lnTo>
                  <a:pt x="272413" y="1142220"/>
                </a:lnTo>
                <a:lnTo>
                  <a:pt x="307855" y="1162201"/>
                </a:lnTo>
                <a:lnTo>
                  <a:pt x="344735" y="1178898"/>
                </a:lnTo>
                <a:lnTo>
                  <a:pt x="382926" y="1192155"/>
                </a:lnTo>
                <a:lnTo>
                  <a:pt x="422296" y="1201817"/>
                </a:lnTo>
                <a:lnTo>
                  <a:pt x="462716" y="1207729"/>
                </a:lnTo>
                <a:lnTo>
                  <a:pt x="504056" y="1209734"/>
                </a:lnTo>
                <a:lnTo>
                  <a:pt x="545396" y="1207729"/>
                </a:lnTo>
                <a:lnTo>
                  <a:pt x="585816" y="1201817"/>
                </a:lnTo>
                <a:lnTo>
                  <a:pt x="625186" y="1192155"/>
                </a:lnTo>
                <a:lnTo>
                  <a:pt x="663376" y="1178898"/>
                </a:lnTo>
                <a:lnTo>
                  <a:pt x="700257" y="1162201"/>
                </a:lnTo>
                <a:lnTo>
                  <a:pt x="735698" y="1142220"/>
                </a:lnTo>
                <a:lnTo>
                  <a:pt x="769571" y="1119111"/>
                </a:lnTo>
                <a:lnTo>
                  <a:pt x="801744" y="1093030"/>
                </a:lnTo>
                <a:lnTo>
                  <a:pt x="832090" y="1064132"/>
                </a:lnTo>
                <a:lnTo>
                  <a:pt x="860477" y="1032573"/>
                </a:lnTo>
                <a:lnTo>
                  <a:pt x="886776" y="998508"/>
                </a:lnTo>
                <a:lnTo>
                  <a:pt x="910858" y="962093"/>
                </a:lnTo>
                <a:lnTo>
                  <a:pt x="932592" y="923485"/>
                </a:lnTo>
                <a:lnTo>
                  <a:pt x="951850" y="882838"/>
                </a:lnTo>
                <a:lnTo>
                  <a:pt x="968500" y="840308"/>
                </a:lnTo>
                <a:lnTo>
                  <a:pt x="982414" y="796051"/>
                </a:lnTo>
                <a:lnTo>
                  <a:pt x="993462" y="750223"/>
                </a:lnTo>
                <a:lnTo>
                  <a:pt x="1001514" y="702979"/>
                </a:lnTo>
                <a:lnTo>
                  <a:pt x="1006441" y="654475"/>
                </a:lnTo>
                <a:lnTo>
                  <a:pt x="1008112" y="604866"/>
                </a:lnTo>
                <a:lnTo>
                  <a:pt x="1006441" y="555258"/>
                </a:lnTo>
                <a:lnTo>
                  <a:pt x="1001514" y="506754"/>
                </a:lnTo>
                <a:lnTo>
                  <a:pt x="993462" y="459510"/>
                </a:lnTo>
                <a:lnTo>
                  <a:pt x="982414" y="413682"/>
                </a:lnTo>
                <a:lnTo>
                  <a:pt x="968500" y="369425"/>
                </a:lnTo>
                <a:lnTo>
                  <a:pt x="951850" y="326895"/>
                </a:lnTo>
                <a:lnTo>
                  <a:pt x="932592" y="286248"/>
                </a:lnTo>
                <a:lnTo>
                  <a:pt x="910858" y="247640"/>
                </a:lnTo>
                <a:lnTo>
                  <a:pt x="886776" y="211226"/>
                </a:lnTo>
                <a:lnTo>
                  <a:pt x="860477" y="177161"/>
                </a:lnTo>
                <a:lnTo>
                  <a:pt x="832090" y="145602"/>
                </a:lnTo>
                <a:lnTo>
                  <a:pt x="801744" y="116704"/>
                </a:lnTo>
                <a:lnTo>
                  <a:pt x="769571" y="90623"/>
                </a:lnTo>
                <a:lnTo>
                  <a:pt x="735698" y="67514"/>
                </a:lnTo>
                <a:lnTo>
                  <a:pt x="700257" y="47533"/>
                </a:lnTo>
                <a:lnTo>
                  <a:pt x="663376" y="30836"/>
                </a:lnTo>
                <a:lnTo>
                  <a:pt x="625186" y="17579"/>
                </a:lnTo>
                <a:lnTo>
                  <a:pt x="585816" y="7916"/>
                </a:lnTo>
                <a:lnTo>
                  <a:pt x="545396" y="2005"/>
                </a:lnTo>
                <a:lnTo>
                  <a:pt x="504056" y="0"/>
                </a:lnTo>
                <a:close/>
              </a:path>
            </a:pathLst>
          </a:custGeom>
          <a:solidFill>
            <a:srgbClr val="006EA7"/>
          </a:solidFill>
        </p:spPr>
        <p:txBody>
          <a:bodyPr wrap="square" lIns="0" tIns="0" rIns="0" bIns="0" rtlCol="0"/>
          <a:lstStyle/>
          <a:p>
            <a:endParaRPr/>
          </a:p>
        </p:txBody>
      </p:sp>
      <p:sp>
        <p:nvSpPr>
          <p:cNvPr id="24" name="object 24"/>
          <p:cNvSpPr/>
          <p:nvPr/>
        </p:nvSpPr>
        <p:spPr>
          <a:xfrm>
            <a:off x="2206833" y="960985"/>
            <a:ext cx="1008380" cy="1452372"/>
          </a:xfrm>
          <a:custGeom>
            <a:avLst/>
            <a:gdLst/>
            <a:ahLst/>
            <a:cxnLst/>
            <a:rect l="l" t="t" r="r" b="b"/>
            <a:pathLst>
              <a:path w="1008380" h="1210310">
                <a:moveTo>
                  <a:pt x="0" y="604866"/>
                </a:moveTo>
                <a:lnTo>
                  <a:pt x="1670" y="555258"/>
                </a:lnTo>
                <a:lnTo>
                  <a:pt x="6597" y="506754"/>
                </a:lnTo>
                <a:lnTo>
                  <a:pt x="14649" y="459510"/>
                </a:lnTo>
                <a:lnTo>
                  <a:pt x="25697" y="413682"/>
                </a:lnTo>
                <a:lnTo>
                  <a:pt x="39611" y="369425"/>
                </a:lnTo>
                <a:lnTo>
                  <a:pt x="56261" y="326895"/>
                </a:lnTo>
                <a:lnTo>
                  <a:pt x="75519" y="286248"/>
                </a:lnTo>
                <a:lnTo>
                  <a:pt x="97253" y="247640"/>
                </a:lnTo>
                <a:lnTo>
                  <a:pt x="121335" y="211226"/>
                </a:lnTo>
                <a:lnTo>
                  <a:pt x="147634" y="177161"/>
                </a:lnTo>
                <a:lnTo>
                  <a:pt x="176021" y="145602"/>
                </a:lnTo>
                <a:lnTo>
                  <a:pt x="206366" y="116704"/>
                </a:lnTo>
                <a:lnTo>
                  <a:pt x="238540" y="90622"/>
                </a:lnTo>
                <a:lnTo>
                  <a:pt x="272413" y="67514"/>
                </a:lnTo>
                <a:lnTo>
                  <a:pt x="307854" y="47533"/>
                </a:lnTo>
                <a:lnTo>
                  <a:pt x="344735" y="30836"/>
                </a:lnTo>
                <a:lnTo>
                  <a:pt x="382925" y="17579"/>
                </a:lnTo>
                <a:lnTo>
                  <a:pt x="422295" y="7916"/>
                </a:lnTo>
                <a:lnTo>
                  <a:pt x="462715" y="2005"/>
                </a:lnTo>
                <a:lnTo>
                  <a:pt x="504055" y="0"/>
                </a:lnTo>
                <a:lnTo>
                  <a:pt x="545396" y="2005"/>
                </a:lnTo>
                <a:lnTo>
                  <a:pt x="585816" y="7916"/>
                </a:lnTo>
                <a:lnTo>
                  <a:pt x="625186" y="17579"/>
                </a:lnTo>
                <a:lnTo>
                  <a:pt x="663376" y="30836"/>
                </a:lnTo>
                <a:lnTo>
                  <a:pt x="700257" y="47533"/>
                </a:lnTo>
                <a:lnTo>
                  <a:pt x="735698" y="67514"/>
                </a:lnTo>
                <a:lnTo>
                  <a:pt x="769570" y="90622"/>
                </a:lnTo>
                <a:lnTo>
                  <a:pt x="801744" y="116704"/>
                </a:lnTo>
                <a:lnTo>
                  <a:pt x="832089" y="145602"/>
                </a:lnTo>
                <a:lnTo>
                  <a:pt x="860477" y="177161"/>
                </a:lnTo>
                <a:lnTo>
                  <a:pt x="886776" y="211226"/>
                </a:lnTo>
                <a:lnTo>
                  <a:pt x="910858" y="247640"/>
                </a:lnTo>
                <a:lnTo>
                  <a:pt x="932592" y="286248"/>
                </a:lnTo>
                <a:lnTo>
                  <a:pt x="951849" y="326895"/>
                </a:lnTo>
                <a:lnTo>
                  <a:pt x="968500" y="369425"/>
                </a:lnTo>
                <a:lnTo>
                  <a:pt x="982414" y="413682"/>
                </a:lnTo>
                <a:lnTo>
                  <a:pt x="993462" y="459510"/>
                </a:lnTo>
                <a:lnTo>
                  <a:pt x="1001514" y="506754"/>
                </a:lnTo>
                <a:lnTo>
                  <a:pt x="1006440" y="555258"/>
                </a:lnTo>
                <a:lnTo>
                  <a:pt x="1008111" y="604866"/>
                </a:lnTo>
                <a:lnTo>
                  <a:pt x="1006440" y="654475"/>
                </a:lnTo>
                <a:lnTo>
                  <a:pt x="1001514" y="702979"/>
                </a:lnTo>
                <a:lnTo>
                  <a:pt x="993462" y="750223"/>
                </a:lnTo>
                <a:lnTo>
                  <a:pt x="982414" y="796051"/>
                </a:lnTo>
                <a:lnTo>
                  <a:pt x="968500" y="840308"/>
                </a:lnTo>
                <a:lnTo>
                  <a:pt x="951849" y="882837"/>
                </a:lnTo>
                <a:lnTo>
                  <a:pt x="932592" y="923484"/>
                </a:lnTo>
                <a:lnTo>
                  <a:pt x="910858" y="962093"/>
                </a:lnTo>
                <a:lnTo>
                  <a:pt x="886776" y="998507"/>
                </a:lnTo>
                <a:lnTo>
                  <a:pt x="860477" y="1032572"/>
                </a:lnTo>
                <a:lnTo>
                  <a:pt x="832089" y="1064131"/>
                </a:lnTo>
                <a:lnTo>
                  <a:pt x="801744" y="1093029"/>
                </a:lnTo>
                <a:lnTo>
                  <a:pt x="769570" y="1119110"/>
                </a:lnTo>
                <a:lnTo>
                  <a:pt x="735698" y="1142219"/>
                </a:lnTo>
                <a:lnTo>
                  <a:pt x="700257" y="1162200"/>
                </a:lnTo>
                <a:lnTo>
                  <a:pt x="663376" y="1178897"/>
                </a:lnTo>
                <a:lnTo>
                  <a:pt x="625186" y="1192154"/>
                </a:lnTo>
                <a:lnTo>
                  <a:pt x="585816" y="1201817"/>
                </a:lnTo>
                <a:lnTo>
                  <a:pt x="545396" y="1207728"/>
                </a:lnTo>
                <a:lnTo>
                  <a:pt x="504055" y="1209733"/>
                </a:lnTo>
                <a:lnTo>
                  <a:pt x="462715" y="1207728"/>
                </a:lnTo>
                <a:lnTo>
                  <a:pt x="422295" y="1201817"/>
                </a:lnTo>
                <a:lnTo>
                  <a:pt x="382925" y="1192154"/>
                </a:lnTo>
                <a:lnTo>
                  <a:pt x="344735" y="1178897"/>
                </a:lnTo>
                <a:lnTo>
                  <a:pt x="307854" y="1162200"/>
                </a:lnTo>
                <a:lnTo>
                  <a:pt x="272413" y="1142219"/>
                </a:lnTo>
                <a:lnTo>
                  <a:pt x="238540" y="1119110"/>
                </a:lnTo>
                <a:lnTo>
                  <a:pt x="206366" y="1093029"/>
                </a:lnTo>
                <a:lnTo>
                  <a:pt x="176021" y="1064131"/>
                </a:lnTo>
                <a:lnTo>
                  <a:pt x="147634" y="1032572"/>
                </a:lnTo>
                <a:lnTo>
                  <a:pt x="121335" y="998507"/>
                </a:lnTo>
                <a:lnTo>
                  <a:pt x="97253" y="962093"/>
                </a:lnTo>
                <a:lnTo>
                  <a:pt x="75519" y="923484"/>
                </a:lnTo>
                <a:lnTo>
                  <a:pt x="56261" y="882837"/>
                </a:lnTo>
                <a:lnTo>
                  <a:pt x="39611" y="840308"/>
                </a:lnTo>
                <a:lnTo>
                  <a:pt x="25697" y="796051"/>
                </a:lnTo>
                <a:lnTo>
                  <a:pt x="14649" y="750223"/>
                </a:lnTo>
                <a:lnTo>
                  <a:pt x="6597" y="702979"/>
                </a:lnTo>
                <a:lnTo>
                  <a:pt x="1670" y="654475"/>
                </a:lnTo>
                <a:lnTo>
                  <a:pt x="0" y="604866"/>
                </a:lnTo>
                <a:close/>
              </a:path>
            </a:pathLst>
          </a:custGeom>
          <a:ln w="25399">
            <a:solidFill>
              <a:srgbClr val="002F73"/>
            </a:solidFill>
          </a:ln>
        </p:spPr>
        <p:txBody>
          <a:bodyPr wrap="square" lIns="0" tIns="0" rIns="0" bIns="0" rtlCol="0"/>
          <a:lstStyle/>
          <a:p>
            <a:endParaRPr/>
          </a:p>
        </p:txBody>
      </p:sp>
      <p:sp>
        <p:nvSpPr>
          <p:cNvPr id="25" name="object 25"/>
          <p:cNvSpPr txBox="1"/>
          <p:nvPr/>
        </p:nvSpPr>
        <p:spPr>
          <a:xfrm>
            <a:off x="2451693" y="1243246"/>
            <a:ext cx="523875" cy="810478"/>
          </a:xfrm>
          <a:prstGeom prst="rect">
            <a:avLst/>
          </a:prstGeom>
        </p:spPr>
        <p:txBody>
          <a:bodyPr vert="horz" wrap="square" lIns="0" tIns="0" rIns="0" bIns="0" rtlCol="0">
            <a:spAutoFit/>
          </a:bodyPr>
          <a:lstStyle/>
          <a:p>
            <a:pPr algn="ctr">
              <a:lnSpc>
                <a:spcPct val="100000"/>
              </a:lnSpc>
            </a:pPr>
            <a:r>
              <a:rPr sz="2000" spc="-15" dirty="0">
                <a:solidFill>
                  <a:srgbClr val="FFFFFF"/>
                </a:solidFill>
                <a:latin typeface="Arial Narrow"/>
                <a:cs typeface="Arial Narrow"/>
              </a:rPr>
              <a:t>ФУ</a:t>
            </a:r>
            <a:endParaRPr sz="2000">
              <a:latin typeface="Arial Narrow"/>
              <a:cs typeface="Arial Narrow"/>
            </a:endParaRPr>
          </a:p>
          <a:p>
            <a:pPr algn="ctr">
              <a:lnSpc>
                <a:spcPct val="100000"/>
              </a:lnSpc>
            </a:pPr>
            <a:r>
              <a:rPr sz="1600" b="1" dirty="0">
                <a:solidFill>
                  <a:srgbClr val="FFFFFF"/>
                </a:solidFill>
                <a:latin typeface="Arial Narrow"/>
                <a:cs typeface="Arial Narrow"/>
              </a:rPr>
              <a:t>10</a:t>
            </a:r>
            <a:endParaRPr sz="1600">
              <a:latin typeface="Arial Narrow"/>
              <a:cs typeface="Arial Narrow"/>
            </a:endParaRPr>
          </a:p>
          <a:p>
            <a:pPr algn="ctr">
              <a:lnSpc>
                <a:spcPct val="100000"/>
              </a:lnSpc>
              <a:spcBef>
                <a:spcPts val="780"/>
              </a:spcBef>
            </a:pPr>
            <a:r>
              <a:rPr sz="1000" dirty="0">
                <a:solidFill>
                  <a:srgbClr val="FFFFFF"/>
                </a:solidFill>
                <a:latin typeface="Arial Narrow"/>
                <a:cs typeface="Arial Narrow"/>
              </a:rPr>
              <a:t>2007-2020</a:t>
            </a:r>
            <a:endParaRPr sz="1000">
              <a:latin typeface="Arial Narrow"/>
              <a:cs typeface="Arial Narrow"/>
            </a:endParaRPr>
          </a:p>
        </p:txBody>
      </p:sp>
      <p:sp>
        <p:nvSpPr>
          <p:cNvPr id="26" name="object 26"/>
          <p:cNvSpPr/>
          <p:nvPr/>
        </p:nvSpPr>
        <p:spPr>
          <a:xfrm>
            <a:off x="5459332" y="960985"/>
            <a:ext cx="1417320" cy="2040636"/>
          </a:xfrm>
          <a:custGeom>
            <a:avLst/>
            <a:gdLst/>
            <a:ahLst/>
            <a:cxnLst/>
            <a:rect l="l" t="t" r="r" b="b"/>
            <a:pathLst>
              <a:path w="1417320" h="1700530">
                <a:moveTo>
                  <a:pt x="708437" y="0"/>
                </a:moveTo>
                <a:lnTo>
                  <a:pt x="650334" y="2818"/>
                </a:lnTo>
                <a:lnTo>
                  <a:pt x="593525" y="11126"/>
                </a:lnTo>
                <a:lnTo>
                  <a:pt x="538192" y="24706"/>
                </a:lnTo>
                <a:lnTo>
                  <a:pt x="484516" y="43340"/>
                </a:lnTo>
                <a:lnTo>
                  <a:pt x="432681" y="66807"/>
                </a:lnTo>
                <a:lnTo>
                  <a:pt x="382869" y="94889"/>
                </a:lnTo>
                <a:lnTo>
                  <a:pt x="335263" y="127368"/>
                </a:lnTo>
                <a:lnTo>
                  <a:pt x="290043" y="164025"/>
                </a:lnTo>
                <a:lnTo>
                  <a:pt x="247394" y="204640"/>
                </a:lnTo>
                <a:lnTo>
                  <a:pt x="207496" y="248996"/>
                </a:lnTo>
                <a:lnTo>
                  <a:pt x="170533" y="296873"/>
                </a:lnTo>
                <a:lnTo>
                  <a:pt x="136687" y="348053"/>
                </a:lnTo>
                <a:lnTo>
                  <a:pt x="106140" y="402316"/>
                </a:lnTo>
                <a:lnTo>
                  <a:pt x="79074" y="459444"/>
                </a:lnTo>
                <a:lnTo>
                  <a:pt x="55672" y="519219"/>
                </a:lnTo>
                <a:lnTo>
                  <a:pt x="36116" y="581421"/>
                </a:lnTo>
                <a:lnTo>
                  <a:pt x="20589" y="645831"/>
                </a:lnTo>
                <a:lnTo>
                  <a:pt x="9272" y="712231"/>
                </a:lnTo>
                <a:lnTo>
                  <a:pt x="2348" y="780403"/>
                </a:lnTo>
                <a:lnTo>
                  <a:pt x="0" y="850126"/>
                </a:lnTo>
                <a:lnTo>
                  <a:pt x="2348" y="919850"/>
                </a:lnTo>
                <a:lnTo>
                  <a:pt x="9272" y="988021"/>
                </a:lnTo>
                <a:lnTo>
                  <a:pt x="20589" y="1054421"/>
                </a:lnTo>
                <a:lnTo>
                  <a:pt x="36116" y="1118831"/>
                </a:lnTo>
                <a:lnTo>
                  <a:pt x="55672" y="1181033"/>
                </a:lnTo>
                <a:lnTo>
                  <a:pt x="79074" y="1240808"/>
                </a:lnTo>
                <a:lnTo>
                  <a:pt x="106140" y="1297936"/>
                </a:lnTo>
                <a:lnTo>
                  <a:pt x="136687" y="1352199"/>
                </a:lnTo>
                <a:lnTo>
                  <a:pt x="170533" y="1403379"/>
                </a:lnTo>
                <a:lnTo>
                  <a:pt x="207496" y="1451255"/>
                </a:lnTo>
                <a:lnTo>
                  <a:pt x="247394" y="1495611"/>
                </a:lnTo>
                <a:lnTo>
                  <a:pt x="290043" y="1536227"/>
                </a:lnTo>
                <a:lnTo>
                  <a:pt x="335263" y="1572883"/>
                </a:lnTo>
                <a:lnTo>
                  <a:pt x="382869" y="1605362"/>
                </a:lnTo>
                <a:lnTo>
                  <a:pt x="432681" y="1633444"/>
                </a:lnTo>
                <a:lnTo>
                  <a:pt x="484516" y="1656911"/>
                </a:lnTo>
                <a:lnTo>
                  <a:pt x="538192" y="1675544"/>
                </a:lnTo>
                <a:lnTo>
                  <a:pt x="593525" y="1689125"/>
                </a:lnTo>
                <a:lnTo>
                  <a:pt x="650334" y="1697433"/>
                </a:lnTo>
                <a:lnTo>
                  <a:pt x="708437" y="1700251"/>
                </a:lnTo>
                <a:lnTo>
                  <a:pt x="766540" y="1697433"/>
                </a:lnTo>
                <a:lnTo>
                  <a:pt x="823350" y="1689125"/>
                </a:lnTo>
                <a:lnTo>
                  <a:pt x="878683" y="1675544"/>
                </a:lnTo>
                <a:lnTo>
                  <a:pt x="932359" y="1656911"/>
                </a:lnTo>
                <a:lnTo>
                  <a:pt x="984194" y="1633444"/>
                </a:lnTo>
                <a:lnTo>
                  <a:pt x="1034006" y="1605362"/>
                </a:lnTo>
                <a:lnTo>
                  <a:pt x="1081613" y="1572883"/>
                </a:lnTo>
                <a:lnTo>
                  <a:pt x="1126832" y="1536227"/>
                </a:lnTo>
                <a:lnTo>
                  <a:pt x="1169482" y="1495611"/>
                </a:lnTo>
                <a:lnTo>
                  <a:pt x="1209379" y="1451255"/>
                </a:lnTo>
                <a:lnTo>
                  <a:pt x="1246342" y="1403379"/>
                </a:lnTo>
                <a:lnTo>
                  <a:pt x="1280189" y="1352199"/>
                </a:lnTo>
                <a:lnTo>
                  <a:pt x="1310736" y="1297936"/>
                </a:lnTo>
                <a:lnTo>
                  <a:pt x="1337802" y="1240808"/>
                </a:lnTo>
                <a:lnTo>
                  <a:pt x="1361204" y="1181033"/>
                </a:lnTo>
                <a:lnTo>
                  <a:pt x="1380760" y="1118831"/>
                </a:lnTo>
                <a:lnTo>
                  <a:pt x="1396287" y="1054421"/>
                </a:lnTo>
                <a:lnTo>
                  <a:pt x="1407604" y="988021"/>
                </a:lnTo>
                <a:lnTo>
                  <a:pt x="1414528" y="919850"/>
                </a:lnTo>
                <a:lnTo>
                  <a:pt x="1416876" y="850126"/>
                </a:lnTo>
                <a:lnTo>
                  <a:pt x="1414528" y="780403"/>
                </a:lnTo>
                <a:lnTo>
                  <a:pt x="1407604" y="712231"/>
                </a:lnTo>
                <a:lnTo>
                  <a:pt x="1396287" y="645831"/>
                </a:lnTo>
                <a:lnTo>
                  <a:pt x="1380760" y="581421"/>
                </a:lnTo>
                <a:lnTo>
                  <a:pt x="1361204" y="519219"/>
                </a:lnTo>
                <a:lnTo>
                  <a:pt x="1337802" y="459444"/>
                </a:lnTo>
                <a:lnTo>
                  <a:pt x="1310736" y="402316"/>
                </a:lnTo>
                <a:lnTo>
                  <a:pt x="1280189" y="348053"/>
                </a:lnTo>
                <a:lnTo>
                  <a:pt x="1246342" y="296873"/>
                </a:lnTo>
                <a:lnTo>
                  <a:pt x="1209379" y="248996"/>
                </a:lnTo>
                <a:lnTo>
                  <a:pt x="1169482" y="204640"/>
                </a:lnTo>
                <a:lnTo>
                  <a:pt x="1126832" y="164025"/>
                </a:lnTo>
                <a:lnTo>
                  <a:pt x="1081613" y="127368"/>
                </a:lnTo>
                <a:lnTo>
                  <a:pt x="1034006" y="94889"/>
                </a:lnTo>
                <a:lnTo>
                  <a:pt x="984194" y="66807"/>
                </a:lnTo>
                <a:lnTo>
                  <a:pt x="932359" y="43340"/>
                </a:lnTo>
                <a:lnTo>
                  <a:pt x="878683" y="24706"/>
                </a:lnTo>
                <a:lnTo>
                  <a:pt x="823350" y="11126"/>
                </a:lnTo>
                <a:lnTo>
                  <a:pt x="766540" y="2818"/>
                </a:lnTo>
                <a:lnTo>
                  <a:pt x="708437" y="0"/>
                </a:lnTo>
                <a:close/>
              </a:path>
            </a:pathLst>
          </a:custGeom>
          <a:solidFill>
            <a:srgbClr val="B4EA64"/>
          </a:solidFill>
        </p:spPr>
        <p:txBody>
          <a:bodyPr wrap="square" lIns="0" tIns="0" rIns="0" bIns="0" rtlCol="0"/>
          <a:lstStyle/>
          <a:p>
            <a:endParaRPr/>
          </a:p>
        </p:txBody>
      </p:sp>
      <p:sp>
        <p:nvSpPr>
          <p:cNvPr id="27" name="object 27"/>
          <p:cNvSpPr/>
          <p:nvPr/>
        </p:nvSpPr>
        <p:spPr>
          <a:xfrm>
            <a:off x="5459332" y="960985"/>
            <a:ext cx="1417320" cy="2040636"/>
          </a:xfrm>
          <a:custGeom>
            <a:avLst/>
            <a:gdLst/>
            <a:ahLst/>
            <a:cxnLst/>
            <a:rect l="l" t="t" r="r" b="b"/>
            <a:pathLst>
              <a:path w="1417320" h="1700530">
                <a:moveTo>
                  <a:pt x="0" y="850125"/>
                </a:moveTo>
                <a:lnTo>
                  <a:pt x="2348" y="780402"/>
                </a:lnTo>
                <a:lnTo>
                  <a:pt x="9272" y="712231"/>
                </a:lnTo>
                <a:lnTo>
                  <a:pt x="20589" y="645830"/>
                </a:lnTo>
                <a:lnTo>
                  <a:pt x="36116" y="581420"/>
                </a:lnTo>
                <a:lnTo>
                  <a:pt x="55672" y="519218"/>
                </a:lnTo>
                <a:lnTo>
                  <a:pt x="79074" y="459444"/>
                </a:lnTo>
                <a:lnTo>
                  <a:pt x="106140" y="402315"/>
                </a:lnTo>
                <a:lnTo>
                  <a:pt x="136687" y="348052"/>
                </a:lnTo>
                <a:lnTo>
                  <a:pt x="170533" y="296873"/>
                </a:lnTo>
                <a:lnTo>
                  <a:pt x="207496" y="248996"/>
                </a:lnTo>
                <a:lnTo>
                  <a:pt x="247393" y="204640"/>
                </a:lnTo>
                <a:lnTo>
                  <a:pt x="290043" y="164024"/>
                </a:lnTo>
                <a:lnTo>
                  <a:pt x="335262" y="127368"/>
                </a:lnTo>
                <a:lnTo>
                  <a:pt x="382869" y="94889"/>
                </a:lnTo>
                <a:lnTo>
                  <a:pt x="432681" y="66807"/>
                </a:lnTo>
                <a:lnTo>
                  <a:pt x="484516" y="43339"/>
                </a:lnTo>
                <a:lnTo>
                  <a:pt x="538191" y="24706"/>
                </a:lnTo>
                <a:lnTo>
                  <a:pt x="593525" y="11126"/>
                </a:lnTo>
                <a:lnTo>
                  <a:pt x="650334" y="2818"/>
                </a:lnTo>
                <a:lnTo>
                  <a:pt x="708437" y="0"/>
                </a:lnTo>
                <a:lnTo>
                  <a:pt x="766540" y="2818"/>
                </a:lnTo>
                <a:lnTo>
                  <a:pt x="823350" y="11126"/>
                </a:lnTo>
                <a:lnTo>
                  <a:pt x="878683" y="24706"/>
                </a:lnTo>
                <a:lnTo>
                  <a:pt x="932359" y="43339"/>
                </a:lnTo>
                <a:lnTo>
                  <a:pt x="984194" y="66807"/>
                </a:lnTo>
                <a:lnTo>
                  <a:pt x="1034006" y="94889"/>
                </a:lnTo>
                <a:lnTo>
                  <a:pt x="1081612" y="127368"/>
                </a:lnTo>
                <a:lnTo>
                  <a:pt x="1126832" y="164024"/>
                </a:lnTo>
                <a:lnTo>
                  <a:pt x="1169481" y="204640"/>
                </a:lnTo>
                <a:lnTo>
                  <a:pt x="1209379" y="248996"/>
                </a:lnTo>
                <a:lnTo>
                  <a:pt x="1246342" y="296873"/>
                </a:lnTo>
                <a:lnTo>
                  <a:pt x="1280188" y="348052"/>
                </a:lnTo>
                <a:lnTo>
                  <a:pt x="1310735" y="402315"/>
                </a:lnTo>
                <a:lnTo>
                  <a:pt x="1337801" y="459444"/>
                </a:lnTo>
                <a:lnTo>
                  <a:pt x="1361203" y="519218"/>
                </a:lnTo>
                <a:lnTo>
                  <a:pt x="1380759" y="581420"/>
                </a:lnTo>
                <a:lnTo>
                  <a:pt x="1396286" y="645830"/>
                </a:lnTo>
                <a:lnTo>
                  <a:pt x="1407603" y="712231"/>
                </a:lnTo>
                <a:lnTo>
                  <a:pt x="1414527" y="780402"/>
                </a:lnTo>
                <a:lnTo>
                  <a:pt x="1416875" y="850125"/>
                </a:lnTo>
                <a:lnTo>
                  <a:pt x="1414527" y="919849"/>
                </a:lnTo>
                <a:lnTo>
                  <a:pt x="1407603" y="988020"/>
                </a:lnTo>
                <a:lnTo>
                  <a:pt x="1396286" y="1054420"/>
                </a:lnTo>
                <a:lnTo>
                  <a:pt x="1380759" y="1118831"/>
                </a:lnTo>
                <a:lnTo>
                  <a:pt x="1361203" y="1181032"/>
                </a:lnTo>
                <a:lnTo>
                  <a:pt x="1337801" y="1240807"/>
                </a:lnTo>
                <a:lnTo>
                  <a:pt x="1310735" y="1297935"/>
                </a:lnTo>
                <a:lnTo>
                  <a:pt x="1280188" y="1352198"/>
                </a:lnTo>
                <a:lnTo>
                  <a:pt x="1246342" y="1403378"/>
                </a:lnTo>
                <a:lnTo>
                  <a:pt x="1209379" y="1451255"/>
                </a:lnTo>
                <a:lnTo>
                  <a:pt x="1169481" y="1495610"/>
                </a:lnTo>
                <a:lnTo>
                  <a:pt x="1126832" y="1536226"/>
                </a:lnTo>
                <a:lnTo>
                  <a:pt x="1081612" y="1572883"/>
                </a:lnTo>
                <a:lnTo>
                  <a:pt x="1034006" y="1605362"/>
                </a:lnTo>
                <a:lnTo>
                  <a:pt x="984194" y="1633444"/>
                </a:lnTo>
                <a:lnTo>
                  <a:pt x="932359" y="1656911"/>
                </a:lnTo>
                <a:lnTo>
                  <a:pt x="878683" y="1675544"/>
                </a:lnTo>
                <a:lnTo>
                  <a:pt x="823350" y="1689124"/>
                </a:lnTo>
                <a:lnTo>
                  <a:pt x="766540" y="1697433"/>
                </a:lnTo>
                <a:lnTo>
                  <a:pt x="708437" y="1700251"/>
                </a:lnTo>
                <a:lnTo>
                  <a:pt x="650334" y="1697433"/>
                </a:lnTo>
                <a:lnTo>
                  <a:pt x="593525" y="1689124"/>
                </a:lnTo>
                <a:lnTo>
                  <a:pt x="538191" y="1675544"/>
                </a:lnTo>
                <a:lnTo>
                  <a:pt x="484516" y="1656911"/>
                </a:lnTo>
                <a:lnTo>
                  <a:pt x="432681" y="1633444"/>
                </a:lnTo>
                <a:lnTo>
                  <a:pt x="382869" y="1605362"/>
                </a:lnTo>
                <a:lnTo>
                  <a:pt x="335262" y="1572883"/>
                </a:lnTo>
                <a:lnTo>
                  <a:pt x="290043" y="1536226"/>
                </a:lnTo>
                <a:lnTo>
                  <a:pt x="247393" y="1495610"/>
                </a:lnTo>
                <a:lnTo>
                  <a:pt x="207496" y="1451255"/>
                </a:lnTo>
                <a:lnTo>
                  <a:pt x="170533" y="1403378"/>
                </a:lnTo>
                <a:lnTo>
                  <a:pt x="136687" y="1352198"/>
                </a:lnTo>
                <a:lnTo>
                  <a:pt x="106140" y="1297935"/>
                </a:lnTo>
                <a:lnTo>
                  <a:pt x="79074" y="1240807"/>
                </a:lnTo>
                <a:lnTo>
                  <a:pt x="55672" y="1181032"/>
                </a:lnTo>
                <a:lnTo>
                  <a:pt x="36116" y="1118831"/>
                </a:lnTo>
                <a:lnTo>
                  <a:pt x="20589" y="1054420"/>
                </a:lnTo>
                <a:lnTo>
                  <a:pt x="9272" y="988020"/>
                </a:lnTo>
                <a:lnTo>
                  <a:pt x="2348" y="919849"/>
                </a:lnTo>
                <a:lnTo>
                  <a:pt x="0" y="850125"/>
                </a:lnTo>
                <a:close/>
              </a:path>
            </a:pathLst>
          </a:custGeom>
          <a:ln w="25399">
            <a:solidFill>
              <a:srgbClr val="8BB74A"/>
            </a:solidFill>
          </a:ln>
        </p:spPr>
        <p:txBody>
          <a:bodyPr wrap="square" lIns="0" tIns="0" rIns="0" bIns="0" rtlCol="0"/>
          <a:lstStyle/>
          <a:p>
            <a:endParaRPr/>
          </a:p>
        </p:txBody>
      </p:sp>
      <p:sp>
        <p:nvSpPr>
          <p:cNvPr id="28" name="object 28"/>
          <p:cNvSpPr txBox="1"/>
          <p:nvPr/>
        </p:nvSpPr>
        <p:spPr>
          <a:xfrm>
            <a:off x="5854970" y="1349759"/>
            <a:ext cx="631190" cy="1156727"/>
          </a:xfrm>
          <a:prstGeom prst="rect">
            <a:avLst/>
          </a:prstGeom>
        </p:spPr>
        <p:txBody>
          <a:bodyPr vert="horz" wrap="square" lIns="0" tIns="0" rIns="0" bIns="0" rtlCol="0">
            <a:spAutoFit/>
          </a:bodyPr>
          <a:lstStyle/>
          <a:p>
            <a:pPr algn="ctr">
              <a:lnSpc>
                <a:spcPct val="100000"/>
              </a:lnSpc>
            </a:pPr>
            <a:r>
              <a:rPr sz="2800" dirty="0">
                <a:solidFill>
                  <a:srgbClr val="FFFFFF"/>
                </a:solidFill>
                <a:latin typeface="Arial Narrow"/>
                <a:cs typeface="Arial Narrow"/>
              </a:rPr>
              <a:t>НИ</a:t>
            </a:r>
            <a:r>
              <a:rPr sz="2800" spc="-15" dirty="0">
                <a:solidFill>
                  <a:srgbClr val="FFFFFF"/>
                </a:solidFill>
                <a:latin typeface="Arial Narrow"/>
                <a:cs typeface="Arial Narrow"/>
              </a:rPr>
              <a:t>У</a:t>
            </a:r>
            <a:endParaRPr sz="2800">
              <a:latin typeface="Arial Narrow"/>
              <a:cs typeface="Arial Narrow"/>
            </a:endParaRPr>
          </a:p>
          <a:p>
            <a:pPr algn="ctr">
              <a:lnSpc>
                <a:spcPct val="100000"/>
              </a:lnSpc>
              <a:spcBef>
                <a:spcPts val="1140"/>
              </a:spcBef>
            </a:pPr>
            <a:r>
              <a:rPr sz="1600" dirty="0">
                <a:solidFill>
                  <a:srgbClr val="FFFFFF"/>
                </a:solidFill>
                <a:latin typeface="Arial Narrow"/>
                <a:cs typeface="Arial Narrow"/>
              </a:rPr>
              <a:t>29</a:t>
            </a:r>
            <a:endParaRPr sz="1600">
              <a:latin typeface="Arial Narrow"/>
              <a:cs typeface="Arial Narrow"/>
            </a:endParaRPr>
          </a:p>
          <a:p>
            <a:pPr algn="ctr">
              <a:lnSpc>
                <a:spcPct val="100000"/>
              </a:lnSpc>
              <a:spcBef>
                <a:spcPts val="1180"/>
              </a:spcBef>
            </a:pPr>
            <a:r>
              <a:rPr sz="1200" dirty="0">
                <a:solidFill>
                  <a:srgbClr val="FFFFFF"/>
                </a:solidFill>
                <a:latin typeface="Arial Narrow"/>
                <a:cs typeface="Arial Narrow"/>
              </a:rPr>
              <a:t>2009-2019</a:t>
            </a:r>
            <a:endParaRPr sz="1200">
              <a:latin typeface="Arial Narrow"/>
              <a:cs typeface="Arial Narrow"/>
            </a:endParaRPr>
          </a:p>
        </p:txBody>
      </p:sp>
      <p:sp>
        <p:nvSpPr>
          <p:cNvPr id="29" name="object 29"/>
          <p:cNvSpPr/>
          <p:nvPr/>
        </p:nvSpPr>
        <p:spPr>
          <a:xfrm>
            <a:off x="1011868" y="2200072"/>
            <a:ext cx="1343025" cy="957834"/>
          </a:xfrm>
          <a:custGeom>
            <a:avLst/>
            <a:gdLst/>
            <a:ahLst/>
            <a:cxnLst/>
            <a:rect l="l" t="t" r="r" b="b"/>
            <a:pathLst>
              <a:path w="1343025" h="798194">
                <a:moveTo>
                  <a:pt x="1342601" y="0"/>
                </a:moveTo>
                <a:lnTo>
                  <a:pt x="0" y="797911"/>
                </a:lnTo>
              </a:path>
            </a:pathLst>
          </a:custGeom>
          <a:ln w="8312">
            <a:solidFill>
              <a:srgbClr val="919191"/>
            </a:solidFill>
          </a:ln>
        </p:spPr>
        <p:txBody>
          <a:bodyPr wrap="square" lIns="0" tIns="0" rIns="0" bIns="0" rtlCol="0"/>
          <a:lstStyle/>
          <a:p>
            <a:endParaRPr/>
          </a:p>
        </p:txBody>
      </p:sp>
      <p:sp>
        <p:nvSpPr>
          <p:cNvPr id="30" name="object 30"/>
          <p:cNvSpPr/>
          <p:nvPr/>
        </p:nvSpPr>
        <p:spPr>
          <a:xfrm>
            <a:off x="990032" y="3087118"/>
            <a:ext cx="85090" cy="86106"/>
          </a:xfrm>
          <a:custGeom>
            <a:avLst/>
            <a:gdLst/>
            <a:ahLst/>
            <a:cxnLst/>
            <a:rect l="l" t="t" r="r" b="b"/>
            <a:pathLst>
              <a:path w="85090" h="71755">
                <a:moveTo>
                  <a:pt x="46040" y="0"/>
                </a:moveTo>
                <a:lnTo>
                  <a:pt x="0" y="71682"/>
                </a:lnTo>
                <a:lnTo>
                  <a:pt x="84969" y="65505"/>
                </a:lnTo>
                <a:lnTo>
                  <a:pt x="46040" y="0"/>
                </a:lnTo>
                <a:close/>
              </a:path>
            </a:pathLst>
          </a:custGeom>
          <a:solidFill>
            <a:srgbClr val="919191"/>
          </a:solidFill>
        </p:spPr>
        <p:txBody>
          <a:bodyPr wrap="square" lIns="0" tIns="0" rIns="0" bIns="0" rtlCol="0"/>
          <a:lstStyle/>
          <a:p>
            <a:endParaRPr/>
          </a:p>
        </p:txBody>
      </p:sp>
      <p:sp>
        <p:nvSpPr>
          <p:cNvPr id="31" name="object 31"/>
          <p:cNvSpPr/>
          <p:nvPr/>
        </p:nvSpPr>
        <p:spPr>
          <a:xfrm>
            <a:off x="5618741" y="3001286"/>
            <a:ext cx="549275" cy="2600706"/>
          </a:xfrm>
          <a:custGeom>
            <a:avLst/>
            <a:gdLst/>
            <a:ahLst/>
            <a:cxnLst/>
            <a:rect l="l" t="t" r="r" b="b"/>
            <a:pathLst>
              <a:path w="549275" h="2167254">
                <a:moveTo>
                  <a:pt x="549032" y="0"/>
                </a:moveTo>
                <a:lnTo>
                  <a:pt x="0" y="2166863"/>
                </a:lnTo>
              </a:path>
            </a:pathLst>
          </a:custGeom>
          <a:ln w="8312">
            <a:solidFill>
              <a:srgbClr val="919191"/>
            </a:solidFill>
          </a:ln>
        </p:spPr>
        <p:txBody>
          <a:bodyPr wrap="square" lIns="0" tIns="0" rIns="0" bIns="0" rtlCol="0"/>
          <a:lstStyle/>
          <a:p>
            <a:endParaRPr/>
          </a:p>
        </p:txBody>
      </p:sp>
      <p:sp>
        <p:nvSpPr>
          <p:cNvPr id="32" name="object 32"/>
          <p:cNvSpPr/>
          <p:nvPr/>
        </p:nvSpPr>
        <p:spPr>
          <a:xfrm>
            <a:off x="5594285" y="5531201"/>
            <a:ext cx="74295" cy="100584"/>
          </a:xfrm>
          <a:custGeom>
            <a:avLst/>
            <a:gdLst/>
            <a:ahLst/>
            <a:cxnLst/>
            <a:rect l="l" t="t" r="r" b="b"/>
            <a:pathLst>
              <a:path w="74295" h="83820">
                <a:moveTo>
                  <a:pt x="0" y="0"/>
                </a:moveTo>
                <a:lnTo>
                  <a:pt x="18216" y="83223"/>
                </a:lnTo>
                <a:lnTo>
                  <a:pt x="73865" y="18715"/>
                </a:lnTo>
                <a:lnTo>
                  <a:pt x="0" y="0"/>
                </a:lnTo>
                <a:close/>
              </a:path>
            </a:pathLst>
          </a:custGeom>
          <a:solidFill>
            <a:srgbClr val="919191"/>
          </a:solidFill>
        </p:spPr>
        <p:txBody>
          <a:bodyPr wrap="square" lIns="0" tIns="0" rIns="0" bIns="0" rtlCol="0"/>
          <a:lstStyle/>
          <a:p>
            <a:endParaRPr/>
          </a:p>
        </p:txBody>
      </p:sp>
      <p:sp>
        <p:nvSpPr>
          <p:cNvPr id="33" name="object 33"/>
          <p:cNvSpPr/>
          <p:nvPr/>
        </p:nvSpPr>
        <p:spPr>
          <a:xfrm>
            <a:off x="3067310" y="2200073"/>
            <a:ext cx="1066800" cy="2577084"/>
          </a:xfrm>
          <a:custGeom>
            <a:avLst/>
            <a:gdLst/>
            <a:ahLst/>
            <a:cxnLst/>
            <a:rect l="l" t="t" r="r" b="b"/>
            <a:pathLst>
              <a:path w="1066800" h="2147570">
                <a:moveTo>
                  <a:pt x="0" y="0"/>
                </a:moveTo>
                <a:lnTo>
                  <a:pt x="1066612" y="2147363"/>
                </a:lnTo>
              </a:path>
            </a:pathLst>
          </a:custGeom>
          <a:ln w="8312">
            <a:solidFill>
              <a:srgbClr val="919191"/>
            </a:solidFill>
          </a:ln>
        </p:spPr>
        <p:txBody>
          <a:bodyPr wrap="square" lIns="0" tIns="0" rIns="0" bIns="0" rtlCol="0"/>
          <a:lstStyle/>
          <a:p>
            <a:endParaRPr/>
          </a:p>
        </p:txBody>
      </p:sp>
      <p:sp>
        <p:nvSpPr>
          <p:cNvPr id="34" name="object 34"/>
          <p:cNvSpPr/>
          <p:nvPr/>
        </p:nvSpPr>
        <p:spPr>
          <a:xfrm>
            <a:off x="4077203" y="4701976"/>
            <a:ext cx="68580" cy="102870"/>
          </a:xfrm>
          <a:custGeom>
            <a:avLst/>
            <a:gdLst/>
            <a:ahLst/>
            <a:cxnLst/>
            <a:rect l="l" t="t" r="r" b="b"/>
            <a:pathLst>
              <a:path w="68579" h="85725">
                <a:moveTo>
                  <a:pt x="68244" y="0"/>
                </a:moveTo>
                <a:lnTo>
                  <a:pt x="0" y="33897"/>
                </a:lnTo>
                <a:lnTo>
                  <a:pt x="68019" y="85194"/>
                </a:lnTo>
                <a:lnTo>
                  <a:pt x="68244" y="0"/>
                </a:lnTo>
                <a:close/>
              </a:path>
            </a:pathLst>
          </a:custGeom>
          <a:solidFill>
            <a:srgbClr val="919191"/>
          </a:solidFill>
        </p:spPr>
        <p:txBody>
          <a:bodyPr wrap="square" lIns="0" tIns="0" rIns="0" bIns="0" rtlCol="0"/>
          <a:lstStyle/>
          <a:p>
            <a:endParaRPr/>
          </a:p>
        </p:txBody>
      </p:sp>
      <p:sp>
        <p:nvSpPr>
          <p:cNvPr id="35" name="object 35"/>
          <p:cNvSpPr/>
          <p:nvPr/>
        </p:nvSpPr>
        <p:spPr>
          <a:xfrm>
            <a:off x="2364695" y="5089741"/>
            <a:ext cx="1710055" cy="1005078"/>
          </a:xfrm>
          <a:custGeom>
            <a:avLst/>
            <a:gdLst/>
            <a:ahLst/>
            <a:cxnLst/>
            <a:rect l="l" t="t" r="r" b="b"/>
            <a:pathLst>
              <a:path w="1710054" h="837564">
                <a:moveTo>
                  <a:pt x="0" y="0"/>
                </a:moveTo>
                <a:lnTo>
                  <a:pt x="1709944" y="837347"/>
                </a:lnTo>
              </a:path>
            </a:pathLst>
          </a:custGeom>
          <a:ln w="8312">
            <a:solidFill>
              <a:srgbClr val="919191"/>
            </a:solidFill>
          </a:ln>
        </p:spPr>
        <p:txBody>
          <a:bodyPr wrap="square" lIns="0" tIns="0" rIns="0" bIns="0" rtlCol="0"/>
          <a:lstStyle/>
          <a:p>
            <a:endParaRPr/>
          </a:p>
        </p:txBody>
      </p:sp>
      <p:sp>
        <p:nvSpPr>
          <p:cNvPr id="36" name="object 36"/>
          <p:cNvSpPr/>
          <p:nvPr/>
        </p:nvSpPr>
        <p:spPr>
          <a:xfrm>
            <a:off x="4012259" y="6026687"/>
            <a:ext cx="85725" cy="82296"/>
          </a:xfrm>
          <a:custGeom>
            <a:avLst/>
            <a:gdLst/>
            <a:ahLst/>
            <a:cxnLst/>
            <a:rect l="l" t="t" r="r" b="b"/>
            <a:pathLst>
              <a:path w="85725" h="68579">
                <a:moveTo>
                  <a:pt x="33511" y="0"/>
                </a:moveTo>
                <a:lnTo>
                  <a:pt x="0" y="68435"/>
                </a:lnTo>
                <a:lnTo>
                  <a:pt x="85191" y="67729"/>
                </a:lnTo>
                <a:lnTo>
                  <a:pt x="33511" y="0"/>
                </a:lnTo>
                <a:close/>
              </a:path>
            </a:pathLst>
          </a:custGeom>
          <a:solidFill>
            <a:srgbClr val="919191"/>
          </a:solidFill>
        </p:spPr>
        <p:txBody>
          <a:bodyPr wrap="square" lIns="0" tIns="0" rIns="0" bIns="0" rtlCol="0"/>
          <a:lstStyle/>
          <a:p>
            <a:endParaRPr/>
          </a:p>
        </p:txBody>
      </p:sp>
      <p:sp>
        <p:nvSpPr>
          <p:cNvPr id="37" name="object 37"/>
          <p:cNvSpPr/>
          <p:nvPr/>
        </p:nvSpPr>
        <p:spPr>
          <a:xfrm>
            <a:off x="6629843" y="3539714"/>
            <a:ext cx="1417320" cy="2040636"/>
          </a:xfrm>
          <a:custGeom>
            <a:avLst/>
            <a:gdLst/>
            <a:ahLst/>
            <a:cxnLst/>
            <a:rect l="l" t="t" r="r" b="b"/>
            <a:pathLst>
              <a:path w="1417320" h="1700529">
                <a:moveTo>
                  <a:pt x="708437" y="0"/>
                </a:moveTo>
                <a:lnTo>
                  <a:pt x="650334" y="2818"/>
                </a:lnTo>
                <a:lnTo>
                  <a:pt x="593525" y="11126"/>
                </a:lnTo>
                <a:lnTo>
                  <a:pt x="538192" y="24706"/>
                </a:lnTo>
                <a:lnTo>
                  <a:pt x="484516" y="43339"/>
                </a:lnTo>
                <a:lnTo>
                  <a:pt x="432681" y="66807"/>
                </a:lnTo>
                <a:lnTo>
                  <a:pt x="382869" y="94889"/>
                </a:lnTo>
                <a:lnTo>
                  <a:pt x="335263" y="127368"/>
                </a:lnTo>
                <a:lnTo>
                  <a:pt x="290043" y="164024"/>
                </a:lnTo>
                <a:lnTo>
                  <a:pt x="247394" y="204640"/>
                </a:lnTo>
                <a:lnTo>
                  <a:pt x="207496" y="248995"/>
                </a:lnTo>
                <a:lnTo>
                  <a:pt x="170533" y="296872"/>
                </a:lnTo>
                <a:lnTo>
                  <a:pt x="136687" y="348052"/>
                </a:lnTo>
                <a:lnTo>
                  <a:pt x="106140" y="402315"/>
                </a:lnTo>
                <a:lnTo>
                  <a:pt x="79074" y="459443"/>
                </a:lnTo>
                <a:lnTo>
                  <a:pt x="55672" y="519218"/>
                </a:lnTo>
                <a:lnTo>
                  <a:pt x="36116" y="581419"/>
                </a:lnTo>
                <a:lnTo>
                  <a:pt x="20589" y="645830"/>
                </a:lnTo>
                <a:lnTo>
                  <a:pt x="9272" y="712230"/>
                </a:lnTo>
                <a:lnTo>
                  <a:pt x="2348" y="780401"/>
                </a:lnTo>
                <a:lnTo>
                  <a:pt x="0" y="850125"/>
                </a:lnTo>
                <a:lnTo>
                  <a:pt x="2348" y="919848"/>
                </a:lnTo>
                <a:lnTo>
                  <a:pt x="9272" y="988020"/>
                </a:lnTo>
                <a:lnTo>
                  <a:pt x="20589" y="1054420"/>
                </a:lnTo>
                <a:lnTo>
                  <a:pt x="36116" y="1118830"/>
                </a:lnTo>
                <a:lnTo>
                  <a:pt x="55672" y="1181032"/>
                </a:lnTo>
                <a:lnTo>
                  <a:pt x="79074" y="1240807"/>
                </a:lnTo>
                <a:lnTo>
                  <a:pt x="106140" y="1297935"/>
                </a:lnTo>
                <a:lnTo>
                  <a:pt x="136687" y="1352198"/>
                </a:lnTo>
                <a:lnTo>
                  <a:pt x="170533" y="1403378"/>
                </a:lnTo>
                <a:lnTo>
                  <a:pt x="207496" y="1451255"/>
                </a:lnTo>
                <a:lnTo>
                  <a:pt x="247394" y="1495610"/>
                </a:lnTo>
                <a:lnTo>
                  <a:pt x="290043" y="1536226"/>
                </a:lnTo>
                <a:lnTo>
                  <a:pt x="335263" y="1572882"/>
                </a:lnTo>
                <a:lnTo>
                  <a:pt x="382869" y="1605361"/>
                </a:lnTo>
                <a:lnTo>
                  <a:pt x="432681" y="1633444"/>
                </a:lnTo>
                <a:lnTo>
                  <a:pt x="484516" y="1656911"/>
                </a:lnTo>
                <a:lnTo>
                  <a:pt x="538192" y="1675544"/>
                </a:lnTo>
                <a:lnTo>
                  <a:pt x="593525" y="1689124"/>
                </a:lnTo>
                <a:lnTo>
                  <a:pt x="650334" y="1697433"/>
                </a:lnTo>
                <a:lnTo>
                  <a:pt x="708437" y="1700251"/>
                </a:lnTo>
                <a:lnTo>
                  <a:pt x="766540" y="1697433"/>
                </a:lnTo>
                <a:lnTo>
                  <a:pt x="823349" y="1689124"/>
                </a:lnTo>
                <a:lnTo>
                  <a:pt x="878683" y="1675544"/>
                </a:lnTo>
                <a:lnTo>
                  <a:pt x="932358" y="1656911"/>
                </a:lnTo>
                <a:lnTo>
                  <a:pt x="984193" y="1633444"/>
                </a:lnTo>
                <a:lnTo>
                  <a:pt x="1034005" y="1605361"/>
                </a:lnTo>
                <a:lnTo>
                  <a:pt x="1081612" y="1572882"/>
                </a:lnTo>
                <a:lnTo>
                  <a:pt x="1126831" y="1536226"/>
                </a:lnTo>
                <a:lnTo>
                  <a:pt x="1169481" y="1495610"/>
                </a:lnTo>
                <a:lnTo>
                  <a:pt x="1209378" y="1451255"/>
                </a:lnTo>
                <a:lnTo>
                  <a:pt x="1246341" y="1403378"/>
                </a:lnTo>
                <a:lnTo>
                  <a:pt x="1280188" y="1352198"/>
                </a:lnTo>
                <a:lnTo>
                  <a:pt x="1310735" y="1297935"/>
                </a:lnTo>
                <a:lnTo>
                  <a:pt x="1337800" y="1240807"/>
                </a:lnTo>
                <a:lnTo>
                  <a:pt x="1361202" y="1181032"/>
                </a:lnTo>
                <a:lnTo>
                  <a:pt x="1380758" y="1118830"/>
                </a:lnTo>
                <a:lnTo>
                  <a:pt x="1396286" y="1054420"/>
                </a:lnTo>
                <a:lnTo>
                  <a:pt x="1407603" y="988020"/>
                </a:lnTo>
                <a:lnTo>
                  <a:pt x="1414527" y="919848"/>
                </a:lnTo>
                <a:lnTo>
                  <a:pt x="1416875" y="850125"/>
                </a:lnTo>
                <a:lnTo>
                  <a:pt x="1414527" y="780401"/>
                </a:lnTo>
                <a:lnTo>
                  <a:pt x="1407603" y="712230"/>
                </a:lnTo>
                <a:lnTo>
                  <a:pt x="1396286" y="645830"/>
                </a:lnTo>
                <a:lnTo>
                  <a:pt x="1380758" y="581419"/>
                </a:lnTo>
                <a:lnTo>
                  <a:pt x="1361202" y="519218"/>
                </a:lnTo>
                <a:lnTo>
                  <a:pt x="1337800" y="459443"/>
                </a:lnTo>
                <a:lnTo>
                  <a:pt x="1310735" y="402315"/>
                </a:lnTo>
                <a:lnTo>
                  <a:pt x="1280188" y="348052"/>
                </a:lnTo>
                <a:lnTo>
                  <a:pt x="1246341" y="296872"/>
                </a:lnTo>
                <a:lnTo>
                  <a:pt x="1209378" y="248995"/>
                </a:lnTo>
                <a:lnTo>
                  <a:pt x="1169481" y="204640"/>
                </a:lnTo>
                <a:lnTo>
                  <a:pt x="1126831" y="164024"/>
                </a:lnTo>
                <a:lnTo>
                  <a:pt x="1081612" y="127368"/>
                </a:lnTo>
                <a:lnTo>
                  <a:pt x="1034005" y="94889"/>
                </a:lnTo>
                <a:lnTo>
                  <a:pt x="984193" y="66807"/>
                </a:lnTo>
                <a:lnTo>
                  <a:pt x="932358" y="43339"/>
                </a:lnTo>
                <a:lnTo>
                  <a:pt x="878683" y="24706"/>
                </a:lnTo>
                <a:lnTo>
                  <a:pt x="823349" y="11126"/>
                </a:lnTo>
                <a:lnTo>
                  <a:pt x="766540" y="2818"/>
                </a:lnTo>
                <a:lnTo>
                  <a:pt x="708437" y="0"/>
                </a:lnTo>
                <a:close/>
              </a:path>
            </a:pathLst>
          </a:custGeom>
          <a:solidFill>
            <a:srgbClr val="679B14"/>
          </a:solidFill>
        </p:spPr>
        <p:txBody>
          <a:bodyPr wrap="square" lIns="0" tIns="0" rIns="0" bIns="0" rtlCol="0"/>
          <a:lstStyle/>
          <a:p>
            <a:endParaRPr/>
          </a:p>
        </p:txBody>
      </p:sp>
      <p:sp>
        <p:nvSpPr>
          <p:cNvPr id="38" name="object 38"/>
          <p:cNvSpPr/>
          <p:nvPr/>
        </p:nvSpPr>
        <p:spPr>
          <a:xfrm>
            <a:off x="6629843" y="3539714"/>
            <a:ext cx="1417320" cy="2040636"/>
          </a:xfrm>
          <a:custGeom>
            <a:avLst/>
            <a:gdLst/>
            <a:ahLst/>
            <a:cxnLst/>
            <a:rect l="l" t="t" r="r" b="b"/>
            <a:pathLst>
              <a:path w="1417320" h="1700529">
                <a:moveTo>
                  <a:pt x="0" y="850125"/>
                </a:moveTo>
                <a:lnTo>
                  <a:pt x="2348" y="780402"/>
                </a:lnTo>
                <a:lnTo>
                  <a:pt x="9272" y="712230"/>
                </a:lnTo>
                <a:lnTo>
                  <a:pt x="20589" y="645830"/>
                </a:lnTo>
                <a:lnTo>
                  <a:pt x="36116" y="581420"/>
                </a:lnTo>
                <a:lnTo>
                  <a:pt x="55672" y="519218"/>
                </a:lnTo>
                <a:lnTo>
                  <a:pt x="79074" y="459444"/>
                </a:lnTo>
                <a:lnTo>
                  <a:pt x="106140" y="402315"/>
                </a:lnTo>
                <a:lnTo>
                  <a:pt x="136687" y="348052"/>
                </a:lnTo>
                <a:lnTo>
                  <a:pt x="170533" y="296873"/>
                </a:lnTo>
                <a:lnTo>
                  <a:pt x="207496" y="248996"/>
                </a:lnTo>
                <a:lnTo>
                  <a:pt x="247394" y="204640"/>
                </a:lnTo>
                <a:lnTo>
                  <a:pt x="290043" y="164024"/>
                </a:lnTo>
                <a:lnTo>
                  <a:pt x="335263" y="127368"/>
                </a:lnTo>
                <a:lnTo>
                  <a:pt x="382869" y="94889"/>
                </a:lnTo>
                <a:lnTo>
                  <a:pt x="432681" y="66807"/>
                </a:lnTo>
                <a:lnTo>
                  <a:pt x="484516" y="43339"/>
                </a:lnTo>
                <a:lnTo>
                  <a:pt x="538192" y="24706"/>
                </a:lnTo>
                <a:lnTo>
                  <a:pt x="593525" y="11126"/>
                </a:lnTo>
                <a:lnTo>
                  <a:pt x="650335" y="2818"/>
                </a:lnTo>
                <a:lnTo>
                  <a:pt x="708438" y="0"/>
                </a:lnTo>
                <a:lnTo>
                  <a:pt x="766540" y="2818"/>
                </a:lnTo>
                <a:lnTo>
                  <a:pt x="823350" y="11126"/>
                </a:lnTo>
                <a:lnTo>
                  <a:pt x="878683" y="24706"/>
                </a:lnTo>
                <a:lnTo>
                  <a:pt x="932358" y="43339"/>
                </a:lnTo>
                <a:lnTo>
                  <a:pt x="984193" y="66807"/>
                </a:lnTo>
                <a:lnTo>
                  <a:pt x="1034005" y="94889"/>
                </a:lnTo>
                <a:lnTo>
                  <a:pt x="1081612" y="127368"/>
                </a:lnTo>
                <a:lnTo>
                  <a:pt x="1126831" y="164024"/>
                </a:lnTo>
                <a:lnTo>
                  <a:pt x="1169481" y="204640"/>
                </a:lnTo>
                <a:lnTo>
                  <a:pt x="1209378" y="248996"/>
                </a:lnTo>
                <a:lnTo>
                  <a:pt x="1246341" y="296873"/>
                </a:lnTo>
                <a:lnTo>
                  <a:pt x="1280188" y="348052"/>
                </a:lnTo>
                <a:lnTo>
                  <a:pt x="1310735" y="402315"/>
                </a:lnTo>
                <a:lnTo>
                  <a:pt x="1337801" y="459444"/>
                </a:lnTo>
                <a:lnTo>
                  <a:pt x="1361203" y="519218"/>
                </a:lnTo>
                <a:lnTo>
                  <a:pt x="1380759" y="581420"/>
                </a:lnTo>
                <a:lnTo>
                  <a:pt x="1396286" y="645830"/>
                </a:lnTo>
                <a:lnTo>
                  <a:pt x="1407603" y="712230"/>
                </a:lnTo>
                <a:lnTo>
                  <a:pt x="1414527" y="780402"/>
                </a:lnTo>
                <a:lnTo>
                  <a:pt x="1416875" y="850125"/>
                </a:lnTo>
                <a:lnTo>
                  <a:pt x="1414527" y="919849"/>
                </a:lnTo>
                <a:lnTo>
                  <a:pt x="1407603" y="988020"/>
                </a:lnTo>
                <a:lnTo>
                  <a:pt x="1396286" y="1054420"/>
                </a:lnTo>
                <a:lnTo>
                  <a:pt x="1380759" y="1118831"/>
                </a:lnTo>
                <a:lnTo>
                  <a:pt x="1361203" y="1181033"/>
                </a:lnTo>
                <a:lnTo>
                  <a:pt x="1337801" y="1240807"/>
                </a:lnTo>
                <a:lnTo>
                  <a:pt x="1310735" y="1297935"/>
                </a:lnTo>
                <a:lnTo>
                  <a:pt x="1280188" y="1352199"/>
                </a:lnTo>
                <a:lnTo>
                  <a:pt x="1246341" y="1403378"/>
                </a:lnTo>
                <a:lnTo>
                  <a:pt x="1209378" y="1451255"/>
                </a:lnTo>
                <a:lnTo>
                  <a:pt x="1169481" y="1495611"/>
                </a:lnTo>
                <a:lnTo>
                  <a:pt x="1126831" y="1536226"/>
                </a:lnTo>
                <a:lnTo>
                  <a:pt x="1081612" y="1572883"/>
                </a:lnTo>
                <a:lnTo>
                  <a:pt x="1034005" y="1605362"/>
                </a:lnTo>
                <a:lnTo>
                  <a:pt x="984193" y="1633444"/>
                </a:lnTo>
                <a:lnTo>
                  <a:pt x="932358" y="1656911"/>
                </a:lnTo>
                <a:lnTo>
                  <a:pt x="878683" y="1675544"/>
                </a:lnTo>
                <a:lnTo>
                  <a:pt x="823350" y="1689124"/>
                </a:lnTo>
                <a:lnTo>
                  <a:pt x="766540" y="1697433"/>
                </a:lnTo>
                <a:lnTo>
                  <a:pt x="708438" y="1700251"/>
                </a:lnTo>
                <a:lnTo>
                  <a:pt x="650335" y="1697433"/>
                </a:lnTo>
                <a:lnTo>
                  <a:pt x="593525" y="1689124"/>
                </a:lnTo>
                <a:lnTo>
                  <a:pt x="538192" y="1675544"/>
                </a:lnTo>
                <a:lnTo>
                  <a:pt x="484516" y="1656911"/>
                </a:lnTo>
                <a:lnTo>
                  <a:pt x="432681" y="1633444"/>
                </a:lnTo>
                <a:lnTo>
                  <a:pt x="382869" y="1605362"/>
                </a:lnTo>
                <a:lnTo>
                  <a:pt x="335263" y="1572883"/>
                </a:lnTo>
                <a:lnTo>
                  <a:pt x="290043" y="1536226"/>
                </a:lnTo>
                <a:lnTo>
                  <a:pt x="247394" y="1495611"/>
                </a:lnTo>
                <a:lnTo>
                  <a:pt x="207496" y="1451255"/>
                </a:lnTo>
                <a:lnTo>
                  <a:pt x="170533" y="1403378"/>
                </a:lnTo>
                <a:lnTo>
                  <a:pt x="136687" y="1352199"/>
                </a:lnTo>
                <a:lnTo>
                  <a:pt x="106140" y="1297935"/>
                </a:lnTo>
                <a:lnTo>
                  <a:pt x="79074" y="1240807"/>
                </a:lnTo>
                <a:lnTo>
                  <a:pt x="55672" y="1181033"/>
                </a:lnTo>
                <a:lnTo>
                  <a:pt x="36116" y="1118831"/>
                </a:lnTo>
                <a:lnTo>
                  <a:pt x="20589" y="1054420"/>
                </a:lnTo>
                <a:lnTo>
                  <a:pt x="9272" y="988020"/>
                </a:lnTo>
                <a:lnTo>
                  <a:pt x="2348" y="919849"/>
                </a:lnTo>
                <a:lnTo>
                  <a:pt x="0" y="850125"/>
                </a:lnTo>
                <a:close/>
              </a:path>
            </a:pathLst>
          </a:custGeom>
          <a:ln w="25399">
            <a:solidFill>
              <a:srgbClr val="8BB74A"/>
            </a:solidFill>
          </a:ln>
        </p:spPr>
        <p:txBody>
          <a:bodyPr wrap="square" lIns="0" tIns="0" rIns="0" bIns="0" rtlCol="0"/>
          <a:lstStyle/>
          <a:p>
            <a:endParaRPr/>
          </a:p>
        </p:txBody>
      </p:sp>
      <p:sp>
        <p:nvSpPr>
          <p:cNvPr id="39" name="object 39"/>
          <p:cNvSpPr txBox="1"/>
          <p:nvPr/>
        </p:nvSpPr>
        <p:spPr>
          <a:xfrm>
            <a:off x="7024785" y="3928489"/>
            <a:ext cx="632460" cy="1156727"/>
          </a:xfrm>
          <a:prstGeom prst="rect">
            <a:avLst/>
          </a:prstGeom>
        </p:spPr>
        <p:txBody>
          <a:bodyPr vert="horz" wrap="square" lIns="0" tIns="0" rIns="0" bIns="0" rtlCol="0">
            <a:spAutoFit/>
          </a:bodyPr>
          <a:lstStyle/>
          <a:p>
            <a:pPr algn="ctr">
              <a:lnSpc>
                <a:spcPct val="100000"/>
              </a:lnSpc>
            </a:pPr>
            <a:r>
              <a:rPr sz="2800" spc="-20" dirty="0" smtClean="0">
                <a:solidFill>
                  <a:srgbClr val="FFFFFF"/>
                </a:solidFill>
                <a:latin typeface="Arial Narrow"/>
                <a:cs typeface="Arial Narrow"/>
              </a:rPr>
              <a:t>РОУ</a:t>
            </a:r>
            <a:endParaRPr sz="2800" dirty="0">
              <a:latin typeface="Arial Narrow"/>
              <a:cs typeface="Arial Narrow"/>
            </a:endParaRPr>
          </a:p>
          <a:p>
            <a:pPr algn="ctr">
              <a:lnSpc>
                <a:spcPct val="100000"/>
              </a:lnSpc>
              <a:spcBef>
                <a:spcPts val="1140"/>
              </a:spcBef>
            </a:pPr>
            <a:r>
              <a:rPr sz="1600" dirty="0">
                <a:solidFill>
                  <a:srgbClr val="FFFFFF"/>
                </a:solidFill>
                <a:latin typeface="Arial Narrow"/>
                <a:cs typeface="Arial Narrow"/>
              </a:rPr>
              <a:t>33</a:t>
            </a:r>
            <a:endParaRPr sz="1600" dirty="0">
              <a:latin typeface="Arial Narrow"/>
              <a:cs typeface="Arial Narrow"/>
            </a:endParaRPr>
          </a:p>
          <a:p>
            <a:pPr algn="ctr">
              <a:lnSpc>
                <a:spcPct val="100000"/>
              </a:lnSpc>
              <a:spcBef>
                <a:spcPts val="1180"/>
              </a:spcBef>
            </a:pPr>
            <a:r>
              <a:rPr sz="1200" dirty="0" smtClean="0">
                <a:solidFill>
                  <a:srgbClr val="FFFFFF"/>
                </a:solidFill>
                <a:latin typeface="Arial Narrow"/>
                <a:cs typeface="Arial Narrow"/>
              </a:rPr>
              <a:t>2015</a:t>
            </a:r>
            <a:r>
              <a:rPr lang="ru-RU" sz="1200" dirty="0" smtClean="0">
                <a:solidFill>
                  <a:srgbClr val="FFFFFF"/>
                </a:solidFill>
                <a:latin typeface="Arial Narrow"/>
                <a:cs typeface="Arial Narrow"/>
              </a:rPr>
              <a:t>-17</a:t>
            </a:r>
            <a:endParaRPr sz="1200" dirty="0">
              <a:latin typeface="Arial Narrow"/>
              <a:cs typeface="Arial Narrow"/>
            </a:endParaRPr>
          </a:p>
        </p:txBody>
      </p:sp>
      <p:sp>
        <p:nvSpPr>
          <p:cNvPr id="40" name="object 40"/>
          <p:cNvSpPr txBox="1"/>
          <p:nvPr/>
        </p:nvSpPr>
        <p:spPr>
          <a:xfrm>
            <a:off x="-2820" y="95901"/>
            <a:ext cx="7927619" cy="369332"/>
          </a:xfrm>
          <a:prstGeom prst="rect">
            <a:avLst/>
          </a:prstGeom>
        </p:spPr>
        <p:txBody>
          <a:bodyPr vert="horz" wrap="square" lIns="0" tIns="0" rIns="0" bIns="0" rtlCol="0">
            <a:spAutoFit/>
          </a:bodyPr>
          <a:lstStyle/>
          <a:p>
            <a:pPr marL="12700">
              <a:lnSpc>
                <a:spcPct val="100000"/>
              </a:lnSpc>
            </a:pPr>
            <a:r>
              <a:rPr lang="ru-RU" sz="2400" b="1" spc="-15" dirty="0" smtClean="0">
                <a:solidFill>
                  <a:srgbClr val="F2F2F2"/>
                </a:solidFill>
                <a:latin typeface="Arial Narrow"/>
                <a:cs typeface="Arial Narrow"/>
              </a:rPr>
              <a:t>                    </a:t>
            </a:r>
            <a:r>
              <a:rPr sz="2400" b="1" spc="-15" dirty="0" smtClean="0">
                <a:solidFill>
                  <a:srgbClr val="F2F2F2"/>
                </a:solidFill>
                <a:latin typeface="Arial Narrow"/>
                <a:cs typeface="Arial Narrow"/>
              </a:rPr>
              <a:t>УН</a:t>
            </a:r>
            <a:r>
              <a:rPr sz="2400" b="1" spc="-20" dirty="0" smtClean="0">
                <a:solidFill>
                  <a:srgbClr val="F2F2F2"/>
                </a:solidFill>
                <a:latin typeface="Arial Narrow"/>
                <a:cs typeface="Arial Narrow"/>
              </a:rPr>
              <a:t>И</a:t>
            </a:r>
            <a:r>
              <a:rPr sz="2400" b="1" spc="-15" dirty="0" smtClean="0">
                <a:solidFill>
                  <a:srgbClr val="F2F2F2"/>
                </a:solidFill>
                <a:latin typeface="Arial Narrow"/>
                <a:cs typeface="Arial Narrow"/>
              </a:rPr>
              <a:t>ВЕРС</a:t>
            </a:r>
            <a:r>
              <a:rPr sz="2400" b="1" spc="-20" dirty="0" smtClean="0">
                <a:solidFill>
                  <a:srgbClr val="F2F2F2"/>
                </a:solidFill>
                <a:latin typeface="Arial Narrow"/>
                <a:cs typeface="Arial Narrow"/>
              </a:rPr>
              <a:t>И</a:t>
            </a:r>
            <a:r>
              <a:rPr sz="2400" b="1" spc="-15" dirty="0" smtClean="0">
                <a:solidFill>
                  <a:srgbClr val="F2F2F2"/>
                </a:solidFill>
                <a:latin typeface="Arial Narrow"/>
                <a:cs typeface="Arial Narrow"/>
              </a:rPr>
              <a:t>ТЕТЫ-У</a:t>
            </a:r>
            <a:r>
              <a:rPr sz="2400" b="1" dirty="0" smtClean="0">
                <a:solidFill>
                  <a:srgbClr val="F2F2F2"/>
                </a:solidFill>
                <a:latin typeface="Arial Narrow"/>
                <a:cs typeface="Arial Narrow"/>
              </a:rPr>
              <a:t>Ч</a:t>
            </a:r>
            <a:r>
              <a:rPr sz="2400" b="1" spc="-15" dirty="0" smtClean="0">
                <a:solidFill>
                  <a:srgbClr val="F2F2F2"/>
                </a:solidFill>
                <a:latin typeface="Arial Narrow"/>
                <a:cs typeface="Arial Narrow"/>
              </a:rPr>
              <a:t>АСТН</a:t>
            </a:r>
            <a:r>
              <a:rPr sz="2400" b="1" spc="-20" dirty="0" smtClean="0">
                <a:solidFill>
                  <a:srgbClr val="F2F2F2"/>
                </a:solidFill>
                <a:latin typeface="Arial Narrow"/>
                <a:cs typeface="Arial Narrow"/>
              </a:rPr>
              <a:t>И</a:t>
            </a:r>
            <a:r>
              <a:rPr sz="2400" b="1" spc="-15" dirty="0" smtClean="0">
                <a:solidFill>
                  <a:srgbClr val="F2F2F2"/>
                </a:solidFill>
                <a:latin typeface="Arial Narrow"/>
                <a:cs typeface="Arial Narrow"/>
              </a:rPr>
              <a:t>КИ</a:t>
            </a:r>
            <a:r>
              <a:rPr sz="2400" b="1" spc="-5" dirty="0" smtClean="0">
                <a:solidFill>
                  <a:srgbClr val="F2F2F2"/>
                </a:solidFill>
                <a:latin typeface="Arial Narrow"/>
                <a:cs typeface="Arial Narrow"/>
              </a:rPr>
              <a:t> </a:t>
            </a:r>
            <a:r>
              <a:rPr sz="2400" b="1" spc="-15" dirty="0">
                <a:solidFill>
                  <a:srgbClr val="F2F2F2"/>
                </a:solidFill>
                <a:latin typeface="Arial Narrow"/>
                <a:cs typeface="Arial Narrow"/>
              </a:rPr>
              <a:t>ПР</a:t>
            </a:r>
            <a:r>
              <a:rPr sz="2400" b="1" dirty="0">
                <a:solidFill>
                  <a:srgbClr val="F2F2F2"/>
                </a:solidFill>
                <a:latin typeface="Arial Narrow"/>
                <a:cs typeface="Arial Narrow"/>
              </a:rPr>
              <a:t>О</a:t>
            </a:r>
            <a:r>
              <a:rPr sz="2400" b="1" spc="-15" dirty="0">
                <a:solidFill>
                  <a:srgbClr val="F2F2F2"/>
                </a:solidFill>
                <a:latin typeface="Arial Narrow"/>
                <a:cs typeface="Arial Narrow"/>
              </a:rPr>
              <a:t>Е</a:t>
            </a:r>
            <a:r>
              <a:rPr sz="2400" b="1" dirty="0">
                <a:solidFill>
                  <a:srgbClr val="F2F2F2"/>
                </a:solidFill>
                <a:latin typeface="Arial Narrow"/>
                <a:cs typeface="Arial Narrow"/>
              </a:rPr>
              <a:t>КТО</a:t>
            </a:r>
            <a:r>
              <a:rPr sz="2400" b="1" spc="-15" dirty="0">
                <a:solidFill>
                  <a:srgbClr val="F2F2F2"/>
                </a:solidFill>
                <a:latin typeface="Arial Narrow"/>
                <a:cs typeface="Arial Narrow"/>
              </a:rPr>
              <a:t>В</a:t>
            </a:r>
            <a:r>
              <a:rPr sz="2400" b="1" dirty="0">
                <a:solidFill>
                  <a:srgbClr val="F2F2F2"/>
                </a:solidFill>
                <a:latin typeface="Arial Narrow"/>
                <a:cs typeface="Arial Narrow"/>
              </a:rPr>
              <a:t> </a:t>
            </a:r>
            <a:endParaRPr sz="2400" dirty="0">
              <a:latin typeface="Arial Narrow"/>
              <a:cs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normAutofit fontScale="90000"/>
          </a:bodyPr>
          <a:lstStyle/>
          <a:p>
            <a:pPr eaLnBrk="1" hangingPunct="1">
              <a:defRPr/>
            </a:pPr>
            <a:r>
              <a:rPr lang="ru-RU" altLang="ru-RU" b="1" dirty="0" smtClean="0">
                <a:solidFill>
                  <a:srgbClr val="2C05BB"/>
                </a:solidFill>
                <a:effectLst>
                  <a:outerShdw blurRad="38100" dist="38100" dir="2700000" algn="tl">
                    <a:srgbClr val="000000">
                      <a:alpha val="43137"/>
                    </a:srgbClr>
                  </a:outerShdw>
                </a:effectLst>
              </a:rPr>
              <a:t>«Классификация» вузов в РФ</a:t>
            </a:r>
          </a:p>
        </p:txBody>
      </p:sp>
      <p:sp>
        <p:nvSpPr>
          <p:cNvPr id="8195" name="Содержимое 2"/>
          <p:cNvSpPr>
            <a:spLocks noGrp="1"/>
          </p:cNvSpPr>
          <p:nvPr>
            <p:ph idx="1"/>
          </p:nvPr>
        </p:nvSpPr>
        <p:spPr/>
        <p:txBody>
          <a:bodyPr/>
          <a:lstStyle/>
          <a:p>
            <a:pPr eaLnBrk="1" hangingPunct="1"/>
            <a:r>
              <a:rPr lang="ru-RU" altLang="ru-RU" dirty="0" smtClean="0"/>
              <a:t>Национальное достояние</a:t>
            </a:r>
          </a:p>
          <a:p>
            <a:pPr eaLnBrk="1" hangingPunct="1"/>
            <a:r>
              <a:rPr lang="ru-RU" altLang="ru-RU" dirty="0" smtClean="0"/>
              <a:t>Федеральные</a:t>
            </a:r>
          </a:p>
          <a:p>
            <a:pPr eaLnBrk="1" hangingPunct="1"/>
            <a:r>
              <a:rPr lang="ru-RU" altLang="ru-RU" dirty="0" smtClean="0"/>
              <a:t>Национальные исследовательские</a:t>
            </a:r>
          </a:p>
          <a:p>
            <a:pPr eaLnBrk="1" hangingPunct="1"/>
            <a:r>
              <a:rPr lang="ru-RU" altLang="ru-RU" dirty="0" smtClean="0"/>
              <a:t>Опорные </a:t>
            </a:r>
          </a:p>
          <a:p>
            <a:pPr eaLnBrk="1" hangingPunct="1"/>
            <a:r>
              <a:rPr lang="ru-RU" altLang="ru-RU" dirty="0" smtClean="0"/>
              <a:t>«Просто университет ?» (прикладной бакалавриат)</a:t>
            </a:r>
          </a:p>
          <a:p>
            <a:pPr eaLnBrk="1" hangingPunct="1"/>
            <a:r>
              <a:rPr lang="ru-RU" altLang="ru-RU" dirty="0" smtClean="0"/>
              <a:t>Академии</a:t>
            </a:r>
          </a:p>
          <a:p>
            <a:pPr eaLnBrk="1" hangingPunct="1"/>
            <a:r>
              <a:rPr lang="ru-RU" altLang="ru-RU" dirty="0" smtClean="0"/>
              <a:t>Институты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normAutofit fontScale="90000"/>
          </a:bodyPr>
          <a:lstStyle/>
          <a:p>
            <a:pPr eaLnBrk="1" hangingPunct="1"/>
            <a:r>
              <a:rPr lang="ru-RU" altLang="ru-RU" dirty="0" smtClean="0"/>
              <a:t>«Экзотическая» классификация</a:t>
            </a:r>
          </a:p>
        </p:txBody>
      </p:sp>
      <p:sp>
        <p:nvSpPr>
          <p:cNvPr id="6147" name="Содержимое 2"/>
          <p:cNvSpPr>
            <a:spLocks noGrp="1"/>
          </p:cNvSpPr>
          <p:nvPr>
            <p:ph idx="1"/>
          </p:nvPr>
        </p:nvSpPr>
        <p:spPr>
          <a:xfrm>
            <a:off x="457200" y="1268413"/>
            <a:ext cx="8229600" cy="5113337"/>
          </a:xfrm>
        </p:spPr>
        <p:txBody>
          <a:bodyPr/>
          <a:lstStyle/>
          <a:p>
            <a:pPr eaLnBrk="1" hangingPunct="1"/>
            <a:r>
              <a:rPr lang="ru-RU" altLang="ru-RU" dirty="0" smtClean="0"/>
              <a:t>Университет 1.0 (образование)</a:t>
            </a:r>
          </a:p>
          <a:p>
            <a:pPr eaLnBrk="1" hangingPunct="1"/>
            <a:r>
              <a:rPr lang="ru-RU" altLang="ru-RU" dirty="0" smtClean="0"/>
              <a:t>Университет 2.0 (образование + наука)</a:t>
            </a:r>
          </a:p>
          <a:p>
            <a:pPr eaLnBrk="1" hangingPunct="1"/>
            <a:r>
              <a:rPr lang="ru-RU" altLang="ru-RU" dirty="0" smtClean="0"/>
              <a:t>Университет 3.0 (</a:t>
            </a:r>
            <a:r>
              <a:rPr lang="ru-RU" altLang="ru-RU" sz="2400" dirty="0" smtClean="0"/>
              <a:t>образование + наука +</a:t>
            </a:r>
            <a:r>
              <a:rPr lang="ru-RU" altLang="ru-RU" sz="2400" dirty="0" err="1" smtClean="0"/>
              <a:t>иннвации+</a:t>
            </a:r>
            <a:r>
              <a:rPr lang="ru-RU" altLang="ru-RU" sz="2400" dirty="0" smtClean="0"/>
              <a:t> </a:t>
            </a:r>
            <a:r>
              <a:rPr lang="ru-RU" altLang="ru-RU" sz="2400" dirty="0" err="1" smtClean="0"/>
              <a:t>стартапы+</a:t>
            </a:r>
            <a:r>
              <a:rPr lang="ru-RU" altLang="ru-RU" sz="2400" dirty="0" smtClean="0"/>
              <a:t> малые предприятия + …</a:t>
            </a:r>
            <a:r>
              <a:rPr lang="ru-RU" altLang="ru-RU" dirty="0" smtClean="0"/>
              <a:t>)</a:t>
            </a:r>
          </a:p>
          <a:p>
            <a:pPr eaLnBrk="1" hangingPunct="1"/>
            <a:r>
              <a:rPr lang="ru-RU" altLang="ru-RU" dirty="0" smtClean="0">
                <a:solidFill>
                  <a:srgbClr val="FF0000"/>
                </a:solidFill>
              </a:rPr>
              <a:t>Университет 4.0 </a:t>
            </a:r>
            <a:r>
              <a:rPr lang="ru-RU" altLang="ru-RU" dirty="0" smtClean="0"/>
              <a:t>(</a:t>
            </a:r>
            <a:r>
              <a:rPr lang="ru-RU" altLang="ru-RU" sz="1600" dirty="0" smtClean="0"/>
              <a:t>от школы </a:t>
            </a:r>
            <a:r>
              <a:rPr lang="ru-RU" altLang="ru-RU" sz="1600" b="1" dirty="0" smtClean="0"/>
              <a:t>преодолевает</a:t>
            </a:r>
            <a:r>
              <a:rPr lang="ru-RU" altLang="ru-RU" sz="1600" dirty="0" smtClean="0"/>
              <a:t> устаревшую картину мира, методы и формы мышления, коммуникации, деятельности; технологии и формы образования; институциональные формы организации науки и образования;   </a:t>
            </a:r>
            <a:r>
              <a:rPr lang="ru-RU" altLang="ru-RU" sz="1600" b="1" dirty="0" smtClean="0"/>
              <a:t>создает </a:t>
            </a:r>
            <a:r>
              <a:rPr lang="ru-RU" altLang="ru-RU" sz="1600" dirty="0" smtClean="0"/>
              <a:t>новую картину мира, методы и формы мышления, коммуникации, деятельности; технологии и формы образования; институциональные формы организации науки и образования;   </a:t>
            </a:r>
            <a:r>
              <a:rPr lang="ru-RU" altLang="ru-RU" sz="1600" b="1" dirty="0" smtClean="0"/>
              <a:t>разворачивает</a:t>
            </a:r>
            <a:r>
              <a:rPr lang="ru-RU" altLang="ru-RU" sz="1600" dirty="0" smtClean="0">
                <a:solidFill>
                  <a:srgbClr val="FF0000"/>
                </a:solidFill>
              </a:rPr>
              <a:t> производство новых знаний и производств</a:t>
            </a:r>
            <a:r>
              <a:rPr lang="ru-RU" altLang="ru-RU" sz="1600" dirty="0" smtClean="0"/>
              <a:t>, готовит интеллектуалов с новыми наборами компетенций</a:t>
            </a:r>
            <a:r>
              <a:rPr lang="ru-RU" altLang="ru-RU"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683568" y="404813"/>
            <a:ext cx="8136904" cy="5767387"/>
          </a:xfrm>
        </p:spPr>
        <p:txBody>
          <a:bodyPr>
            <a:normAutofit fontScale="70000" lnSpcReduction="20000"/>
          </a:bodyPr>
          <a:lstStyle/>
          <a:p>
            <a:r>
              <a:rPr lang="ru-RU" dirty="0" smtClean="0">
                <a:solidFill>
                  <a:srgbClr val="C00000"/>
                </a:solidFill>
              </a:rPr>
              <a:t>Вузы, победившие в первом этапе конкурсного отбора по созданию опорных университетов и защитившие свои программы развития, получат в 2016 году субсидии на поддержку программ развития в размере от 100 до 150 </a:t>
            </a:r>
            <a:r>
              <a:rPr lang="ru-RU" dirty="0" err="1" smtClean="0">
                <a:solidFill>
                  <a:srgbClr val="C00000"/>
                </a:solidFill>
              </a:rPr>
              <a:t>млн</a:t>
            </a:r>
            <a:r>
              <a:rPr lang="ru-RU" dirty="0" smtClean="0">
                <a:solidFill>
                  <a:srgbClr val="C00000"/>
                </a:solidFill>
              </a:rPr>
              <a:t> рублей.</a:t>
            </a:r>
          </a:p>
          <a:p>
            <a:endParaRPr lang="ru-RU" dirty="0" smtClean="0"/>
          </a:p>
          <a:p>
            <a:pPr>
              <a:buNone/>
            </a:pPr>
            <a:r>
              <a:rPr lang="ru-RU" dirty="0" smtClean="0"/>
              <a:t>1. Волгоградский государственный технический университет;</a:t>
            </a:r>
          </a:p>
          <a:p>
            <a:pPr>
              <a:buNone/>
            </a:pPr>
            <a:r>
              <a:rPr lang="ru-RU" dirty="0" smtClean="0"/>
              <a:t>2. Воронежский государственный технический университет;</a:t>
            </a:r>
          </a:p>
          <a:p>
            <a:pPr>
              <a:buNone/>
            </a:pPr>
            <a:r>
              <a:rPr lang="ru-RU" dirty="0" smtClean="0"/>
              <a:t>3. Вятский государственный университет;</a:t>
            </a:r>
          </a:p>
          <a:p>
            <a:pPr>
              <a:buNone/>
            </a:pPr>
            <a:r>
              <a:rPr lang="ru-RU" dirty="0" smtClean="0"/>
              <a:t>4. Донской государственный технический университет;</a:t>
            </a:r>
          </a:p>
          <a:p>
            <a:pPr>
              <a:buNone/>
            </a:pPr>
            <a:r>
              <a:rPr lang="ru-RU" dirty="0" smtClean="0"/>
              <a:t>5. Костромской государственный технологический университет;</a:t>
            </a:r>
          </a:p>
          <a:p>
            <a:pPr>
              <a:buNone/>
            </a:pPr>
            <a:r>
              <a:rPr lang="ru-RU" dirty="0" smtClean="0"/>
              <a:t>6. Омский государственный технический университет;</a:t>
            </a:r>
          </a:p>
          <a:p>
            <a:pPr>
              <a:buNone/>
            </a:pPr>
            <a:r>
              <a:rPr lang="ru-RU" dirty="0" smtClean="0"/>
              <a:t>7. Орловский государственный университет имени И.С. Тургенева;</a:t>
            </a:r>
          </a:p>
          <a:p>
            <a:pPr>
              <a:buNone/>
            </a:pPr>
            <a:r>
              <a:rPr lang="ru-RU" dirty="0" smtClean="0"/>
              <a:t>8. Самарский государственный технический университет;</a:t>
            </a:r>
          </a:p>
          <a:p>
            <a:pPr>
              <a:buNone/>
            </a:pPr>
            <a:r>
              <a:rPr lang="ru-RU" dirty="0" smtClean="0"/>
              <a:t>9. Сибирский государственный аэрокосмический университет имени академика М.Ф. </a:t>
            </a:r>
            <a:r>
              <a:rPr lang="ru-RU" dirty="0" err="1" smtClean="0"/>
              <a:t>Решетнева</a:t>
            </a:r>
            <a:r>
              <a:rPr lang="ru-RU" dirty="0" smtClean="0"/>
              <a:t>;</a:t>
            </a:r>
          </a:p>
          <a:p>
            <a:pPr>
              <a:buNone/>
            </a:pPr>
            <a:r>
              <a:rPr lang="ru-RU" dirty="0" smtClean="0"/>
              <a:t>10. Тюменский государственный нефтегазовый университет;</a:t>
            </a:r>
          </a:p>
          <a:p>
            <a:pPr>
              <a:buNone/>
            </a:pPr>
            <a:r>
              <a:rPr lang="ru-RU" dirty="0" smtClean="0"/>
              <a:t>11. Уфимский государственный нефтяной технический университет.</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dirty="0" smtClean="0"/>
              <a:t>22 опорных университета второй волны</a:t>
            </a:r>
            <a:endParaRPr lang="ru-RU" sz="3200" dirty="0"/>
          </a:p>
        </p:txBody>
      </p:sp>
      <p:sp>
        <p:nvSpPr>
          <p:cNvPr id="5" name="Содержимое 4"/>
          <p:cNvSpPr>
            <a:spLocks noGrp="1"/>
          </p:cNvSpPr>
          <p:nvPr>
            <p:ph idx="1"/>
          </p:nvPr>
        </p:nvSpPr>
        <p:spPr/>
        <p:txBody>
          <a:bodyPr>
            <a:normAutofit fontScale="70000" lnSpcReduction="20000"/>
          </a:bodyPr>
          <a:lstStyle/>
          <a:p>
            <a:r>
              <a:rPr lang="ru-RU" dirty="0" smtClean="0"/>
              <a:t>22 опорных университета второй волны. Вторая волна конкурса прошла в марте-апреле 2017 года. Всего на рассмотрение конкурсной комиссии было представлено 86 заявок, что почти в шесть раз больше, чем в предыдущем году. Победителями стали 22 вуза, которые разделены на две группы, в зависимости от условий финансирования.</a:t>
            </a:r>
          </a:p>
          <a:p>
            <a:r>
              <a:rPr lang="ru-RU" dirty="0" smtClean="0"/>
              <a:t/>
            </a:r>
            <a:br>
              <a:rPr lang="ru-RU" dirty="0" smtClean="0"/>
            </a:br>
            <a:r>
              <a:rPr lang="ru-RU" dirty="0" smtClean="0"/>
              <a:t> </a:t>
            </a:r>
            <a:r>
              <a:rPr lang="ru-RU" dirty="0" smtClean="0">
                <a:solidFill>
                  <a:srgbClr val="FF0000"/>
                </a:solidFill>
              </a:rPr>
              <a:t>Группа 1 - победитель конкурсного отбора с выделением финансирования реализации программы развития (в 2017 году – 100 млн. рублей); </a:t>
            </a:r>
          </a:p>
          <a:p>
            <a:r>
              <a:rPr lang="ru-RU" dirty="0" smtClean="0">
                <a:solidFill>
                  <a:srgbClr val="FF0000"/>
                </a:solidFill>
              </a:rPr>
              <a:t>Группа 2 - победитель конкурсного отбора без выделения финансирования реализации программы развития.</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t/>
            </a:r>
            <a:br>
              <a:rPr lang="ru-RU" dirty="0" smtClean="0"/>
            </a:br>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539552" y="188640"/>
          <a:ext cx="8361594" cy="6453397"/>
        </p:xfrm>
        <a:graphic>
          <a:graphicData uri="http://schemas.openxmlformats.org/drawingml/2006/table">
            <a:tbl>
              <a:tblPr firstRow="1" bandRow="1">
                <a:tableStyleId>{5C22544A-7EE6-4342-B048-85BDC9FD1C3A}</a:tableStyleId>
              </a:tblPr>
              <a:tblGrid>
                <a:gridCol w="432048"/>
                <a:gridCol w="7488832"/>
                <a:gridCol w="440714"/>
              </a:tblGrid>
              <a:tr h="326917">
                <a:tc>
                  <a:txBody>
                    <a:bodyPr/>
                    <a:lstStyle/>
                    <a:p>
                      <a:r>
                        <a:rPr lang="ru-RU" sz="1400" dirty="0" smtClean="0"/>
                        <a:t>№</a:t>
                      </a:r>
                      <a:endParaRPr lang="ru-RU" sz="1400" dirty="0"/>
                    </a:p>
                  </a:txBody>
                  <a:tcPr/>
                </a:tc>
                <a:tc>
                  <a:txBody>
                    <a:bodyPr/>
                    <a:lstStyle/>
                    <a:p>
                      <a:r>
                        <a:rPr lang="ru-RU" sz="1400" dirty="0" smtClean="0"/>
                        <a:t>Наименование вуза</a:t>
                      </a:r>
                      <a:endParaRPr lang="ru-RU" sz="1400" dirty="0"/>
                    </a:p>
                  </a:txBody>
                  <a:tcPr/>
                </a:tc>
                <a:tc>
                  <a:txBody>
                    <a:bodyPr/>
                    <a:lstStyle/>
                    <a:p>
                      <a:r>
                        <a:rPr lang="ru-RU" sz="1400" dirty="0" smtClean="0"/>
                        <a:t>Гр.</a:t>
                      </a:r>
                      <a:endParaRPr lang="ru-RU" sz="1400" dirty="0"/>
                    </a:p>
                  </a:txBody>
                  <a:tcPr/>
                </a:tc>
              </a:tr>
              <a:tr h="517619">
                <a:tc>
                  <a:txBody>
                    <a:bodyPr/>
                    <a:lstStyle/>
                    <a:p>
                      <a:r>
                        <a:rPr lang="ru-RU" sz="1600" dirty="0" smtClean="0"/>
                        <a:t>1</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Владимирский государственный университет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2</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Мурманский арктический государственный университет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3</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Нижегородский государственный технический университет им. Р.Е. Алексеева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4</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Новосибирский государственный технический университет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5</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Сибирский государственный медицинский университет Минздрава России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6</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Тульский государственный университет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7</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Череповецкий государственный университет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8</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Ярославский государственный университет им. П.Г. Демидова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1</a:t>
                      </a:r>
                      <a:endParaRPr lang="ru-RU" sz="1400" dirty="0"/>
                    </a:p>
                  </a:txBody>
                  <a:tcPr/>
                </a:tc>
              </a:tr>
              <a:tr h="517619">
                <a:tc>
                  <a:txBody>
                    <a:bodyPr/>
                    <a:lstStyle/>
                    <a:p>
                      <a:r>
                        <a:rPr lang="ru-RU" sz="1600" dirty="0" smtClean="0"/>
                        <a:t>9</a:t>
                      </a:r>
                      <a:endParaRPr lang="ru-RU" sz="1600" dirty="0"/>
                    </a:p>
                  </a:txBody>
                  <a:tcPr/>
                </a:tc>
                <a:tc>
                  <a:txBody>
                    <a:bodyPr/>
                    <a:lstStyle/>
                    <a:p>
                      <a:r>
                        <a:rPr lang="ru-RU" sz="1600" dirty="0" smtClean="0"/>
                        <a:t>Алтайский государственный университет</a:t>
                      </a:r>
                    </a:p>
                    <a:p>
                      <a:endParaRPr lang="ru-RU" sz="1600" dirty="0"/>
                    </a:p>
                  </a:txBody>
                  <a:tcPr/>
                </a:tc>
                <a:tc>
                  <a:txBody>
                    <a:bodyPr/>
                    <a:lstStyle/>
                    <a:p>
                      <a:r>
                        <a:rPr lang="ru-RU" sz="1400" dirty="0" smtClean="0"/>
                        <a:t>2</a:t>
                      </a:r>
                      <a:endParaRPr lang="ru-RU" sz="1400" dirty="0"/>
                    </a:p>
                  </a:txBody>
                  <a:tcPr/>
                </a:tc>
              </a:tr>
              <a:tr h="517619">
                <a:tc>
                  <a:txBody>
                    <a:bodyPr/>
                    <a:lstStyle/>
                    <a:p>
                      <a:r>
                        <a:rPr lang="ru-RU" sz="1600" dirty="0" smtClean="0"/>
                        <a:t>10</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Белгородский государственный технологический университет им. В.Г. Шухова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r>
                        <a:rPr lang="ru-RU" sz="1400" dirty="0" smtClean="0"/>
                        <a:t>2</a:t>
                      </a:r>
                      <a:endParaRPr lang="ru-RU" sz="1400" dirty="0"/>
                    </a:p>
                  </a:txBody>
                  <a:tcPr/>
                </a:tc>
              </a:tr>
              <a:tr h="326917">
                <a:tc>
                  <a:txBody>
                    <a:bodyPr/>
                    <a:lstStyle/>
                    <a:p>
                      <a:r>
                        <a:rPr lang="ru-RU" sz="1600" dirty="0" smtClean="0"/>
                        <a:t>11</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Калмыцкий государственный университет</a:t>
                      </a:r>
                      <a:endParaRPr lang="ru-RU" sz="1600" dirty="0"/>
                    </a:p>
                  </a:txBody>
                  <a:tcPr/>
                </a:tc>
                <a:tc>
                  <a:txBody>
                    <a:bodyPr/>
                    <a:lstStyle/>
                    <a:p>
                      <a:r>
                        <a:rPr lang="ru-RU" sz="1400" dirty="0" smtClean="0"/>
                        <a:t>2</a:t>
                      </a:r>
                      <a:endParaRPr lang="ru-RU" sz="1400"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67544" y="476672"/>
          <a:ext cx="8361594" cy="5913120"/>
        </p:xfrm>
        <a:graphic>
          <a:graphicData uri="http://schemas.openxmlformats.org/drawingml/2006/table">
            <a:tbl>
              <a:tblPr firstRow="1" bandRow="1">
                <a:tableStyleId>{5C22544A-7EE6-4342-B048-85BDC9FD1C3A}</a:tableStyleId>
              </a:tblPr>
              <a:tblGrid>
                <a:gridCol w="432048"/>
                <a:gridCol w="7488832"/>
                <a:gridCol w="440714"/>
              </a:tblGrid>
              <a:tr h="337462">
                <a:tc>
                  <a:txBody>
                    <a:bodyPr/>
                    <a:lstStyle/>
                    <a:p>
                      <a:r>
                        <a:rPr lang="ru-RU" sz="1400" dirty="0" smtClean="0"/>
                        <a:t>12</a:t>
                      </a:r>
                      <a:endParaRPr lang="ru-RU" sz="1400" dirty="0"/>
                    </a:p>
                  </a:txBody>
                  <a:tcPr/>
                </a:tc>
                <a:tc>
                  <a:txBody>
                    <a:bodyPr/>
                    <a:lstStyle/>
                    <a:p>
                      <a:r>
                        <a:rPr lang="ru-RU" sz="1400" dirty="0" smtClean="0"/>
                        <a:t>Кемеровский государственный университет</a:t>
                      </a:r>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13</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Магнитогорский государственный технический университет им. Г.И. Носова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14</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Марийский государственный университет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15</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Новгородский государственный университет имени Ярослава Мудрого</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16</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Петрозаводский государственный университет</a:t>
                      </a:r>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17</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Псковский государственный университет</a:t>
                      </a:r>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18</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Саратовский государственный технический университет имени  Ю.А. Гагарина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19</a:t>
                      </a:r>
                      <a:endParaRPr lang="ru-RU" sz="1400" dirty="0"/>
                    </a:p>
                  </a:txBody>
                  <a:tcPr/>
                </a:tc>
                <a:tc>
                  <a:txBody>
                    <a:bodyPr/>
                    <a:lstStyle/>
                    <a:p>
                      <a:r>
                        <a:rPr lang="ru-RU" sz="1400" dirty="0" smtClean="0"/>
                        <a:t>Сочинский государственный университет</a:t>
                      </a:r>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20</a:t>
                      </a:r>
                      <a:endParaRPr lang="ru-RU" sz="1400" dirty="0"/>
                    </a:p>
                  </a:txBody>
                  <a:tcPr/>
                </a:tc>
                <a:tc>
                  <a:txBody>
                    <a:bodyPr/>
                    <a:lstStyle/>
                    <a:p>
                      <a:r>
                        <a:rPr lang="ru-RU" sz="1400" dirty="0" smtClean="0"/>
                        <a:t>Сыктывкарский государственный университет имени Питирима Сорокина </a:t>
                      </a:r>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21</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Тольяттинский государственный университет</a:t>
                      </a:r>
                    </a:p>
                    <a:p>
                      <a:endParaRPr lang="ru-RU" sz="1400" dirty="0"/>
                    </a:p>
                  </a:txBody>
                  <a:tcPr/>
                </a:tc>
                <a:tc>
                  <a:txBody>
                    <a:bodyPr/>
                    <a:lstStyle/>
                    <a:p>
                      <a:r>
                        <a:rPr lang="ru-RU" sz="1400" dirty="0" smtClean="0"/>
                        <a:t>2</a:t>
                      </a:r>
                      <a:endParaRPr lang="ru-RU" sz="1400" dirty="0"/>
                    </a:p>
                  </a:txBody>
                  <a:tcPr/>
                </a:tc>
              </a:tr>
              <a:tr h="337462">
                <a:tc>
                  <a:txBody>
                    <a:bodyPr/>
                    <a:lstStyle/>
                    <a:p>
                      <a:r>
                        <a:rPr lang="ru-RU" sz="1400" dirty="0" smtClean="0"/>
                        <a:t>22</a:t>
                      </a:r>
                      <a:endParaRPr lang="ru-RU" sz="1400" dirty="0"/>
                    </a:p>
                  </a:txBody>
                  <a:tcPr/>
                </a:tc>
                <a:tc>
                  <a:txBody>
                    <a:bodyPr/>
                    <a:lstStyle/>
                    <a:p>
                      <a:r>
                        <a:rPr lang="ru-RU" sz="1400" dirty="0" smtClean="0"/>
                        <a:t>Ульяновский государственный университет</a:t>
                      </a:r>
                    </a:p>
                    <a:p>
                      <a:endParaRPr lang="ru-RU" sz="1400" dirty="0"/>
                    </a:p>
                  </a:txBody>
                  <a:tcPr/>
                </a:tc>
                <a:tc>
                  <a:txBody>
                    <a:bodyPr/>
                    <a:lstStyle/>
                    <a:p>
                      <a:r>
                        <a:rPr lang="ru-RU" sz="1400" dirty="0" smtClean="0"/>
                        <a:t>2</a:t>
                      </a:r>
                      <a:endParaRPr lang="ru-RU" sz="140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476672"/>
            <a:ext cx="8229600" cy="6048672"/>
          </a:xfrm>
        </p:spPr>
        <p:txBody>
          <a:bodyPr>
            <a:normAutofit fontScale="25000" lnSpcReduction="20000"/>
          </a:bodyPr>
          <a:lstStyle/>
          <a:p>
            <a:r>
              <a:rPr lang="ru-RU" sz="5600" dirty="0" smtClean="0">
                <a:solidFill>
                  <a:schemeClr val="accent5">
                    <a:lumMod val="50000"/>
                  </a:schemeClr>
                </a:solidFill>
              </a:rPr>
              <a:t>30.07.2019 15:48 </a:t>
            </a:r>
          </a:p>
          <a:p>
            <a:r>
              <a:rPr lang="ru-RU" sz="5600" dirty="0" smtClean="0">
                <a:solidFill>
                  <a:schemeClr val="accent5">
                    <a:lumMod val="50000"/>
                  </a:schemeClr>
                </a:solidFill>
              </a:rPr>
              <a:t>В </a:t>
            </a:r>
            <a:r>
              <a:rPr lang="ru-RU" sz="5600" dirty="0" smtClean="0">
                <a:solidFill>
                  <a:schemeClr val="accent5">
                    <a:lumMod val="50000"/>
                  </a:schemeClr>
                </a:solidFill>
              </a:rPr>
              <a:t>рамках реализации мероприятий Национального проекта «Образование» в </a:t>
            </a:r>
            <a:r>
              <a:rPr lang="ru-RU" sz="5600" dirty="0" err="1" smtClean="0">
                <a:solidFill>
                  <a:schemeClr val="accent5">
                    <a:lumMod val="50000"/>
                  </a:schemeClr>
                </a:solidFill>
              </a:rPr>
              <a:t>Минобрнауки</a:t>
            </a:r>
            <a:r>
              <a:rPr lang="ru-RU" sz="5600" dirty="0" smtClean="0">
                <a:solidFill>
                  <a:schemeClr val="accent5">
                    <a:lumMod val="50000"/>
                  </a:schemeClr>
                </a:solidFill>
              </a:rPr>
              <a:t> России состоялось заседание Совета по реализации программ развития опорных университетов, имеющих ключевое значение для промышленного и социально-экономического развития субъектов Российской Федерации.</a:t>
            </a:r>
          </a:p>
          <a:p>
            <a:r>
              <a:rPr lang="ru-RU" dirty="0" smtClean="0"/>
              <a:t/>
            </a:r>
            <a:br>
              <a:rPr lang="ru-RU" dirty="0" smtClean="0"/>
            </a:br>
            <a:endParaRPr lang="ru-RU" dirty="0" smtClean="0"/>
          </a:p>
          <a:p>
            <a:r>
              <a:rPr lang="ru-RU" dirty="0" smtClean="0"/>
              <a:t/>
            </a:r>
            <a:br>
              <a:rPr lang="ru-RU" dirty="0" smtClean="0"/>
            </a:br>
            <a:endParaRPr lang="ru-RU" dirty="0" smtClean="0"/>
          </a:p>
          <a:p>
            <a:pPr algn="just"/>
            <a:r>
              <a:rPr lang="ru-RU" sz="5600" dirty="0" smtClean="0"/>
              <a:t>Советом </a:t>
            </a:r>
            <a:r>
              <a:rPr lang="ru-RU" sz="5600" dirty="0" smtClean="0"/>
              <a:t>принято решение о выделении трех групп опорных университетов на основе оценки их потенциала. При распределении вузов по группам учитывались итоги анализа результативности реализации программ развития опорных университетов в 2018 году. Оценивались три блока показателей: динамика прироста значений ключевых показателей результативности, количественные значения ключевых показателей результативности деятельности опорного университета, экспертная оценка реализации программ развития.</a:t>
            </a:r>
          </a:p>
          <a:p>
            <a:pPr algn="just"/>
            <a:r>
              <a:rPr lang="ru-RU" sz="5600" dirty="0" smtClean="0"/>
              <a:t/>
            </a:r>
            <a:br>
              <a:rPr lang="ru-RU" sz="5600" dirty="0" smtClean="0"/>
            </a:br>
            <a:endParaRPr lang="ru-RU" sz="5600" dirty="0" smtClean="0"/>
          </a:p>
          <a:p>
            <a:pPr algn="just"/>
            <a:r>
              <a:rPr lang="ru-RU" sz="5600" dirty="0" smtClean="0"/>
              <a:t>К группе лидеров в реализации программ развития опорных университетов, работа которых оценена наиболее высоко, отнесены Белгородский государственный технологический университет им. В.Г. Шухова, Нижегородский государственный технический университет им. Р.Е. Алексеева, Магнитогорский государственный технический университет им. Г.И. Носова,  Новосибирский государственный технический университет. </a:t>
            </a:r>
          </a:p>
          <a:p>
            <a:pPr algn="just"/>
            <a:r>
              <a:rPr lang="ru-RU" sz="5600" dirty="0" smtClean="0"/>
              <a:t/>
            </a:r>
            <a:br>
              <a:rPr lang="ru-RU" sz="5600" dirty="0" smtClean="0"/>
            </a:br>
            <a:endParaRPr lang="ru-RU" sz="5600" dirty="0" smtClean="0"/>
          </a:p>
          <a:p>
            <a:pPr algn="just"/>
            <a:r>
              <a:rPr lang="ru-RU" sz="5600" dirty="0" smtClean="0"/>
              <a:t>Во вторую группу вошли 12 опорных университетов. Это  Петрозаводский государственный университет, Череповецкий государственный университет, Ульяновский государственный университет, Саратовский государственный технический университет имени Гагарина Ю.А., Ярославский государственный университет им. П.Г. Демидова, Алтайский государственный университет, Мурманский арктический государственный университет, Кемеровский государственный университет, Тольяттинский государственный университет, Сыктывкарский государственный университет имени Питирима Сорокина, Сибирский государственный медицинский университет Минздрава России, Новгородский государственный университет имени Ярослава Мудрого.</a:t>
            </a:r>
          </a:p>
          <a:p>
            <a:pPr algn="just"/>
            <a:r>
              <a:rPr lang="ru-RU" sz="5600" dirty="0" smtClean="0"/>
              <a:t/>
            </a:r>
            <a:br>
              <a:rPr lang="ru-RU" sz="5600" dirty="0" smtClean="0"/>
            </a:br>
            <a:endParaRPr lang="ru-RU" sz="5600" dirty="0" smtClean="0"/>
          </a:p>
          <a:p>
            <a:r>
              <a:rPr lang="ru-RU" sz="5600" dirty="0" smtClean="0"/>
              <a:t/>
            </a:r>
            <a:br>
              <a:rPr lang="ru-RU" sz="5600" dirty="0" smtClean="0"/>
            </a:br>
            <a:endParaRPr lang="ru-RU" sz="5600"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807312"/>
          </a:xfrm>
        </p:spPr>
        <p:txBody>
          <a:bodyPr anchor="t">
            <a:normAutofit/>
          </a:bodyPr>
          <a:lstStyle/>
          <a:p>
            <a:pPr algn="ctr"/>
            <a:r>
              <a:rPr lang="ru-RU" sz="2800" dirty="0" smtClean="0"/>
              <a:t>Национальный проект </a:t>
            </a:r>
            <a:br>
              <a:rPr lang="ru-RU" sz="2800" dirty="0" smtClean="0"/>
            </a:br>
            <a:r>
              <a:rPr lang="ru-RU" sz="2800" dirty="0" smtClean="0"/>
              <a:t> «Развитие образования»</a:t>
            </a:r>
            <a:br>
              <a:rPr lang="ru-RU" sz="2800" dirty="0" smtClean="0"/>
            </a:br>
            <a:r>
              <a:rPr lang="ru-RU" sz="2800" dirty="0" smtClean="0"/>
              <a:t>2018-2024</a:t>
            </a:r>
            <a:endParaRPr lang="ru-RU" sz="2800" dirty="0"/>
          </a:p>
        </p:txBody>
      </p:sp>
      <p:sp>
        <p:nvSpPr>
          <p:cNvPr id="3" name="Содержимое 2"/>
          <p:cNvSpPr>
            <a:spLocks noGrp="1"/>
          </p:cNvSpPr>
          <p:nvPr>
            <p:ph idx="1"/>
          </p:nvPr>
        </p:nvSpPr>
        <p:spPr>
          <a:xfrm>
            <a:off x="395536" y="1700808"/>
            <a:ext cx="8229600" cy="5256584"/>
          </a:xfrm>
        </p:spPr>
        <p:txBody>
          <a:bodyPr>
            <a:normAutofit fontScale="92500" lnSpcReduction="20000"/>
          </a:bodyPr>
          <a:lstStyle/>
          <a:p>
            <a:pPr algn="just"/>
            <a:r>
              <a:rPr lang="ru-RU" dirty="0" smtClean="0"/>
              <a:t>	</a:t>
            </a:r>
            <a:r>
              <a:rPr lang="ru-RU" sz="2400" dirty="0" smtClean="0"/>
              <a:t>7 мая 2018 года на портале Кремля (</a:t>
            </a:r>
            <a:r>
              <a:rPr lang="ru-RU" sz="2400" dirty="0" err="1" smtClean="0"/>
              <a:t>kremlin.ru</a:t>
            </a:r>
            <a:r>
              <a:rPr lang="ru-RU" sz="2400" dirty="0" smtClean="0"/>
              <a:t>) опубликован текст Указа Президента «О национальных целях и стратегических задачах развития Российской Федерации на период до 2024 года». </a:t>
            </a:r>
          </a:p>
          <a:p>
            <a:pPr algn="just"/>
            <a:r>
              <a:rPr lang="ru-RU" sz="2400" dirty="0" smtClean="0"/>
              <a:t>Указ подписан </a:t>
            </a:r>
            <a:r>
              <a:rPr lang="ru-RU" sz="2400" dirty="0" smtClean="0">
                <a:solidFill>
                  <a:schemeClr val="accent3">
                    <a:lumMod val="75000"/>
                  </a:schemeClr>
                </a:solidFill>
              </a:rPr>
              <a:t>«</a:t>
            </a:r>
            <a:r>
              <a:rPr lang="ru-RU" sz="2400" b="1" dirty="0" smtClean="0">
                <a:solidFill>
                  <a:schemeClr val="accent3">
                    <a:lumMod val="75000"/>
                  </a:schemeClr>
                </a:solidFill>
              </a:rPr>
              <a:t>в целях осуществления прорывного научно-технологического и социально-экономического развития РФ,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a:t>
            </a:r>
            <a:r>
              <a:rPr lang="ru-RU" sz="2400" dirty="0" smtClean="0">
                <a:solidFill>
                  <a:schemeClr val="accent3">
                    <a:lumMod val="75000"/>
                  </a:schemeClr>
                </a:solidFill>
              </a:rPr>
              <a:t>.</a:t>
            </a:r>
            <a:r>
              <a:rPr lang="ru-RU" sz="2400" dirty="0" smtClean="0"/>
              <a:t/>
            </a:r>
            <a:br>
              <a:rPr lang="ru-RU" sz="2400" dirty="0" smtClean="0"/>
            </a:br>
            <a:r>
              <a:rPr lang="ru-RU" sz="2400" dirty="0" smtClean="0"/>
              <a:t>В соответствии с Указом были разработаны и утверждены национальные </a:t>
            </a:r>
            <a:r>
              <a:rPr lang="ru-RU" sz="2400" dirty="0" smtClean="0"/>
              <a:t>проекты (программы) </a:t>
            </a:r>
            <a:r>
              <a:rPr lang="ru-RU" sz="2400" dirty="0" smtClean="0"/>
              <a:t>по </a:t>
            </a:r>
            <a:r>
              <a:rPr lang="ru-RU" sz="2400" b="1" dirty="0" smtClean="0"/>
              <a:t>12 национальных стратегическим направлениям, </a:t>
            </a:r>
            <a:r>
              <a:rPr lang="ru-RU" sz="2400" dirty="0" smtClean="0"/>
              <a:t>в </a:t>
            </a:r>
            <a:r>
              <a:rPr lang="ru-RU" sz="2400" dirty="0" smtClean="0"/>
              <a:t>том числе и по направлению «образование</a:t>
            </a:r>
            <a:r>
              <a:rPr lang="ru-RU" sz="2400" dirty="0" smtClean="0"/>
              <a:t>».</a:t>
            </a:r>
          </a:p>
          <a:p>
            <a:pPr algn="just"/>
            <a:r>
              <a:rPr lang="ru-RU" sz="2400" dirty="0" smtClean="0"/>
              <a:t/>
            </a:r>
            <a:br>
              <a:rPr lang="ru-RU" sz="2400" dirty="0" smtClean="0"/>
            </a:br>
            <a:endParaRPr lang="ru-RU" sz="2400" dirty="0" smtClean="0"/>
          </a:p>
          <a:p>
            <a:pPr algn="just">
              <a:buNone/>
            </a:pPr>
            <a:endParaRPr lang="ru-RU" sz="2300" dirty="0"/>
          </a:p>
        </p:txBody>
      </p:sp>
      <p:pic>
        <p:nvPicPr>
          <p:cNvPr id="5122" name="Picture 2" descr="H:\со старого\фпк\1350028849.jpg"/>
          <p:cNvPicPr>
            <a:picLocks noChangeAspect="1" noChangeArrowheads="1"/>
          </p:cNvPicPr>
          <p:nvPr/>
        </p:nvPicPr>
        <p:blipFill>
          <a:blip r:embed="rId2" cstate="print"/>
          <a:srcRect/>
          <a:stretch>
            <a:fillRect/>
          </a:stretch>
        </p:blipFill>
        <p:spPr bwMode="auto">
          <a:xfrm>
            <a:off x="899592" y="404664"/>
            <a:ext cx="901540" cy="10801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r>
              <a:rPr lang="ru-RU" dirty="0" smtClean="0"/>
              <a:t>Итоги реализации программ развития 6 университетов были признаны удовлетворительными. В этой группе оказались Марийский государственный университет, Калмыцкий государственный университет имени Б.Б. </a:t>
            </a:r>
            <a:r>
              <a:rPr lang="ru-RU" dirty="0" err="1" smtClean="0"/>
              <a:t>Городовикова</a:t>
            </a:r>
            <a:r>
              <a:rPr lang="ru-RU" dirty="0" smtClean="0"/>
              <a:t>, Сочинский государственный университет, Владимирский государственный университет имени Александра Григорьевича и Николая Григорьевича Столетовых, Псковский государственный университет, Тульский государственный </a:t>
            </a:r>
            <a:r>
              <a:rPr lang="ru-RU" dirty="0" smtClean="0"/>
              <a:t>университет.</a:t>
            </a:r>
            <a:endParaRPr lang="ru-RU" dirty="0" smtClean="0"/>
          </a:p>
          <a:p>
            <a:r>
              <a:rPr lang="ru-RU" dirty="0" smtClean="0"/>
              <a:t/>
            </a:r>
            <a:br>
              <a:rPr lang="ru-RU" dirty="0" smtClean="0"/>
            </a:br>
            <a:endParaRPr lang="ru-RU" dirty="0" smtClean="0"/>
          </a:p>
          <a:p>
            <a:r>
              <a:rPr lang="ru-RU" dirty="0" smtClean="0"/>
              <a:t>Решение относительно распределения финансовых средств является одной из контрольных точек по реализации Национального проекта «Образование». Распределение вузов по трем группам предусматривает последующее предоставление вузам государственной поддержки, дифференцированной по объему выделяемой Министерством науки и высшего образования Российской Федерации субсидии.</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Проблемы среднего профессионального образования в РФ</a:t>
            </a:r>
            <a:endParaRPr lang="ru-RU" sz="3600" dirty="0"/>
          </a:p>
        </p:txBody>
      </p:sp>
      <p:sp>
        <p:nvSpPr>
          <p:cNvPr id="6" name="Текст 5"/>
          <p:cNvSpPr>
            <a:spLocks noGrp="1"/>
          </p:cNvSpPr>
          <p:nvPr>
            <p:ph type="body" idx="1"/>
          </p:nvPr>
        </p:nvSpPr>
        <p:spPr>
          <a:xfrm>
            <a:off x="457200" y="1535112"/>
            <a:ext cx="4040188" cy="3982119"/>
          </a:xfrm>
        </p:spPr>
        <p:txBody>
          <a:bodyPr/>
          <a:lstStyle/>
          <a:p>
            <a:endParaRPr lang="ru-RU" dirty="0"/>
          </a:p>
        </p:txBody>
      </p:sp>
      <p:sp>
        <p:nvSpPr>
          <p:cNvPr id="7" name="Текст 6"/>
          <p:cNvSpPr>
            <a:spLocks noGrp="1"/>
          </p:cNvSpPr>
          <p:nvPr>
            <p:ph type="body" sz="half" idx="3"/>
          </p:nvPr>
        </p:nvSpPr>
        <p:spPr/>
        <p:txBody>
          <a:bodyPr/>
          <a:lstStyle/>
          <a:p>
            <a:endParaRPr lang="ru-RU"/>
          </a:p>
        </p:txBody>
      </p:sp>
      <p:sp>
        <p:nvSpPr>
          <p:cNvPr id="3" name="Содержимое 2"/>
          <p:cNvSpPr>
            <a:spLocks noGrp="1"/>
          </p:cNvSpPr>
          <p:nvPr>
            <p:ph sz="quarter" idx="2"/>
          </p:nvPr>
        </p:nvSpPr>
        <p:spPr/>
        <p:txBody>
          <a:bodyPr>
            <a:normAutofit fontScale="85000" lnSpcReduction="20000"/>
          </a:bodyPr>
          <a:lstStyle/>
          <a:p>
            <a:r>
              <a:rPr lang="ru-RU" dirty="0" smtClean="0"/>
              <a:t>Предприятиям сегодня необходимы квалифицированные специалисты, владеющие достаточным уровнем теории и практики, адаптированные к условиям современного производства. </a:t>
            </a:r>
            <a:r>
              <a:rPr lang="ru-RU" dirty="0" err="1" smtClean="0"/>
              <a:t>Конкурентноспособными</a:t>
            </a:r>
            <a:r>
              <a:rPr lang="ru-RU" dirty="0" smtClean="0"/>
              <a:t> являются специалисты, проявляющие социальную зрелость, активность, способность адаптироваться в социуме и готовность к профессиональному росту и развитию. </a:t>
            </a:r>
          </a:p>
        </p:txBody>
      </p:sp>
      <p:pic>
        <p:nvPicPr>
          <p:cNvPr id="4098" name="Picture 2" descr="C:\Users\User\Desktop\55872_1357.jpg"/>
          <p:cNvPicPr>
            <a:picLocks noGrp="1" noChangeAspect="1" noChangeArrowheads="1"/>
          </p:cNvPicPr>
          <p:nvPr>
            <p:ph sz="quarter" idx="4"/>
          </p:nvPr>
        </p:nvPicPr>
        <p:blipFill>
          <a:blip r:embed="rId2" cstate="print"/>
          <a:srcRect/>
          <a:stretch>
            <a:fillRect/>
          </a:stretch>
        </p:blipFill>
        <p:spPr bwMode="auto">
          <a:xfrm>
            <a:off x="5004048" y="2276872"/>
            <a:ext cx="3271663" cy="39417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799200"/>
          </a:xfrm>
        </p:spPr>
        <p:txBody>
          <a:bodyPr>
            <a:noAutofit/>
          </a:bodyPr>
          <a:lstStyle/>
          <a:p>
            <a:pPr algn="just"/>
            <a:r>
              <a:rPr lang="ru-RU" sz="2800" dirty="0" smtClean="0"/>
              <a:t>Проблема 1. Отрыв обучения от реальных условий практики</a:t>
            </a:r>
            <a:endParaRPr lang="ru-RU" sz="2800" dirty="0"/>
          </a:p>
        </p:txBody>
      </p:sp>
      <p:sp>
        <p:nvSpPr>
          <p:cNvPr id="3" name="Содержимое 2"/>
          <p:cNvSpPr>
            <a:spLocks noGrp="1"/>
          </p:cNvSpPr>
          <p:nvPr>
            <p:ph idx="1"/>
          </p:nvPr>
        </p:nvSpPr>
        <p:spPr>
          <a:xfrm>
            <a:off x="457200" y="1646237"/>
            <a:ext cx="3970784" cy="4526280"/>
          </a:xfrm>
        </p:spPr>
        <p:txBody>
          <a:bodyPr>
            <a:noAutofit/>
          </a:bodyPr>
          <a:lstStyle/>
          <a:p>
            <a:r>
              <a:rPr lang="ru-RU" sz="1600" dirty="0" smtClean="0"/>
              <a:t>Часто бывает так, что образовательные учреждения, осуществляя подготовку специалистов в рамках действующих стандартов, оторваны от реальных условий современного производства. Студенты проходят учебную практику и выполняют практические работы по своей специальности на устаревшем оборудовании, год выпуска которых иногда датируется 60-70-ми годами прошлого века. </a:t>
            </a:r>
          </a:p>
          <a:p>
            <a:r>
              <a:rPr lang="ru-RU" sz="1600" dirty="0" smtClean="0"/>
              <a:t>После окончания учебного заведения выпускники, трудоустраиваясь на современное производство, сталкиваются со многими трудностями профессионального характера, которые влекут за собой и психологический дискомфорт.</a:t>
            </a:r>
            <a:endParaRPr lang="ru-RU" sz="1600" dirty="0"/>
          </a:p>
        </p:txBody>
      </p:sp>
      <p:pic>
        <p:nvPicPr>
          <p:cNvPr id="5122" name="Picture 2" descr="C:\Users\User\Desktop\1356601502_100_3163.jpg"/>
          <p:cNvPicPr>
            <a:picLocks noChangeAspect="1" noChangeArrowheads="1"/>
          </p:cNvPicPr>
          <p:nvPr/>
        </p:nvPicPr>
        <p:blipFill>
          <a:blip r:embed="rId2" cstate="print"/>
          <a:srcRect/>
          <a:stretch>
            <a:fillRect/>
          </a:stretch>
        </p:blipFill>
        <p:spPr bwMode="auto">
          <a:xfrm>
            <a:off x="4716016" y="2132856"/>
            <a:ext cx="4032448" cy="30243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727192"/>
          </a:xfrm>
        </p:spPr>
        <p:txBody>
          <a:bodyPr anchor="t">
            <a:normAutofit/>
          </a:bodyPr>
          <a:lstStyle/>
          <a:p>
            <a:pPr algn="ctr"/>
            <a:r>
              <a:rPr lang="ru-RU" sz="3200" dirty="0" smtClean="0"/>
              <a:t>Проблема 2.  Адаптация выпускников</a:t>
            </a:r>
            <a:endParaRPr lang="ru-RU" sz="3200" dirty="0"/>
          </a:p>
        </p:txBody>
      </p:sp>
      <p:sp>
        <p:nvSpPr>
          <p:cNvPr id="3" name="Содержимое 2"/>
          <p:cNvSpPr>
            <a:spLocks noGrp="1"/>
          </p:cNvSpPr>
          <p:nvPr>
            <p:ph idx="1"/>
          </p:nvPr>
        </p:nvSpPr>
        <p:spPr>
          <a:xfrm>
            <a:off x="251520" y="4149080"/>
            <a:ext cx="8651304" cy="2448272"/>
          </a:xfrm>
        </p:spPr>
        <p:txBody>
          <a:bodyPr>
            <a:noAutofit/>
          </a:bodyPr>
          <a:lstStyle/>
          <a:p>
            <a:r>
              <a:rPr lang="ru-RU" sz="1800" dirty="0" smtClean="0"/>
              <a:t>Процесс адаптации бывшего выпускника в новом трудовом коллективе также является одной из существующих проблем. Не секрет, что молодой специалист, обладая достаточным уровнем профессиональных компетенций, иногда сталкивается </a:t>
            </a:r>
            <a:r>
              <a:rPr lang="ru-RU" sz="1800" dirty="0" smtClean="0">
                <a:solidFill>
                  <a:srgbClr val="FF0000"/>
                </a:solidFill>
              </a:rPr>
              <a:t>со сложными проблемами психологического характера</a:t>
            </a:r>
            <a:r>
              <a:rPr lang="ru-RU" sz="1800" dirty="0" smtClean="0"/>
              <a:t>. Нынешний выпускник зачастую </a:t>
            </a:r>
            <a:r>
              <a:rPr lang="ru-RU" sz="1800" dirty="0" smtClean="0">
                <a:solidFill>
                  <a:srgbClr val="FF0000"/>
                </a:solidFill>
              </a:rPr>
              <a:t>не обладает необходимой гибкостью, </a:t>
            </a:r>
            <a:r>
              <a:rPr lang="ru-RU" sz="1800" dirty="0" smtClean="0"/>
              <a:t>поэтому требуется повышение адаптивности трудовых кадров и их непрерывное развитие. </a:t>
            </a:r>
            <a:br>
              <a:rPr lang="ru-RU" sz="1800" dirty="0" smtClean="0"/>
            </a:br>
            <a:endParaRPr lang="ru-RU" sz="1800" dirty="0"/>
          </a:p>
        </p:txBody>
      </p:sp>
      <p:pic>
        <p:nvPicPr>
          <p:cNvPr id="3074" name="Picture 2" descr="D:\со старого\фпк\учеб. прогр 2017\file65b8wwb0m36ze0lfhrd_800_480.jpg"/>
          <p:cNvPicPr>
            <a:picLocks noChangeAspect="1" noChangeArrowheads="1"/>
          </p:cNvPicPr>
          <p:nvPr/>
        </p:nvPicPr>
        <p:blipFill>
          <a:blip r:embed="rId2" cstate="print"/>
          <a:srcRect/>
          <a:stretch>
            <a:fillRect/>
          </a:stretch>
        </p:blipFill>
        <p:spPr bwMode="auto">
          <a:xfrm>
            <a:off x="3275856" y="836712"/>
            <a:ext cx="3269535" cy="2182415"/>
          </a:xfrm>
          <a:prstGeom prst="rect">
            <a:avLst/>
          </a:prstGeom>
          <a:noFill/>
        </p:spPr>
      </p:pic>
      <p:pic>
        <p:nvPicPr>
          <p:cNvPr id="6146" name="Picture 2" descr="C:\Users\User\Desktop\86298_i_gallerybig.jpg"/>
          <p:cNvPicPr>
            <a:picLocks noChangeAspect="1" noChangeArrowheads="1"/>
          </p:cNvPicPr>
          <p:nvPr/>
        </p:nvPicPr>
        <p:blipFill>
          <a:blip r:embed="rId3" cstate="print"/>
          <a:srcRect/>
          <a:stretch>
            <a:fillRect/>
          </a:stretch>
        </p:blipFill>
        <p:spPr bwMode="auto">
          <a:xfrm>
            <a:off x="2411760" y="836712"/>
            <a:ext cx="4079189" cy="32735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Проблема 3. Низкая информированность молодежи о выбранной специальности</a:t>
            </a:r>
            <a:endParaRPr lang="ru-RU" sz="2400" dirty="0"/>
          </a:p>
        </p:txBody>
      </p:sp>
      <p:sp>
        <p:nvSpPr>
          <p:cNvPr id="3" name="Содержимое 2"/>
          <p:cNvSpPr>
            <a:spLocks noGrp="1"/>
          </p:cNvSpPr>
          <p:nvPr>
            <p:ph idx="1"/>
          </p:nvPr>
        </p:nvSpPr>
        <p:spPr>
          <a:xfrm>
            <a:off x="457200" y="1646237"/>
            <a:ext cx="8147248" cy="2430835"/>
          </a:xfrm>
        </p:spPr>
        <p:txBody>
          <a:bodyPr>
            <a:normAutofit fontScale="32500" lnSpcReduction="20000"/>
          </a:bodyPr>
          <a:lstStyle/>
          <a:p>
            <a:r>
              <a:rPr lang="ru-RU" sz="4900" dirty="0" smtClean="0"/>
              <a:t>Сложившуюся ситуация усугубляет </a:t>
            </a:r>
            <a:r>
              <a:rPr lang="ru-RU" sz="4900" dirty="0" smtClean="0">
                <a:solidFill>
                  <a:srgbClr val="FF0000"/>
                </a:solidFill>
              </a:rPr>
              <a:t>низкая информированность молодежи о выбранной специальности</a:t>
            </a:r>
            <a:r>
              <a:rPr lang="ru-RU" sz="4900" dirty="0" smtClean="0"/>
              <a:t>. Студенты, не ориентированные на работу по специальности после колледжа , указывают следующие причины этого: низкая оплата труда, плохие условия и материально-техническое состояние предприятий, а также монотонность работы на производстве. Молодежь дне устраивают условия профессиональной деятельности: устаревшие производственные технологии, низкая заработная плата, социальный статус в обществе, перспективы дальнейшего профессионального роста и развития как личности в целом и т.д. </a:t>
            </a:r>
            <a:r>
              <a:rPr lang="ru-RU" dirty="0" smtClean="0"/>
              <a:t/>
            </a:r>
            <a:br>
              <a:rPr lang="ru-RU" dirty="0" smtClean="0"/>
            </a:br>
            <a:endParaRPr lang="ru-RU" dirty="0"/>
          </a:p>
        </p:txBody>
      </p:sp>
      <p:pic>
        <p:nvPicPr>
          <p:cNvPr id="1026" name="Picture 2" descr="C:\Users\User\Desktop\медуслуги в россии дорожают_shutterstock_61894675.jpg"/>
          <p:cNvPicPr>
            <a:picLocks noChangeAspect="1" noChangeArrowheads="1"/>
          </p:cNvPicPr>
          <p:nvPr/>
        </p:nvPicPr>
        <p:blipFill>
          <a:blip r:embed="rId2" cstate="print"/>
          <a:srcRect/>
          <a:stretch>
            <a:fillRect/>
          </a:stretch>
        </p:blipFill>
        <p:spPr bwMode="auto">
          <a:xfrm>
            <a:off x="2267744" y="3550740"/>
            <a:ext cx="4104456" cy="287739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727192"/>
          </a:xfrm>
        </p:spPr>
        <p:txBody>
          <a:bodyPr>
            <a:normAutofit/>
          </a:bodyPr>
          <a:lstStyle/>
          <a:p>
            <a:pPr algn="ctr"/>
            <a:r>
              <a:rPr lang="ru-RU" sz="2800" dirty="0" smtClean="0"/>
              <a:t>Проблема 4. Постоянное изменение </a:t>
            </a:r>
            <a:r>
              <a:rPr lang="ru-RU" sz="2800" dirty="0" err="1" smtClean="0"/>
              <a:t>ФГОСов</a:t>
            </a:r>
            <a:endParaRPr lang="ru-RU" sz="2800" dirty="0"/>
          </a:p>
        </p:txBody>
      </p:sp>
      <p:sp>
        <p:nvSpPr>
          <p:cNvPr id="3" name="Содержимое 2"/>
          <p:cNvSpPr>
            <a:spLocks noGrp="1"/>
          </p:cNvSpPr>
          <p:nvPr>
            <p:ph idx="1"/>
          </p:nvPr>
        </p:nvSpPr>
        <p:spPr>
          <a:xfrm>
            <a:off x="3491880" y="1646237"/>
            <a:ext cx="5194920" cy="4526280"/>
          </a:xfrm>
        </p:spPr>
        <p:txBody>
          <a:bodyPr>
            <a:normAutofit fontScale="55000" lnSpcReduction="20000"/>
          </a:bodyPr>
          <a:lstStyle/>
          <a:p>
            <a:r>
              <a:rPr lang="ru-RU" dirty="0" smtClean="0"/>
              <a:t>Постоянное изменение ФГОС СПО привело к </a:t>
            </a:r>
            <a:r>
              <a:rPr lang="ru-RU" dirty="0" smtClean="0">
                <a:solidFill>
                  <a:srgbClr val="FF0000"/>
                </a:solidFill>
              </a:rPr>
              <a:t>многократному росту трудозатрат </a:t>
            </a:r>
            <a:r>
              <a:rPr lang="ru-RU" dirty="0" smtClean="0"/>
              <a:t>на переработку и обновление учебно-методической документации, наличие которой обязательно проверяют контрольно-надзорные органы. </a:t>
            </a:r>
          </a:p>
          <a:p>
            <a:r>
              <a:rPr lang="ru-RU" dirty="0" smtClean="0"/>
              <a:t>Затрудняют эффективную организацию учебного процесса задержки с решением вопросов в области организации и функционирования учебно-методических объединений (</a:t>
            </a:r>
            <a:r>
              <a:rPr lang="ru-RU" dirty="0" smtClean="0">
                <a:solidFill>
                  <a:srgbClr val="FF0000"/>
                </a:solidFill>
              </a:rPr>
              <a:t>УМО)</a:t>
            </a:r>
            <a:r>
              <a:rPr lang="ru-RU" dirty="0" smtClean="0"/>
              <a:t>. </a:t>
            </a:r>
          </a:p>
          <a:p>
            <a:r>
              <a:rPr lang="ru-RU" dirty="0" smtClean="0"/>
              <a:t>Не согласованы в должной степени основные задачи и механизмы актуализации ФГОС на основе разрабатываемых </a:t>
            </a:r>
            <a:r>
              <a:rPr lang="ru-RU" dirty="0" smtClean="0">
                <a:solidFill>
                  <a:srgbClr val="FF0000"/>
                </a:solidFill>
              </a:rPr>
              <a:t>профессиональных стандартов</a:t>
            </a:r>
            <a:r>
              <a:rPr lang="ru-RU" dirty="0" smtClean="0"/>
              <a:t>, организация разработки и рецензирования примерных основных образовательных программ, формирования их реестров. </a:t>
            </a:r>
            <a:endParaRPr lang="ru-RU" dirty="0"/>
          </a:p>
        </p:txBody>
      </p:sp>
      <p:pic>
        <p:nvPicPr>
          <p:cNvPr id="7170" name="Picture 2" descr="D:\со старого\фпк\учеб. прогр 2017\1.jpg"/>
          <p:cNvPicPr>
            <a:picLocks noChangeAspect="1" noChangeArrowheads="1"/>
          </p:cNvPicPr>
          <p:nvPr/>
        </p:nvPicPr>
        <p:blipFill>
          <a:blip r:embed="rId2" cstate="print"/>
          <a:srcRect/>
          <a:stretch>
            <a:fillRect/>
          </a:stretch>
        </p:blipFill>
        <p:spPr bwMode="auto">
          <a:xfrm>
            <a:off x="683568" y="2132856"/>
            <a:ext cx="2826892" cy="344867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253536"/>
            <a:ext cx="8712968" cy="1143000"/>
          </a:xfrm>
        </p:spPr>
        <p:txBody>
          <a:bodyPr>
            <a:normAutofit/>
          </a:bodyPr>
          <a:lstStyle/>
          <a:p>
            <a:pPr algn="ctr"/>
            <a:r>
              <a:rPr lang="ru-RU" sz="2000" dirty="0" smtClean="0"/>
              <a:t>Проблема 5. </a:t>
            </a:r>
            <a:br>
              <a:rPr lang="ru-RU" sz="2000" dirty="0" smtClean="0"/>
            </a:br>
            <a:r>
              <a:rPr lang="ru-RU" sz="2800" dirty="0" smtClean="0"/>
              <a:t> Низкая удовлетворенность профессией </a:t>
            </a:r>
            <a:endParaRPr lang="ru-RU" sz="2800" dirty="0"/>
          </a:p>
        </p:txBody>
      </p:sp>
      <p:sp>
        <p:nvSpPr>
          <p:cNvPr id="3" name="Содержимое 2"/>
          <p:cNvSpPr>
            <a:spLocks noGrp="1"/>
          </p:cNvSpPr>
          <p:nvPr>
            <p:ph idx="1"/>
          </p:nvPr>
        </p:nvSpPr>
        <p:spPr>
          <a:xfrm>
            <a:off x="457200" y="1646237"/>
            <a:ext cx="8147248" cy="2934891"/>
          </a:xfrm>
        </p:spPr>
        <p:txBody>
          <a:bodyPr>
            <a:normAutofit fontScale="62500" lnSpcReduction="20000"/>
          </a:bodyPr>
          <a:lstStyle/>
          <a:p>
            <a:pPr lvl="1"/>
            <a:r>
              <a:rPr lang="ru-RU" dirty="0" smtClean="0"/>
              <a:t>Отношение к профессии влияет и на эффективность учебной деятельности студентов и сказывается на общем уровне профессиональной подготовки. </a:t>
            </a:r>
          </a:p>
          <a:p>
            <a:pPr lvl="1"/>
            <a:r>
              <a:rPr lang="ru-RU" dirty="0" smtClean="0"/>
              <a:t>Низкая удовлетворенность профессией в большинстве случаев становится причиной текучести кадров, а она, в свою очередь, приводит к отрицательным экономическим последствиям. </a:t>
            </a:r>
          </a:p>
          <a:p>
            <a:pPr lvl="1"/>
            <a:r>
              <a:rPr lang="ru-RU" dirty="0" smtClean="0"/>
              <a:t>Кроме того, от удовлетворенности избранной профессией в немалой степени зависит и психическое здоровье человека. </a:t>
            </a:r>
          </a:p>
          <a:p>
            <a:pPr lvl="1"/>
            <a:r>
              <a:rPr lang="ru-RU" dirty="0" smtClean="0"/>
              <a:t>Сегодня в России </a:t>
            </a:r>
            <a:r>
              <a:rPr lang="ru-RU" dirty="0" smtClean="0">
                <a:solidFill>
                  <a:srgbClr val="FF0000"/>
                </a:solidFill>
              </a:rPr>
              <a:t>только 20% занятого населения работает по полученной в образовательном учреждении базовой специальности, а 42% молодежи в первые же два года по окончании профессиональных учебных заведений меняют свои профессии </a:t>
            </a:r>
            <a:r>
              <a:rPr lang="ru-RU" dirty="0" smtClean="0"/>
              <a:t/>
            </a:r>
            <a:br>
              <a:rPr lang="ru-RU" dirty="0" smtClean="0"/>
            </a:br>
            <a:endParaRPr lang="ru-RU" dirty="0"/>
          </a:p>
        </p:txBody>
      </p:sp>
      <p:pic>
        <p:nvPicPr>
          <p:cNvPr id="2" name="Picture 2" descr="C:\Users\User\Desktop\Kakova-srednyaya-zarplata-ukrainskih-meditsinskih-rabotnikov.jpg"/>
          <p:cNvPicPr>
            <a:picLocks noChangeAspect="1" noChangeArrowheads="1"/>
          </p:cNvPicPr>
          <p:nvPr/>
        </p:nvPicPr>
        <p:blipFill>
          <a:blip r:embed="rId3" cstate="print"/>
          <a:srcRect/>
          <a:stretch>
            <a:fillRect/>
          </a:stretch>
        </p:blipFill>
        <p:spPr bwMode="auto">
          <a:xfrm>
            <a:off x="2699792" y="4221088"/>
            <a:ext cx="3802393" cy="228143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Проблема 6. </a:t>
            </a:r>
            <a:br>
              <a:rPr lang="ru-RU" sz="2800" dirty="0" smtClean="0"/>
            </a:br>
            <a:r>
              <a:rPr lang="ru-RU" sz="2800" dirty="0" smtClean="0"/>
              <a:t>Нехватка практических знаний у выпускников</a:t>
            </a:r>
            <a:endParaRPr lang="ru-RU" sz="2800" dirty="0"/>
          </a:p>
        </p:txBody>
      </p:sp>
      <p:sp>
        <p:nvSpPr>
          <p:cNvPr id="3" name="Содержимое 2"/>
          <p:cNvSpPr>
            <a:spLocks noGrp="1"/>
          </p:cNvSpPr>
          <p:nvPr>
            <p:ph idx="1"/>
          </p:nvPr>
        </p:nvSpPr>
        <p:spPr>
          <a:xfrm>
            <a:off x="3563888" y="1646236"/>
            <a:ext cx="5122912" cy="4879107"/>
          </a:xfrm>
          <a:solidFill>
            <a:schemeClr val="accent1">
              <a:lumMod val="40000"/>
              <a:lumOff val="60000"/>
            </a:schemeClr>
          </a:solidFill>
        </p:spPr>
        <p:txBody>
          <a:bodyPr>
            <a:normAutofit fontScale="55000" lnSpcReduction="20000"/>
          </a:bodyPr>
          <a:lstStyle/>
          <a:p>
            <a:r>
              <a:rPr lang="ru-RU" dirty="0" smtClean="0"/>
              <a:t>Среди проблем, выявляемых при подборе специалистов, представители кадровых агентств выделяют </a:t>
            </a:r>
            <a:r>
              <a:rPr lang="ru-RU" dirty="0" smtClean="0">
                <a:solidFill>
                  <a:srgbClr val="FF0000"/>
                </a:solidFill>
              </a:rPr>
              <a:t>недостаток опыта </a:t>
            </a:r>
            <a:r>
              <a:rPr lang="ru-RU" dirty="0" smtClean="0"/>
              <a:t>работы и связанную с этим нехватку практических знаний. Поэтому во многих компаниях приходится </a:t>
            </a:r>
            <a:r>
              <a:rPr lang="ru-RU" dirty="0" smtClean="0">
                <a:solidFill>
                  <a:srgbClr val="FF0000"/>
                </a:solidFill>
              </a:rPr>
              <a:t>обучать молодых специалистов заново,</a:t>
            </a:r>
            <a:r>
              <a:rPr lang="ru-RU" dirty="0" smtClean="0"/>
              <a:t> используя при этом финансовые, кадровые и временные ресурсы. Практически во всех крупных компаниях, принимающих на работу молодых специалистов, существуют специальные корпоративные программы, целью которых является адаптация на конкретном рабочем месте. </a:t>
            </a:r>
          </a:p>
          <a:p>
            <a:r>
              <a:rPr lang="ru-RU" dirty="0" smtClean="0">
                <a:solidFill>
                  <a:srgbClr val="FF0000"/>
                </a:solidFill>
              </a:rPr>
              <a:t>Доля затрат на </a:t>
            </a:r>
            <a:r>
              <a:rPr lang="ru-RU" dirty="0" err="1" smtClean="0">
                <a:solidFill>
                  <a:srgbClr val="FF0000"/>
                </a:solidFill>
              </a:rPr>
              <a:t>доучивание</a:t>
            </a:r>
            <a:r>
              <a:rPr lang="ru-RU" dirty="0" smtClean="0">
                <a:solidFill>
                  <a:srgbClr val="FF0000"/>
                </a:solidFill>
              </a:rPr>
              <a:t> выпускников внутри предприятий составляют до 40% затрат на образование.</a:t>
            </a:r>
          </a:p>
          <a:p>
            <a:r>
              <a:rPr lang="ru-RU" dirty="0" smtClean="0">
                <a:solidFill>
                  <a:srgbClr val="0070C0"/>
                </a:solidFill>
              </a:rPr>
              <a:t>В других странах эта доля - 15-20%. </a:t>
            </a:r>
            <a:endParaRPr lang="ru-RU" dirty="0">
              <a:solidFill>
                <a:srgbClr val="0070C0"/>
              </a:solidFill>
            </a:endParaRPr>
          </a:p>
        </p:txBody>
      </p:sp>
      <p:pic>
        <p:nvPicPr>
          <p:cNvPr id="9218" name="Picture 2" descr="C:\Users\User\Desktop\0009-011-.jpg"/>
          <p:cNvPicPr>
            <a:picLocks noChangeAspect="1" noChangeArrowheads="1"/>
          </p:cNvPicPr>
          <p:nvPr/>
        </p:nvPicPr>
        <p:blipFill>
          <a:blip r:embed="rId2" cstate="print"/>
          <a:srcRect/>
          <a:stretch>
            <a:fillRect/>
          </a:stretch>
        </p:blipFill>
        <p:spPr bwMode="auto">
          <a:xfrm>
            <a:off x="539552" y="1988840"/>
            <a:ext cx="2690945" cy="381642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t>Проблема 7. </a:t>
            </a:r>
            <a:br>
              <a:rPr lang="ru-RU" sz="3200" dirty="0" smtClean="0"/>
            </a:br>
            <a:r>
              <a:rPr lang="ru-RU" sz="3200" dirty="0" smtClean="0"/>
              <a:t> Контрольные цифры приема - КЦП</a:t>
            </a:r>
            <a:endParaRPr lang="ru-RU" sz="3200" dirty="0"/>
          </a:p>
        </p:txBody>
      </p:sp>
      <p:sp>
        <p:nvSpPr>
          <p:cNvPr id="3" name="Содержимое 2"/>
          <p:cNvSpPr>
            <a:spLocks noGrp="1"/>
          </p:cNvSpPr>
          <p:nvPr>
            <p:ph idx="1"/>
          </p:nvPr>
        </p:nvSpPr>
        <p:spPr>
          <a:xfrm>
            <a:off x="457200" y="1646237"/>
            <a:ext cx="8363272" cy="2646859"/>
          </a:xfrm>
        </p:spPr>
        <p:txBody>
          <a:bodyPr>
            <a:normAutofit fontScale="62500" lnSpcReduction="20000"/>
          </a:bodyPr>
          <a:lstStyle/>
          <a:p>
            <a:r>
              <a:rPr lang="ru-RU" b="1" dirty="0" smtClean="0"/>
              <a:t>Объем и структура КЦП</a:t>
            </a:r>
            <a:r>
              <a:rPr lang="ru-RU" dirty="0" smtClean="0"/>
              <a:t> формируется на основе предложений субъектов РФ, крупнейших работодателей и согласуются с федеральными министерствами. </a:t>
            </a:r>
          </a:p>
          <a:p>
            <a:r>
              <a:rPr lang="ru-RU" dirty="0" smtClean="0"/>
              <a:t>При распределении контрольных цифр бюджетного приёма </a:t>
            </a:r>
            <a:r>
              <a:rPr lang="ru-RU" dirty="0" err="1" smtClean="0"/>
              <a:t>Минобрнауки</a:t>
            </a:r>
            <a:r>
              <a:rPr lang="ru-RU" dirty="0" smtClean="0"/>
              <a:t> России исходит из потребностей регионов и отраслей. При распределении бюджетных мест учитывается потенциал образовательной организации на основе мониторинга эффективности ее деятельности, информация по трудоустройству выпускников по данным Минтруда России на основе сведений из центров занятости регионов и др.</a:t>
            </a:r>
          </a:p>
          <a:p>
            <a:endParaRPr lang="ru-RU" dirty="0" smtClean="0"/>
          </a:p>
          <a:p>
            <a:endParaRPr lang="ru-RU" dirty="0"/>
          </a:p>
        </p:txBody>
      </p:sp>
      <p:pic>
        <p:nvPicPr>
          <p:cNvPr id="10242" name="Picture 2" descr="C:\Users\User\Desktop\images.jpg"/>
          <p:cNvPicPr>
            <a:picLocks noChangeAspect="1" noChangeArrowheads="1"/>
          </p:cNvPicPr>
          <p:nvPr/>
        </p:nvPicPr>
        <p:blipFill>
          <a:blip r:embed="rId2" cstate="print"/>
          <a:srcRect/>
          <a:stretch>
            <a:fillRect/>
          </a:stretch>
        </p:blipFill>
        <p:spPr bwMode="auto">
          <a:xfrm>
            <a:off x="1187624" y="4653136"/>
            <a:ext cx="6954134" cy="12241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В 2017-18 </a:t>
            </a:r>
            <a:r>
              <a:rPr lang="ru-RU" dirty="0" err="1" smtClean="0"/>
              <a:t>уч.году</a:t>
            </a:r>
            <a:r>
              <a:rPr lang="ru-RU" dirty="0" smtClean="0"/>
              <a:t> произошло </a:t>
            </a:r>
            <a:r>
              <a:rPr lang="ru-RU" dirty="0" smtClean="0">
                <a:solidFill>
                  <a:srgbClr val="FF0000"/>
                </a:solidFill>
              </a:rPr>
              <a:t>большое сокращение объема КЦП для профессиональных образовательных организаций по специальностям СПО. </a:t>
            </a:r>
            <a:r>
              <a:rPr lang="ru-RU" dirty="0" smtClean="0"/>
              <a:t>Утвержденный объем КЦП для профессиональных образовательных организаций по специальностям СПО составил 2 915 мест, что на 88,3% меньше, чем в 2016-17 учебном году. По результатам конкурса распределено 2 849 места, что составляет 97, 9% от общего объема. Не распределенными осталось 66 места.  </a:t>
            </a:r>
            <a:r>
              <a:rPr lang="ru-RU" dirty="0" smtClean="0">
                <a:solidFill>
                  <a:srgbClr val="0070C0"/>
                </a:solidFill>
              </a:rPr>
              <a:t>В 2019-20 </a:t>
            </a:r>
            <a:r>
              <a:rPr lang="ru-RU" dirty="0" err="1" smtClean="0">
                <a:solidFill>
                  <a:srgbClr val="0070C0"/>
                </a:solidFill>
              </a:rPr>
              <a:t>уч</a:t>
            </a:r>
            <a:r>
              <a:rPr lang="ru-RU" dirty="0" smtClean="0">
                <a:solidFill>
                  <a:srgbClr val="0070C0"/>
                </a:solidFill>
              </a:rPr>
              <a:t>. году объем КЦП составил 2 997 мест. </a:t>
            </a:r>
            <a:r>
              <a:rPr lang="ru-RU" dirty="0" smtClean="0">
                <a:solidFill>
                  <a:srgbClr val="FF0000"/>
                </a:solidFill>
              </a:rPr>
              <a:t>На 2020-21 год  объем КЦП составит 3 025 мест.</a:t>
            </a:r>
          </a:p>
          <a:p>
            <a:r>
              <a:rPr lang="ru-RU" dirty="0" smtClean="0"/>
              <a:t>Утвержденный объем КЦП для профессиональных образовательных организаций по профессиям СПО на 2017-18 </a:t>
            </a:r>
            <a:r>
              <a:rPr lang="ru-RU" dirty="0" err="1" smtClean="0"/>
              <a:t>уч.г</a:t>
            </a:r>
            <a:r>
              <a:rPr lang="ru-RU" dirty="0" smtClean="0"/>
              <a:t>. также сократился и составил 12 524 места, что на 40,8% меньше, чем в  2016-17 </a:t>
            </a:r>
            <a:r>
              <a:rPr lang="ru-RU" dirty="0" err="1" smtClean="0"/>
              <a:t>уч</a:t>
            </a:r>
            <a:r>
              <a:rPr lang="ru-RU" dirty="0" smtClean="0"/>
              <a:t>. году. Распределено – 8 317 мест (66,4%), не распределено 4 207 мест. Все нераспределенные места уходят в бюджет, за счет чего происходит экономия средств. </a:t>
            </a:r>
            <a:r>
              <a:rPr lang="ru-RU" dirty="0" smtClean="0">
                <a:solidFill>
                  <a:srgbClr val="FF0000"/>
                </a:solidFill>
              </a:rPr>
              <a:t>На 2020-21 год  объем КЦП составит 9 797 мест.</a:t>
            </a:r>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39552" y="2852936"/>
            <a:ext cx="8136904" cy="3312368"/>
          </a:xfrm>
        </p:spPr>
        <p:txBody>
          <a:bodyPr>
            <a:normAutofit fontScale="55000" lnSpcReduction="20000"/>
          </a:bodyPr>
          <a:lstStyle/>
          <a:p>
            <a:pPr algn="just">
              <a:buNone/>
            </a:pPr>
            <a:r>
              <a:rPr lang="ru-RU" dirty="0" smtClean="0"/>
              <a:t>           Согласно Указу, Правительству Российской Федерации поручено при разработке национального проекта в сфере образования </a:t>
            </a:r>
            <a:r>
              <a:rPr lang="ru-RU" dirty="0" smtClean="0"/>
              <a:t>исходили </a:t>
            </a:r>
            <a:r>
              <a:rPr lang="ru-RU" dirty="0" smtClean="0"/>
              <a:t>из того, что в 2024 году необходимо обеспечить:</a:t>
            </a:r>
          </a:p>
          <a:p>
            <a:pPr algn="just">
              <a:buNone/>
            </a:pPr>
            <a:r>
              <a:rPr lang="ru-RU" dirty="0" smtClean="0"/>
              <a:t/>
            </a:r>
            <a:br>
              <a:rPr lang="ru-RU" dirty="0" smtClean="0"/>
            </a:br>
            <a:r>
              <a:rPr lang="ru-RU" dirty="0" smtClean="0"/>
              <a:t>а) </a:t>
            </a:r>
            <a:r>
              <a:rPr lang="ru-RU" b="1" dirty="0" smtClean="0"/>
              <a:t>достижение следующих целей</a:t>
            </a:r>
            <a:r>
              <a:rPr lang="ru-RU" dirty="0" smtClean="0"/>
              <a:t>:</a:t>
            </a:r>
          </a:p>
          <a:p>
            <a:pPr algn="just">
              <a:buNone/>
            </a:pPr>
            <a:r>
              <a:rPr lang="ru-RU" dirty="0" smtClean="0"/>
              <a:t/>
            </a:r>
            <a:br>
              <a:rPr lang="ru-RU" dirty="0" smtClean="0"/>
            </a:br>
            <a:r>
              <a:rPr lang="ru-RU" dirty="0" smtClean="0"/>
              <a:t>- </a:t>
            </a:r>
            <a:r>
              <a:rPr lang="ru-RU" dirty="0" smtClean="0">
                <a:solidFill>
                  <a:srgbClr val="FF0000"/>
                </a:solidFill>
              </a:rPr>
              <a:t>обеспечение глобальной конкурентоспособности российского образования</a:t>
            </a:r>
            <a:r>
              <a:rPr lang="ru-RU" dirty="0" smtClean="0"/>
              <a:t>, вхождение Российской Федерации в число 10 ведущих стран мира по качеству общего образования;</a:t>
            </a:r>
          </a:p>
          <a:p>
            <a:pPr algn="just">
              <a:buNone/>
            </a:pPr>
            <a:r>
              <a:rPr lang="ru-RU" dirty="0" smtClean="0"/>
              <a:t/>
            </a:r>
            <a:br>
              <a:rPr lang="ru-RU" dirty="0" smtClean="0"/>
            </a:br>
            <a:r>
              <a:rPr lang="ru-RU" dirty="0" smtClean="0"/>
              <a:t>- </a:t>
            </a:r>
            <a:r>
              <a:rPr lang="ru-RU" dirty="0" smtClean="0">
                <a:solidFill>
                  <a:srgbClr val="FF0000"/>
                </a:solidFill>
              </a:rPr>
              <a:t>воспитание гармонично развитой и социально ответственной личности на </a:t>
            </a:r>
            <a:r>
              <a:rPr lang="ru-RU" dirty="0" smtClean="0"/>
              <a:t>основе духовно-нравственных ценностей народов Российской Федерации, исторических и национально-культурных традиций;</a:t>
            </a:r>
            <a:br>
              <a:rPr lang="ru-RU" dirty="0" smtClean="0"/>
            </a:br>
            <a:r>
              <a:rPr lang="ru-RU" dirty="0" smtClean="0"/>
              <a:t>.</a:t>
            </a:r>
            <a:endParaRPr lang="ru-RU" dirty="0"/>
          </a:p>
        </p:txBody>
      </p:sp>
      <p:pic>
        <p:nvPicPr>
          <p:cNvPr id="1026" name="Picture 2" descr="C:\Users\User\Desktop\PNPO18.png"/>
          <p:cNvPicPr>
            <a:picLocks noChangeAspect="1" noChangeArrowheads="1"/>
          </p:cNvPicPr>
          <p:nvPr/>
        </p:nvPicPr>
        <p:blipFill>
          <a:blip r:embed="rId2" cstate="print"/>
          <a:srcRect/>
          <a:stretch>
            <a:fillRect/>
          </a:stretch>
        </p:blipFill>
        <p:spPr bwMode="auto">
          <a:xfrm>
            <a:off x="1907704" y="476672"/>
            <a:ext cx="5391435" cy="208823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11560" y="1124744"/>
            <a:ext cx="8229600" cy="4525962"/>
          </a:xfrm>
        </p:spPr>
        <p:txBody>
          <a:bodyPr>
            <a:normAutofit lnSpcReduction="10000"/>
          </a:bodyPr>
          <a:lstStyle/>
          <a:p>
            <a:r>
              <a:rPr lang="ru-RU" dirty="0" smtClean="0"/>
              <a:t>Общий объем КЦП разделен на </a:t>
            </a:r>
            <a:r>
              <a:rPr lang="ru-RU" dirty="0" smtClean="0">
                <a:solidFill>
                  <a:srgbClr val="FF0000"/>
                </a:solidFill>
              </a:rPr>
              <a:t>федеральную</a:t>
            </a:r>
            <a:r>
              <a:rPr lang="ru-RU" dirty="0" smtClean="0"/>
              <a:t> и </a:t>
            </a:r>
            <a:r>
              <a:rPr lang="ru-RU" dirty="0" smtClean="0">
                <a:solidFill>
                  <a:srgbClr val="00B0F0"/>
                </a:solidFill>
              </a:rPr>
              <a:t>региональную </a:t>
            </a:r>
            <a:r>
              <a:rPr lang="ru-RU" dirty="0" smtClean="0"/>
              <a:t>составляющую (по каждому субъекту Российской Федерации) для обеспечения сохранения в регионах подготовки востребованных экономикой кадров. Такое серьезное снижение объемов КЦП на федеральном уровне объясняется </a:t>
            </a:r>
            <a:r>
              <a:rPr lang="ru-RU" dirty="0" err="1" smtClean="0"/>
              <a:t>Минобрнауки</a:t>
            </a:r>
            <a:r>
              <a:rPr lang="ru-RU" dirty="0" smtClean="0"/>
              <a:t> России увеличением объемов КЦП региональной части.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В нашей стране </a:t>
            </a:r>
            <a:r>
              <a:rPr lang="ru-RU" dirty="0" smtClean="0">
                <a:solidFill>
                  <a:srgbClr val="FF0000"/>
                </a:solidFill>
              </a:rPr>
              <a:t>в 60-80-е годы 50% учащихся получали среднее профессиональное образование</a:t>
            </a:r>
            <a:r>
              <a:rPr lang="ru-RU" dirty="0" smtClean="0"/>
              <a:t>, а остальные 50% — шли в вузы.</a:t>
            </a:r>
          </a:p>
          <a:p>
            <a:r>
              <a:rPr lang="ru-RU" dirty="0" smtClean="0"/>
              <a:t> В </a:t>
            </a:r>
            <a:r>
              <a:rPr lang="ru-RU" dirty="0" smtClean="0">
                <a:solidFill>
                  <a:srgbClr val="FF0000"/>
                </a:solidFill>
              </a:rPr>
              <a:t>2000-х годах пропорция изменилась: 80% выпускников школ поступали в вузы, лишь 20% – в колледжи.</a:t>
            </a:r>
          </a:p>
          <a:p>
            <a:r>
              <a:rPr lang="ru-RU" dirty="0" smtClean="0"/>
              <a:t> На сегодняшний день вектор меняется: </a:t>
            </a:r>
            <a:r>
              <a:rPr lang="ru-RU" dirty="0" smtClean="0">
                <a:solidFill>
                  <a:srgbClr val="FF0000"/>
                </a:solidFill>
              </a:rPr>
              <a:t>42% учащихся идут в колледжи. </a:t>
            </a:r>
          </a:p>
          <a:p>
            <a:r>
              <a:rPr lang="ru-RU" dirty="0" smtClean="0"/>
              <a:t>По сравнению с высшей школой СПО – эффективный и доступный образовательный вектор, который при более низких амбициях учащегося, приводит его к более раннему профессиональному старту на рынке труда. </a:t>
            </a:r>
          </a:p>
          <a:p>
            <a:r>
              <a:rPr lang="ru-RU" dirty="0" smtClean="0"/>
              <a:t>По мнению большинства экспертов, образовательная траектория, включающая в себя обучение в колледже, дает выпускнику серьезные конкурентные преимущества в плане востребованности на рынке труда.</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dirty="0" smtClean="0">
                <a:solidFill>
                  <a:schemeClr val="bg1"/>
                </a:solidFill>
              </a:rPr>
              <a:t>Проблема 8.</a:t>
            </a:r>
            <a:r>
              <a:rPr lang="ru-RU" sz="3600" dirty="0" smtClean="0"/>
              <a:t/>
            </a:r>
            <a:br>
              <a:rPr lang="ru-RU" sz="3600" dirty="0" smtClean="0"/>
            </a:br>
            <a:r>
              <a:rPr lang="ru-RU" sz="3600" dirty="0" err="1" smtClean="0"/>
              <a:t>Онлайн-образование</a:t>
            </a:r>
            <a:endParaRPr lang="ru-RU" sz="3600" dirty="0"/>
          </a:p>
        </p:txBody>
      </p:sp>
      <p:sp>
        <p:nvSpPr>
          <p:cNvPr id="3" name="Содержимое 2"/>
          <p:cNvSpPr>
            <a:spLocks noGrp="1"/>
          </p:cNvSpPr>
          <p:nvPr>
            <p:ph idx="1"/>
          </p:nvPr>
        </p:nvSpPr>
        <p:spPr>
          <a:xfrm>
            <a:off x="395536" y="3861048"/>
            <a:ext cx="8229600" cy="2808312"/>
          </a:xfrm>
        </p:spPr>
        <p:txBody>
          <a:bodyPr>
            <a:normAutofit fontScale="47500" lnSpcReduction="20000"/>
          </a:bodyPr>
          <a:lstStyle/>
          <a:p>
            <a:pPr algn="just"/>
            <a:r>
              <a:rPr lang="ru-RU" sz="3400" dirty="0" smtClean="0"/>
              <a:t>      Стремительное развитие информационных технологий привело к многократному увеличению их применения в области образования, расширению доступности качественного образования, использованию новых методов обучения. Развитие </a:t>
            </a:r>
            <a:r>
              <a:rPr lang="ru-RU" sz="3400" dirty="0" err="1" smtClean="0"/>
              <a:t>онлайн-образования</a:t>
            </a:r>
            <a:r>
              <a:rPr lang="ru-RU" sz="3400" dirty="0" smtClean="0"/>
              <a:t> открывает доступ к курсам ведущих российских и зарубежных ученых, тем самым отчасти решая ряд проблем, связанных с недостаточным количеством квалифицированных преподавателей в отдельных образовательных организациях. В России уже создана </a:t>
            </a:r>
            <a:r>
              <a:rPr lang="ru-RU" sz="3400" dirty="0" smtClean="0">
                <a:solidFill>
                  <a:srgbClr val="FF0000"/>
                </a:solidFill>
              </a:rPr>
              <a:t>Национальная платформа открытого образования, </a:t>
            </a:r>
            <a:r>
              <a:rPr lang="ru-RU" sz="3400" dirty="0" smtClean="0"/>
              <a:t>которая является оператором </a:t>
            </a:r>
            <a:r>
              <a:rPr lang="ru-RU" sz="3400" dirty="0" err="1" smtClean="0"/>
              <a:t>онлайн-образования</a:t>
            </a:r>
            <a:r>
              <a:rPr lang="ru-RU" sz="3400" dirty="0" smtClean="0"/>
              <a:t> в стране и на которой начала формироваться библиотека </a:t>
            </a:r>
            <a:r>
              <a:rPr lang="ru-RU" sz="3400" dirty="0" err="1" smtClean="0"/>
              <a:t>онлайн-курсов</a:t>
            </a:r>
            <a:r>
              <a:rPr lang="ru-RU" sz="3400" dirty="0" smtClean="0"/>
              <a:t>. Ежегодно увеличивается количество российских вузов, создающих </a:t>
            </a:r>
            <a:r>
              <a:rPr lang="ru-RU" sz="3400" dirty="0" err="1" smtClean="0"/>
              <a:t>онлайн-курсы</a:t>
            </a:r>
            <a:r>
              <a:rPr lang="ru-RU" sz="3400" dirty="0" smtClean="0"/>
              <a:t> на ведущих международных платформах. Но, несмотря на серьезные достижения в этой области, остается открытым вопрос о правовом регулировании </a:t>
            </a:r>
            <a:r>
              <a:rPr lang="ru-RU" sz="3400" dirty="0" err="1" smtClean="0"/>
              <a:t>онлайн-образования</a:t>
            </a:r>
            <a:r>
              <a:rPr lang="ru-RU" sz="3400" dirty="0" smtClean="0"/>
              <a:t> и его интеграции в профессиональные образовательные программы. </a:t>
            </a:r>
          </a:p>
          <a:p>
            <a:endParaRPr lang="ru-RU" dirty="0"/>
          </a:p>
        </p:txBody>
      </p:sp>
      <p:pic>
        <p:nvPicPr>
          <p:cNvPr id="12290" name="Picture 2" descr="D:\со старого\фпк\учеб. прогр 2017\overcoming-3-cultural-barriers-to-elearning.jpg"/>
          <p:cNvPicPr>
            <a:picLocks noChangeAspect="1" noChangeArrowheads="1"/>
          </p:cNvPicPr>
          <p:nvPr/>
        </p:nvPicPr>
        <p:blipFill>
          <a:blip r:embed="rId2" cstate="print"/>
          <a:srcRect/>
          <a:stretch>
            <a:fillRect/>
          </a:stretch>
        </p:blipFill>
        <p:spPr bwMode="auto">
          <a:xfrm>
            <a:off x="2627784" y="1484784"/>
            <a:ext cx="4161974" cy="233476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altLang="ru-RU" smtClean="0"/>
              <a:t>Рост числа курсов </a:t>
            </a:r>
            <a:r>
              <a:rPr lang="en-US" altLang="ru-RU" smtClean="0"/>
              <a:t>MOOC</a:t>
            </a:r>
            <a:endParaRPr lang="ru-RU" altLang="ru-RU" smtClean="0"/>
          </a:p>
        </p:txBody>
      </p:sp>
      <p:pic>
        <p:nvPicPr>
          <p:cNvPr id="21507" name="Picture 2"/>
          <p:cNvPicPr>
            <a:picLocks noGrp="1" noChangeAspect="1" noChangeArrowheads="1"/>
          </p:cNvPicPr>
          <p:nvPr>
            <p:ph idx="1"/>
          </p:nvPr>
        </p:nvPicPr>
        <p:blipFill>
          <a:blip r:embed="rId2" cstate="print"/>
          <a:srcRect/>
          <a:stretch>
            <a:fillRect/>
          </a:stretch>
        </p:blipFill>
        <p:spPr>
          <a:xfrm>
            <a:off x="566738" y="1628775"/>
            <a:ext cx="8389937" cy="4679950"/>
          </a:xfrm>
          <a:noFill/>
        </p:spPr>
      </p:pic>
      <p:sp>
        <p:nvSpPr>
          <p:cNvPr id="21508" name="TextBox 3"/>
          <p:cNvSpPr txBox="1">
            <a:spLocks noChangeArrowheads="1"/>
          </p:cNvSpPr>
          <p:nvPr/>
        </p:nvSpPr>
        <p:spPr bwMode="auto">
          <a:xfrm>
            <a:off x="539750" y="4221163"/>
            <a:ext cx="1152525" cy="708025"/>
          </a:xfrm>
          <a:prstGeom prst="rect">
            <a:avLst/>
          </a:prstGeom>
          <a:noFill/>
          <a:ln w="9525">
            <a:noFill/>
            <a:miter lim="800000"/>
            <a:headEnd/>
            <a:tailEnd/>
          </a:ln>
        </p:spPr>
        <p:txBody>
          <a:bodyPr>
            <a:spAutoFit/>
          </a:bodyPr>
          <a:lstStyle/>
          <a:p>
            <a:r>
              <a:rPr lang="ru-RU" altLang="ru-RU" sz="4000"/>
              <a:t>800</a:t>
            </a:r>
          </a:p>
        </p:txBody>
      </p:sp>
      <p:sp>
        <p:nvSpPr>
          <p:cNvPr id="21509" name="TextBox 5"/>
          <p:cNvSpPr txBox="1">
            <a:spLocks noChangeArrowheads="1"/>
          </p:cNvSpPr>
          <p:nvPr/>
        </p:nvSpPr>
        <p:spPr bwMode="auto">
          <a:xfrm>
            <a:off x="6300788" y="1341438"/>
            <a:ext cx="1584325" cy="706437"/>
          </a:xfrm>
          <a:prstGeom prst="rect">
            <a:avLst/>
          </a:prstGeom>
          <a:noFill/>
          <a:ln w="9525">
            <a:noFill/>
            <a:miter lim="800000"/>
            <a:headEnd/>
            <a:tailEnd/>
          </a:ln>
        </p:spPr>
        <p:txBody>
          <a:bodyPr>
            <a:spAutoFit/>
          </a:bodyPr>
          <a:lstStyle/>
          <a:p>
            <a:r>
              <a:rPr lang="ru-RU" altLang="ru-RU" sz="4000"/>
              <a:t>7500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solidFill>
                  <a:schemeClr val="bg1"/>
                </a:solidFill>
              </a:rPr>
              <a:t>Проблема 9. </a:t>
            </a:r>
            <a:r>
              <a:rPr lang="ru-RU" sz="3600" dirty="0" smtClean="0"/>
              <a:t/>
            </a:r>
            <a:br>
              <a:rPr lang="ru-RU" sz="3600" dirty="0" smtClean="0"/>
            </a:br>
            <a:r>
              <a:rPr lang="ru-RU" sz="2800" dirty="0" smtClean="0"/>
              <a:t>Заработная плата педагогов</a:t>
            </a:r>
            <a:endParaRPr lang="ru-RU" sz="2800" dirty="0"/>
          </a:p>
        </p:txBody>
      </p:sp>
      <p:sp>
        <p:nvSpPr>
          <p:cNvPr id="3" name="Содержимое 2"/>
          <p:cNvSpPr>
            <a:spLocks noGrp="1"/>
          </p:cNvSpPr>
          <p:nvPr>
            <p:ph idx="1"/>
          </p:nvPr>
        </p:nvSpPr>
        <p:spPr>
          <a:xfrm>
            <a:off x="755576" y="1646237"/>
            <a:ext cx="4248472" cy="4735092"/>
          </a:xfrm>
        </p:spPr>
        <p:txBody>
          <a:bodyPr>
            <a:noAutofit/>
          </a:bodyPr>
          <a:lstStyle/>
          <a:p>
            <a:r>
              <a:rPr lang="ru-RU" sz="1800" dirty="0" smtClean="0"/>
              <a:t>В 2015 г. среднемесячная заработная плата преподавателей и мастеров  ОО СПО по России по данным </a:t>
            </a:r>
            <a:r>
              <a:rPr lang="ru-RU" sz="1800" dirty="0" err="1" smtClean="0"/>
              <a:t>Роскомстата</a:t>
            </a:r>
            <a:r>
              <a:rPr lang="ru-RU" sz="1800" dirty="0" smtClean="0"/>
              <a:t> составила 30,694 тыс. руб., </a:t>
            </a:r>
            <a:r>
              <a:rPr lang="ru-RU" sz="1800" dirty="0" smtClean="0">
                <a:solidFill>
                  <a:srgbClr val="FF0000"/>
                </a:solidFill>
              </a:rPr>
              <a:t>в 2016 г. – 29,848 тыс. руб. , за январь-июнь 2018 г. в РФ – 41,146 тыс. руб., в Ульяновской обл. – 31, 467 тыс. руб.</a:t>
            </a:r>
          </a:p>
          <a:p>
            <a:r>
              <a:rPr lang="ru-RU" sz="1800" dirty="0" smtClean="0"/>
              <a:t>Слишком большая аудиторная нагрузка  на ставку не дает возможность преподавателям в полной мере вовлекаться в учебный процесс, заниматься научно-методической работой, участвовать в российских и международных мероприятиях.</a:t>
            </a:r>
          </a:p>
          <a:p>
            <a:endParaRPr lang="ru-RU" sz="1600" dirty="0"/>
          </a:p>
        </p:txBody>
      </p:sp>
      <p:pic>
        <p:nvPicPr>
          <p:cNvPr id="10242" name="Picture 2" descr="D:\со старого\фпк\учеб. прогр 2017\640.65628439_2262.jpg"/>
          <p:cNvPicPr>
            <a:picLocks noChangeAspect="1" noChangeArrowheads="1"/>
          </p:cNvPicPr>
          <p:nvPr/>
        </p:nvPicPr>
        <p:blipFill>
          <a:blip r:embed="rId2" cstate="print"/>
          <a:srcRect/>
          <a:stretch>
            <a:fillRect/>
          </a:stretch>
        </p:blipFill>
        <p:spPr bwMode="auto">
          <a:xfrm>
            <a:off x="5652120" y="1844824"/>
            <a:ext cx="2996149" cy="381642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со старого\фпк\программа для СПО 1\590-450x384.png"/>
          <p:cNvPicPr>
            <a:picLocks noChangeAspect="1" noChangeArrowheads="1"/>
          </p:cNvPicPr>
          <p:nvPr/>
        </p:nvPicPr>
        <p:blipFill>
          <a:blip r:embed="rId2" cstate="print"/>
          <a:srcRect/>
          <a:stretch>
            <a:fillRect/>
          </a:stretch>
        </p:blipFill>
        <p:spPr bwMode="auto">
          <a:xfrm>
            <a:off x="899592" y="295212"/>
            <a:ext cx="7128792" cy="60832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Системе СПО долгое время не уделялось должного внимания как со стороны государства, так и со стороны институтов гражданского общества. </a:t>
            </a:r>
          </a:p>
          <a:p>
            <a:r>
              <a:rPr lang="ru-RU" dirty="0" smtClean="0"/>
              <a:t>Однако в течение последних двух лет ситуация изменилась. В последнее время в развитии системы СПО наблюдается ряд позитивных моментов. Количество поступающих в учреждения СПО ежегодно растёт.</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Требуют решения следующие вопросы:</a:t>
            </a:r>
          </a:p>
        </p:txBody>
      </p:sp>
      <p:sp>
        <p:nvSpPr>
          <p:cNvPr id="3" name="Содержимое 2"/>
          <p:cNvSpPr>
            <a:spLocks noGrp="1"/>
          </p:cNvSpPr>
          <p:nvPr>
            <p:ph idx="1"/>
          </p:nvPr>
        </p:nvSpPr>
        <p:spPr>
          <a:xfrm>
            <a:off x="457200" y="1484784"/>
            <a:ext cx="5554960" cy="5184575"/>
          </a:xfrm>
        </p:spPr>
        <p:txBody>
          <a:bodyPr>
            <a:normAutofit fontScale="85000" lnSpcReduction="20000"/>
          </a:bodyPr>
          <a:lstStyle/>
          <a:p>
            <a:r>
              <a:rPr lang="ru-RU" b="1" dirty="0" smtClean="0"/>
              <a:t>Сохраняется один из основных общественных запросов к системе СПО – возвращение ступени начального профессионального образования в систему профессионального образования России</a:t>
            </a:r>
            <a:r>
              <a:rPr lang="ru-RU" dirty="0" smtClean="0"/>
              <a:t>, поскольку в результате её ликвидации исчезли многие очень значимые для региональных экономик профессии. </a:t>
            </a:r>
            <a:endParaRPr lang="ru-RU" dirty="0"/>
          </a:p>
        </p:txBody>
      </p:sp>
      <p:pic>
        <p:nvPicPr>
          <p:cNvPr id="9218" name="Picture 2" descr="D:\со старого\фпк\учеб. прогр 2017\photo.jpg"/>
          <p:cNvPicPr>
            <a:picLocks noChangeAspect="1" noChangeArrowheads="1"/>
          </p:cNvPicPr>
          <p:nvPr/>
        </p:nvPicPr>
        <p:blipFill>
          <a:blip r:embed="rId2" cstate="print"/>
          <a:srcRect/>
          <a:stretch>
            <a:fillRect/>
          </a:stretch>
        </p:blipFill>
        <p:spPr bwMode="auto">
          <a:xfrm>
            <a:off x="6084168" y="2348880"/>
            <a:ext cx="2736304" cy="273630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067944" y="1196752"/>
            <a:ext cx="4906962" cy="4527550"/>
          </a:xfrm>
        </p:spPr>
        <p:txBody>
          <a:bodyPr>
            <a:normAutofit/>
          </a:bodyPr>
          <a:lstStyle/>
          <a:p>
            <a:r>
              <a:rPr lang="ru-RU" sz="2800" b="1" dirty="0" smtClean="0"/>
              <a:t>Важной задачей для системы СПО является обеспечение </a:t>
            </a:r>
            <a:r>
              <a:rPr lang="ru-RU" sz="2800" b="1" dirty="0" err="1" smtClean="0"/>
              <a:t>высококвалифициро-ванными</a:t>
            </a:r>
            <a:r>
              <a:rPr lang="ru-RU" sz="2800" b="1" dirty="0" smtClean="0"/>
              <a:t> педагогическими кадрами</a:t>
            </a:r>
            <a:r>
              <a:rPr lang="ru-RU" sz="2800" dirty="0" smtClean="0"/>
              <a:t>, в том числе мастерами производственного обучения.</a:t>
            </a:r>
          </a:p>
          <a:p>
            <a:endParaRPr lang="ru-RU" dirty="0"/>
          </a:p>
        </p:txBody>
      </p:sp>
      <p:pic>
        <p:nvPicPr>
          <p:cNvPr id="11266" name="Picture 2" descr="C:\Users\User\Desktop\kisspng-teacher-animation-school-education-cartoon-5ada24765b5412.8949061715242456223741.jpg"/>
          <p:cNvPicPr>
            <a:picLocks noChangeAspect="1" noChangeArrowheads="1"/>
          </p:cNvPicPr>
          <p:nvPr/>
        </p:nvPicPr>
        <p:blipFill>
          <a:blip r:embed="rId2" cstate="print"/>
          <a:srcRect/>
          <a:stretch>
            <a:fillRect/>
          </a:stretch>
        </p:blipFill>
        <p:spPr bwMode="auto">
          <a:xfrm>
            <a:off x="539552" y="1628800"/>
            <a:ext cx="3240360" cy="3600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620688"/>
            <a:ext cx="5616624" cy="5551512"/>
          </a:xfrm>
        </p:spPr>
        <p:txBody>
          <a:bodyPr>
            <a:normAutofit fontScale="55000" lnSpcReduction="20000"/>
          </a:bodyPr>
          <a:lstStyle/>
          <a:p>
            <a:r>
              <a:rPr lang="ru-RU" dirty="0" smtClean="0"/>
              <a:t>По статистическим данным образовательный ценз педагогических работников системы СПО достаточно высок. </a:t>
            </a:r>
          </a:p>
          <a:p>
            <a:r>
              <a:rPr lang="ru-RU" dirty="0" smtClean="0"/>
              <a:t>Удельный вес лиц с высшим образованием в общей численности педагогических работников в образовательных организациях, реализующих программы подготовки квалифицированных рабочих, служащих и программы подготовки специалистов среднего звена составляет 90%. </a:t>
            </a:r>
          </a:p>
          <a:p>
            <a:r>
              <a:rPr lang="ru-RU" dirty="0" smtClean="0"/>
              <a:t>Более трети преподавателей, мастеров производственного обучения и методистов имеют высшую квалификационную категорию. </a:t>
            </a:r>
          </a:p>
          <a:p>
            <a:endParaRPr lang="ru-RU" dirty="0" smtClean="0"/>
          </a:p>
          <a:p>
            <a:r>
              <a:rPr lang="ru-RU" dirty="0" smtClean="0"/>
              <a:t>Однако </a:t>
            </a:r>
            <a:r>
              <a:rPr lang="ru-RU" b="1" dirty="0" smtClean="0"/>
              <a:t>одной из главных проблем кадрового обеспечения профессионального образования является старение педагогических кадров.</a:t>
            </a:r>
            <a:r>
              <a:rPr lang="ru-RU" dirty="0" smtClean="0"/>
              <a:t> </a:t>
            </a:r>
          </a:p>
          <a:p>
            <a:r>
              <a:rPr lang="ru-RU" dirty="0" smtClean="0"/>
              <a:t>В организациях, реализующих программы подготовки специалистов среднего звена, значительную долю составляют преподаватели </a:t>
            </a:r>
            <a:r>
              <a:rPr lang="ru-RU" dirty="0" smtClean="0">
                <a:solidFill>
                  <a:srgbClr val="FF0000"/>
                </a:solidFill>
              </a:rPr>
              <a:t>в возрасте от 40 до 59 лет (45,7 %), 20 % преподавателей находятся в возрасте старше 60 лет, доля молодых работников в возрасте до 30 лет составляет лишь 12,2 %.</a:t>
            </a:r>
          </a:p>
          <a:p>
            <a:endParaRPr lang="ru-RU" dirty="0"/>
          </a:p>
        </p:txBody>
      </p:sp>
      <p:pic>
        <p:nvPicPr>
          <p:cNvPr id="12291" name="Picture 3" descr="C:\Users\User\Desktop\злейший-учитель-26625347.jpg"/>
          <p:cNvPicPr>
            <a:picLocks noChangeAspect="1" noChangeArrowheads="1"/>
          </p:cNvPicPr>
          <p:nvPr/>
        </p:nvPicPr>
        <p:blipFill>
          <a:blip r:embed="rId2" cstate="print"/>
          <a:srcRect/>
          <a:stretch>
            <a:fillRect/>
          </a:stretch>
        </p:blipFill>
        <p:spPr bwMode="auto">
          <a:xfrm>
            <a:off x="5940152" y="1844824"/>
            <a:ext cx="2812459" cy="32355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a:t>
            </a:r>
            <a:r>
              <a:rPr lang="ru-RU" b="1" dirty="0" smtClean="0"/>
              <a:t> решение следующих задач:</a:t>
            </a:r>
            <a:endParaRPr lang="ru-RU" dirty="0"/>
          </a:p>
        </p:txBody>
      </p:sp>
      <p:sp>
        <p:nvSpPr>
          <p:cNvPr id="3" name="Содержимое 2"/>
          <p:cNvSpPr>
            <a:spLocks noGrp="1"/>
          </p:cNvSpPr>
          <p:nvPr>
            <p:ph idx="1"/>
          </p:nvPr>
        </p:nvSpPr>
        <p:spPr/>
        <p:txBody>
          <a:bodyPr>
            <a:normAutofit fontScale="25000" lnSpcReduction="20000"/>
          </a:bodyPr>
          <a:lstStyle/>
          <a:p>
            <a:r>
              <a:rPr lang="ru-RU" dirty="0" smtClean="0"/>
              <a:t/>
            </a:r>
            <a:br>
              <a:rPr lang="ru-RU" dirty="0" smtClean="0"/>
            </a:br>
            <a:r>
              <a:rPr lang="ru-RU" sz="6400" dirty="0" smtClean="0"/>
              <a:t>— внедрение на уровнях основного общего и среднего общего образования </a:t>
            </a:r>
            <a:r>
              <a:rPr lang="ru-RU" sz="6400" dirty="0" smtClean="0">
                <a:solidFill>
                  <a:srgbClr val="FF0000"/>
                </a:solidFill>
              </a:rPr>
              <a:t>новых методов обучения и воспитания, образовательных технологий,</a:t>
            </a:r>
            <a:r>
              <a:rPr lang="ru-RU" sz="6400" dirty="0" smtClean="0"/>
              <a:t> обеспечивающих освоение обучающимися базовых навыков и умений, повышение их мотивации к обучению и вовлечённости в образовательный процесс, а также обновление содержания и совершенствование методов обучения предметной области «Технология»;</a:t>
            </a:r>
          </a:p>
          <a:p>
            <a:r>
              <a:rPr lang="ru-RU" sz="6400" dirty="0" smtClean="0"/>
              <a:t/>
            </a:r>
            <a:br>
              <a:rPr lang="ru-RU" sz="6400" dirty="0" smtClean="0"/>
            </a:br>
            <a:r>
              <a:rPr lang="ru-RU" sz="6400" dirty="0" smtClean="0"/>
              <a:t>— формирование эффективной системы </a:t>
            </a:r>
            <a:r>
              <a:rPr lang="ru-RU" sz="6400" dirty="0" smtClean="0">
                <a:solidFill>
                  <a:srgbClr val="FF0000"/>
                </a:solidFill>
              </a:rPr>
              <a:t>выявления, поддержки и развития способностей и талантов у детей и молодёжи</a:t>
            </a:r>
            <a:r>
              <a:rPr lang="ru-RU" sz="6400" dirty="0" smtClean="0"/>
              <a:t>, основанной на принципах справедливости, всеобщности и направленной на самоопределение и профессиональную ориентацию всех обучающихся;</a:t>
            </a:r>
          </a:p>
          <a:p>
            <a:r>
              <a:rPr lang="ru-RU" sz="6400" dirty="0" smtClean="0"/>
              <a:t/>
            </a:r>
            <a:br>
              <a:rPr lang="ru-RU" sz="6400" dirty="0" smtClean="0"/>
            </a:br>
            <a:r>
              <a:rPr lang="ru-RU" sz="6400" dirty="0" smtClean="0"/>
              <a:t>— создание условий для </a:t>
            </a:r>
            <a:r>
              <a:rPr lang="ru-RU" sz="6400" dirty="0" smtClean="0">
                <a:solidFill>
                  <a:srgbClr val="FF0000"/>
                </a:solidFill>
              </a:rPr>
              <a:t>раннего развития детей в возрасте до трёх лет</a:t>
            </a:r>
            <a:r>
              <a:rPr lang="ru-RU" sz="6400" dirty="0" smtClean="0"/>
              <a:t>, реализация программы психолого-педагогической, методической и консультативной помощи родителям детей, получающих дошкольное образование в семье;</a:t>
            </a:r>
          </a:p>
          <a:p>
            <a:r>
              <a:rPr lang="ru-RU" sz="6400" dirty="0" smtClean="0"/>
              <a:t/>
            </a:r>
            <a:br>
              <a:rPr lang="ru-RU" sz="6400" dirty="0" smtClean="0"/>
            </a:br>
            <a:r>
              <a:rPr lang="ru-RU" sz="6400" dirty="0" smtClean="0"/>
              <a:t>— создание современной и безопасной </a:t>
            </a:r>
            <a:r>
              <a:rPr lang="ru-RU" sz="6400" dirty="0" smtClean="0">
                <a:solidFill>
                  <a:srgbClr val="FF0000"/>
                </a:solidFill>
              </a:rPr>
              <a:t>цифровой образовательной среды</a:t>
            </a:r>
            <a:r>
              <a:rPr lang="ru-RU" sz="6400" dirty="0" smtClean="0"/>
              <a:t>, обеспечивающей высокое качество и доступность образования всех видов и уровней;</a:t>
            </a:r>
          </a:p>
          <a:p>
            <a:r>
              <a:rPr lang="ru-RU" sz="5600" dirty="0" smtClean="0"/>
              <a:t/>
            </a:r>
            <a:br>
              <a:rPr lang="ru-RU" sz="5600" dirty="0" smtClean="0"/>
            </a:br>
            <a:endParaRPr lang="ru-RU" sz="5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39552" y="260648"/>
            <a:ext cx="8136904" cy="3816424"/>
          </a:xfrm>
        </p:spPr>
        <p:txBody>
          <a:bodyPr>
            <a:normAutofit fontScale="62500" lnSpcReduction="20000"/>
          </a:bodyPr>
          <a:lstStyle/>
          <a:p>
            <a:r>
              <a:rPr lang="ru-RU" b="1" dirty="0" smtClean="0"/>
              <a:t>Одним из способов решения задачи по привлечению молодых квалифицированных кадров из производственной сферы в систему СПО является повышение уровня средней заработной платы преподавателей и мастеров производственного обучения.</a:t>
            </a:r>
            <a:r>
              <a:rPr lang="ru-RU" dirty="0" smtClean="0"/>
              <a:t> В соответствии с Программой поэтапного совершенствования системы оплаты труда в государственных (муниципальных) организациях на 2012-2018 годы, утвержденной распоряжением Правительства Российской Федерации от 26 ноября 2012 г. № 2190-р, динамика соотношения средней заработной платы работников образовательных организаций СПО и средней заработной платы по региону должна была предусматривать </a:t>
            </a:r>
            <a:r>
              <a:rPr lang="ru-RU" dirty="0" smtClean="0">
                <a:solidFill>
                  <a:srgbClr val="FF0000"/>
                </a:solidFill>
              </a:rPr>
              <a:t>поэтапное повышение с 75 % в 2013 году до 100 % в 2018 году.</a:t>
            </a:r>
          </a:p>
          <a:p>
            <a:endParaRPr lang="ru-RU" dirty="0"/>
          </a:p>
        </p:txBody>
      </p:sp>
      <p:pic>
        <p:nvPicPr>
          <p:cNvPr id="13314" name="Picture 2" descr="C:\Users\User\Desktop\xpinkrruhrizhtsxggcb.jpeg"/>
          <p:cNvPicPr>
            <a:picLocks noChangeAspect="1" noChangeArrowheads="1"/>
          </p:cNvPicPr>
          <p:nvPr/>
        </p:nvPicPr>
        <p:blipFill>
          <a:blip r:embed="rId2" cstate="print"/>
          <a:srcRect/>
          <a:stretch>
            <a:fillRect/>
          </a:stretch>
        </p:blipFill>
        <p:spPr bwMode="auto">
          <a:xfrm>
            <a:off x="2051720" y="3573016"/>
            <a:ext cx="5284558" cy="293821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55576" y="2780928"/>
            <a:ext cx="7632848" cy="3528392"/>
          </a:xfrm>
        </p:spPr>
        <p:txBody>
          <a:bodyPr>
            <a:normAutofit fontScale="62500" lnSpcReduction="20000"/>
          </a:bodyPr>
          <a:lstStyle/>
          <a:p>
            <a:r>
              <a:rPr lang="ru-RU" dirty="0" smtClean="0"/>
              <a:t>Вместе с тем повышению уровня средней заработной платы преподавателей и мастеров производственного обучения могло бы способствовать </a:t>
            </a:r>
            <a:r>
              <a:rPr lang="ru-RU" dirty="0" err="1" smtClean="0">
                <a:solidFill>
                  <a:srgbClr val="FF0000"/>
                </a:solidFill>
              </a:rPr>
              <a:t>софинансирование</a:t>
            </a:r>
            <a:r>
              <a:rPr lang="ru-RU" dirty="0" smtClean="0">
                <a:solidFill>
                  <a:srgbClr val="FF0000"/>
                </a:solidFill>
              </a:rPr>
              <a:t> со стороны работодателей. </a:t>
            </a:r>
          </a:p>
          <a:p>
            <a:r>
              <a:rPr lang="ru-RU" dirty="0" smtClean="0"/>
              <a:t>Поскольку преподаватель, мастер производственного обучения, который в рамках дуального обучения находится на предприятии, выполняет производственные задачи со студентами, может быть, в том числе стимулирован и работодателем. </a:t>
            </a:r>
          </a:p>
          <a:p>
            <a:r>
              <a:rPr lang="ru-RU" dirty="0" smtClean="0"/>
              <a:t>В образовательных организациях, где предприятия включаются в подготовку, предоставляют свои кадры для обучения студентов, заработная плата и кадровый состав имеет достаточно высокий уровень.</a:t>
            </a:r>
          </a:p>
          <a:p>
            <a:endParaRPr lang="ru-RU" dirty="0"/>
          </a:p>
        </p:txBody>
      </p:sp>
      <p:pic>
        <p:nvPicPr>
          <p:cNvPr id="14338" name="Picture 2" descr="C:\Users\User\Desktop\Mozhno_li_uvolitsya_bez_otrabotki_dvuh_nedel_7_30214058.jpg"/>
          <p:cNvPicPr>
            <a:picLocks noChangeAspect="1" noChangeArrowheads="1"/>
          </p:cNvPicPr>
          <p:nvPr/>
        </p:nvPicPr>
        <p:blipFill>
          <a:blip r:embed="rId2" cstate="print"/>
          <a:srcRect/>
          <a:stretch>
            <a:fillRect/>
          </a:stretch>
        </p:blipFill>
        <p:spPr bwMode="auto">
          <a:xfrm>
            <a:off x="2987824" y="476672"/>
            <a:ext cx="3261742" cy="217138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3212976"/>
            <a:ext cx="8424936" cy="2959224"/>
          </a:xfrm>
        </p:spPr>
        <p:txBody>
          <a:bodyPr>
            <a:normAutofit fontScale="62500" lnSpcReduction="20000"/>
          </a:bodyPr>
          <a:lstStyle/>
          <a:p>
            <a:r>
              <a:rPr lang="ru-RU" b="1" dirty="0" smtClean="0"/>
              <a:t>Система СПО нуждается в развитии многоканального финансирования системы подготовки кадров.</a:t>
            </a:r>
            <a:r>
              <a:rPr lang="ru-RU" dirty="0" smtClean="0"/>
              <a:t> </a:t>
            </a:r>
          </a:p>
          <a:p>
            <a:r>
              <a:rPr lang="ru-RU" dirty="0" smtClean="0"/>
              <a:t>Остро стоит вопрос создания модели </a:t>
            </a:r>
            <a:r>
              <a:rPr lang="ru-RU" dirty="0" err="1" smtClean="0"/>
              <a:t>софинансирования</a:t>
            </a:r>
            <a:r>
              <a:rPr lang="ru-RU" dirty="0" smtClean="0"/>
              <a:t> государственной системы среднего профессионального образования со стороны бюджетов различных уровней и хозяйствующих субъектов, являющихся заказчиками на подготовку квалифицированных кадров. </a:t>
            </a:r>
          </a:p>
          <a:p>
            <a:r>
              <a:rPr lang="ru-RU" dirty="0" smtClean="0"/>
              <a:t>Необходимы </a:t>
            </a:r>
            <a:r>
              <a:rPr lang="ru-RU" dirty="0" smtClean="0">
                <a:solidFill>
                  <a:srgbClr val="FF0000"/>
                </a:solidFill>
              </a:rPr>
              <a:t>механизмы привлечения средств работодателей</a:t>
            </a:r>
            <a:r>
              <a:rPr lang="ru-RU" dirty="0" smtClean="0"/>
              <a:t> и чёткое понимание перспектив </a:t>
            </a:r>
            <a:r>
              <a:rPr lang="ru-RU" dirty="0" err="1" smtClean="0"/>
              <a:t>софинансирования</a:t>
            </a:r>
            <a:r>
              <a:rPr lang="ru-RU" dirty="0" smtClean="0"/>
              <a:t>, разработка моделей налогообложения предприятий, упрощающих участие в финансировании подготовки кадров.</a:t>
            </a:r>
          </a:p>
          <a:p>
            <a:endParaRPr lang="ru-RU" dirty="0"/>
          </a:p>
        </p:txBody>
      </p:sp>
      <p:pic>
        <p:nvPicPr>
          <p:cNvPr id="15362" name="Picture 2" descr="C:\Users\User\Desktop\1b00b85f2124e4bd9ce077ccf9165ef4.gif"/>
          <p:cNvPicPr>
            <a:picLocks noChangeAspect="1" noChangeArrowheads="1"/>
          </p:cNvPicPr>
          <p:nvPr/>
        </p:nvPicPr>
        <p:blipFill>
          <a:blip r:embed="rId2" cstate="print"/>
          <a:srcRect/>
          <a:stretch>
            <a:fillRect/>
          </a:stretch>
        </p:blipFill>
        <p:spPr bwMode="auto">
          <a:xfrm>
            <a:off x="2843808" y="260648"/>
            <a:ext cx="3954016" cy="282712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fontScale="90000"/>
          </a:bodyPr>
          <a:lstStyle/>
          <a:p>
            <a:pPr algn="ctr"/>
            <a:r>
              <a:rPr lang="ru-RU" sz="2700" dirty="0" smtClean="0"/>
              <a:t>Для изменения создавшегося критического положения, поднятия престижа специалиста среднего звена предлагается следующее:</a:t>
            </a:r>
            <a:r>
              <a:rPr lang="ru-RU" dirty="0" smtClean="0"/>
              <a:t/>
            </a:r>
            <a:br>
              <a:rPr lang="ru-RU" dirty="0" smtClean="0"/>
            </a:br>
            <a:endParaRPr lang="ru-RU" dirty="0"/>
          </a:p>
        </p:txBody>
      </p:sp>
      <p:sp>
        <p:nvSpPr>
          <p:cNvPr id="3" name="Содержимое 2"/>
          <p:cNvSpPr>
            <a:spLocks noGrp="1"/>
          </p:cNvSpPr>
          <p:nvPr>
            <p:ph idx="1"/>
          </p:nvPr>
        </p:nvSpPr>
        <p:spPr>
          <a:xfrm>
            <a:off x="457200" y="1646236"/>
            <a:ext cx="8291264" cy="4879107"/>
          </a:xfrm>
        </p:spPr>
        <p:txBody>
          <a:bodyPr>
            <a:normAutofit fontScale="62500" lnSpcReduction="20000"/>
          </a:bodyPr>
          <a:lstStyle/>
          <a:p>
            <a:r>
              <a:rPr lang="ru-RU" dirty="0" smtClean="0"/>
              <a:t>переход на контрактную подготовку кадров;</a:t>
            </a:r>
          </a:p>
          <a:p>
            <a:r>
              <a:rPr lang="ru-RU" dirty="0" smtClean="0"/>
              <a:t>введение сертификатов качества выпускников;</a:t>
            </a:r>
          </a:p>
          <a:p>
            <a:r>
              <a:rPr lang="ru-RU" dirty="0" smtClean="0"/>
              <a:t>привлечение работодателей к процессу профессионального образования с первых лет обучения, организация ими ознакомительных и производственных практик на реальных рабочих местах;</a:t>
            </a:r>
          </a:p>
          <a:p>
            <a:r>
              <a:rPr lang="ru-RU" dirty="0" smtClean="0"/>
              <a:t>разработка совместно с работодателями </a:t>
            </a:r>
            <a:r>
              <a:rPr lang="ru-RU" dirty="0" smtClean="0">
                <a:solidFill>
                  <a:srgbClr val="FF0000"/>
                </a:solidFill>
              </a:rPr>
              <a:t>программ трудоустройства</a:t>
            </a:r>
            <a:r>
              <a:rPr lang="ru-RU" dirty="0" smtClean="0"/>
              <a:t> и закрепления выпускников, привлечение студентов и учащихся к участию в инновационных и социальных программах развития предприятий;</a:t>
            </a:r>
          </a:p>
          <a:p>
            <a:r>
              <a:rPr lang="ru-RU" dirty="0" smtClean="0"/>
              <a:t>- своевременное определение и оперативная </a:t>
            </a:r>
            <a:r>
              <a:rPr lang="ru-RU" dirty="0" smtClean="0">
                <a:solidFill>
                  <a:srgbClr val="FF0000"/>
                </a:solidFill>
              </a:rPr>
              <a:t>корректировка содержания обучения</a:t>
            </a:r>
            <a:r>
              <a:rPr lang="ru-RU" dirty="0" smtClean="0"/>
              <a:t> с учетом требований социально- экономического прогресса, с тем чтобы ядро профессиональных компетенций выпускников не утрачивало своей актуальности к окончанию учебного заведения;</a:t>
            </a:r>
          </a:p>
          <a:p>
            <a:r>
              <a:rPr lang="ru-RU" dirty="0" smtClean="0"/>
              <a:t>- создание условий для </a:t>
            </a:r>
            <a:r>
              <a:rPr lang="ru-RU" dirty="0" smtClean="0">
                <a:solidFill>
                  <a:srgbClr val="FF0000"/>
                </a:solidFill>
              </a:rPr>
              <a:t>обучения студентов и учащихся по дополнительным профессиональным программам, </a:t>
            </a:r>
            <a:r>
              <a:rPr lang="ru-RU" dirty="0" smtClean="0"/>
              <a:t>предоставление возможности для получения ими двух- трех смежных профессий;</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332656"/>
            <a:ext cx="8280920" cy="3528392"/>
          </a:xfrm>
        </p:spPr>
        <p:txBody>
          <a:bodyPr>
            <a:normAutofit fontScale="62500" lnSpcReduction="20000"/>
          </a:bodyPr>
          <a:lstStyle/>
          <a:p>
            <a:r>
              <a:rPr lang="ru-RU" dirty="0" smtClean="0"/>
              <a:t>мониторинг потребностей рынка труда в кадровом ресурсе, формирование соответствующего заказа организациям профессионального образования, </a:t>
            </a:r>
          </a:p>
          <a:p>
            <a:r>
              <a:rPr lang="ru-RU" dirty="0" smtClean="0">
                <a:solidFill>
                  <a:srgbClr val="FF0000"/>
                </a:solidFill>
              </a:rPr>
              <a:t>разработка нового поколения образовательных стандартов и программ на основе стандартов профессиональной деятельности, </a:t>
            </a:r>
          </a:p>
          <a:p>
            <a:r>
              <a:rPr lang="ru-RU" dirty="0" smtClean="0"/>
              <a:t>развитие учебно-материальной базы профессионального образования, организации производственной практики,</a:t>
            </a:r>
          </a:p>
          <a:p>
            <a:r>
              <a:rPr lang="ru-RU" dirty="0" smtClean="0"/>
              <a:t>усиление социальной поддержке обучающихся и работников и др.;</a:t>
            </a:r>
          </a:p>
          <a:p>
            <a:r>
              <a:rPr lang="ru-RU" dirty="0" smtClean="0"/>
              <a:t>совершенствовать номенклатуру профессий и специальностей, </a:t>
            </a:r>
          </a:p>
          <a:p>
            <a:r>
              <a:rPr lang="ru-RU" dirty="0" smtClean="0"/>
              <a:t>устранить несоответствия структуры подготовки кадров их спросу на рынке труда, а также диспропорции и дублирования в подготовке кадров, </a:t>
            </a:r>
          </a:p>
        </p:txBody>
      </p:sp>
      <p:pic>
        <p:nvPicPr>
          <p:cNvPr id="17410" name="Picture 2" descr="C:\Users\User\Desktop\i19055-image-icon.png"/>
          <p:cNvPicPr>
            <a:picLocks noChangeAspect="1" noChangeArrowheads="1"/>
          </p:cNvPicPr>
          <p:nvPr/>
        </p:nvPicPr>
        <p:blipFill>
          <a:blip r:embed="rId2" cstate="print"/>
          <a:srcRect/>
          <a:stretch>
            <a:fillRect/>
          </a:stretch>
        </p:blipFill>
        <p:spPr bwMode="auto">
          <a:xfrm>
            <a:off x="2627784" y="3789040"/>
            <a:ext cx="4032448" cy="216744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39552" y="548680"/>
            <a:ext cx="8136904" cy="3888432"/>
          </a:xfrm>
        </p:spPr>
        <p:txBody>
          <a:bodyPr>
            <a:normAutofit/>
          </a:bodyPr>
          <a:lstStyle/>
          <a:p>
            <a:r>
              <a:rPr lang="ru-RU" sz="1600" dirty="0" smtClean="0"/>
              <a:t>- широко использовать новые образовательные технологии, в том числе технологии </a:t>
            </a:r>
            <a:r>
              <a:rPr lang="ru-RU" sz="1600" dirty="0" smtClean="0">
                <a:solidFill>
                  <a:srgbClr val="FF0000"/>
                </a:solidFill>
              </a:rPr>
              <a:t>«открытого образования»;</a:t>
            </a:r>
          </a:p>
          <a:p>
            <a:r>
              <a:rPr lang="ru-RU" sz="1600" dirty="0" smtClean="0"/>
              <a:t>- разработать и внедрить </a:t>
            </a:r>
            <a:r>
              <a:rPr lang="ru-RU" sz="1600" dirty="0" smtClean="0">
                <a:solidFill>
                  <a:srgbClr val="FF0000"/>
                </a:solidFill>
              </a:rPr>
              <a:t>нормативное финансирование </a:t>
            </a:r>
            <a:r>
              <a:rPr lang="ru-RU" sz="1600" dirty="0" smtClean="0"/>
              <a:t>профессиональных образовательных учреждений всех видов и уровней;</a:t>
            </a:r>
          </a:p>
          <a:p>
            <a:r>
              <a:rPr lang="ru-RU" sz="1600" dirty="0" smtClean="0"/>
              <a:t>- разработать и апробировать различные</a:t>
            </a:r>
            <a:r>
              <a:rPr lang="ru-RU" sz="1600" dirty="0" smtClean="0">
                <a:solidFill>
                  <a:srgbClr val="FF0000"/>
                </a:solidFill>
              </a:rPr>
              <a:t> модели регионального управления профессиональным образованием </a:t>
            </a:r>
            <a:r>
              <a:rPr lang="ru-RU" sz="1600" dirty="0" smtClean="0"/>
              <a:t>в связи с усилением роли регионов в его развитии;</a:t>
            </a:r>
          </a:p>
          <a:p>
            <a:r>
              <a:rPr lang="ru-RU" sz="1600" dirty="0" smtClean="0"/>
              <a:t>- обеспечить инновационный характер профессионального образования за счет: </a:t>
            </a:r>
            <a:r>
              <a:rPr lang="ru-RU" sz="1600" dirty="0" smtClean="0">
                <a:solidFill>
                  <a:srgbClr val="FF0000"/>
                </a:solidFill>
              </a:rPr>
              <a:t>интеграции сферы образования, науки и производства; </a:t>
            </a:r>
            <a:r>
              <a:rPr lang="ru-RU" sz="1600" dirty="0" smtClean="0"/>
              <a:t>разработки проектов, связанных с развитием различных отраслей экономики, фундаментальной и прикладной науки, а также с обновлением содержания образования и технологий обучения; </a:t>
            </a:r>
          </a:p>
          <a:p>
            <a:r>
              <a:rPr lang="ru-RU" sz="1600" dirty="0" smtClean="0"/>
              <a:t>создания </a:t>
            </a:r>
            <a:r>
              <a:rPr lang="ru-RU" sz="1600" dirty="0" smtClean="0">
                <a:solidFill>
                  <a:srgbClr val="FF0000"/>
                </a:solidFill>
              </a:rPr>
              <a:t>учебно-научно- производственных комплексов</a:t>
            </a:r>
            <a:r>
              <a:rPr lang="ru-RU" sz="1600" dirty="0" smtClean="0"/>
              <a:t>, объединений, инновационных парков, </a:t>
            </a:r>
            <a:r>
              <a:rPr lang="ru-RU" sz="1600" dirty="0" err="1" smtClean="0"/>
              <a:t>бизнес-инкубаторов</a:t>
            </a:r>
            <a:r>
              <a:rPr lang="ru-RU" sz="1600" dirty="0" smtClean="0"/>
              <a:t> при каждом успешном вузе с их государственной поддержкой.</a:t>
            </a:r>
          </a:p>
          <a:p>
            <a:endParaRPr lang="ru-RU" sz="1600" dirty="0" smtClean="0"/>
          </a:p>
          <a:p>
            <a:endParaRPr lang="ru-RU" sz="1600" dirty="0"/>
          </a:p>
        </p:txBody>
      </p:sp>
      <p:pic>
        <p:nvPicPr>
          <p:cNvPr id="16387" name="Picture 3" descr="C:\Users\User\Desktop\156d81806d10a7.png"/>
          <p:cNvPicPr>
            <a:picLocks noChangeAspect="1" noChangeArrowheads="1"/>
          </p:cNvPicPr>
          <p:nvPr/>
        </p:nvPicPr>
        <p:blipFill>
          <a:blip r:embed="rId2" cstate="print"/>
          <a:srcRect/>
          <a:stretch>
            <a:fillRect/>
          </a:stretch>
        </p:blipFill>
        <p:spPr bwMode="auto">
          <a:xfrm>
            <a:off x="2411760" y="4509120"/>
            <a:ext cx="4692677" cy="18722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332656"/>
            <a:ext cx="6408712" cy="6192688"/>
          </a:xfrm>
        </p:spPr>
        <p:txBody>
          <a:bodyPr>
            <a:noAutofit/>
          </a:bodyPr>
          <a:lstStyle/>
          <a:p>
            <a:r>
              <a:rPr lang="ru-RU" sz="1600" dirty="0" smtClean="0"/>
              <a:t>— внедрение национальной системы профессионального роста педагогических работников, </a:t>
            </a:r>
          </a:p>
          <a:p>
            <a:pPr>
              <a:buNone/>
            </a:pPr>
            <a:r>
              <a:rPr lang="ru-RU" sz="1600" dirty="0" smtClean="0"/>
              <a:t/>
            </a:r>
            <a:br>
              <a:rPr lang="ru-RU" sz="1600" dirty="0" smtClean="0"/>
            </a:br>
            <a:r>
              <a:rPr lang="ru-RU" sz="1600" dirty="0" smtClean="0"/>
              <a:t>— </a:t>
            </a:r>
            <a:r>
              <a:rPr lang="ru-RU" sz="1600" dirty="0" smtClean="0">
                <a:solidFill>
                  <a:srgbClr val="FF0000"/>
                </a:solidFill>
              </a:rPr>
              <a:t>модернизация профессионального образования, в том числе посредством внедрения адаптивных, практико-ориентированных и гибких образовательных программ;</a:t>
            </a:r>
          </a:p>
          <a:p>
            <a:r>
              <a:rPr lang="ru-RU" sz="1600" dirty="0" smtClean="0"/>
              <a:t/>
            </a:r>
            <a:br>
              <a:rPr lang="ru-RU" sz="1600" dirty="0" smtClean="0"/>
            </a:br>
            <a:r>
              <a:rPr lang="ru-RU" sz="1600" dirty="0" smtClean="0"/>
              <a:t>— </a:t>
            </a:r>
            <a:r>
              <a:rPr lang="ru-RU" sz="1600" dirty="0" smtClean="0">
                <a:solidFill>
                  <a:srgbClr val="FF0000"/>
                </a:solidFill>
              </a:rPr>
              <a:t>формирование системы непрерывного обновления </a:t>
            </a:r>
            <a:r>
              <a:rPr lang="ru-RU" sz="1600" dirty="0" smtClean="0"/>
              <a:t>работающими гражданами своих профессиональных знаний и приобретения ими новых профессиональных навыков, включая овладение компетенциями в области цифровой экономики всеми желающими;</a:t>
            </a:r>
          </a:p>
          <a:p>
            <a:r>
              <a:rPr lang="ru-RU" sz="1600" dirty="0" smtClean="0"/>
              <a:t/>
            </a:r>
            <a:br>
              <a:rPr lang="ru-RU" sz="1600" dirty="0" smtClean="0"/>
            </a:br>
            <a:r>
              <a:rPr lang="ru-RU" sz="1600" dirty="0" smtClean="0"/>
              <a:t>— </a:t>
            </a:r>
            <a:r>
              <a:rPr lang="ru-RU" sz="1600" dirty="0" smtClean="0">
                <a:solidFill>
                  <a:srgbClr val="FF0000"/>
                </a:solidFill>
              </a:rPr>
              <a:t>формирование системы профессиональных конкурсов </a:t>
            </a:r>
            <a:r>
              <a:rPr lang="ru-RU" sz="1600" dirty="0" smtClean="0"/>
              <a:t>в целях предоставления гражданам возможностей для профессионального и карьерного роста;</a:t>
            </a:r>
          </a:p>
          <a:p>
            <a:pPr>
              <a:buNone/>
            </a:pPr>
            <a:r>
              <a:rPr lang="ru-RU" sz="1600" dirty="0" smtClean="0"/>
              <a:t/>
            </a:r>
            <a:br>
              <a:rPr lang="ru-RU" sz="1600" dirty="0" smtClean="0"/>
            </a:br>
            <a:r>
              <a:rPr lang="ru-RU" sz="1600" dirty="0" smtClean="0"/>
              <a:t>— создание условий для развития </a:t>
            </a:r>
            <a:r>
              <a:rPr lang="ru-RU" sz="1600" dirty="0" smtClean="0">
                <a:solidFill>
                  <a:srgbClr val="FF0000"/>
                </a:solidFill>
              </a:rPr>
              <a:t>наставничества,</a:t>
            </a:r>
            <a:r>
              <a:rPr lang="ru-RU" sz="1600" dirty="0" smtClean="0"/>
              <a:t> поддержки общественных инициатив и проектов, в том числе в сфере добровольчества (волонтёрства);</a:t>
            </a:r>
          </a:p>
          <a:p>
            <a:r>
              <a:rPr lang="ru-RU" sz="1600" dirty="0" smtClean="0"/>
              <a:t/>
            </a:r>
            <a:br>
              <a:rPr lang="ru-RU" sz="1600" dirty="0" smtClean="0"/>
            </a:br>
            <a:r>
              <a:rPr lang="ru-RU" sz="1600" dirty="0" smtClean="0"/>
              <a:t>— </a:t>
            </a:r>
            <a:r>
              <a:rPr lang="ru-RU" sz="1600" dirty="0" smtClean="0">
                <a:solidFill>
                  <a:srgbClr val="FF0000"/>
                </a:solidFill>
              </a:rPr>
              <a:t>увеличение не менее чем в два раза количества иностранных граждан</a:t>
            </a:r>
            <a:r>
              <a:rPr lang="ru-RU" sz="1600" dirty="0" smtClean="0"/>
              <a:t>, обучающихся в образовательных организациях высшего образования</a:t>
            </a:r>
          </a:p>
          <a:p>
            <a:endParaRPr lang="ru-RU" sz="1600" dirty="0" smtClean="0"/>
          </a:p>
          <a:p>
            <a:endParaRPr lang="ru-RU" sz="1600" dirty="0"/>
          </a:p>
        </p:txBody>
      </p:sp>
      <p:pic>
        <p:nvPicPr>
          <p:cNvPr id="2051" name="Picture 3" descr="C:\Users\User\Desktop\1467978265346.jpg"/>
          <p:cNvPicPr>
            <a:picLocks noChangeAspect="1" noChangeArrowheads="1"/>
          </p:cNvPicPr>
          <p:nvPr/>
        </p:nvPicPr>
        <p:blipFill>
          <a:blip r:embed="rId2" cstate="print"/>
          <a:srcRect/>
          <a:stretch>
            <a:fillRect/>
          </a:stretch>
        </p:blipFill>
        <p:spPr bwMode="auto">
          <a:xfrm>
            <a:off x="6719055" y="2492896"/>
            <a:ext cx="2096008" cy="22322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35888"/>
          </a:xfrm>
        </p:spPr>
        <p:txBody>
          <a:bodyPr>
            <a:normAutofit/>
          </a:bodyPr>
          <a:lstStyle/>
          <a:p>
            <a:pPr algn="ctr"/>
            <a:r>
              <a:rPr lang="ru-RU" sz="2800" dirty="0" smtClean="0"/>
              <a:t>Структура национального проекта «Развитие образования»</a:t>
            </a:r>
            <a:endParaRPr lang="ru-RU" sz="2800" dirty="0"/>
          </a:p>
        </p:txBody>
      </p:sp>
      <p:sp>
        <p:nvSpPr>
          <p:cNvPr id="3" name="Содержимое 2"/>
          <p:cNvSpPr>
            <a:spLocks noGrp="1"/>
          </p:cNvSpPr>
          <p:nvPr>
            <p:ph idx="1"/>
          </p:nvPr>
        </p:nvSpPr>
        <p:spPr>
          <a:xfrm>
            <a:off x="457200" y="1646236"/>
            <a:ext cx="8229600" cy="4879107"/>
          </a:xfrm>
        </p:spPr>
        <p:txBody>
          <a:bodyPr>
            <a:normAutofit fontScale="55000" lnSpcReduction="20000"/>
          </a:bodyPr>
          <a:lstStyle/>
          <a:p>
            <a:r>
              <a:rPr lang="ru-RU" dirty="0" smtClean="0"/>
              <a:t>В структуру национального проекта "Образование" будет входить девять федеральных проектов:</a:t>
            </a:r>
          </a:p>
          <a:p>
            <a:r>
              <a:rPr lang="ru-RU" b="1" dirty="0" smtClean="0"/>
              <a:t>Первый проект</a:t>
            </a:r>
            <a:r>
              <a:rPr lang="ru-RU" dirty="0" smtClean="0"/>
              <a:t> — </a:t>
            </a:r>
            <a:r>
              <a:rPr lang="ru-RU" b="1" dirty="0" smtClean="0">
                <a:solidFill>
                  <a:schemeClr val="accent6">
                    <a:lumMod val="75000"/>
                  </a:schemeClr>
                </a:solidFill>
              </a:rPr>
              <a:t>"Современная школа"</a:t>
            </a:r>
            <a:r>
              <a:rPr lang="ru-RU" dirty="0" smtClean="0"/>
              <a:t> — это строительство, это реформа обучения, это, безусловно, повышение мотивации обучающихся</a:t>
            </a:r>
          </a:p>
          <a:p>
            <a:r>
              <a:rPr lang="ru-RU" b="1" dirty="0" smtClean="0"/>
              <a:t>Второй проект </a:t>
            </a:r>
            <a:r>
              <a:rPr lang="ru-RU" dirty="0" smtClean="0"/>
              <a:t>—</a:t>
            </a:r>
            <a:r>
              <a:rPr lang="ru-RU" b="1" dirty="0" smtClean="0"/>
              <a:t> </a:t>
            </a:r>
            <a:r>
              <a:rPr lang="ru-RU" b="1" dirty="0" smtClean="0">
                <a:solidFill>
                  <a:schemeClr val="accent6">
                    <a:lumMod val="75000"/>
                  </a:schemeClr>
                </a:solidFill>
              </a:rPr>
              <a:t>"Успех каждого ребенка</a:t>
            </a:r>
            <a:r>
              <a:rPr lang="ru-RU" dirty="0" smtClean="0">
                <a:solidFill>
                  <a:schemeClr val="accent6">
                    <a:lumMod val="75000"/>
                  </a:schemeClr>
                </a:solidFill>
              </a:rPr>
              <a:t>"</a:t>
            </a:r>
            <a:r>
              <a:rPr lang="ru-RU" dirty="0" smtClean="0"/>
              <a:t> —цель гармонично развитой личности. </a:t>
            </a:r>
          </a:p>
          <a:p>
            <a:r>
              <a:rPr lang="ru-RU" b="1" dirty="0" smtClean="0"/>
              <a:t>Третий проект </a:t>
            </a:r>
            <a:r>
              <a:rPr lang="ru-RU" dirty="0" smtClean="0"/>
              <a:t>— </a:t>
            </a:r>
            <a:r>
              <a:rPr lang="ru-RU" b="1" dirty="0" smtClean="0">
                <a:solidFill>
                  <a:schemeClr val="accent6">
                    <a:lumMod val="75000"/>
                  </a:schemeClr>
                </a:solidFill>
              </a:rPr>
              <a:t>"Цифровая образовательная среда"</a:t>
            </a:r>
            <a:r>
              <a:rPr lang="ru-RU" dirty="0" smtClean="0">
                <a:solidFill>
                  <a:schemeClr val="accent6">
                    <a:lumMod val="75000"/>
                  </a:schemeClr>
                </a:solidFill>
              </a:rPr>
              <a:t> </a:t>
            </a:r>
          </a:p>
          <a:p>
            <a:r>
              <a:rPr lang="ru-RU" b="1" dirty="0" smtClean="0"/>
              <a:t>Четвертый проект </a:t>
            </a:r>
            <a:r>
              <a:rPr lang="ru-RU" dirty="0" smtClean="0"/>
              <a:t>— </a:t>
            </a:r>
            <a:r>
              <a:rPr lang="ru-RU" b="1" dirty="0" smtClean="0">
                <a:solidFill>
                  <a:schemeClr val="accent6">
                    <a:lumMod val="75000"/>
                  </a:schemeClr>
                </a:solidFill>
              </a:rPr>
              <a:t>"Современные родители ". </a:t>
            </a:r>
            <a:r>
              <a:rPr lang="ru-RU" dirty="0" smtClean="0"/>
              <a:t>Нацелен на психолого-педагогическую помощь родителям.</a:t>
            </a:r>
          </a:p>
          <a:p>
            <a:r>
              <a:rPr lang="ru-RU" b="1" dirty="0" smtClean="0"/>
              <a:t>Пятый проект  </a:t>
            </a:r>
            <a:r>
              <a:rPr lang="ru-RU" dirty="0" smtClean="0"/>
              <a:t> — </a:t>
            </a:r>
            <a:r>
              <a:rPr lang="ru-RU" b="1" dirty="0" smtClean="0">
                <a:solidFill>
                  <a:schemeClr val="accent6">
                    <a:lumMod val="75000"/>
                  </a:schemeClr>
                </a:solidFill>
              </a:rPr>
              <a:t>"Учитель будущего" </a:t>
            </a:r>
            <a:r>
              <a:rPr lang="ru-RU" dirty="0" smtClean="0"/>
              <a:t> — система учительского роста — не менее половины учителей должны пройти переподготовку. </a:t>
            </a:r>
          </a:p>
          <a:p>
            <a:r>
              <a:rPr lang="ru-RU" b="1" dirty="0" smtClean="0"/>
              <a:t>Шестой проект </a:t>
            </a:r>
            <a:r>
              <a:rPr lang="ru-RU" dirty="0" smtClean="0"/>
              <a:t>— </a:t>
            </a:r>
            <a:r>
              <a:rPr lang="ru-RU" b="1" dirty="0" smtClean="0">
                <a:solidFill>
                  <a:schemeClr val="accent6">
                    <a:lumMod val="75000"/>
                  </a:schemeClr>
                </a:solidFill>
              </a:rPr>
              <a:t>"Молодые профессионалы"</a:t>
            </a:r>
            <a:r>
              <a:rPr lang="ru-RU" b="1" dirty="0" smtClean="0"/>
              <a:t>, </a:t>
            </a:r>
          </a:p>
          <a:p>
            <a:r>
              <a:rPr lang="ru-RU" b="1" dirty="0" smtClean="0"/>
              <a:t>Седьмой проект </a:t>
            </a:r>
            <a:r>
              <a:rPr lang="ru-RU" dirty="0" smtClean="0"/>
              <a:t>—  </a:t>
            </a:r>
            <a:r>
              <a:rPr lang="ru-RU" b="1" dirty="0" smtClean="0">
                <a:solidFill>
                  <a:schemeClr val="accent6">
                    <a:lumMod val="75000"/>
                  </a:schemeClr>
                </a:solidFill>
              </a:rPr>
              <a:t>"Новые возможности для каждого</a:t>
            </a:r>
            <a:r>
              <a:rPr lang="ru-RU" dirty="0" smtClean="0">
                <a:solidFill>
                  <a:schemeClr val="accent6">
                    <a:lumMod val="75000"/>
                  </a:schemeClr>
                </a:solidFill>
              </a:rPr>
              <a:t>"</a:t>
            </a:r>
            <a:r>
              <a:rPr lang="ru-RU" b="1" dirty="0" smtClean="0">
                <a:solidFill>
                  <a:schemeClr val="accent6">
                    <a:lumMod val="75000"/>
                  </a:schemeClr>
                </a:solidFill>
              </a:rPr>
              <a:t>. </a:t>
            </a:r>
            <a:r>
              <a:rPr lang="ru-RU" dirty="0" smtClean="0"/>
              <a:t> За реализацию данного проекта отвечает министерство науки и высшего образования, </a:t>
            </a:r>
          </a:p>
          <a:p>
            <a:r>
              <a:rPr lang="ru-RU" b="1" dirty="0" smtClean="0"/>
              <a:t>Восьмой проект — "</a:t>
            </a:r>
            <a:r>
              <a:rPr lang="ru-RU" b="1" dirty="0" smtClean="0">
                <a:solidFill>
                  <a:schemeClr val="accent6">
                    <a:lumMod val="75000"/>
                  </a:schemeClr>
                </a:solidFill>
              </a:rPr>
              <a:t>Социальные активность</a:t>
            </a:r>
            <a:r>
              <a:rPr lang="ru-RU" dirty="0" smtClean="0">
                <a:solidFill>
                  <a:schemeClr val="accent6">
                    <a:lumMod val="75000"/>
                  </a:schemeClr>
                </a:solidFill>
              </a:rPr>
              <a:t>" </a:t>
            </a:r>
            <a:r>
              <a:rPr lang="ru-RU" dirty="0" smtClean="0"/>
              <a:t>— реализация данного проекта возложена на </a:t>
            </a:r>
            <a:r>
              <a:rPr lang="ru-RU" dirty="0" err="1" smtClean="0"/>
              <a:t>Росмолодежь</a:t>
            </a:r>
            <a:r>
              <a:rPr lang="ru-RU" dirty="0" smtClean="0"/>
              <a:t>.</a:t>
            </a:r>
          </a:p>
          <a:p>
            <a:r>
              <a:rPr lang="ru-RU" b="1" dirty="0" smtClean="0"/>
              <a:t>Девятый проект — </a:t>
            </a:r>
            <a:r>
              <a:rPr lang="ru-RU" b="1" dirty="0" smtClean="0">
                <a:solidFill>
                  <a:schemeClr val="accent6">
                    <a:lumMod val="75000"/>
                  </a:schemeClr>
                </a:solidFill>
              </a:rPr>
              <a:t>"Повышение конкурентоспособности высшего образования"</a:t>
            </a:r>
            <a:r>
              <a:rPr lang="ru-RU" dirty="0" smtClean="0"/>
              <a:t> — здесь три </a:t>
            </a:r>
            <a:r>
              <a:rPr lang="ru-RU" dirty="0" err="1" smtClean="0"/>
              <a:t>подпроекта</a:t>
            </a:r>
            <a:r>
              <a:rPr lang="ru-RU" dirty="0" smtClean="0"/>
              <a:t>, отвечает за это министерство науки и высшего образования: </a:t>
            </a:r>
            <a:r>
              <a:rPr lang="ru-RU" dirty="0" smtClean="0">
                <a:solidFill>
                  <a:schemeClr val="accent6">
                    <a:lumMod val="75000"/>
                  </a:schemeClr>
                </a:solidFill>
              </a:rPr>
              <a:t>«Вузы как центры пространства создания инноваций», «Современная образовательная среда» и  «Экспорт российского образования»</a:t>
            </a:r>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331640" y="260648"/>
            <a:ext cx="6897960" cy="3943002"/>
          </a:xfrm>
        </p:spPr>
        <p:txBody>
          <a:bodyPr>
            <a:normAutofit/>
          </a:bodyPr>
          <a:lstStyle/>
          <a:p>
            <a:r>
              <a:rPr lang="ru-RU" sz="2800" dirty="0" smtClean="0"/>
              <a:t>Вице-премьер РФ Татьяна Голикова, которая курирует социальный блок, сообщала, что на национальный проект "Образование" из федерального бюджета будет направлено порядка </a:t>
            </a:r>
            <a:r>
              <a:rPr lang="ru-RU" sz="2800" dirty="0" smtClean="0">
                <a:solidFill>
                  <a:srgbClr val="FF0000"/>
                </a:solidFill>
              </a:rPr>
              <a:t>674 </a:t>
            </a:r>
            <a:r>
              <a:rPr lang="ru-RU" sz="2800" dirty="0" err="1" smtClean="0">
                <a:solidFill>
                  <a:srgbClr val="FF0000"/>
                </a:solidFill>
              </a:rPr>
              <a:t>млрд</a:t>
            </a:r>
            <a:r>
              <a:rPr lang="ru-RU" sz="2800" dirty="0" smtClean="0">
                <a:solidFill>
                  <a:srgbClr val="FF0000"/>
                </a:solidFill>
              </a:rPr>
              <a:t> рублей </a:t>
            </a:r>
            <a:r>
              <a:rPr lang="ru-RU" sz="2800" dirty="0" smtClean="0"/>
              <a:t>за шесть лет.</a:t>
            </a:r>
            <a:endParaRPr lang="ru-RU" sz="2800" dirty="0"/>
          </a:p>
        </p:txBody>
      </p:sp>
      <p:pic>
        <p:nvPicPr>
          <p:cNvPr id="3074" name="Picture 2" descr="C:\Users\User\Desktop\25218409.jpg"/>
          <p:cNvPicPr>
            <a:picLocks noChangeAspect="1" noChangeArrowheads="1"/>
          </p:cNvPicPr>
          <p:nvPr/>
        </p:nvPicPr>
        <p:blipFill>
          <a:blip r:embed="rId2" cstate="print"/>
          <a:srcRect/>
          <a:stretch>
            <a:fillRect/>
          </a:stretch>
        </p:blipFill>
        <p:spPr bwMode="auto">
          <a:xfrm>
            <a:off x="1835696" y="3356992"/>
            <a:ext cx="5472608" cy="29737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normAutofit fontScale="90000"/>
          </a:bodyPr>
          <a:lstStyle/>
          <a:p>
            <a:r>
              <a:rPr lang="ru-RU" dirty="0" smtClean="0"/>
              <a:t>Тренды в системе ПО в США на 2017 г. (март 2017)</a:t>
            </a:r>
          </a:p>
        </p:txBody>
      </p:sp>
      <p:sp>
        <p:nvSpPr>
          <p:cNvPr id="30723" name="Объект 2"/>
          <p:cNvSpPr>
            <a:spLocks noGrp="1"/>
          </p:cNvSpPr>
          <p:nvPr>
            <p:ph idx="1"/>
          </p:nvPr>
        </p:nvSpPr>
        <p:spPr/>
        <p:txBody>
          <a:bodyPr/>
          <a:lstStyle/>
          <a:p>
            <a:r>
              <a:rPr lang="ru-RU" dirty="0" smtClean="0">
                <a:solidFill>
                  <a:srgbClr val="0070C0"/>
                </a:solidFill>
              </a:rPr>
              <a:t>1. Развитие навыков критического мышления. Способность отделять факты от лживой интерпретации.</a:t>
            </a:r>
          </a:p>
          <a:p>
            <a:r>
              <a:rPr lang="ru-RU" dirty="0" smtClean="0"/>
              <a:t>2. Активность спортивных команд в социальных проектах.</a:t>
            </a:r>
          </a:p>
          <a:p>
            <a:r>
              <a:rPr lang="ru-RU" dirty="0" smtClean="0">
                <a:solidFill>
                  <a:schemeClr val="accent1">
                    <a:lumMod val="75000"/>
                  </a:schemeClr>
                </a:solidFill>
              </a:rPr>
              <a:t>3. Усилия по обеспечению безопасности голодных и бездомных.</a:t>
            </a:r>
          </a:p>
          <a:p>
            <a:r>
              <a:rPr lang="ru-RU" dirty="0" smtClean="0">
                <a:solidFill>
                  <a:srgbClr val="FF0000"/>
                </a:solidFill>
              </a:rPr>
              <a:t>4. Усиление </a:t>
            </a:r>
            <a:r>
              <a:rPr lang="ru-RU" dirty="0" err="1" smtClean="0">
                <a:solidFill>
                  <a:srgbClr val="FF0000"/>
                </a:solidFill>
              </a:rPr>
              <a:t>кибербезопасности</a:t>
            </a:r>
            <a:r>
              <a:rPr lang="ru-RU" dirty="0" smtClean="0">
                <a:solidFill>
                  <a:srgbClr val="FF0000"/>
                </a:solidFill>
              </a:rPr>
              <a:t> на всех уровнях.</a:t>
            </a:r>
          </a:p>
          <a:p>
            <a:endParaRPr lang="ru-RU"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normAutofit fontScale="90000"/>
          </a:bodyPr>
          <a:lstStyle/>
          <a:p>
            <a:r>
              <a:rPr lang="ru-RU" dirty="0" smtClean="0"/>
              <a:t>Тренды в системе ПО в США на 2017 г. (март 2017)</a:t>
            </a:r>
          </a:p>
        </p:txBody>
      </p:sp>
      <p:sp>
        <p:nvSpPr>
          <p:cNvPr id="31747" name="Объект 2"/>
          <p:cNvSpPr>
            <a:spLocks noGrp="1"/>
          </p:cNvSpPr>
          <p:nvPr>
            <p:ph idx="1"/>
          </p:nvPr>
        </p:nvSpPr>
        <p:spPr/>
        <p:txBody>
          <a:bodyPr/>
          <a:lstStyle/>
          <a:p>
            <a:r>
              <a:rPr lang="ru-RU" dirty="0" smtClean="0">
                <a:solidFill>
                  <a:srgbClr val="FF0000"/>
                </a:solidFill>
              </a:rPr>
              <a:t>5. Помощь нелегальным иммигрантам.</a:t>
            </a:r>
          </a:p>
          <a:p>
            <a:r>
              <a:rPr lang="ru-RU" dirty="0" smtClean="0">
                <a:solidFill>
                  <a:srgbClr val="FF0000"/>
                </a:solidFill>
              </a:rPr>
              <a:t>6. Создание «моста» между академической средой и социумом.</a:t>
            </a:r>
          </a:p>
          <a:p>
            <a:r>
              <a:rPr lang="ru-RU" dirty="0" smtClean="0"/>
              <a:t>7. Тщательная оценка приема для поддержания разнообразия.</a:t>
            </a:r>
          </a:p>
          <a:p>
            <a:r>
              <a:rPr lang="ru-RU" dirty="0" smtClean="0">
                <a:solidFill>
                  <a:schemeClr val="accent1">
                    <a:lumMod val="75000"/>
                  </a:schemeClr>
                </a:solidFill>
              </a:rPr>
              <a:t>8.Конфронтация с негативным прошлым.</a:t>
            </a:r>
          </a:p>
          <a:p>
            <a:r>
              <a:rPr lang="ru-RU" dirty="0" smtClean="0">
                <a:solidFill>
                  <a:srgbClr val="00B050"/>
                </a:solidFill>
              </a:rPr>
              <a:t>9. Права сексуальных меньшинств.</a:t>
            </a:r>
          </a:p>
          <a:p>
            <a:r>
              <a:rPr lang="ru-RU" dirty="0" smtClean="0">
                <a:solidFill>
                  <a:srgbClr val="0070C0"/>
                </a:solidFill>
              </a:rPr>
              <a:t>10. Активность женских организаций.</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2286</TotalTime>
  <Words>2909</Words>
  <Application>Microsoft Office PowerPoint</Application>
  <PresentationFormat>Экран (4:3)</PresentationFormat>
  <Paragraphs>291</Paragraphs>
  <Slides>45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Литейная</vt:lpstr>
      <vt:lpstr>    «Состояние и тенденции развития профессионального образования в РФ»</vt:lpstr>
      <vt:lpstr>Национальный проект   «Развитие образования» 2018-2024</vt:lpstr>
      <vt:lpstr>Слайд 3</vt:lpstr>
      <vt:lpstr>б) решение следующих задач:</vt:lpstr>
      <vt:lpstr>Слайд 5</vt:lpstr>
      <vt:lpstr>Структура национального проекта «Развитие образования»</vt:lpstr>
      <vt:lpstr>Слайд 7</vt:lpstr>
      <vt:lpstr>Тренды в системе ПО в США на 2017 г. (март 2017)</vt:lpstr>
      <vt:lpstr>Тренды в системе ПО в США на 2017 г. (март 2017)</vt:lpstr>
      <vt:lpstr>Слайд 10</vt:lpstr>
      <vt:lpstr>Слайд 11</vt:lpstr>
      <vt:lpstr>Слайд 12</vt:lpstr>
      <vt:lpstr>«Классификация» вузов в РФ</vt:lpstr>
      <vt:lpstr>«Экзотическая» классификация</vt:lpstr>
      <vt:lpstr>Слайд 15</vt:lpstr>
      <vt:lpstr>22 опорных университета второй волны</vt:lpstr>
      <vt:lpstr>Слайд 17</vt:lpstr>
      <vt:lpstr>Слайд 18</vt:lpstr>
      <vt:lpstr>Слайд 19</vt:lpstr>
      <vt:lpstr>Слайд 20</vt:lpstr>
      <vt:lpstr>Проблемы среднего профессионального образования в РФ</vt:lpstr>
      <vt:lpstr>Проблема 1. Отрыв обучения от реальных условий практики</vt:lpstr>
      <vt:lpstr>Проблема 2.  Адаптация выпускников</vt:lpstr>
      <vt:lpstr>Проблема 3. Низкая информированность молодежи о выбранной специальности</vt:lpstr>
      <vt:lpstr>Проблема 4. Постоянное изменение ФГОСов</vt:lpstr>
      <vt:lpstr>Проблема 5.   Низкая удовлетворенность профессией </vt:lpstr>
      <vt:lpstr>Проблема 6.  Нехватка практических знаний у выпускников</vt:lpstr>
      <vt:lpstr>Проблема 7.   Контрольные цифры приема - КЦП</vt:lpstr>
      <vt:lpstr>Слайд 29</vt:lpstr>
      <vt:lpstr>Слайд 30</vt:lpstr>
      <vt:lpstr>Слайд 31</vt:lpstr>
      <vt:lpstr>Проблема 8. Онлайн-образование</vt:lpstr>
      <vt:lpstr>Рост числа курсов MOOC</vt:lpstr>
      <vt:lpstr>Проблема 9.  Заработная плата педагогов</vt:lpstr>
      <vt:lpstr>Слайд 35</vt:lpstr>
      <vt:lpstr>Слайд 36</vt:lpstr>
      <vt:lpstr>Требуют решения следующие вопросы:</vt:lpstr>
      <vt:lpstr>Слайд 38</vt:lpstr>
      <vt:lpstr>Слайд 39</vt:lpstr>
      <vt:lpstr>Слайд 40</vt:lpstr>
      <vt:lpstr>Слайд 41</vt:lpstr>
      <vt:lpstr>Слайд 42</vt:lpstr>
      <vt:lpstr>Для изменения создавшегося критического положения, поднятия престижа специалиста среднего звена предлагается следующее: </vt:lpstr>
      <vt:lpstr>Слайд 44</vt:lpstr>
      <vt:lpstr>Слайд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357</cp:revision>
  <dcterms:modified xsi:type="dcterms:W3CDTF">2019-09-24T09:07:00Z</dcterms:modified>
</cp:coreProperties>
</file>