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1"/>
  </p:notesMasterIdLst>
  <p:sldIdLst>
    <p:sldId id="256" r:id="rId2"/>
    <p:sldId id="293" r:id="rId3"/>
    <p:sldId id="286" r:id="rId4"/>
    <p:sldId id="287" r:id="rId5"/>
    <p:sldId id="289" r:id="rId6"/>
    <p:sldId id="290" r:id="rId7"/>
    <p:sldId id="263" r:id="rId8"/>
    <p:sldId id="282" r:id="rId9"/>
    <p:sldId id="262" r:id="rId10"/>
    <p:sldId id="281" r:id="rId11"/>
    <p:sldId id="279" r:id="rId12"/>
    <p:sldId id="280" r:id="rId13"/>
    <p:sldId id="269" r:id="rId14"/>
    <p:sldId id="270" r:id="rId15"/>
    <p:sldId id="271" r:id="rId16"/>
    <p:sldId id="288" r:id="rId17"/>
    <p:sldId id="291" r:id="rId18"/>
    <p:sldId id="292" r:id="rId19"/>
    <p:sldId id="294" r:id="rId20"/>
  </p:sldIdLst>
  <p:sldSz cx="9144000" cy="6858000" type="screen4x3"/>
  <p:notesSz cx="6858000" cy="9144000"/>
  <p:custDataLst>
    <p:tags r:id="rId22"/>
  </p:custDataLst>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FFE5FF"/>
    <a:srgbClr val="0033CC"/>
    <a:srgbClr val="2BAEAB"/>
    <a:srgbClr val="93FFFF"/>
    <a:srgbClr val="CCFFFF"/>
    <a:srgbClr val="238D8A"/>
    <a:srgbClr val="CBFF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89" autoAdjust="0"/>
    <p:restoredTop sz="94197" autoAdjust="0"/>
  </p:normalViewPr>
  <p:slideViewPr>
    <p:cSldViewPr>
      <p:cViewPr varScale="1">
        <p:scale>
          <a:sx n="108" d="100"/>
          <a:sy n="108" d="100"/>
        </p:scale>
        <p:origin x="1890" y="96"/>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66" d="100"/>
        <a:sy n="66" d="100"/>
      </p:scale>
      <p:origin x="0" y="0"/>
    </p:cViewPr>
  </p:sorterViewPr>
  <p:notesViewPr>
    <p:cSldViewPr>
      <p:cViewPr>
        <p:scale>
          <a:sx n="50" d="100"/>
          <a:sy n="50" d="100"/>
        </p:scale>
        <p:origin x="-297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pitchFamily="34" charset="0"/>
                <a:cs typeface="Arial" pitchFamily="34" charset="0"/>
              </a:defRPr>
            </a:lvl1pPr>
          </a:lstStyle>
          <a:p>
            <a:pPr>
              <a:defRPr/>
            </a:pPr>
            <a:endParaRPr lang="ru-RU"/>
          </a:p>
        </p:txBody>
      </p:sp>
      <p:sp>
        <p:nvSpPr>
          <p:cNvPr id="358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pitchFamily="34" charset="0"/>
                <a:cs typeface="Arial" pitchFamily="34" charset="0"/>
              </a:defRPr>
            </a:lvl1pPr>
          </a:lstStyle>
          <a:p>
            <a:pPr>
              <a:defRPr/>
            </a:pPr>
            <a:endParaRPr lang="ru-RU"/>
          </a:p>
        </p:txBody>
      </p:sp>
      <p:sp>
        <p:nvSpPr>
          <p:cNvPr id="204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58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358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pitchFamily="34" charset="0"/>
                <a:cs typeface="Arial" pitchFamily="34" charset="0"/>
              </a:defRPr>
            </a:lvl1pPr>
          </a:lstStyle>
          <a:p>
            <a:pPr>
              <a:defRPr/>
            </a:pPr>
            <a:endParaRPr lang="ru-RU"/>
          </a:p>
        </p:txBody>
      </p:sp>
      <p:sp>
        <p:nvSpPr>
          <p:cNvPr id="358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pitchFamily="34" charset="0"/>
                <a:cs typeface="Arial" pitchFamily="34" charset="0"/>
              </a:defRPr>
            </a:lvl1pPr>
          </a:lstStyle>
          <a:p>
            <a:pPr>
              <a:defRPr/>
            </a:pPr>
            <a:fld id="{2F4210D2-3626-4D93-9EFA-2CC68F0BD922}"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503C1E43-9734-4D4E-99AA-2807B615B9BC}" type="slidenum">
              <a:rPr lang="ru-RU">
                <a:latin typeface="Arial" charset="0"/>
                <a:cs typeface="Arial" charset="0"/>
              </a:rPr>
              <a:pPr/>
              <a:t>1</a:t>
            </a:fld>
            <a:endParaRPr lang="ru-RU">
              <a:latin typeface="Arial" charset="0"/>
              <a:cs typeface="Arial"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ru-RU">
              <a:latin typeface="Arial" charset="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9CBCF24A-67AD-4ACB-B7E5-F98C067FEC5E}" type="slidenum">
              <a:rPr lang="ru-RU">
                <a:latin typeface="Arial" charset="0"/>
                <a:cs typeface="Arial" charset="0"/>
              </a:rPr>
              <a:pPr/>
              <a:t>15</a:t>
            </a:fld>
            <a:endParaRPr lang="ru-RU">
              <a:latin typeface="Arial" charset="0"/>
              <a:cs typeface="Arial"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algn="just" eaLnBrk="1" hangingPunct="1"/>
            <a:r>
              <a:rPr lang="ru-RU">
                <a:latin typeface="Times New Roman" pitchFamily="18" charset="0"/>
                <a:cs typeface="Times New Roman" pitchFamily="18" charset="0"/>
              </a:rPr>
              <a:t>Группа обучающихся, занимающихся </a:t>
            </a:r>
            <a:r>
              <a:rPr lang="ru-RU" b="1">
                <a:latin typeface="Times New Roman" pitchFamily="18" charset="0"/>
                <a:cs typeface="Times New Roman" pitchFamily="18" charset="0"/>
              </a:rPr>
              <a:t>по ИУП</a:t>
            </a:r>
            <a:r>
              <a:rPr lang="ru-RU">
                <a:latin typeface="Times New Roman" pitchFamily="18" charset="0"/>
                <a:cs typeface="Times New Roman" pitchFamily="18" charset="0"/>
              </a:rPr>
              <a:t>, формируется на базе малых групп сотрудничества со сменным составом обучающихся, типичных для школ, работающих по индивидуальным учебным планам. </a:t>
            </a:r>
          </a:p>
          <a:p>
            <a:pPr algn="just" eaLnBrk="1" hangingPunct="1"/>
            <a:r>
              <a:rPr lang="ru-RU">
                <a:latin typeface="Times New Roman" pitchFamily="18" charset="0"/>
                <a:cs typeface="Times New Roman" pitchFamily="18" charset="0"/>
              </a:rPr>
              <a:t>В таких школах возникли ситуации, когда открыть предметную группу в соответствии с образовательными потребностями обучающихся не представлялось возможным из-за её малочисленности (менее 10 человек). </a:t>
            </a:r>
          </a:p>
          <a:p>
            <a:pPr algn="just" eaLnBrk="1" hangingPunct="1"/>
            <a:r>
              <a:rPr lang="ru-RU">
                <a:latin typeface="Times New Roman" pitchFamily="18" charset="0"/>
                <a:cs typeface="Times New Roman" pitchFamily="18" charset="0"/>
              </a:rPr>
              <a:t>В таких случаях создается учебная группа дистанционного обучения, включающая как обучающихся из ОУ, работающего по индивидуальным учебным планам, так и обучающихся из других ОУ данного или иных муниципальных образований. </a:t>
            </a:r>
          </a:p>
          <a:p>
            <a:pPr algn="just" eaLnBrk="1" hangingPunct="1"/>
            <a:r>
              <a:rPr lang="ru-RU">
                <a:latin typeface="Times New Roman" pitchFamily="18" charset="0"/>
                <a:cs typeface="Times New Roman" pitchFamily="18" charset="0"/>
              </a:rPr>
              <a:t>Ядром этой смешанной группы является контингент ОУ, работающий по ИУП. </a:t>
            </a:r>
          </a:p>
          <a:p>
            <a:pPr algn="just" eaLnBrk="1" hangingPunct="1"/>
            <a:r>
              <a:rPr lang="ru-RU">
                <a:latin typeface="Times New Roman" pitchFamily="18" charset="0"/>
                <a:cs typeface="Times New Roman" pitchFamily="18" charset="0"/>
              </a:rPr>
              <a:t>При этом сама группа является модификацией организационной модели «Межшкольная группа», так как в неё входят обучающиеся из других школ. </a:t>
            </a:r>
          </a:p>
          <a:p>
            <a:pPr algn="just" eaLnBrk="1" hangingPunct="1"/>
            <a:r>
              <a:rPr lang="ru-RU">
                <a:latin typeface="Times New Roman" pitchFamily="18" charset="0"/>
                <a:cs typeface="Times New Roman" pitchFamily="18" charset="0"/>
              </a:rPr>
              <a:t>Сетевой преподаватель - учитель-предметник из базового ОУ, работающего по ИУП.</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E219D2FD-85D3-4215-8493-CAA056218702}" type="slidenum">
              <a:rPr lang="ru-RU">
                <a:latin typeface="Arial" charset="0"/>
                <a:cs typeface="Arial" charset="0"/>
              </a:rPr>
              <a:pPr/>
              <a:t>7</a:t>
            </a:fld>
            <a:endParaRPr lang="ru-RU">
              <a:latin typeface="Arial" charset="0"/>
              <a:cs typeface="Arial"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r>
              <a:rPr lang="ru-RU">
                <a:latin typeface="Times New Roman" pitchFamily="18" charset="0"/>
                <a:cs typeface="Times New Roman" pitchFamily="18" charset="0"/>
              </a:rPr>
              <a:t>Каждая из представленных моделей имеет свою специфику и предназначена для решения конкретных дидактических задач. Каждая модель имеет своего пользователя. Поэтому трудно отдать предпочтение той или иной модели. Специфика каждой модели дистанционного учебного процесса обусловливает отбор и структурирование содержания обучения, методов, организационных форм и средств обучения.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47248A27-A1E7-4FD0-BDCD-713D57E0A871}" type="slidenum">
              <a:rPr lang="ru-RU">
                <a:latin typeface="Arial" charset="0"/>
                <a:cs typeface="Arial" charset="0"/>
              </a:rPr>
              <a:pPr/>
              <a:t>8</a:t>
            </a:fld>
            <a:endParaRPr lang="ru-RU">
              <a:latin typeface="Arial" charset="0"/>
              <a:cs typeface="Arial"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xfrm>
            <a:off x="685800" y="4343400"/>
            <a:ext cx="5551488" cy="4114800"/>
          </a:xfrm>
          <a:noFill/>
          <a:ln/>
        </p:spPr>
        <p:txBody>
          <a:bodyPr/>
          <a:lstStyle/>
          <a:p>
            <a:pPr algn="just" eaLnBrk="1" hangingPunct="1">
              <a:lnSpc>
                <a:spcPct val="90000"/>
              </a:lnSpc>
            </a:pPr>
            <a:r>
              <a:rPr lang="ru-RU">
                <a:latin typeface="Times New Roman" pitchFamily="18" charset="0"/>
                <a:cs typeface="Times New Roman" pitchFamily="18" charset="0"/>
              </a:rPr>
              <a:t>Это наиболее перспективная модель, как показывает уже накопленная практика, причем применительно как к школьному образованию (профильные курсы, использование курсов ДО для углубления знаний, ликвидации пробелов в знаниях), так и к обучению в колледже, техникуме, вузе. В школе, колледже ДО может использоваться:</a:t>
            </a:r>
          </a:p>
          <a:p>
            <a:pPr algn="just" eaLnBrk="1" hangingPunct="1">
              <a:lnSpc>
                <a:spcPct val="90000"/>
              </a:lnSpc>
              <a:buFontTx/>
              <a:buChar char="•"/>
            </a:pPr>
            <a:r>
              <a:rPr lang="ru-RU">
                <a:latin typeface="Times New Roman" pitchFamily="18" charset="0"/>
                <a:cs typeface="Times New Roman" pitchFamily="18" charset="0"/>
              </a:rPr>
              <a:t>при проведении профильных курсов наряду с очным обучением (ОО);</a:t>
            </a:r>
          </a:p>
          <a:p>
            <a:pPr algn="just" eaLnBrk="1" hangingPunct="1">
              <a:lnSpc>
                <a:spcPct val="90000"/>
              </a:lnSpc>
              <a:buFontTx/>
              <a:buChar char="•"/>
            </a:pPr>
            <a:r>
              <a:rPr lang="ru-RU">
                <a:latin typeface="Times New Roman" pitchFamily="18" charset="0"/>
                <a:cs typeface="Times New Roman" pitchFamily="18" charset="0"/>
              </a:rPr>
              <a:t>при проведении курсов для ликвидации пробелов (с ОО);</a:t>
            </a:r>
          </a:p>
          <a:p>
            <a:pPr algn="just" eaLnBrk="1" hangingPunct="1">
              <a:lnSpc>
                <a:spcPct val="90000"/>
              </a:lnSpc>
              <a:buFontTx/>
              <a:buChar char="•"/>
            </a:pPr>
            <a:r>
              <a:rPr lang="ru-RU">
                <a:latin typeface="Times New Roman" pitchFamily="18" charset="0"/>
                <a:cs typeface="Times New Roman" pitchFamily="18" charset="0"/>
              </a:rPr>
              <a:t>в самостоятельной, проектной, исследовательской деятельности (с ОО);</a:t>
            </a:r>
          </a:p>
          <a:p>
            <a:pPr algn="just" eaLnBrk="1" hangingPunct="1">
              <a:lnSpc>
                <a:spcPct val="90000"/>
              </a:lnSpc>
              <a:buFontTx/>
              <a:buChar char="•"/>
            </a:pPr>
            <a:r>
              <a:rPr lang="ru-RU">
                <a:latin typeface="Times New Roman" pitchFamily="18" charset="0"/>
                <a:cs typeface="Times New Roman" pitchFamily="18" charset="0"/>
              </a:rPr>
              <a:t>в работе по индивидуальным программам;</a:t>
            </a:r>
          </a:p>
          <a:p>
            <a:pPr algn="just" eaLnBrk="1" hangingPunct="1">
              <a:lnSpc>
                <a:spcPct val="90000"/>
              </a:lnSpc>
              <a:buFontTx/>
              <a:buChar char="•"/>
            </a:pPr>
            <a:r>
              <a:rPr lang="ru-RU">
                <a:latin typeface="Times New Roman" pitchFamily="18" charset="0"/>
                <a:cs typeface="Times New Roman" pitchFamily="18" charset="0"/>
              </a:rPr>
              <a:t>для консультаций;</a:t>
            </a:r>
          </a:p>
          <a:p>
            <a:pPr algn="just" eaLnBrk="1" hangingPunct="1">
              <a:lnSpc>
                <a:spcPct val="90000"/>
              </a:lnSpc>
              <a:buFontTx/>
              <a:buChar char="•"/>
            </a:pPr>
            <a:r>
              <a:rPr lang="ru-RU">
                <a:latin typeface="Times New Roman" pitchFamily="18" charset="0"/>
                <a:cs typeface="Times New Roman" pitchFamily="18" charset="0"/>
              </a:rPr>
              <a:t>для совместной деятельности учащихся;</a:t>
            </a:r>
          </a:p>
          <a:p>
            <a:pPr algn="just" eaLnBrk="1" hangingPunct="1">
              <a:lnSpc>
                <a:spcPct val="90000"/>
              </a:lnSpc>
              <a:buFontTx/>
              <a:buChar char="•"/>
            </a:pPr>
            <a:r>
              <a:rPr lang="ru-RU">
                <a:latin typeface="Times New Roman" pitchFamily="18" charset="0"/>
                <a:cs typeface="Times New Roman" pitchFamily="18" charset="0"/>
              </a:rPr>
              <a:t>для дополнительных практических работ.</a:t>
            </a:r>
          </a:p>
          <a:p>
            <a:pPr algn="just" eaLnBrk="1" hangingPunct="1">
              <a:lnSpc>
                <a:spcPct val="90000"/>
              </a:lnSpc>
            </a:pPr>
            <a:r>
              <a:rPr lang="ru-RU">
                <a:latin typeface="Times New Roman" pitchFamily="18" charset="0"/>
                <a:cs typeface="Times New Roman" pitchFamily="18" charset="0"/>
              </a:rPr>
              <a:t>При базовом очном курсе можно выделить такие виды деятельности, как</a:t>
            </a:r>
          </a:p>
          <a:p>
            <a:pPr algn="just" eaLnBrk="1" hangingPunct="1">
              <a:lnSpc>
                <a:spcPct val="90000"/>
              </a:lnSpc>
              <a:buFontTx/>
              <a:buChar char="•"/>
            </a:pPr>
            <a:r>
              <a:rPr lang="ru-RU">
                <a:latin typeface="Times New Roman" pitchFamily="18" charset="0"/>
                <a:cs typeface="Times New Roman" pitchFamily="18" charset="0"/>
              </a:rPr>
              <a:t>требующие личного контакта;</a:t>
            </a:r>
          </a:p>
          <a:p>
            <a:pPr algn="just" eaLnBrk="1" hangingPunct="1">
              <a:lnSpc>
                <a:spcPct val="90000"/>
              </a:lnSpc>
              <a:buFontTx/>
              <a:buChar char="•"/>
            </a:pPr>
            <a:r>
              <a:rPr lang="ru-RU">
                <a:latin typeface="Times New Roman" pitchFamily="18" charset="0"/>
                <a:cs typeface="Times New Roman" pitchFamily="18" charset="0"/>
              </a:rPr>
              <a:t>требующие индивидуализации.</a:t>
            </a:r>
          </a:p>
          <a:p>
            <a:pPr algn="just" eaLnBrk="1" hangingPunct="1">
              <a:lnSpc>
                <a:spcPct val="90000"/>
              </a:lnSpc>
            </a:pPr>
            <a:r>
              <a:rPr lang="ru-RU">
                <a:latin typeface="Times New Roman" pitchFamily="18" charset="0"/>
                <a:cs typeface="Times New Roman" pitchFamily="18" charset="0"/>
              </a:rPr>
              <a:t>В зависимости от сложности материала педагог вправе выносить на очные занятия объяснение нового материала, проверку понимания, дискуссии, защиту проектов. Формирование навыков и подготовку к дискуссиям, проектам можно отнести к занятиям в дистанционной форме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5E4592F7-EA98-4FB6-9DCA-B0A1F9143134}" type="slidenum">
              <a:rPr lang="ru-RU">
                <a:latin typeface="Arial" charset="0"/>
                <a:cs typeface="Arial" charset="0"/>
              </a:rPr>
              <a:pPr/>
              <a:t>9</a:t>
            </a:fld>
            <a:endParaRPr lang="ru-RU">
              <a:latin typeface="Arial" charset="0"/>
              <a:cs typeface="Arial"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algn="just" eaLnBrk="1" hangingPunct="1"/>
            <a:r>
              <a:rPr lang="ru-RU">
                <a:latin typeface="Times New Roman" pitchFamily="18" charset="0"/>
                <a:cs typeface="Times New Roman" pitchFamily="18" charset="0"/>
              </a:rPr>
              <a:t>В дистанционной форме учащиеся знакомятся с новым материалом при постоянных консультациях с педагогом. </a:t>
            </a:r>
          </a:p>
          <a:p>
            <a:pPr algn="just" eaLnBrk="1" hangingPunct="1"/>
            <a:r>
              <a:rPr lang="ru-RU">
                <a:latin typeface="Times New Roman" pitchFamily="18" charset="0"/>
                <a:cs typeface="Times New Roman" pitchFamily="18" charset="0"/>
              </a:rPr>
              <a:t>При этом используются индивидуальные и групповые формы работы, которые направлены на формирование необходимых навыков.</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24A2E2EF-F426-466C-A1FB-2F31945B08AB}" type="slidenum">
              <a:rPr lang="ru-RU">
                <a:latin typeface="Arial" charset="0"/>
                <a:cs typeface="Arial" charset="0"/>
              </a:rPr>
              <a:pPr/>
              <a:t>10</a:t>
            </a:fld>
            <a:endParaRPr lang="ru-RU">
              <a:latin typeface="Arial" charset="0"/>
              <a:cs typeface="Arial"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xfrm>
            <a:off x="685800" y="4343400"/>
            <a:ext cx="5622925" cy="4114800"/>
          </a:xfrm>
          <a:noFill/>
          <a:ln/>
        </p:spPr>
        <p:txBody>
          <a:bodyPr/>
          <a:lstStyle/>
          <a:p>
            <a:pPr algn="just" eaLnBrk="1" hangingPunct="1">
              <a:lnSpc>
                <a:spcPct val="90000"/>
              </a:lnSpc>
            </a:pPr>
            <a:r>
              <a:rPr lang="ru-RU">
                <a:latin typeface="Times New Roman" pitchFamily="18" charset="0"/>
                <a:cs typeface="Times New Roman" pitchFamily="18" charset="0"/>
              </a:rPr>
              <a:t>Данная модель может быть организована в 2-х вариантах (в зависимости от контингента слушателей):</a:t>
            </a:r>
          </a:p>
          <a:p>
            <a:pPr algn="just" eaLnBrk="1" hangingPunct="1">
              <a:lnSpc>
                <a:spcPct val="90000"/>
              </a:lnSpc>
              <a:buFontTx/>
              <a:buChar char="•"/>
            </a:pPr>
            <a:r>
              <a:rPr lang="ru-RU">
                <a:latin typeface="Times New Roman" pitchFamily="18" charset="0"/>
                <a:cs typeface="Times New Roman" pitchFamily="18" charset="0"/>
              </a:rPr>
              <a:t>автономные курсы</a:t>
            </a:r>
          </a:p>
          <a:p>
            <a:pPr algn="just" eaLnBrk="1" hangingPunct="1">
              <a:lnSpc>
                <a:spcPct val="90000"/>
              </a:lnSpc>
              <a:buFontTx/>
              <a:buChar char="•"/>
            </a:pPr>
            <a:r>
              <a:rPr lang="ru-RU">
                <a:latin typeface="Times New Roman" pitchFamily="18" charset="0"/>
                <a:cs typeface="Times New Roman" pitchFamily="18" charset="0"/>
              </a:rPr>
              <a:t>информационно-образовательная среда</a:t>
            </a:r>
          </a:p>
          <a:p>
            <a:pPr algn="just" eaLnBrk="1" hangingPunct="1">
              <a:lnSpc>
                <a:spcPct val="90000"/>
              </a:lnSpc>
            </a:pPr>
            <a:r>
              <a:rPr lang="ru-RU">
                <a:latin typeface="Times New Roman" pitchFamily="18" charset="0"/>
                <a:cs typeface="Times New Roman" pitchFamily="18" charset="0"/>
              </a:rPr>
              <a:t>Автономные курсы ДО создаются по отдельным учебным предметам, разделам или темам программы, либо разрабатываются целые виртуальные школы. Автономные курсы предназначены для овладения отдельным учебным предметом, углубления знаний по этому предмету или наоборот, ликвидации пробелов в знаниях.</a:t>
            </a:r>
          </a:p>
          <a:p>
            <a:pPr algn="just" eaLnBrk="1" hangingPunct="1">
              <a:lnSpc>
                <a:spcPct val="90000"/>
              </a:lnSpc>
            </a:pPr>
            <a:r>
              <a:rPr lang="ru-RU">
                <a:latin typeface="Times New Roman" pitchFamily="18" charset="0"/>
                <a:cs typeface="Times New Roman" pitchFamily="18" charset="0"/>
              </a:rPr>
              <a:t>Структурированное информационно-образовательное пространство с курсами согласно учебному плану, с библиотеками (электронными учебниками, словарями, энциклопедиями), лабораторными и практическими занятиями, экскурсиями, системой контроля представляет собой целостную образовательную систему курса (с дифференциацией) той или иной специальности с полным набором всего информационного массива, необходимого и достаточного для достижения поставленных задач обучения в данной образовательной системе. Обязательно должна быть возможность использования различных педагогических и информационных технологий, работа в форумах, чатах, телеконференциях, организация совместных проектов. </a:t>
            </a:r>
            <a:r>
              <a:rPr lang="ru-RU" i="1">
                <a:latin typeface="Times New Roman" pitchFamily="18" charset="0"/>
                <a:cs typeface="Times New Roman" pitchFamily="18" charset="0"/>
              </a:rPr>
              <a:t>Отличительной чертой</a:t>
            </a:r>
            <a:r>
              <a:rPr lang="ru-RU">
                <a:latin typeface="Times New Roman" pitchFamily="18" charset="0"/>
                <a:cs typeface="Times New Roman" pitchFamily="18" charset="0"/>
              </a:rPr>
              <a:t> информационно-образовательного пространства является </a:t>
            </a:r>
            <a:r>
              <a:rPr lang="ru-RU" i="1">
                <a:latin typeface="Times New Roman" pitchFamily="18" charset="0"/>
                <a:cs typeface="Times New Roman" pitchFamily="18" charset="0"/>
              </a:rPr>
              <a:t>административный блок</a:t>
            </a:r>
            <a:r>
              <a:rPr lang="ru-RU">
                <a:latin typeface="Times New Roman" pitchFamily="18" charset="0"/>
                <a:cs typeface="Times New Roman" pitchFamily="18" charset="0"/>
              </a:rPr>
              <a:t>, где должна быть предусмотрена регистрация, мониторинг, личные дела, права доступа и пр. Очных занятий при сетевом обучении не предполагается.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1BE5CCBA-6F73-43D4-9D8C-2D34C8CFCDD3}" type="slidenum">
              <a:rPr lang="ru-RU">
                <a:latin typeface="Arial" charset="0"/>
                <a:cs typeface="Arial" charset="0"/>
              </a:rPr>
              <a:pPr/>
              <a:t>11</a:t>
            </a:fld>
            <a:endParaRPr lang="ru-RU">
              <a:latin typeface="Arial" charset="0"/>
              <a:cs typeface="Arial"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algn="just" eaLnBrk="1" hangingPunct="1"/>
            <a:r>
              <a:rPr lang="ru-RU">
                <a:latin typeface="Times New Roman" pitchFamily="18" charset="0"/>
                <a:cs typeface="Times New Roman" pitchFamily="18" charset="0"/>
              </a:rPr>
              <a:t>Модель сетевого обучения и кейс-технологий предназначена для дифференциации обучения. </a:t>
            </a:r>
          </a:p>
          <a:p>
            <a:pPr algn="just" eaLnBrk="1" hangingPunct="1"/>
            <a:r>
              <a:rPr lang="ru-RU">
                <a:latin typeface="Times New Roman" pitchFamily="18" charset="0"/>
                <a:cs typeface="Times New Roman" pitchFamily="18" charset="0"/>
              </a:rPr>
              <a:t>В большом количестве случаев нет необходимости в создании электронных сетевых учебников, если существуют уже утвержденные Министерством образования печатные пособия. </a:t>
            </a:r>
          </a:p>
          <a:p>
            <a:pPr algn="just" eaLnBrk="1" hangingPunct="1"/>
            <a:r>
              <a:rPr lang="ru-RU">
                <a:latin typeface="Times New Roman" pitchFamily="18" charset="0"/>
                <a:cs typeface="Times New Roman" pitchFamily="18" charset="0"/>
              </a:rPr>
              <a:t>Гораздо эффективнее строить обучение, опираясь на уже изданные учебники и учебные пособия и с помощью дополнительного материала, размещаемого в сети либо углублять этот материал для продвинутых учащихся, либо давать дополнительные разъяснения, упражнения, использовать информационные ресурсы Интернет. При этом предусматриваются консультации преподавателей, система тестирования и контроля, дополнительные лабораторные и практические работы, совместные проекты, пр. </a:t>
            </a:r>
          </a:p>
          <a:p>
            <a:pPr algn="just" eaLnBrk="1" hangingPunct="1"/>
            <a:r>
              <a:rPr lang="ru-RU">
                <a:latin typeface="Times New Roman" pitchFamily="18" charset="0"/>
                <a:cs typeface="Times New Roman" pitchFamily="18" charset="0"/>
              </a:rPr>
              <a:t>Разными цветами обозначены компоненты, составляющие модель:</a:t>
            </a:r>
          </a:p>
          <a:p>
            <a:pPr algn="just" eaLnBrk="1" hangingPunct="1">
              <a:buFontTx/>
              <a:buChar char="•"/>
            </a:pPr>
            <a:r>
              <a:rPr lang="ru-RU">
                <a:latin typeface="Times New Roman" pitchFamily="18" charset="0"/>
                <a:cs typeface="Times New Roman" pitchFamily="18" charset="0"/>
              </a:rPr>
              <a:t>содержание кейса;</a:t>
            </a:r>
          </a:p>
          <a:p>
            <a:pPr algn="just" eaLnBrk="1" hangingPunct="1">
              <a:buFontTx/>
              <a:buChar char="•"/>
            </a:pPr>
            <a:r>
              <a:rPr lang="ru-RU">
                <a:latin typeface="Times New Roman" pitchFamily="18" charset="0"/>
                <a:cs typeface="Times New Roman" pitchFamily="18" charset="0"/>
              </a:rPr>
              <a:t>интернет-технологии;</a:t>
            </a:r>
          </a:p>
          <a:p>
            <a:pPr algn="just" eaLnBrk="1" hangingPunct="1">
              <a:buFontTx/>
              <a:buChar char="•"/>
            </a:pPr>
            <a:r>
              <a:rPr lang="ru-RU">
                <a:latin typeface="Times New Roman" pitchFamily="18" charset="0"/>
                <a:cs typeface="Times New Roman" pitchFamily="18" charset="0"/>
              </a:rPr>
              <a:t>средства телекоммуникаций;</a:t>
            </a:r>
          </a:p>
          <a:p>
            <a:pPr algn="just" eaLnBrk="1" hangingPunct="1">
              <a:buFontTx/>
              <a:buChar char="•"/>
            </a:pPr>
            <a:r>
              <a:rPr lang="ru-RU">
                <a:latin typeface="Times New Roman" pitchFamily="18" charset="0"/>
                <a:cs typeface="Times New Roman" pitchFamily="18" charset="0"/>
              </a:rPr>
              <a:t>контроль.</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9EBA4BA5-981C-4F22-A55E-15996B22B8A1}" type="slidenum">
              <a:rPr lang="ru-RU">
                <a:latin typeface="Arial" charset="0"/>
                <a:cs typeface="Arial" charset="0"/>
              </a:rPr>
              <a:pPr/>
              <a:t>12</a:t>
            </a:fld>
            <a:endParaRPr lang="ru-RU">
              <a:latin typeface="Arial" charset="0"/>
              <a:cs typeface="Arial"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685800" y="4343400"/>
            <a:ext cx="5622925" cy="4114800"/>
          </a:xfrm>
          <a:noFill/>
          <a:ln/>
        </p:spPr>
        <p:txBody>
          <a:bodyPr/>
          <a:lstStyle/>
          <a:p>
            <a:pPr algn="just" eaLnBrk="1" hangingPunct="1"/>
            <a:r>
              <a:rPr lang="ru-RU">
                <a:latin typeface="Times New Roman" pitchFamily="18" charset="0"/>
                <a:cs typeface="Times New Roman" pitchFamily="18" charset="0"/>
              </a:rPr>
              <a:t>Модель интерактивного телевидения связана с телевизионными технологиями и пока очень дорогая. Это трансляция занятий с помощью видеокамер и телевизионного оборудования на расстояние. </a:t>
            </a:r>
          </a:p>
          <a:p>
            <a:pPr algn="just" eaLnBrk="1" hangingPunct="1"/>
            <a:r>
              <a:rPr lang="ru-RU">
                <a:latin typeface="Times New Roman" pitchFamily="18" charset="0"/>
                <a:cs typeface="Times New Roman" pitchFamily="18" charset="0"/>
              </a:rPr>
              <a:t>Эта модель распределенного класса полностью имитирует очную форму. </a:t>
            </a:r>
          </a:p>
          <a:p>
            <a:pPr algn="just" eaLnBrk="1" hangingPunct="1"/>
            <a:r>
              <a:rPr lang="ru-RU">
                <a:latin typeface="Times New Roman" pitchFamily="18" charset="0"/>
                <a:cs typeface="Times New Roman" pitchFamily="18" charset="0"/>
              </a:rPr>
              <a:t>С её помощью стены класса словно раздвигаются, и аудитория расширяется за счет удаленных студентов, с которыми учитель и учащиеся могут вступать в контакт (по типу телемоста). </a:t>
            </a:r>
          </a:p>
          <a:p>
            <a:pPr algn="just" eaLnBrk="1" hangingPunct="1"/>
            <a:r>
              <a:rPr lang="ru-RU">
                <a:latin typeface="Times New Roman" pitchFamily="18" charset="0"/>
                <a:cs typeface="Times New Roman" pitchFamily="18" charset="0"/>
              </a:rPr>
              <a:t>Соответственно, данная модель требует присутствия учащихся (как и в очной форме) в определенное время в определенном месте.</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75B804E1-8A4B-4540-8FA1-97CC820C1B0E}" type="slidenum">
              <a:rPr lang="ru-RU">
                <a:latin typeface="Arial" charset="0"/>
                <a:cs typeface="Arial" charset="0"/>
              </a:rPr>
              <a:pPr/>
              <a:t>13</a:t>
            </a:fld>
            <a:endParaRPr lang="ru-RU">
              <a:latin typeface="Arial" charset="0"/>
              <a:cs typeface="Arial"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algn="just" eaLnBrk="1" hangingPunct="1"/>
            <a:r>
              <a:rPr lang="ru-RU">
                <a:latin typeface="Times New Roman" pitchFamily="18" charset="0"/>
                <a:cs typeface="Times New Roman" pitchFamily="18" charset="0"/>
              </a:rPr>
              <a:t>Группа обучающихся, занимающихся </a:t>
            </a:r>
            <a:r>
              <a:rPr lang="ru-RU" b="1" u="sng">
                <a:latin typeface="Times New Roman" pitchFamily="18" charset="0"/>
                <a:cs typeface="Times New Roman" pitchFamily="18" charset="0"/>
              </a:rPr>
              <a:t>по модели «Новый профиль»,</a:t>
            </a:r>
            <a:r>
              <a:rPr lang="ru-RU">
                <a:latin typeface="Times New Roman" pitchFamily="18" charset="0"/>
                <a:cs typeface="Times New Roman" pitchFamily="18" charset="0"/>
              </a:rPr>
              <a:t> формируется из обучающихся разных классов одного образовательного учреждения, осваивающих образовательную программу по профильным предметам с использованием дистанционных образовательных технологий в сопровождении сетевого преподавателя и тьютора.</a:t>
            </a:r>
          </a:p>
          <a:p>
            <a:pPr algn="just" eaLnBrk="1" hangingPunct="1"/>
            <a:r>
              <a:rPr lang="ru-RU">
                <a:latin typeface="Times New Roman" pitchFamily="18" charset="0"/>
                <a:cs typeface="Times New Roman" pitchFamily="18" charset="0"/>
              </a:rPr>
              <a:t>Данная модель будет использована в случае, когда 15 или более обучающихся параллели выразят желание изучать на профильном уровне дисциплину, преподаватель по которой отсутствует в штате данного образовательного учреждения, либо когда квалификационный уровень преподавателя не соответствует требованиям, предъявляемым к преподавателям профильного обучения.</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7520782C-CA9B-4790-8043-EB115EC9CFCF}" type="slidenum">
              <a:rPr lang="ru-RU">
                <a:latin typeface="Arial" charset="0"/>
                <a:cs typeface="Arial" charset="0"/>
              </a:rPr>
              <a:pPr/>
              <a:t>14</a:t>
            </a:fld>
            <a:endParaRPr lang="ru-RU">
              <a:latin typeface="Arial" charset="0"/>
              <a:cs typeface="Arial"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algn="just" eaLnBrk="1" hangingPunct="1"/>
            <a:r>
              <a:rPr lang="ru-RU" b="1">
                <a:latin typeface="Times New Roman" pitchFamily="18" charset="0"/>
                <a:cs typeface="Times New Roman" pitchFamily="18" charset="0"/>
              </a:rPr>
              <a:t>«Межшкольные группы»</a:t>
            </a:r>
            <a:r>
              <a:rPr lang="ru-RU">
                <a:latin typeface="Times New Roman" pitchFamily="18" charset="0"/>
                <a:cs typeface="Times New Roman" pitchFamily="18" charset="0"/>
              </a:rPr>
              <a:t> формируются из обучающихся различных образовательных учреждений одного или нескольких муниципальных образований, выразивших желание осваивать один и тот же предмет. Сетевой преподаватель и тьютор назначаются руководителем ДО муниципального управления образования. Использование данной модели было целесообразно в следующих двух случаях.</a:t>
            </a:r>
          </a:p>
          <a:p>
            <a:pPr algn="just" eaLnBrk="1" hangingPunct="1"/>
            <a:r>
              <a:rPr lang="ru-RU">
                <a:latin typeface="Times New Roman" pitchFamily="18" charset="0"/>
                <a:cs typeface="Times New Roman" pitchFamily="18" charset="0"/>
              </a:rPr>
              <a:t>1. В ряде ОУ одного или разных муниципальных образований были выявлены обучающиеся, желающие дистанционно изучать одну и ту же дисциплину, но их количество было недостаточно для формирования полноценной группы. Или в ОУ не было педагога, который имел бы достаточную квалификацию для преподавания на профильном уровне заявленной обучающимися дисциплины, а обучающихся, изъявивших желание изучать предмет на профильном уровне, было в ОУ недостаточно, чтобы использовать модель «Новый профиль».</a:t>
            </a:r>
          </a:p>
          <a:p>
            <a:pPr algn="just" eaLnBrk="1" hangingPunct="1"/>
            <a:r>
              <a:rPr lang="ru-RU">
                <a:latin typeface="Times New Roman" pitchFamily="18" charset="0"/>
                <a:cs typeface="Times New Roman" pitchFamily="18" charset="0"/>
              </a:rPr>
              <a:t>2. В образовательных учреждениях, реализующих образовательные программы с использованием индивидуальных учебных планов, из потока обучающихся выделялись малые группы сотрудничества по одному предмету. Такие группы объединялись с аналогичными группами из других ОУ, и их деятельность сопровождалась сетевыми преподавателями и тьюторами, назначенными координатором образовательной сети.</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latin typeface="Times New Roman" pitchFamily="18" charset="0"/>
                <a:cs typeface="Arial" pitchFamily="34"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ru-RU" sz="2400">
                <a:latin typeface="Times New Roman" pitchFamily="18" charset="0"/>
                <a:cs typeface="Arial" pitchFamily="34"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ru-RU" sz="2400">
                  <a:latin typeface="Times New Roman" pitchFamily="18" charset="0"/>
                  <a:cs typeface="Arial" pitchFamily="34"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ru-RU" sz="2400">
                  <a:latin typeface="Times New Roman" pitchFamily="18" charset="0"/>
                  <a:cs typeface="Arial" pitchFamily="34"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ru-RU" sz="2400">
                  <a:latin typeface="Times New Roman" pitchFamily="18" charset="0"/>
                  <a:cs typeface="Arial" pitchFamily="34"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ru-RU" sz="2400">
                  <a:latin typeface="Times New Roman" pitchFamily="18" charset="0"/>
                  <a:cs typeface="Arial" pitchFamily="34"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ru-RU" sz="2400">
                  <a:latin typeface="Times New Roman" pitchFamily="18" charset="0"/>
                  <a:cs typeface="Arial" pitchFamily="34"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ru-RU" sz="2400">
                  <a:latin typeface="Times New Roman" pitchFamily="18" charset="0"/>
                  <a:cs typeface="Arial" pitchFamily="34"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ru-RU" sz="2400">
                  <a:latin typeface="Times New Roman" pitchFamily="18" charset="0"/>
                  <a:cs typeface="Arial" pitchFamily="34"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ru-RU" sz="2400">
                  <a:latin typeface="Times New Roman" pitchFamily="18" charset="0"/>
                  <a:cs typeface="Arial" pitchFamily="34"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ru-RU" sz="2400">
                  <a:latin typeface="Times New Roman" pitchFamily="18" charset="0"/>
                  <a:cs typeface="Arial" pitchFamily="34"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ru-RU" sz="2400">
                  <a:latin typeface="Times New Roman" pitchFamily="18" charset="0"/>
                  <a:cs typeface="Arial" pitchFamily="34" charset="0"/>
                </a:endParaRPr>
              </a:p>
            </p:txBody>
          </p:sp>
        </p:grpSp>
      </p:grpSp>
      <p:sp>
        <p:nvSpPr>
          <p:cNvPr id="2561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ru-RU"/>
              <a:t>Образец заголовка</a:t>
            </a:r>
          </a:p>
        </p:txBody>
      </p:sp>
      <p:sp>
        <p:nvSpPr>
          <p:cNvPr id="2562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ru-RU"/>
              <a:t>Образец подзаголовка</a:t>
            </a:r>
          </a:p>
        </p:txBody>
      </p:sp>
      <p:sp>
        <p:nvSpPr>
          <p:cNvPr id="18" name="Rectangle 16"/>
          <p:cNvSpPr>
            <a:spLocks noGrp="1" noChangeArrowheads="1"/>
          </p:cNvSpPr>
          <p:nvPr>
            <p:ph type="dt" sz="half" idx="10"/>
          </p:nvPr>
        </p:nvSpPr>
        <p:spPr>
          <a:xfrm>
            <a:off x="457200" y="6248400"/>
            <a:ext cx="2133600" cy="457200"/>
          </a:xfrm>
        </p:spPr>
        <p:txBody>
          <a:bodyPr/>
          <a:lstStyle>
            <a:lvl1pPr>
              <a:defRPr smtClean="0"/>
            </a:lvl1pPr>
          </a:lstStyle>
          <a:p>
            <a:pPr>
              <a:defRPr/>
            </a:pPr>
            <a:endParaRPr lang="ru-RU"/>
          </a:p>
        </p:txBody>
      </p:sp>
      <p:sp>
        <p:nvSpPr>
          <p:cNvPr id="19" name="Rectangle 17"/>
          <p:cNvSpPr>
            <a:spLocks noGrp="1" noChangeArrowheads="1"/>
          </p:cNvSpPr>
          <p:nvPr>
            <p:ph type="ftr" sz="quarter" idx="11"/>
          </p:nvPr>
        </p:nvSpPr>
        <p:spPr/>
        <p:txBody>
          <a:bodyPr/>
          <a:lstStyle>
            <a:lvl1pPr>
              <a:defRPr smtClean="0"/>
            </a:lvl1pPr>
          </a:lstStyle>
          <a:p>
            <a:pPr>
              <a:defRPr/>
            </a:pPr>
            <a:endParaRPr lang="ru-RU"/>
          </a:p>
        </p:txBody>
      </p:sp>
      <p:sp>
        <p:nvSpPr>
          <p:cNvPr id="20" name="Rectangle 18"/>
          <p:cNvSpPr>
            <a:spLocks noGrp="1" noChangeArrowheads="1"/>
          </p:cNvSpPr>
          <p:nvPr>
            <p:ph type="sldNum" sz="quarter" idx="12"/>
          </p:nvPr>
        </p:nvSpPr>
        <p:spPr/>
        <p:txBody>
          <a:bodyPr/>
          <a:lstStyle>
            <a:lvl1pPr>
              <a:defRPr smtClean="0"/>
            </a:lvl1pPr>
          </a:lstStyle>
          <a:p>
            <a:pPr>
              <a:defRPr/>
            </a:pPr>
            <a:fld id="{2496B904-A6C0-407D-A4BA-EC6AC5BEC43C}"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3D62D216-9A50-44E7-9139-D7220AE248A9}"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457200"/>
            <a:ext cx="2057400" cy="5410200"/>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457200"/>
            <a:ext cx="6019800" cy="54102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29B10865-3E81-4848-BB3D-1A8F43CA66F0}"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5E8EC9F3-3FB8-431D-9F48-60258FE59F8B}"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C794DDA0-1F20-4F03-9A2A-EDF0647DADF9}"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4C3C1157-7ABA-41F9-B086-C55611BA3AA9}"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2"/>
          <p:cNvSpPr>
            <a:spLocks noGrp="1" noChangeArrowheads="1"/>
          </p:cNvSpPr>
          <p:nvPr>
            <p:ph type="ftr" sz="quarter" idx="10"/>
          </p:nvPr>
        </p:nvSpPr>
        <p:spPr>
          <a:ln/>
        </p:spPr>
        <p:txBody>
          <a:bodyPr/>
          <a:lstStyle>
            <a:lvl1pPr>
              <a:defRPr/>
            </a:lvl1pPr>
          </a:lstStyle>
          <a:p>
            <a:pPr>
              <a:defRPr/>
            </a:pPr>
            <a:endParaRPr lang="ru-RU"/>
          </a:p>
        </p:txBody>
      </p:sp>
      <p:sp>
        <p:nvSpPr>
          <p:cNvPr id="8" name="Rectangle 3"/>
          <p:cNvSpPr>
            <a:spLocks noGrp="1" noChangeArrowheads="1"/>
          </p:cNvSpPr>
          <p:nvPr>
            <p:ph type="sldNum" sz="quarter" idx="11"/>
          </p:nvPr>
        </p:nvSpPr>
        <p:spPr>
          <a:ln/>
        </p:spPr>
        <p:txBody>
          <a:bodyPr/>
          <a:lstStyle>
            <a:lvl1pPr>
              <a:defRPr/>
            </a:lvl1pPr>
          </a:lstStyle>
          <a:p>
            <a:pPr>
              <a:defRPr/>
            </a:pPr>
            <a:fld id="{54D7D543-EA80-4AD8-B578-15EC77C1FC86}" type="slidenum">
              <a:rPr lang="ru-RU"/>
              <a:pPr>
                <a:defRPr/>
              </a:pPr>
              <a:t>‹#›</a:t>
            </a:fld>
            <a:endParaRPr lang="ru-RU"/>
          </a:p>
        </p:txBody>
      </p:sp>
      <p:sp>
        <p:nvSpPr>
          <p:cNvPr id="9" name="Rectangle 16"/>
          <p:cNvSpPr>
            <a:spLocks noGrp="1" noChangeArrowheads="1"/>
          </p:cNvSpPr>
          <p:nvPr>
            <p:ph type="dt" sz="half" idx="12"/>
          </p:nvPr>
        </p:nvSpPr>
        <p:spPr>
          <a:ln/>
        </p:spPr>
        <p:txBody>
          <a:bodyPr/>
          <a:lstStyle>
            <a:lvl1pPr>
              <a:defRPr/>
            </a:lvl1pPr>
          </a:lstStyle>
          <a:p>
            <a:pPr>
              <a:defRPr/>
            </a:pPr>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2"/>
          <p:cNvSpPr>
            <a:spLocks noGrp="1" noChangeArrowheads="1"/>
          </p:cNvSpPr>
          <p:nvPr>
            <p:ph type="ftr" sz="quarter" idx="10"/>
          </p:nvPr>
        </p:nvSpPr>
        <p:spPr>
          <a:ln/>
        </p:spPr>
        <p:txBody>
          <a:bodyPr/>
          <a:lstStyle>
            <a:lvl1pPr>
              <a:defRPr/>
            </a:lvl1pPr>
          </a:lstStyle>
          <a:p>
            <a:pPr>
              <a:defRPr/>
            </a:pPr>
            <a:endParaRPr lang="ru-RU"/>
          </a:p>
        </p:txBody>
      </p:sp>
      <p:sp>
        <p:nvSpPr>
          <p:cNvPr id="4" name="Rectangle 3"/>
          <p:cNvSpPr>
            <a:spLocks noGrp="1" noChangeArrowheads="1"/>
          </p:cNvSpPr>
          <p:nvPr>
            <p:ph type="sldNum" sz="quarter" idx="11"/>
          </p:nvPr>
        </p:nvSpPr>
        <p:spPr>
          <a:ln/>
        </p:spPr>
        <p:txBody>
          <a:bodyPr/>
          <a:lstStyle>
            <a:lvl1pPr>
              <a:defRPr/>
            </a:lvl1pPr>
          </a:lstStyle>
          <a:p>
            <a:pPr>
              <a:defRPr/>
            </a:pPr>
            <a:fld id="{2D7B64C2-0233-43DE-A948-0CEEE8E3BEFD}" type="slidenum">
              <a:rPr lang="ru-RU"/>
              <a:pPr>
                <a:defRPr/>
              </a:pPr>
              <a:t>‹#›</a:t>
            </a:fld>
            <a:endParaRPr lang="ru-RU"/>
          </a:p>
        </p:txBody>
      </p:sp>
      <p:sp>
        <p:nvSpPr>
          <p:cNvPr id="5" name="Rectangle 16"/>
          <p:cNvSpPr>
            <a:spLocks noGrp="1" noChangeArrowheads="1"/>
          </p:cNvSpPr>
          <p:nvPr>
            <p:ph type="dt" sz="half" idx="12"/>
          </p:nvPr>
        </p:nvSpPr>
        <p:spPr>
          <a:ln/>
        </p:spPr>
        <p:txBody>
          <a:bodyPr/>
          <a:lstStyle>
            <a:lvl1pPr>
              <a:defRPr/>
            </a:lvl1pPr>
          </a:lstStyle>
          <a:p>
            <a:pPr>
              <a:defRPr/>
            </a:pPr>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ru-RU"/>
          </a:p>
        </p:txBody>
      </p:sp>
      <p:sp>
        <p:nvSpPr>
          <p:cNvPr id="3" name="Rectangle 3"/>
          <p:cNvSpPr>
            <a:spLocks noGrp="1" noChangeArrowheads="1"/>
          </p:cNvSpPr>
          <p:nvPr>
            <p:ph type="sldNum" sz="quarter" idx="11"/>
          </p:nvPr>
        </p:nvSpPr>
        <p:spPr>
          <a:ln/>
        </p:spPr>
        <p:txBody>
          <a:bodyPr/>
          <a:lstStyle>
            <a:lvl1pPr>
              <a:defRPr/>
            </a:lvl1pPr>
          </a:lstStyle>
          <a:p>
            <a:pPr>
              <a:defRPr/>
            </a:pPr>
            <a:fld id="{FC699E3F-E4D3-46F7-8AF7-0D881BCF4F2E}" type="slidenum">
              <a:rPr lang="ru-RU"/>
              <a:pPr>
                <a:defRPr/>
              </a:pPr>
              <a:t>‹#›</a:t>
            </a:fld>
            <a:endParaRPr lang="ru-RU"/>
          </a:p>
        </p:txBody>
      </p:sp>
      <p:sp>
        <p:nvSpPr>
          <p:cNvPr id="4" name="Rectangle 16"/>
          <p:cNvSpPr>
            <a:spLocks noGrp="1" noChangeArrowheads="1"/>
          </p:cNvSpPr>
          <p:nvPr>
            <p:ph type="dt" sz="half" idx="12"/>
          </p:nvPr>
        </p:nvSpPr>
        <p:spPr>
          <a:ln/>
        </p:spPr>
        <p:txBody>
          <a:bodyPr/>
          <a:lstStyle>
            <a:lvl1pPr>
              <a:defRPr/>
            </a:lvl1pPr>
          </a:lstStyle>
          <a:p>
            <a:pPr>
              <a:defRPr/>
            </a:pPr>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D7A8990F-74CA-4266-9A54-B92D2A9E200F}"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C5C16766-5618-445D-8684-FFA654312C39}"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latin typeface="Arial" pitchFamily="34" charset="0"/>
                <a:cs typeface="Arial" pitchFamily="34" charset="0"/>
              </a:defRPr>
            </a:lvl1pPr>
          </a:lstStyle>
          <a:p>
            <a:pPr>
              <a:defRPr/>
            </a:pPr>
            <a:endParaRPr lang="ru-RU"/>
          </a:p>
        </p:txBody>
      </p:sp>
      <p:sp>
        <p:nvSpPr>
          <p:cNvPr id="2457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Black" pitchFamily="34" charset="0"/>
                <a:cs typeface="Arial" pitchFamily="34" charset="0"/>
              </a:defRPr>
            </a:lvl1pPr>
          </a:lstStyle>
          <a:p>
            <a:pPr>
              <a:defRPr/>
            </a:pPr>
            <a:fld id="{7A133181-281D-420F-A335-852A3C7A355E}" type="slidenum">
              <a:rPr lang="ru-RU"/>
              <a:pPr>
                <a:defRPr/>
              </a:pPr>
              <a:t>‹#›</a:t>
            </a:fld>
            <a:endParaRPr lang="ru-RU"/>
          </a:p>
        </p:txBody>
      </p:sp>
      <p:grpSp>
        <p:nvGrpSpPr>
          <p:cNvPr id="1028" name="Group 4"/>
          <p:cNvGrpSpPr>
            <a:grpSpLocks/>
          </p:cNvGrpSpPr>
          <p:nvPr/>
        </p:nvGrpSpPr>
        <p:grpSpPr bwMode="auto">
          <a:xfrm>
            <a:off x="0" y="0"/>
            <a:ext cx="9144000" cy="546100"/>
            <a:chOff x="0" y="0"/>
            <a:chExt cx="5760" cy="344"/>
          </a:xfrm>
        </p:grpSpPr>
        <p:sp>
          <p:nvSpPr>
            <p:cNvPr id="2458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latin typeface="Times New Roman" pitchFamily="18" charset="0"/>
                <a:cs typeface="Arial" pitchFamily="34" charset="0"/>
              </a:endParaRPr>
            </a:p>
          </p:txBody>
        </p:sp>
        <p:sp>
          <p:nvSpPr>
            <p:cNvPr id="2458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ru-RU" sz="2400">
                <a:latin typeface="Times New Roman" pitchFamily="18" charset="0"/>
                <a:cs typeface="Arial" pitchFamily="34" charset="0"/>
              </a:endParaRPr>
            </a:p>
          </p:txBody>
        </p:sp>
        <p:sp>
          <p:nvSpPr>
            <p:cNvPr id="2458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ru-RU">
                <a:solidFill>
                  <a:schemeClr val="hlink"/>
                </a:solidFill>
                <a:latin typeface="Arial" pitchFamily="34" charset="0"/>
                <a:cs typeface="Arial" pitchFamily="34" charset="0"/>
              </a:endParaRPr>
            </a:p>
          </p:txBody>
        </p:sp>
        <p:sp>
          <p:nvSpPr>
            <p:cNvPr id="2458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ru-RU">
                <a:solidFill>
                  <a:schemeClr val="hlink"/>
                </a:solidFill>
                <a:latin typeface="Arial" pitchFamily="34" charset="0"/>
                <a:cs typeface="Arial" pitchFamily="34" charset="0"/>
              </a:endParaRPr>
            </a:p>
          </p:txBody>
        </p:sp>
        <p:sp>
          <p:nvSpPr>
            <p:cNvPr id="2458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ru-RU">
                <a:solidFill>
                  <a:schemeClr val="accent2"/>
                </a:solidFill>
                <a:latin typeface="Arial" pitchFamily="34" charset="0"/>
                <a:cs typeface="Arial" pitchFamily="34" charset="0"/>
              </a:endParaRPr>
            </a:p>
          </p:txBody>
        </p:sp>
        <p:sp>
          <p:nvSpPr>
            <p:cNvPr id="2458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ru-RU">
                <a:solidFill>
                  <a:schemeClr val="hlink"/>
                </a:solidFill>
                <a:latin typeface="Arial" pitchFamily="34" charset="0"/>
                <a:cs typeface="Arial" pitchFamily="34" charset="0"/>
              </a:endParaRPr>
            </a:p>
          </p:txBody>
        </p:sp>
        <p:sp>
          <p:nvSpPr>
            <p:cNvPr id="2458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ru-RU" sz="2400">
                <a:latin typeface="Times New Roman" pitchFamily="18" charset="0"/>
                <a:cs typeface="Arial" pitchFamily="34" charset="0"/>
              </a:endParaRPr>
            </a:p>
          </p:txBody>
        </p:sp>
        <p:sp>
          <p:nvSpPr>
            <p:cNvPr id="2458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ru-RU">
                <a:solidFill>
                  <a:schemeClr val="accent2"/>
                </a:solidFill>
                <a:latin typeface="Arial" pitchFamily="34" charset="0"/>
                <a:cs typeface="Arial" pitchFamily="34" charset="0"/>
              </a:endParaRPr>
            </a:p>
          </p:txBody>
        </p:sp>
        <p:sp>
          <p:nvSpPr>
            <p:cNvPr id="2458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ru-RU">
                <a:solidFill>
                  <a:schemeClr val="accent2"/>
                </a:solidFill>
                <a:latin typeface="Arial" pitchFamily="34" charset="0"/>
                <a:cs typeface="Arial" pitchFamily="34" charset="0"/>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t>Образец заголовка</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2459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pitchFamily="34" charset="0"/>
                <a:cs typeface="Arial" pitchFamily="34" charset="0"/>
              </a:defRPr>
            </a:lvl1pPr>
          </a:lstStyle>
          <a:p>
            <a:pPr>
              <a:defRPr/>
            </a:pPr>
            <a:endParaRPr lang="ru-RU"/>
          </a:p>
        </p:txBody>
      </p:sp>
    </p:spTree>
  </p:cSld>
  <p:clrMap bg1="lt1" tx1="dk1" bg2="lt2" tx2="dk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pitchFamily="34" charset="0"/>
          <a:cs typeface="Arial" pitchFamily="34" charset="0"/>
        </a:defRPr>
      </a:lvl2pPr>
      <a:lvl3pPr algn="l" rtl="0" eaLnBrk="0" fontAlgn="base" hangingPunct="0">
        <a:spcBef>
          <a:spcPct val="0"/>
        </a:spcBef>
        <a:spcAft>
          <a:spcPct val="0"/>
        </a:spcAft>
        <a:defRPr sz="4400">
          <a:solidFill>
            <a:schemeClr val="tx1"/>
          </a:solidFill>
          <a:latin typeface="Arial" pitchFamily="34" charset="0"/>
          <a:cs typeface="Arial" pitchFamily="34" charset="0"/>
        </a:defRPr>
      </a:lvl3pPr>
      <a:lvl4pPr algn="l" rtl="0" eaLnBrk="0" fontAlgn="base" hangingPunct="0">
        <a:spcBef>
          <a:spcPct val="0"/>
        </a:spcBef>
        <a:spcAft>
          <a:spcPct val="0"/>
        </a:spcAft>
        <a:defRPr sz="4400">
          <a:solidFill>
            <a:schemeClr val="tx1"/>
          </a:solidFill>
          <a:latin typeface="Arial" pitchFamily="34" charset="0"/>
          <a:cs typeface="Arial" pitchFamily="34" charset="0"/>
        </a:defRPr>
      </a:lvl4pPr>
      <a:lvl5pPr algn="l" rtl="0" eaLnBrk="0" fontAlgn="base" hangingPunct="0">
        <a:spcBef>
          <a:spcPct val="0"/>
        </a:spcBef>
        <a:spcAft>
          <a:spcPct val="0"/>
        </a:spcAft>
        <a:defRPr sz="4400">
          <a:solidFill>
            <a:schemeClr val="tx1"/>
          </a:solidFill>
          <a:latin typeface="Arial" pitchFamily="34" charset="0"/>
          <a:cs typeface="Arial" pitchFamily="34" charset="0"/>
        </a:defRPr>
      </a:lvl5pPr>
      <a:lvl6pPr marL="457200" algn="l" rtl="0" fontAlgn="base">
        <a:spcBef>
          <a:spcPct val="0"/>
        </a:spcBef>
        <a:spcAft>
          <a:spcPct val="0"/>
        </a:spcAft>
        <a:defRPr sz="4400">
          <a:solidFill>
            <a:schemeClr val="tx1"/>
          </a:solidFill>
          <a:latin typeface="Arial" pitchFamily="34" charset="0"/>
          <a:cs typeface="Arial" pitchFamily="34" charset="0"/>
        </a:defRPr>
      </a:lvl6pPr>
      <a:lvl7pPr marL="914400" algn="l" rtl="0" fontAlgn="base">
        <a:spcBef>
          <a:spcPct val="0"/>
        </a:spcBef>
        <a:spcAft>
          <a:spcPct val="0"/>
        </a:spcAft>
        <a:defRPr sz="4400">
          <a:solidFill>
            <a:schemeClr val="tx1"/>
          </a:solidFill>
          <a:latin typeface="Arial" pitchFamily="34" charset="0"/>
          <a:cs typeface="Arial" pitchFamily="34" charset="0"/>
        </a:defRPr>
      </a:lvl7pPr>
      <a:lvl8pPr marL="1371600" algn="l" rtl="0" fontAlgn="base">
        <a:spcBef>
          <a:spcPct val="0"/>
        </a:spcBef>
        <a:spcAft>
          <a:spcPct val="0"/>
        </a:spcAft>
        <a:defRPr sz="4400">
          <a:solidFill>
            <a:schemeClr val="tx1"/>
          </a:solidFill>
          <a:latin typeface="Arial" pitchFamily="34" charset="0"/>
          <a:cs typeface="Arial" pitchFamily="34" charset="0"/>
        </a:defRPr>
      </a:lvl8pPr>
      <a:lvl9pPr marL="1828800" algn="l" rtl="0" fontAlgn="base">
        <a:spcBef>
          <a:spcPct val="0"/>
        </a:spcBef>
        <a:spcAft>
          <a:spcPct val="0"/>
        </a:spcAft>
        <a:defRPr sz="4400">
          <a:solidFill>
            <a:schemeClr val="tx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mailto:fpkp@ulsu.ru"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slide" Target="slide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Text Box 7"/>
          <p:cNvSpPr txBox="1">
            <a:spLocks noChangeArrowheads="1"/>
          </p:cNvSpPr>
          <p:nvPr/>
        </p:nvSpPr>
        <p:spPr bwMode="auto">
          <a:xfrm>
            <a:off x="755576" y="1412776"/>
            <a:ext cx="7777237" cy="3293209"/>
          </a:xfrm>
          <a:prstGeom prst="rect">
            <a:avLst/>
          </a:prstGeom>
          <a:solidFill>
            <a:srgbClr val="FFE5FF"/>
          </a:solidFill>
          <a:ln w="9525">
            <a:noFill/>
            <a:miter lim="800000"/>
            <a:headEnd/>
            <a:tailEnd/>
          </a:ln>
        </p:spPr>
        <p:txBody>
          <a:bodyPr wrap="square">
            <a:spAutoFit/>
          </a:bodyPr>
          <a:lstStyle/>
          <a:p>
            <a:pPr algn="ctr">
              <a:lnSpc>
                <a:spcPct val="130000"/>
              </a:lnSpc>
              <a:spcBef>
                <a:spcPct val="50000"/>
              </a:spcBef>
            </a:pPr>
            <a:r>
              <a:rPr lang="ru-RU"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Использование современных инструментов дистанционного взаимодействия для реализации программ общего и дополнительного образования</a:t>
            </a:r>
          </a:p>
        </p:txBody>
      </p:sp>
      <p:sp>
        <p:nvSpPr>
          <p:cNvPr id="3076" name="Rectangle 11"/>
          <p:cNvSpPr>
            <a:spLocks noChangeArrowheads="1"/>
          </p:cNvSpPr>
          <p:nvPr/>
        </p:nvSpPr>
        <p:spPr bwMode="auto">
          <a:xfrm>
            <a:off x="3851275" y="5593060"/>
            <a:ext cx="1511300" cy="923330"/>
          </a:xfrm>
          <a:prstGeom prst="rect">
            <a:avLst/>
          </a:prstGeom>
          <a:noFill/>
          <a:ln w="9525">
            <a:noFill/>
            <a:miter lim="800000"/>
            <a:headEnd/>
            <a:tailEnd/>
          </a:ln>
        </p:spPr>
        <p:txBody>
          <a:bodyPr anchor="ctr">
            <a:spAutoFit/>
          </a:bodyPr>
          <a:lstStyle/>
          <a:p>
            <a:pPr algn="ctr"/>
            <a:r>
              <a:rPr lang="ru-RU" dirty="0"/>
              <a:t>Ульяновск, </a:t>
            </a:r>
            <a:r>
              <a:rPr lang="ru-RU" dirty="0" err="1"/>
              <a:t>УлГУ</a:t>
            </a:r>
            <a:r>
              <a:rPr lang="ru-RU" dirty="0"/>
              <a:t>  </a:t>
            </a:r>
          </a:p>
          <a:p>
            <a:pPr algn="ctr"/>
            <a:r>
              <a:rPr lang="ru-RU" dirty="0"/>
              <a:t>2020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0" name="Picture 5"/>
          <p:cNvPicPr>
            <a:picLocks noChangeAspect="1" noChangeArrowheads="1"/>
          </p:cNvPicPr>
          <p:nvPr/>
        </p:nvPicPr>
        <p:blipFill>
          <a:blip r:embed="rId3" cstate="print"/>
          <a:srcRect/>
          <a:stretch>
            <a:fillRect/>
          </a:stretch>
        </p:blipFill>
        <p:spPr bwMode="auto">
          <a:xfrm>
            <a:off x="250825" y="1341438"/>
            <a:ext cx="8732838" cy="4305300"/>
          </a:xfrm>
          <a:prstGeom prst="rect">
            <a:avLst/>
          </a:prstGeom>
          <a:noFill/>
          <a:ln w="9525">
            <a:noFill/>
            <a:miter lim="800000"/>
            <a:headEnd/>
            <a:tailEnd/>
          </a:ln>
        </p:spPr>
      </p:pic>
      <p:sp>
        <p:nvSpPr>
          <p:cNvPr id="12291" name="Line 6"/>
          <p:cNvSpPr>
            <a:spLocks noChangeShapeType="1"/>
          </p:cNvSpPr>
          <p:nvPr/>
        </p:nvSpPr>
        <p:spPr bwMode="auto">
          <a:xfrm flipV="1">
            <a:off x="2700338" y="3284538"/>
            <a:ext cx="647700" cy="1223962"/>
          </a:xfrm>
          <a:prstGeom prst="line">
            <a:avLst/>
          </a:prstGeom>
          <a:noFill/>
          <a:ln w="28575">
            <a:solidFill>
              <a:srgbClr val="2BAEAB"/>
            </a:solidFill>
            <a:round/>
            <a:headEnd/>
            <a:tailEnd type="triangle" w="med" len="med"/>
          </a:ln>
        </p:spPr>
        <p:txBody>
          <a:bodyPr/>
          <a:lstStyle/>
          <a:p>
            <a:endParaRPr lang="ru-RU"/>
          </a:p>
        </p:txBody>
      </p:sp>
      <p:sp>
        <p:nvSpPr>
          <p:cNvPr id="12292" name="Line 7"/>
          <p:cNvSpPr>
            <a:spLocks noChangeShapeType="1"/>
          </p:cNvSpPr>
          <p:nvPr/>
        </p:nvSpPr>
        <p:spPr bwMode="auto">
          <a:xfrm>
            <a:off x="2771775" y="1557338"/>
            <a:ext cx="576263" cy="863600"/>
          </a:xfrm>
          <a:prstGeom prst="line">
            <a:avLst/>
          </a:prstGeom>
          <a:noFill/>
          <a:ln w="28575">
            <a:solidFill>
              <a:srgbClr val="2BAEAB"/>
            </a:solidFill>
            <a:round/>
            <a:headEnd/>
            <a:tailEnd type="triangle" w="med" len="med"/>
          </a:ln>
        </p:spPr>
        <p:txBody>
          <a:bodyPr/>
          <a:lstStyle/>
          <a:p>
            <a:endParaRPr lang="ru-RU"/>
          </a:p>
        </p:txBody>
      </p:sp>
      <p:sp>
        <p:nvSpPr>
          <p:cNvPr id="12293" name="Line 8"/>
          <p:cNvSpPr>
            <a:spLocks noChangeShapeType="1"/>
          </p:cNvSpPr>
          <p:nvPr/>
        </p:nvSpPr>
        <p:spPr bwMode="auto">
          <a:xfrm flipV="1">
            <a:off x="2700338" y="2997200"/>
            <a:ext cx="647700" cy="576263"/>
          </a:xfrm>
          <a:prstGeom prst="line">
            <a:avLst/>
          </a:prstGeom>
          <a:noFill/>
          <a:ln w="28575">
            <a:solidFill>
              <a:srgbClr val="2BAEAB"/>
            </a:solidFill>
            <a:round/>
            <a:headEnd/>
            <a:tailEnd type="triangle" w="med" len="med"/>
          </a:ln>
        </p:spPr>
        <p:txBody>
          <a:bodyPr/>
          <a:lstStyle/>
          <a:p>
            <a:endParaRPr lang="ru-RU"/>
          </a:p>
        </p:txBody>
      </p:sp>
      <p:sp>
        <p:nvSpPr>
          <p:cNvPr id="12294" name="Line 9"/>
          <p:cNvSpPr>
            <a:spLocks noChangeShapeType="1"/>
          </p:cNvSpPr>
          <p:nvPr/>
        </p:nvSpPr>
        <p:spPr bwMode="auto">
          <a:xfrm>
            <a:off x="2700338" y="2420938"/>
            <a:ext cx="647700" cy="503237"/>
          </a:xfrm>
          <a:prstGeom prst="line">
            <a:avLst/>
          </a:prstGeom>
          <a:noFill/>
          <a:ln w="28575">
            <a:solidFill>
              <a:srgbClr val="2BAEAB"/>
            </a:solidFill>
            <a:round/>
            <a:headEnd/>
            <a:tailEnd type="triangle" w="med" len="med"/>
          </a:ln>
        </p:spPr>
        <p:txBody>
          <a:bodyPr/>
          <a:lstStyle/>
          <a:p>
            <a:endParaRPr lang="ru-RU"/>
          </a:p>
        </p:txBody>
      </p:sp>
      <p:sp>
        <p:nvSpPr>
          <p:cNvPr id="12295" name="Line 10"/>
          <p:cNvSpPr>
            <a:spLocks noChangeShapeType="1"/>
          </p:cNvSpPr>
          <p:nvPr/>
        </p:nvSpPr>
        <p:spPr bwMode="auto">
          <a:xfrm flipH="1">
            <a:off x="5364163" y="1484313"/>
            <a:ext cx="647700" cy="1152525"/>
          </a:xfrm>
          <a:prstGeom prst="line">
            <a:avLst/>
          </a:prstGeom>
          <a:noFill/>
          <a:ln w="28575">
            <a:solidFill>
              <a:srgbClr val="2BAEAB"/>
            </a:solidFill>
            <a:round/>
            <a:headEnd/>
            <a:tailEnd type="triangle" w="med" len="med"/>
          </a:ln>
        </p:spPr>
        <p:txBody>
          <a:bodyPr/>
          <a:lstStyle/>
          <a:p>
            <a:endParaRPr lang="ru-RU"/>
          </a:p>
        </p:txBody>
      </p:sp>
      <p:sp>
        <p:nvSpPr>
          <p:cNvPr id="12296" name="Line 11"/>
          <p:cNvSpPr>
            <a:spLocks noChangeShapeType="1"/>
          </p:cNvSpPr>
          <p:nvPr/>
        </p:nvSpPr>
        <p:spPr bwMode="auto">
          <a:xfrm flipH="1" flipV="1">
            <a:off x="5364163" y="3284538"/>
            <a:ext cx="647700" cy="1944687"/>
          </a:xfrm>
          <a:prstGeom prst="line">
            <a:avLst/>
          </a:prstGeom>
          <a:noFill/>
          <a:ln w="28575">
            <a:solidFill>
              <a:srgbClr val="2BAEAB"/>
            </a:solidFill>
            <a:round/>
            <a:headEnd/>
            <a:tailEnd type="triangle" w="med" len="med"/>
          </a:ln>
        </p:spPr>
        <p:txBody>
          <a:bodyPr/>
          <a:lstStyle/>
          <a:p>
            <a:endParaRPr lang="ru-RU"/>
          </a:p>
        </p:txBody>
      </p:sp>
      <p:sp>
        <p:nvSpPr>
          <p:cNvPr id="12297" name="Line 12"/>
          <p:cNvSpPr>
            <a:spLocks noChangeShapeType="1"/>
          </p:cNvSpPr>
          <p:nvPr/>
        </p:nvSpPr>
        <p:spPr bwMode="auto">
          <a:xfrm flipH="1" flipV="1">
            <a:off x="5364163" y="3141663"/>
            <a:ext cx="647700" cy="1223962"/>
          </a:xfrm>
          <a:prstGeom prst="line">
            <a:avLst/>
          </a:prstGeom>
          <a:noFill/>
          <a:ln w="28575">
            <a:solidFill>
              <a:srgbClr val="2BAEAB"/>
            </a:solidFill>
            <a:round/>
            <a:headEnd/>
            <a:tailEnd type="triangle" w="med" len="med"/>
          </a:ln>
        </p:spPr>
        <p:txBody>
          <a:bodyPr/>
          <a:lstStyle/>
          <a:p>
            <a:endParaRPr lang="ru-RU"/>
          </a:p>
        </p:txBody>
      </p:sp>
      <p:sp>
        <p:nvSpPr>
          <p:cNvPr id="12298" name="Line 13"/>
          <p:cNvSpPr>
            <a:spLocks noChangeShapeType="1"/>
          </p:cNvSpPr>
          <p:nvPr/>
        </p:nvSpPr>
        <p:spPr bwMode="auto">
          <a:xfrm flipH="1" flipV="1">
            <a:off x="5364163" y="2997200"/>
            <a:ext cx="647700" cy="792163"/>
          </a:xfrm>
          <a:prstGeom prst="line">
            <a:avLst/>
          </a:prstGeom>
          <a:noFill/>
          <a:ln w="28575">
            <a:solidFill>
              <a:srgbClr val="2BAEAB"/>
            </a:solidFill>
            <a:round/>
            <a:headEnd/>
            <a:tailEnd type="triangle" w="med" len="med"/>
          </a:ln>
        </p:spPr>
        <p:txBody>
          <a:bodyPr/>
          <a:lstStyle/>
          <a:p>
            <a:endParaRPr lang="ru-RU"/>
          </a:p>
        </p:txBody>
      </p:sp>
      <p:sp>
        <p:nvSpPr>
          <p:cNvPr id="12299" name="Line 14"/>
          <p:cNvSpPr>
            <a:spLocks noChangeShapeType="1"/>
          </p:cNvSpPr>
          <p:nvPr/>
        </p:nvSpPr>
        <p:spPr bwMode="auto">
          <a:xfrm flipH="1">
            <a:off x="5364163" y="2205038"/>
            <a:ext cx="647700" cy="576262"/>
          </a:xfrm>
          <a:prstGeom prst="line">
            <a:avLst/>
          </a:prstGeom>
          <a:noFill/>
          <a:ln w="28575">
            <a:solidFill>
              <a:srgbClr val="2BAEAB"/>
            </a:solidFill>
            <a:round/>
            <a:headEnd/>
            <a:tailEnd type="triangle" w="med" len="med"/>
          </a:ln>
        </p:spPr>
        <p:txBody>
          <a:bodyPr/>
          <a:lstStyle/>
          <a:p>
            <a:endParaRPr lang="ru-RU"/>
          </a:p>
        </p:txBody>
      </p:sp>
      <p:sp>
        <p:nvSpPr>
          <p:cNvPr id="12300" name="Line 15"/>
          <p:cNvSpPr>
            <a:spLocks noChangeShapeType="1"/>
          </p:cNvSpPr>
          <p:nvPr/>
        </p:nvSpPr>
        <p:spPr bwMode="auto">
          <a:xfrm flipH="1">
            <a:off x="5364163" y="2924175"/>
            <a:ext cx="647700" cy="0"/>
          </a:xfrm>
          <a:prstGeom prst="line">
            <a:avLst/>
          </a:prstGeom>
          <a:noFill/>
          <a:ln w="28575">
            <a:solidFill>
              <a:srgbClr val="2BAEAB"/>
            </a:solidFill>
            <a:round/>
            <a:headEnd/>
            <a:tailEnd type="triangle" w="med" len="med"/>
          </a:ln>
        </p:spPr>
        <p:txBody>
          <a:bodyPr/>
          <a:lstStyle/>
          <a:p>
            <a:endParaRPr lang="ru-RU"/>
          </a:p>
        </p:txBody>
      </p:sp>
      <p:sp>
        <p:nvSpPr>
          <p:cNvPr id="12301" name="Rectangle 16"/>
          <p:cNvSpPr>
            <a:spLocks noChangeArrowheads="1"/>
          </p:cNvSpPr>
          <p:nvPr/>
        </p:nvSpPr>
        <p:spPr bwMode="auto">
          <a:xfrm>
            <a:off x="2411413" y="5949950"/>
            <a:ext cx="4643437" cy="457200"/>
          </a:xfrm>
          <a:prstGeom prst="rect">
            <a:avLst/>
          </a:prstGeom>
          <a:noFill/>
          <a:ln w="9525">
            <a:noFill/>
            <a:miter lim="800000"/>
            <a:headEnd/>
            <a:tailEnd/>
          </a:ln>
        </p:spPr>
        <p:txBody>
          <a:bodyPr wrap="none" anchor="ctr">
            <a:spAutoFit/>
          </a:bodyPr>
          <a:lstStyle/>
          <a:p>
            <a:r>
              <a:rPr lang="ru-RU" sz="2400" b="1" u="sng" dirty="0">
                <a:solidFill>
                  <a:srgbClr val="CC0000"/>
                </a:solidFill>
              </a:rPr>
              <a:t>Модель 3.</a:t>
            </a:r>
            <a:r>
              <a:rPr lang="ru-RU" sz="2400" b="1" dirty="0">
                <a:solidFill>
                  <a:srgbClr val="CC0000"/>
                </a:solidFill>
              </a:rPr>
              <a:t> Сетевое обучение </a:t>
            </a:r>
          </a:p>
        </p:txBody>
      </p:sp>
      <p:sp>
        <p:nvSpPr>
          <p:cNvPr id="12302" name="Rectangle 17"/>
          <p:cNvSpPr>
            <a:spLocks noChangeArrowheads="1"/>
          </p:cNvSpPr>
          <p:nvPr/>
        </p:nvSpPr>
        <p:spPr bwMode="auto">
          <a:xfrm>
            <a:off x="3419475" y="2420938"/>
            <a:ext cx="1944688" cy="792162"/>
          </a:xfrm>
          <a:prstGeom prst="rect">
            <a:avLst/>
          </a:prstGeom>
          <a:solidFill>
            <a:srgbClr val="93FFFF">
              <a:alpha val="20000"/>
            </a:srgbClr>
          </a:solidFill>
          <a:ln w="9525">
            <a:noFill/>
            <a:miter lim="800000"/>
            <a:headEnd/>
            <a:tailEnd/>
          </a:ln>
        </p:spPr>
        <p:txBody>
          <a:bodyPr wrap="none" anchor="ctr"/>
          <a:lstStyle/>
          <a:p>
            <a:endParaRPr lang="ru-RU"/>
          </a:p>
        </p:txBody>
      </p:sp>
      <p:sp>
        <p:nvSpPr>
          <p:cNvPr id="12303" name="Rectangle 18"/>
          <p:cNvSpPr>
            <a:spLocks noChangeArrowheads="1"/>
          </p:cNvSpPr>
          <p:nvPr/>
        </p:nvSpPr>
        <p:spPr bwMode="auto">
          <a:xfrm>
            <a:off x="250825" y="909638"/>
            <a:ext cx="8785225" cy="4895850"/>
          </a:xfrm>
          <a:prstGeom prst="rect">
            <a:avLst/>
          </a:prstGeom>
          <a:noFill/>
          <a:ln w="19050">
            <a:solidFill>
              <a:srgbClr val="66FFFF"/>
            </a:solidFill>
            <a:miter lim="800000"/>
            <a:headEnd/>
            <a:tailEnd/>
          </a:ln>
        </p:spPr>
        <p:txBody>
          <a:bodyPr wrap="none" anchor="ctr"/>
          <a:lstStyle/>
          <a:p>
            <a:endParaRPr lang="ru-RU"/>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Line 32"/>
          <p:cNvSpPr>
            <a:spLocks noChangeShapeType="1"/>
          </p:cNvSpPr>
          <p:nvPr/>
        </p:nvSpPr>
        <p:spPr bwMode="auto">
          <a:xfrm>
            <a:off x="3421063" y="4508500"/>
            <a:ext cx="503237" cy="0"/>
          </a:xfrm>
          <a:prstGeom prst="line">
            <a:avLst/>
          </a:prstGeom>
          <a:noFill/>
          <a:ln w="38100">
            <a:solidFill>
              <a:srgbClr val="2BAEAB"/>
            </a:solidFill>
            <a:round/>
            <a:headEnd/>
            <a:tailEnd/>
          </a:ln>
        </p:spPr>
        <p:txBody>
          <a:bodyPr/>
          <a:lstStyle/>
          <a:p>
            <a:endParaRPr lang="ru-RU"/>
          </a:p>
        </p:txBody>
      </p:sp>
      <p:sp>
        <p:nvSpPr>
          <p:cNvPr id="13315" name="Rectangle 6"/>
          <p:cNvSpPr>
            <a:spLocks noChangeArrowheads="1"/>
          </p:cNvSpPr>
          <p:nvPr/>
        </p:nvSpPr>
        <p:spPr bwMode="auto">
          <a:xfrm>
            <a:off x="4427538" y="2133600"/>
            <a:ext cx="3241675" cy="457200"/>
          </a:xfrm>
          <a:prstGeom prst="rect">
            <a:avLst/>
          </a:prstGeom>
          <a:noFill/>
          <a:ln w="38100">
            <a:solidFill>
              <a:srgbClr val="2BAEAB"/>
            </a:solidFill>
            <a:miter lim="800000"/>
            <a:headEnd/>
            <a:tailEnd/>
          </a:ln>
        </p:spPr>
        <p:txBody>
          <a:bodyPr wrap="none" anchor="ctr"/>
          <a:lstStyle/>
          <a:p>
            <a:pPr algn="ctr"/>
            <a:r>
              <a:rPr lang="ru-RU" b="1">
                <a:solidFill>
                  <a:srgbClr val="155352"/>
                </a:solidFill>
              </a:rPr>
              <a:t>Библиотека, медиатека</a:t>
            </a:r>
          </a:p>
        </p:txBody>
      </p:sp>
      <p:sp>
        <p:nvSpPr>
          <p:cNvPr id="13316" name="Rectangle 7"/>
          <p:cNvSpPr>
            <a:spLocks noChangeArrowheads="1"/>
          </p:cNvSpPr>
          <p:nvPr/>
        </p:nvSpPr>
        <p:spPr bwMode="auto">
          <a:xfrm>
            <a:off x="4427538" y="2852738"/>
            <a:ext cx="3241675" cy="457200"/>
          </a:xfrm>
          <a:prstGeom prst="rect">
            <a:avLst/>
          </a:prstGeom>
          <a:noFill/>
          <a:ln w="38100">
            <a:solidFill>
              <a:srgbClr val="2BAEAB"/>
            </a:solidFill>
            <a:miter lim="800000"/>
            <a:headEnd/>
            <a:tailEnd/>
          </a:ln>
        </p:spPr>
        <p:txBody>
          <a:bodyPr wrap="none" anchor="ctr"/>
          <a:lstStyle/>
          <a:p>
            <a:pPr algn="ctr"/>
            <a:r>
              <a:rPr lang="ru-RU" b="1">
                <a:solidFill>
                  <a:srgbClr val="155352"/>
                </a:solidFill>
              </a:rPr>
              <a:t>Индивидуальные задания</a:t>
            </a:r>
          </a:p>
        </p:txBody>
      </p:sp>
      <p:sp>
        <p:nvSpPr>
          <p:cNvPr id="13317" name="Rectangle 8"/>
          <p:cNvSpPr>
            <a:spLocks noChangeArrowheads="1"/>
          </p:cNvSpPr>
          <p:nvPr/>
        </p:nvSpPr>
        <p:spPr bwMode="auto">
          <a:xfrm>
            <a:off x="4427538" y="3573463"/>
            <a:ext cx="3241675" cy="457200"/>
          </a:xfrm>
          <a:prstGeom prst="rect">
            <a:avLst/>
          </a:prstGeom>
          <a:noFill/>
          <a:ln w="38100">
            <a:solidFill>
              <a:srgbClr val="2BAEAB"/>
            </a:solidFill>
            <a:miter lim="800000"/>
            <a:headEnd/>
            <a:tailEnd/>
          </a:ln>
        </p:spPr>
        <p:txBody>
          <a:bodyPr wrap="none" anchor="ctr"/>
          <a:lstStyle/>
          <a:p>
            <a:pPr algn="ctr"/>
            <a:r>
              <a:rPr lang="ru-RU" b="1">
                <a:solidFill>
                  <a:srgbClr val="155352"/>
                </a:solidFill>
              </a:rPr>
              <a:t>Задания для малых групп</a:t>
            </a:r>
          </a:p>
        </p:txBody>
      </p:sp>
      <p:sp>
        <p:nvSpPr>
          <p:cNvPr id="13318" name="Rectangle 9"/>
          <p:cNvSpPr>
            <a:spLocks noChangeArrowheads="1"/>
          </p:cNvSpPr>
          <p:nvPr/>
        </p:nvSpPr>
        <p:spPr bwMode="auto">
          <a:xfrm>
            <a:off x="7013575" y="4292600"/>
            <a:ext cx="1087438" cy="457200"/>
          </a:xfrm>
          <a:prstGeom prst="rect">
            <a:avLst/>
          </a:prstGeom>
          <a:noFill/>
          <a:ln w="38100">
            <a:solidFill>
              <a:srgbClr val="2BAEAB"/>
            </a:solidFill>
            <a:miter lim="800000"/>
            <a:headEnd/>
            <a:tailEnd/>
          </a:ln>
        </p:spPr>
        <p:txBody>
          <a:bodyPr wrap="none" anchor="ctr"/>
          <a:lstStyle/>
          <a:p>
            <a:pPr algn="ctr"/>
            <a:r>
              <a:rPr lang="ru-RU" b="1">
                <a:solidFill>
                  <a:srgbClr val="155352"/>
                </a:solidFill>
              </a:rPr>
              <a:t>Проекты</a:t>
            </a:r>
          </a:p>
        </p:txBody>
      </p:sp>
      <p:sp>
        <p:nvSpPr>
          <p:cNvPr id="13319" name="Rectangle 12"/>
          <p:cNvSpPr>
            <a:spLocks noChangeArrowheads="1"/>
          </p:cNvSpPr>
          <p:nvPr/>
        </p:nvSpPr>
        <p:spPr bwMode="auto">
          <a:xfrm>
            <a:off x="3636963" y="5013325"/>
            <a:ext cx="1081087" cy="457200"/>
          </a:xfrm>
          <a:prstGeom prst="rect">
            <a:avLst/>
          </a:prstGeom>
          <a:solidFill>
            <a:srgbClr val="93FFFF"/>
          </a:solidFill>
          <a:ln w="38100">
            <a:solidFill>
              <a:srgbClr val="2BAEAB"/>
            </a:solidFill>
            <a:miter lim="800000"/>
            <a:headEnd/>
            <a:tailEnd/>
          </a:ln>
        </p:spPr>
        <p:txBody>
          <a:bodyPr wrap="none" anchor="ctr"/>
          <a:lstStyle/>
          <a:p>
            <a:pPr algn="ctr"/>
            <a:r>
              <a:rPr lang="ru-RU" sz="2000" b="1">
                <a:solidFill>
                  <a:srgbClr val="155352"/>
                </a:solidFill>
              </a:rPr>
              <a:t>Блоги</a:t>
            </a:r>
          </a:p>
        </p:txBody>
      </p:sp>
      <p:sp>
        <p:nvSpPr>
          <p:cNvPr id="13320" name="Rectangle 13"/>
          <p:cNvSpPr>
            <a:spLocks noChangeArrowheads="1"/>
          </p:cNvSpPr>
          <p:nvPr/>
        </p:nvSpPr>
        <p:spPr bwMode="auto">
          <a:xfrm>
            <a:off x="5651500" y="4292600"/>
            <a:ext cx="1216025" cy="457200"/>
          </a:xfrm>
          <a:prstGeom prst="rect">
            <a:avLst/>
          </a:prstGeom>
          <a:solidFill>
            <a:srgbClr val="FFE5FF"/>
          </a:solidFill>
          <a:ln w="38100">
            <a:solidFill>
              <a:srgbClr val="2BAEAB"/>
            </a:solidFill>
            <a:miter lim="800000"/>
            <a:headEnd/>
            <a:tailEnd/>
          </a:ln>
        </p:spPr>
        <p:txBody>
          <a:bodyPr wrap="none" anchor="ctr"/>
          <a:lstStyle/>
          <a:p>
            <a:pPr algn="ctr"/>
            <a:r>
              <a:rPr lang="ru-RU" b="1">
                <a:solidFill>
                  <a:srgbClr val="155352"/>
                </a:solidFill>
              </a:rPr>
              <a:t>Контроль</a:t>
            </a:r>
          </a:p>
        </p:txBody>
      </p:sp>
      <p:sp>
        <p:nvSpPr>
          <p:cNvPr id="13321" name="Line 14"/>
          <p:cNvSpPr>
            <a:spLocks noChangeShapeType="1"/>
          </p:cNvSpPr>
          <p:nvPr/>
        </p:nvSpPr>
        <p:spPr bwMode="auto">
          <a:xfrm>
            <a:off x="8604250" y="1412875"/>
            <a:ext cx="0" cy="3887788"/>
          </a:xfrm>
          <a:prstGeom prst="line">
            <a:avLst/>
          </a:prstGeom>
          <a:noFill/>
          <a:ln w="38100">
            <a:solidFill>
              <a:srgbClr val="2BAEAB"/>
            </a:solidFill>
            <a:round/>
            <a:headEnd/>
            <a:tailEnd/>
          </a:ln>
        </p:spPr>
        <p:txBody>
          <a:bodyPr/>
          <a:lstStyle/>
          <a:p>
            <a:endParaRPr lang="ru-RU"/>
          </a:p>
        </p:txBody>
      </p:sp>
      <p:sp>
        <p:nvSpPr>
          <p:cNvPr id="13322" name="Line 15"/>
          <p:cNvSpPr>
            <a:spLocks noChangeShapeType="1"/>
          </p:cNvSpPr>
          <p:nvPr/>
        </p:nvSpPr>
        <p:spPr bwMode="auto">
          <a:xfrm flipH="1">
            <a:off x="7164388" y="1412875"/>
            <a:ext cx="1439862" cy="0"/>
          </a:xfrm>
          <a:prstGeom prst="line">
            <a:avLst/>
          </a:prstGeom>
          <a:noFill/>
          <a:ln w="38100">
            <a:solidFill>
              <a:srgbClr val="2BAEAB"/>
            </a:solidFill>
            <a:round/>
            <a:headEnd/>
            <a:tailEnd/>
          </a:ln>
        </p:spPr>
        <p:txBody>
          <a:bodyPr/>
          <a:lstStyle/>
          <a:p>
            <a:endParaRPr lang="ru-RU"/>
          </a:p>
        </p:txBody>
      </p:sp>
      <p:sp>
        <p:nvSpPr>
          <p:cNvPr id="13323" name="Line 16"/>
          <p:cNvSpPr>
            <a:spLocks noChangeShapeType="1"/>
          </p:cNvSpPr>
          <p:nvPr/>
        </p:nvSpPr>
        <p:spPr bwMode="auto">
          <a:xfrm>
            <a:off x="7667625" y="2420938"/>
            <a:ext cx="936625" cy="0"/>
          </a:xfrm>
          <a:prstGeom prst="line">
            <a:avLst/>
          </a:prstGeom>
          <a:noFill/>
          <a:ln w="38100">
            <a:solidFill>
              <a:srgbClr val="2BAEAB"/>
            </a:solidFill>
            <a:round/>
            <a:headEnd/>
            <a:tailEnd/>
          </a:ln>
        </p:spPr>
        <p:txBody>
          <a:bodyPr/>
          <a:lstStyle/>
          <a:p>
            <a:endParaRPr lang="ru-RU"/>
          </a:p>
        </p:txBody>
      </p:sp>
      <p:sp>
        <p:nvSpPr>
          <p:cNvPr id="13324" name="Line 17"/>
          <p:cNvSpPr>
            <a:spLocks noChangeShapeType="1"/>
          </p:cNvSpPr>
          <p:nvPr/>
        </p:nvSpPr>
        <p:spPr bwMode="auto">
          <a:xfrm>
            <a:off x="7667625" y="3068638"/>
            <a:ext cx="936625" cy="0"/>
          </a:xfrm>
          <a:prstGeom prst="line">
            <a:avLst/>
          </a:prstGeom>
          <a:noFill/>
          <a:ln w="38100">
            <a:solidFill>
              <a:srgbClr val="2BAEAB"/>
            </a:solidFill>
            <a:round/>
            <a:headEnd/>
            <a:tailEnd/>
          </a:ln>
        </p:spPr>
        <p:txBody>
          <a:bodyPr/>
          <a:lstStyle/>
          <a:p>
            <a:endParaRPr lang="ru-RU"/>
          </a:p>
        </p:txBody>
      </p:sp>
      <p:sp>
        <p:nvSpPr>
          <p:cNvPr id="13325" name="Line 18"/>
          <p:cNvSpPr>
            <a:spLocks noChangeShapeType="1"/>
          </p:cNvSpPr>
          <p:nvPr/>
        </p:nvSpPr>
        <p:spPr bwMode="auto">
          <a:xfrm>
            <a:off x="7667625" y="3860800"/>
            <a:ext cx="936625" cy="0"/>
          </a:xfrm>
          <a:prstGeom prst="line">
            <a:avLst/>
          </a:prstGeom>
          <a:noFill/>
          <a:ln w="38100">
            <a:solidFill>
              <a:srgbClr val="2BAEAB"/>
            </a:solidFill>
            <a:round/>
            <a:headEnd/>
            <a:tailEnd/>
          </a:ln>
        </p:spPr>
        <p:txBody>
          <a:bodyPr/>
          <a:lstStyle/>
          <a:p>
            <a:endParaRPr lang="ru-RU"/>
          </a:p>
        </p:txBody>
      </p:sp>
      <p:sp>
        <p:nvSpPr>
          <p:cNvPr id="13326" name="Line 19"/>
          <p:cNvSpPr>
            <a:spLocks noChangeShapeType="1"/>
          </p:cNvSpPr>
          <p:nvPr/>
        </p:nvSpPr>
        <p:spPr bwMode="auto">
          <a:xfrm>
            <a:off x="8156575" y="4508500"/>
            <a:ext cx="447675" cy="1588"/>
          </a:xfrm>
          <a:prstGeom prst="line">
            <a:avLst/>
          </a:prstGeom>
          <a:noFill/>
          <a:ln w="38100">
            <a:solidFill>
              <a:srgbClr val="2BAEAB"/>
            </a:solidFill>
            <a:round/>
            <a:headEnd/>
            <a:tailEnd/>
          </a:ln>
        </p:spPr>
        <p:txBody>
          <a:bodyPr/>
          <a:lstStyle/>
          <a:p>
            <a:endParaRPr lang="ru-RU"/>
          </a:p>
        </p:txBody>
      </p:sp>
      <p:sp>
        <p:nvSpPr>
          <p:cNvPr id="13327" name="Line 20"/>
          <p:cNvSpPr>
            <a:spLocks noChangeShapeType="1"/>
          </p:cNvSpPr>
          <p:nvPr/>
        </p:nvSpPr>
        <p:spPr bwMode="auto">
          <a:xfrm>
            <a:off x="7524750" y="5300663"/>
            <a:ext cx="1079500" cy="0"/>
          </a:xfrm>
          <a:prstGeom prst="line">
            <a:avLst/>
          </a:prstGeom>
          <a:noFill/>
          <a:ln w="38100">
            <a:solidFill>
              <a:srgbClr val="2BAEAB"/>
            </a:solidFill>
            <a:round/>
            <a:headEnd/>
            <a:tailEnd/>
          </a:ln>
        </p:spPr>
        <p:txBody>
          <a:bodyPr/>
          <a:lstStyle/>
          <a:p>
            <a:endParaRPr lang="ru-RU"/>
          </a:p>
        </p:txBody>
      </p:sp>
      <p:sp>
        <p:nvSpPr>
          <p:cNvPr id="13328" name="Line 21" descr="Уголки"/>
          <p:cNvSpPr>
            <a:spLocks noChangeShapeType="1"/>
          </p:cNvSpPr>
          <p:nvPr/>
        </p:nvSpPr>
        <p:spPr bwMode="auto">
          <a:xfrm>
            <a:off x="3133725" y="5229225"/>
            <a:ext cx="503238" cy="0"/>
          </a:xfrm>
          <a:prstGeom prst="line">
            <a:avLst/>
          </a:prstGeom>
          <a:noFill/>
          <a:ln w="38100">
            <a:solidFill>
              <a:srgbClr val="2BAEAB"/>
            </a:solidFill>
            <a:round/>
            <a:headEnd/>
            <a:tailEnd/>
          </a:ln>
        </p:spPr>
        <p:txBody>
          <a:bodyPr/>
          <a:lstStyle/>
          <a:p>
            <a:endParaRPr lang="ru-RU"/>
          </a:p>
        </p:txBody>
      </p:sp>
      <p:sp>
        <p:nvSpPr>
          <p:cNvPr id="13329" name="Line 22" descr="Уголки"/>
          <p:cNvSpPr>
            <a:spLocks noChangeShapeType="1"/>
          </p:cNvSpPr>
          <p:nvPr/>
        </p:nvSpPr>
        <p:spPr bwMode="auto">
          <a:xfrm>
            <a:off x="1908175" y="5229225"/>
            <a:ext cx="503238" cy="0"/>
          </a:xfrm>
          <a:prstGeom prst="line">
            <a:avLst/>
          </a:prstGeom>
          <a:noFill/>
          <a:ln w="38100">
            <a:solidFill>
              <a:srgbClr val="2BAEAB"/>
            </a:solidFill>
            <a:round/>
            <a:headEnd/>
            <a:tailEnd/>
          </a:ln>
        </p:spPr>
        <p:txBody>
          <a:bodyPr/>
          <a:lstStyle/>
          <a:p>
            <a:endParaRPr lang="ru-RU"/>
          </a:p>
        </p:txBody>
      </p:sp>
      <p:sp>
        <p:nvSpPr>
          <p:cNvPr id="29700" name="Rectangle 4"/>
          <p:cNvSpPr>
            <a:spLocks noChangeArrowheads="1"/>
          </p:cNvSpPr>
          <p:nvPr/>
        </p:nvSpPr>
        <p:spPr bwMode="auto">
          <a:xfrm>
            <a:off x="684213" y="908050"/>
            <a:ext cx="1944687" cy="720725"/>
          </a:xfrm>
          <a:prstGeom prst="rect">
            <a:avLst/>
          </a:prstGeom>
          <a:gradFill rotWithShape="1">
            <a:gsLst>
              <a:gs pos="0">
                <a:srgbClr val="CCFFFF"/>
              </a:gs>
              <a:gs pos="50000">
                <a:schemeClr val="bg1"/>
              </a:gs>
              <a:gs pos="100000">
                <a:srgbClr val="CCFFFF"/>
              </a:gs>
            </a:gsLst>
            <a:lin ang="5400000" scaled="1"/>
          </a:gradFill>
          <a:ln w="38100">
            <a:solidFill>
              <a:srgbClr val="2BAEAB"/>
            </a:solidFill>
            <a:miter lim="800000"/>
            <a:headEnd/>
            <a:tailEnd/>
          </a:ln>
          <a:effectLst/>
        </p:spPr>
        <p:txBody>
          <a:bodyPr wrap="none" anchor="ctr"/>
          <a:lstStyle/>
          <a:p>
            <a:pPr algn="ctr">
              <a:defRPr/>
            </a:pPr>
            <a:r>
              <a:rPr lang="ru-RU" sz="2000" b="1">
                <a:solidFill>
                  <a:srgbClr val="155352"/>
                </a:solidFill>
                <a:latin typeface="Arial" pitchFamily="34" charset="0"/>
                <a:cs typeface="Arial" pitchFamily="34" charset="0"/>
              </a:rPr>
              <a:t>Кейс</a:t>
            </a:r>
          </a:p>
        </p:txBody>
      </p:sp>
      <p:sp>
        <p:nvSpPr>
          <p:cNvPr id="13331" name="AutoShape 26"/>
          <p:cNvSpPr>
            <a:spLocks noChangeArrowheads="1"/>
          </p:cNvSpPr>
          <p:nvPr/>
        </p:nvSpPr>
        <p:spPr bwMode="auto">
          <a:xfrm>
            <a:off x="2700338" y="1125538"/>
            <a:ext cx="1871662" cy="142875"/>
          </a:xfrm>
          <a:prstGeom prst="leftRightArrow">
            <a:avLst>
              <a:gd name="adj1" fmla="val 50000"/>
              <a:gd name="adj2" fmla="val 262000"/>
            </a:avLst>
          </a:prstGeom>
          <a:solidFill>
            <a:schemeClr val="bg1"/>
          </a:solidFill>
          <a:ln w="38100">
            <a:solidFill>
              <a:srgbClr val="2BAEAB"/>
            </a:solidFill>
            <a:miter lim="800000"/>
            <a:headEnd/>
            <a:tailEnd/>
          </a:ln>
        </p:spPr>
        <p:txBody>
          <a:bodyPr wrap="none" anchor="ctr"/>
          <a:lstStyle/>
          <a:p>
            <a:endParaRPr lang="ru-RU"/>
          </a:p>
        </p:txBody>
      </p:sp>
      <p:sp>
        <p:nvSpPr>
          <p:cNvPr id="13332" name="Rectangle 28"/>
          <p:cNvSpPr>
            <a:spLocks noChangeArrowheads="1"/>
          </p:cNvSpPr>
          <p:nvPr/>
        </p:nvSpPr>
        <p:spPr bwMode="auto">
          <a:xfrm>
            <a:off x="4932363" y="5013325"/>
            <a:ext cx="2592387" cy="457200"/>
          </a:xfrm>
          <a:prstGeom prst="rect">
            <a:avLst/>
          </a:prstGeom>
          <a:noFill/>
          <a:ln w="38100">
            <a:solidFill>
              <a:srgbClr val="2BAEAB"/>
            </a:solidFill>
            <a:miter lim="800000"/>
            <a:headEnd/>
            <a:tailEnd/>
          </a:ln>
        </p:spPr>
        <p:txBody>
          <a:bodyPr wrap="none" anchor="ctr"/>
          <a:lstStyle/>
          <a:p>
            <a:pPr algn="ctr"/>
            <a:r>
              <a:rPr lang="ru-RU" b="1">
                <a:solidFill>
                  <a:srgbClr val="155352"/>
                </a:solidFill>
              </a:rPr>
              <a:t>«Портфель ученика»</a:t>
            </a:r>
          </a:p>
        </p:txBody>
      </p:sp>
      <p:sp>
        <p:nvSpPr>
          <p:cNvPr id="13333" name="Rectangle 29"/>
          <p:cNvSpPr>
            <a:spLocks noChangeArrowheads="1"/>
          </p:cNvSpPr>
          <p:nvPr/>
        </p:nvSpPr>
        <p:spPr bwMode="auto">
          <a:xfrm>
            <a:off x="3779838" y="4292600"/>
            <a:ext cx="1728787" cy="457200"/>
          </a:xfrm>
          <a:prstGeom prst="rect">
            <a:avLst/>
          </a:prstGeom>
          <a:solidFill>
            <a:schemeClr val="bg1"/>
          </a:solidFill>
          <a:ln w="38100">
            <a:solidFill>
              <a:srgbClr val="2BAEAB"/>
            </a:solidFill>
            <a:miter lim="800000"/>
            <a:headEnd/>
            <a:tailEnd/>
          </a:ln>
        </p:spPr>
        <p:txBody>
          <a:bodyPr wrap="none" anchor="ctr"/>
          <a:lstStyle/>
          <a:p>
            <a:pPr algn="ctr"/>
            <a:r>
              <a:rPr lang="ru-RU" b="1">
                <a:solidFill>
                  <a:srgbClr val="155352"/>
                </a:solidFill>
              </a:rPr>
              <a:t>Консультации</a:t>
            </a:r>
          </a:p>
        </p:txBody>
      </p:sp>
      <p:sp>
        <p:nvSpPr>
          <p:cNvPr id="13334" name="Line 30"/>
          <p:cNvSpPr>
            <a:spLocks noChangeShapeType="1"/>
          </p:cNvSpPr>
          <p:nvPr/>
        </p:nvSpPr>
        <p:spPr bwMode="auto">
          <a:xfrm flipH="1">
            <a:off x="3419475" y="1484313"/>
            <a:ext cx="1439863" cy="0"/>
          </a:xfrm>
          <a:prstGeom prst="line">
            <a:avLst/>
          </a:prstGeom>
          <a:noFill/>
          <a:ln w="38100">
            <a:solidFill>
              <a:srgbClr val="2BAEAB"/>
            </a:solidFill>
            <a:round/>
            <a:headEnd/>
            <a:tailEnd/>
          </a:ln>
        </p:spPr>
        <p:txBody>
          <a:bodyPr/>
          <a:lstStyle/>
          <a:p>
            <a:endParaRPr lang="ru-RU"/>
          </a:p>
        </p:txBody>
      </p:sp>
      <p:sp>
        <p:nvSpPr>
          <p:cNvPr id="13335" name="Rectangle 5"/>
          <p:cNvSpPr>
            <a:spLocks noChangeArrowheads="1"/>
          </p:cNvSpPr>
          <p:nvPr/>
        </p:nvSpPr>
        <p:spPr bwMode="auto">
          <a:xfrm>
            <a:off x="4643438" y="908050"/>
            <a:ext cx="2808287" cy="865188"/>
          </a:xfrm>
          <a:prstGeom prst="rect">
            <a:avLst/>
          </a:prstGeom>
          <a:solidFill>
            <a:schemeClr val="bg1"/>
          </a:solidFill>
          <a:ln w="38100">
            <a:solidFill>
              <a:srgbClr val="2BAEAB"/>
            </a:solidFill>
            <a:miter lim="800000"/>
            <a:headEnd/>
            <a:tailEnd/>
          </a:ln>
        </p:spPr>
        <p:txBody>
          <a:bodyPr wrap="none" anchor="ctr"/>
          <a:lstStyle/>
          <a:p>
            <a:pPr algn="ctr"/>
            <a:r>
              <a:rPr lang="ru-RU" sz="2000" b="1">
                <a:solidFill>
                  <a:srgbClr val="155352"/>
                </a:solidFill>
              </a:rPr>
              <a:t>Интернет-технологии</a:t>
            </a:r>
          </a:p>
        </p:txBody>
      </p:sp>
      <p:sp>
        <p:nvSpPr>
          <p:cNvPr id="13336" name="Line 31"/>
          <p:cNvSpPr>
            <a:spLocks noChangeShapeType="1"/>
          </p:cNvSpPr>
          <p:nvPr/>
        </p:nvSpPr>
        <p:spPr bwMode="auto">
          <a:xfrm>
            <a:off x="3419475" y="1484313"/>
            <a:ext cx="0" cy="3024187"/>
          </a:xfrm>
          <a:prstGeom prst="line">
            <a:avLst/>
          </a:prstGeom>
          <a:noFill/>
          <a:ln w="38100">
            <a:solidFill>
              <a:srgbClr val="2BAEAB"/>
            </a:solidFill>
            <a:round/>
            <a:headEnd/>
            <a:tailEnd/>
          </a:ln>
        </p:spPr>
        <p:txBody>
          <a:bodyPr/>
          <a:lstStyle/>
          <a:p>
            <a:endParaRPr lang="ru-RU"/>
          </a:p>
        </p:txBody>
      </p:sp>
      <p:sp>
        <p:nvSpPr>
          <p:cNvPr id="29729" name="Rectangle 33"/>
          <p:cNvSpPr>
            <a:spLocks noChangeArrowheads="1"/>
          </p:cNvSpPr>
          <p:nvPr/>
        </p:nvSpPr>
        <p:spPr bwMode="auto">
          <a:xfrm>
            <a:off x="684213" y="1989138"/>
            <a:ext cx="1368425" cy="457200"/>
          </a:xfrm>
          <a:prstGeom prst="rect">
            <a:avLst/>
          </a:prstGeom>
          <a:gradFill rotWithShape="1">
            <a:gsLst>
              <a:gs pos="0">
                <a:srgbClr val="CCFFFF"/>
              </a:gs>
              <a:gs pos="50000">
                <a:schemeClr val="bg1"/>
              </a:gs>
              <a:gs pos="100000">
                <a:srgbClr val="CCFFFF"/>
              </a:gs>
            </a:gsLst>
            <a:lin ang="5400000" scaled="1"/>
          </a:gradFill>
          <a:ln w="38100">
            <a:solidFill>
              <a:srgbClr val="2BAEAB"/>
            </a:solidFill>
            <a:miter lim="800000"/>
            <a:headEnd/>
            <a:tailEnd/>
          </a:ln>
          <a:effectLst/>
        </p:spPr>
        <p:txBody>
          <a:bodyPr wrap="none" anchor="ctr"/>
          <a:lstStyle/>
          <a:p>
            <a:pPr algn="ctr">
              <a:defRPr/>
            </a:pPr>
            <a:r>
              <a:rPr lang="ru-RU" sz="2000" b="1">
                <a:solidFill>
                  <a:srgbClr val="155352"/>
                </a:solidFill>
                <a:latin typeface="Arial" pitchFamily="34" charset="0"/>
                <a:cs typeface="Arial" pitchFamily="34" charset="0"/>
              </a:rPr>
              <a:t>Учебник</a:t>
            </a:r>
          </a:p>
        </p:txBody>
      </p:sp>
      <p:sp>
        <p:nvSpPr>
          <p:cNvPr id="29730" name="Rectangle 34"/>
          <p:cNvSpPr>
            <a:spLocks noChangeArrowheads="1"/>
          </p:cNvSpPr>
          <p:nvPr/>
        </p:nvSpPr>
        <p:spPr bwMode="auto">
          <a:xfrm>
            <a:off x="684213" y="2708275"/>
            <a:ext cx="1368425" cy="457200"/>
          </a:xfrm>
          <a:prstGeom prst="rect">
            <a:avLst/>
          </a:prstGeom>
          <a:gradFill rotWithShape="1">
            <a:gsLst>
              <a:gs pos="0">
                <a:srgbClr val="CCFFFF"/>
              </a:gs>
              <a:gs pos="50000">
                <a:schemeClr val="bg1"/>
              </a:gs>
              <a:gs pos="100000">
                <a:srgbClr val="CCFFFF"/>
              </a:gs>
            </a:gsLst>
            <a:lin ang="5400000" scaled="1"/>
          </a:gradFill>
          <a:ln w="38100">
            <a:solidFill>
              <a:srgbClr val="2BAEAB"/>
            </a:solidFill>
            <a:miter lim="800000"/>
            <a:headEnd/>
            <a:tailEnd/>
          </a:ln>
          <a:effectLst/>
        </p:spPr>
        <p:txBody>
          <a:bodyPr wrap="none" anchor="ctr"/>
          <a:lstStyle/>
          <a:p>
            <a:pPr algn="ctr">
              <a:defRPr/>
            </a:pPr>
            <a:r>
              <a:rPr lang="ru-RU" sz="2000" b="1">
                <a:solidFill>
                  <a:srgbClr val="155352"/>
                </a:solidFill>
                <a:latin typeface="Arial" pitchFamily="34" charset="0"/>
                <a:cs typeface="Arial" pitchFamily="34" charset="0"/>
              </a:rPr>
              <a:t>УММ</a:t>
            </a:r>
          </a:p>
        </p:txBody>
      </p:sp>
      <p:sp>
        <p:nvSpPr>
          <p:cNvPr id="29731" name="Rectangle 35"/>
          <p:cNvSpPr>
            <a:spLocks noChangeArrowheads="1"/>
          </p:cNvSpPr>
          <p:nvPr/>
        </p:nvSpPr>
        <p:spPr bwMode="auto">
          <a:xfrm>
            <a:off x="682625" y="3357563"/>
            <a:ext cx="2017713" cy="792162"/>
          </a:xfrm>
          <a:prstGeom prst="rect">
            <a:avLst/>
          </a:prstGeom>
          <a:gradFill rotWithShape="1">
            <a:gsLst>
              <a:gs pos="0">
                <a:srgbClr val="CCFFFF"/>
              </a:gs>
              <a:gs pos="50000">
                <a:schemeClr val="bg1"/>
              </a:gs>
              <a:gs pos="100000">
                <a:srgbClr val="CCFFFF"/>
              </a:gs>
            </a:gsLst>
            <a:lin ang="5400000" scaled="1"/>
          </a:gradFill>
          <a:ln w="38100">
            <a:solidFill>
              <a:srgbClr val="2BAEAB"/>
            </a:solidFill>
            <a:miter lim="800000"/>
            <a:headEnd/>
            <a:tailEnd/>
          </a:ln>
          <a:effectLst/>
        </p:spPr>
        <p:txBody>
          <a:bodyPr wrap="none" anchor="ctr"/>
          <a:lstStyle/>
          <a:p>
            <a:pPr algn="ctr">
              <a:defRPr/>
            </a:pPr>
            <a:r>
              <a:rPr lang="ru-RU" sz="2000" b="1">
                <a:solidFill>
                  <a:srgbClr val="155352"/>
                </a:solidFill>
                <a:latin typeface="Arial" pitchFamily="34" charset="0"/>
                <a:cs typeface="Arial" pitchFamily="34" charset="0"/>
              </a:rPr>
              <a:t>Методические </a:t>
            </a:r>
          </a:p>
          <a:p>
            <a:pPr algn="ctr">
              <a:defRPr/>
            </a:pPr>
            <a:r>
              <a:rPr lang="ru-RU" sz="2000" b="1">
                <a:solidFill>
                  <a:srgbClr val="155352"/>
                </a:solidFill>
                <a:latin typeface="Arial" pitchFamily="34" charset="0"/>
                <a:cs typeface="Arial" pitchFamily="34" charset="0"/>
              </a:rPr>
              <a:t>рекомендации</a:t>
            </a:r>
          </a:p>
        </p:txBody>
      </p:sp>
      <p:sp>
        <p:nvSpPr>
          <p:cNvPr id="13340" name="Rectangle 10"/>
          <p:cNvSpPr>
            <a:spLocks noChangeArrowheads="1"/>
          </p:cNvSpPr>
          <p:nvPr/>
        </p:nvSpPr>
        <p:spPr bwMode="auto">
          <a:xfrm>
            <a:off x="684213" y="5013325"/>
            <a:ext cx="1368425" cy="457200"/>
          </a:xfrm>
          <a:prstGeom prst="rect">
            <a:avLst/>
          </a:prstGeom>
          <a:solidFill>
            <a:srgbClr val="93FFFF"/>
          </a:solidFill>
          <a:ln w="38100">
            <a:solidFill>
              <a:srgbClr val="2BAEAB"/>
            </a:solidFill>
            <a:miter lim="800000"/>
            <a:headEnd/>
            <a:tailEnd/>
          </a:ln>
        </p:spPr>
        <p:txBody>
          <a:bodyPr wrap="none" anchor="ctr"/>
          <a:lstStyle/>
          <a:p>
            <a:pPr algn="ctr"/>
            <a:r>
              <a:rPr lang="ru-RU" sz="2000" b="1">
                <a:solidFill>
                  <a:srgbClr val="155352"/>
                </a:solidFill>
              </a:rPr>
              <a:t>Форумы</a:t>
            </a:r>
          </a:p>
        </p:txBody>
      </p:sp>
      <p:sp>
        <p:nvSpPr>
          <p:cNvPr id="13341" name="Rectangle 11"/>
          <p:cNvSpPr>
            <a:spLocks noChangeArrowheads="1"/>
          </p:cNvSpPr>
          <p:nvPr/>
        </p:nvSpPr>
        <p:spPr bwMode="auto">
          <a:xfrm>
            <a:off x="2409825" y="5013325"/>
            <a:ext cx="938213" cy="457200"/>
          </a:xfrm>
          <a:prstGeom prst="rect">
            <a:avLst/>
          </a:prstGeom>
          <a:solidFill>
            <a:srgbClr val="93FFFF"/>
          </a:solidFill>
          <a:ln w="38100">
            <a:solidFill>
              <a:srgbClr val="2BAEAB"/>
            </a:solidFill>
            <a:miter lim="800000"/>
            <a:headEnd/>
            <a:tailEnd/>
          </a:ln>
        </p:spPr>
        <p:txBody>
          <a:bodyPr wrap="none" anchor="ctr"/>
          <a:lstStyle/>
          <a:p>
            <a:pPr algn="ctr"/>
            <a:r>
              <a:rPr lang="ru-RU" sz="2000" b="1">
                <a:solidFill>
                  <a:srgbClr val="155352"/>
                </a:solidFill>
              </a:rPr>
              <a:t>Чат</a:t>
            </a:r>
          </a:p>
        </p:txBody>
      </p:sp>
      <p:sp>
        <p:nvSpPr>
          <p:cNvPr id="13342" name="Rectangle 36"/>
          <p:cNvSpPr>
            <a:spLocks noChangeArrowheads="1"/>
          </p:cNvSpPr>
          <p:nvPr/>
        </p:nvSpPr>
        <p:spPr bwMode="auto">
          <a:xfrm>
            <a:off x="323528" y="5949280"/>
            <a:ext cx="8688789" cy="461665"/>
          </a:xfrm>
          <a:prstGeom prst="rect">
            <a:avLst/>
          </a:prstGeom>
          <a:noFill/>
          <a:ln w="9525">
            <a:noFill/>
            <a:miter lim="800000"/>
            <a:headEnd/>
            <a:tailEnd/>
          </a:ln>
        </p:spPr>
        <p:txBody>
          <a:bodyPr wrap="none" anchor="ctr">
            <a:spAutoFit/>
          </a:bodyPr>
          <a:lstStyle/>
          <a:p>
            <a:r>
              <a:rPr lang="ru-RU" sz="2400" b="1" u="sng" dirty="0">
                <a:solidFill>
                  <a:srgbClr val="CC0000"/>
                </a:solidFill>
              </a:rPr>
              <a:t>Модель 4.</a:t>
            </a:r>
            <a:r>
              <a:rPr lang="ru-RU" sz="2400" b="1" dirty="0">
                <a:solidFill>
                  <a:srgbClr val="CC0000"/>
                </a:solidFill>
              </a:rPr>
              <a:t> Дистанционное обучение и </a:t>
            </a:r>
            <a:r>
              <a:rPr lang="ru-RU" sz="2400" b="1" dirty="0" err="1">
                <a:solidFill>
                  <a:srgbClr val="CC0000"/>
                </a:solidFill>
              </a:rPr>
              <a:t>кейс-технологии</a:t>
            </a:r>
            <a:r>
              <a:rPr lang="ru-RU" sz="2400" b="1" dirty="0">
                <a:solidFill>
                  <a:srgbClr val="CC0000"/>
                </a:solidFill>
              </a:rPr>
              <a:t> </a:t>
            </a:r>
          </a:p>
        </p:txBody>
      </p:sp>
      <p:sp>
        <p:nvSpPr>
          <p:cNvPr id="13343" name="Rectangle 37"/>
          <p:cNvSpPr>
            <a:spLocks noChangeArrowheads="1"/>
          </p:cNvSpPr>
          <p:nvPr/>
        </p:nvSpPr>
        <p:spPr bwMode="auto">
          <a:xfrm>
            <a:off x="323850" y="765175"/>
            <a:ext cx="8569325" cy="4895850"/>
          </a:xfrm>
          <a:prstGeom prst="rect">
            <a:avLst/>
          </a:prstGeom>
          <a:noFill/>
          <a:ln w="19050">
            <a:solidFill>
              <a:srgbClr val="66FFFF"/>
            </a:solidFill>
            <a:miter lim="800000"/>
            <a:headEnd/>
            <a:tailEnd/>
          </a:ln>
        </p:spPr>
        <p:txBody>
          <a:bodyPr wrap="none" anchor="ctr"/>
          <a:lstStyle/>
          <a:p>
            <a:endParaRPr lang="ru-RU"/>
          </a:p>
        </p:txBody>
      </p:sp>
      <p:sp>
        <p:nvSpPr>
          <p:cNvPr id="13344" name="AutoShape 38">
            <a:hlinkClick r:id="rId3" action="ppaction://hlinksldjump"/>
          </p:cNvPr>
          <p:cNvSpPr>
            <a:spLocks noChangeArrowheads="1"/>
          </p:cNvSpPr>
          <p:nvPr/>
        </p:nvSpPr>
        <p:spPr bwMode="auto">
          <a:xfrm>
            <a:off x="2124075" y="6569075"/>
            <a:ext cx="431800" cy="288925"/>
          </a:xfrm>
          <a:prstGeom prst="leftArrow">
            <a:avLst>
              <a:gd name="adj1" fmla="val 50000"/>
              <a:gd name="adj2" fmla="val 37363"/>
            </a:avLst>
          </a:prstGeom>
          <a:solidFill>
            <a:schemeClr val="bg1"/>
          </a:solidFill>
          <a:ln w="9525">
            <a:solidFill>
              <a:srgbClr val="238D8A"/>
            </a:solidFill>
            <a:miter lim="800000"/>
            <a:headEnd/>
            <a:tailEnd/>
          </a:ln>
        </p:spPr>
        <p:txBody>
          <a:bodyPr wrap="none" anchor="ctr"/>
          <a:lstStyle/>
          <a:p>
            <a:endParaRPr lang="ru-RU"/>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4338" name="Group 28"/>
          <p:cNvGrpSpPr>
            <a:grpSpLocks/>
          </p:cNvGrpSpPr>
          <p:nvPr/>
        </p:nvGrpSpPr>
        <p:grpSpPr bwMode="auto">
          <a:xfrm>
            <a:off x="539750" y="981075"/>
            <a:ext cx="8064500" cy="4416425"/>
            <a:chOff x="340" y="709"/>
            <a:chExt cx="5080" cy="2782"/>
          </a:xfrm>
        </p:grpSpPr>
        <p:sp>
          <p:nvSpPr>
            <p:cNvPr id="14341" name="Arc 4"/>
            <p:cNvSpPr>
              <a:spLocks/>
            </p:cNvSpPr>
            <p:nvPr/>
          </p:nvSpPr>
          <p:spPr bwMode="auto">
            <a:xfrm flipV="1">
              <a:off x="1292" y="2251"/>
              <a:ext cx="635" cy="590"/>
            </a:xfrm>
            <a:custGeom>
              <a:avLst/>
              <a:gdLst>
                <a:gd name="T0" fmla="*/ 0 w 21600"/>
                <a:gd name="T1" fmla="*/ 0 h 21600"/>
                <a:gd name="T2" fmla="*/ 635 w 21600"/>
                <a:gd name="T3" fmla="*/ 590 h 21600"/>
                <a:gd name="T4" fmla="*/ 0 w 21600"/>
                <a:gd name="T5" fmla="*/ 59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2BAEAB"/>
              </a:solidFill>
              <a:round/>
              <a:headEnd/>
              <a:tailEnd/>
            </a:ln>
          </p:spPr>
          <p:txBody>
            <a:bodyPr wrap="none" anchor="ctr"/>
            <a:lstStyle/>
            <a:p>
              <a:endParaRPr lang="ru-RU"/>
            </a:p>
          </p:txBody>
        </p:sp>
        <p:sp>
          <p:nvSpPr>
            <p:cNvPr id="14342" name="Rectangle 5"/>
            <p:cNvSpPr>
              <a:spLocks noChangeArrowheads="1"/>
            </p:cNvSpPr>
            <p:nvPr/>
          </p:nvSpPr>
          <p:spPr bwMode="auto">
            <a:xfrm>
              <a:off x="3061" y="1344"/>
              <a:ext cx="2042" cy="288"/>
            </a:xfrm>
            <a:prstGeom prst="rect">
              <a:avLst/>
            </a:prstGeom>
            <a:noFill/>
            <a:ln w="38100">
              <a:solidFill>
                <a:srgbClr val="2BAEAB"/>
              </a:solidFill>
              <a:miter lim="800000"/>
              <a:headEnd/>
              <a:tailEnd/>
            </a:ln>
          </p:spPr>
          <p:txBody>
            <a:bodyPr wrap="none" anchor="ctr"/>
            <a:lstStyle/>
            <a:p>
              <a:pPr algn="ctr"/>
              <a:r>
                <a:rPr lang="ru-RU" b="1">
                  <a:solidFill>
                    <a:srgbClr val="155352"/>
                  </a:solidFill>
                </a:rPr>
                <a:t>Библиотека, медиатека</a:t>
              </a:r>
            </a:p>
          </p:txBody>
        </p:sp>
        <p:sp>
          <p:nvSpPr>
            <p:cNvPr id="14343" name="Rectangle 6"/>
            <p:cNvSpPr>
              <a:spLocks noChangeArrowheads="1"/>
            </p:cNvSpPr>
            <p:nvPr/>
          </p:nvSpPr>
          <p:spPr bwMode="auto">
            <a:xfrm>
              <a:off x="3061" y="1797"/>
              <a:ext cx="2042" cy="288"/>
            </a:xfrm>
            <a:prstGeom prst="rect">
              <a:avLst/>
            </a:prstGeom>
            <a:noFill/>
            <a:ln w="38100">
              <a:solidFill>
                <a:srgbClr val="2BAEAB"/>
              </a:solidFill>
              <a:miter lim="800000"/>
              <a:headEnd/>
              <a:tailEnd/>
            </a:ln>
          </p:spPr>
          <p:txBody>
            <a:bodyPr wrap="none" anchor="ctr"/>
            <a:lstStyle/>
            <a:p>
              <a:pPr algn="ctr"/>
              <a:r>
                <a:rPr lang="ru-RU" b="1">
                  <a:solidFill>
                    <a:srgbClr val="155352"/>
                  </a:solidFill>
                </a:rPr>
                <a:t>Индивидуальные задания</a:t>
              </a:r>
            </a:p>
          </p:txBody>
        </p:sp>
        <p:sp>
          <p:nvSpPr>
            <p:cNvPr id="14344" name="Rectangle 7"/>
            <p:cNvSpPr>
              <a:spLocks noChangeArrowheads="1"/>
            </p:cNvSpPr>
            <p:nvPr/>
          </p:nvSpPr>
          <p:spPr bwMode="auto">
            <a:xfrm>
              <a:off x="3061" y="2251"/>
              <a:ext cx="2042" cy="288"/>
            </a:xfrm>
            <a:prstGeom prst="rect">
              <a:avLst/>
            </a:prstGeom>
            <a:noFill/>
            <a:ln w="38100">
              <a:solidFill>
                <a:srgbClr val="2BAEAB"/>
              </a:solidFill>
              <a:miter lim="800000"/>
              <a:headEnd/>
              <a:tailEnd/>
            </a:ln>
          </p:spPr>
          <p:txBody>
            <a:bodyPr wrap="none" anchor="ctr"/>
            <a:lstStyle/>
            <a:p>
              <a:pPr algn="ctr"/>
              <a:r>
                <a:rPr lang="ru-RU" b="1">
                  <a:solidFill>
                    <a:srgbClr val="155352"/>
                  </a:solidFill>
                </a:rPr>
                <a:t>Групповые задания</a:t>
              </a:r>
            </a:p>
          </p:txBody>
        </p:sp>
        <p:sp>
          <p:nvSpPr>
            <p:cNvPr id="14345" name="Rectangle 8"/>
            <p:cNvSpPr>
              <a:spLocks noChangeArrowheads="1"/>
            </p:cNvSpPr>
            <p:nvPr/>
          </p:nvSpPr>
          <p:spPr bwMode="auto">
            <a:xfrm>
              <a:off x="3470" y="2704"/>
              <a:ext cx="1633" cy="288"/>
            </a:xfrm>
            <a:prstGeom prst="rect">
              <a:avLst/>
            </a:prstGeom>
            <a:noFill/>
            <a:ln w="38100">
              <a:solidFill>
                <a:srgbClr val="2BAEAB"/>
              </a:solidFill>
              <a:miter lim="800000"/>
              <a:headEnd/>
              <a:tailEnd/>
            </a:ln>
          </p:spPr>
          <p:txBody>
            <a:bodyPr wrap="none" anchor="ctr"/>
            <a:lstStyle/>
            <a:p>
              <a:pPr algn="ctr"/>
              <a:r>
                <a:rPr lang="ru-RU" b="1">
                  <a:solidFill>
                    <a:srgbClr val="155352"/>
                  </a:solidFill>
                </a:rPr>
                <a:t>«Портфель ученика»</a:t>
              </a:r>
            </a:p>
          </p:txBody>
        </p:sp>
        <p:sp>
          <p:nvSpPr>
            <p:cNvPr id="14346" name="Rectangle 9"/>
            <p:cNvSpPr>
              <a:spLocks noChangeArrowheads="1"/>
            </p:cNvSpPr>
            <p:nvPr/>
          </p:nvSpPr>
          <p:spPr bwMode="auto">
            <a:xfrm>
              <a:off x="1973" y="3203"/>
              <a:ext cx="862" cy="288"/>
            </a:xfrm>
            <a:prstGeom prst="rect">
              <a:avLst/>
            </a:prstGeom>
            <a:noFill/>
            <a:ln w="38100">
              <a:solidFill>
                <a:srgbClr val="2BAEAB"/>
              </a:solidFill>
              <a:miter lim="800000"/>
              <a:headEnd/>
              <a:tailEnd/>
            </a:ln>
          </p:spPr>
          <p:txBody>
            <a:bodyPr wrap="none" anchor="ctr"/>
            <a:lstStyle/>
            <a:p>
              <a:pPr algn="ctr"/>
              <a:r>
                <a:rPr lang="ru-RU" sz="2000" b="1">
                  <a:solidFill>
                    <a:srgbClr val="155352"/>
                  </a:solidFill>
                </a:rPr>
                <a:t>Форумы</a:t>
              </a:r>
            </a:p>
          </p:txBody>
        </p:sp>
        <p:sp>
          <p:nvSpPr>
            <p:cNvPr id="14347" name="Rectangle 10"/>
            <p:cNvSpPr>
              <a:spLocks noChangeArrowheads="1"/>
            </p:cNvSpPr>
            <p:nvPr/>
          </p:nvSpPr>
          <p:spPr bwMode="auto">
            <a:xfrm>
              <a:off x="3152" y="3203"/>
              <a:ext cx="591" cy="288"/>
            </a:xfrm>
            <a:prstGeom prst="rect">
              <a:avLst/>
            </a:prstGeom>
            <a:noFill/>
            <a:ln w="38100">
              <a:solidFill>
                <a:srgbClr val="2BAEAB"/>
              </a:solidFill>
              <a:miter lim="800000"/>
              <a:headEnd/>
              <a:tailEnd/>
            </a:ln>
          </p:spPr>
          <p:txBody>
            <a:bodyPr wrap="none" anchor="ctr"/>
            <a:lstStyle/>
            <a:p>
              <a:pPr algn="ctr"/>
              <a:r>
                <a:rPr lang="ru-RU" sz="2000" b="1">
                  <a:solidFill>
                    <a:srgbClr val="155352"/>
                  </a:solidFill>
                </a:rPr>
                <a:t>Чат</a:t>
              </a:r>
            </a:p>
          </p:txBody>
        </p:sp>
        <p:sp>
          <p:nvSpPr>
            <p:cNvPr id="14348" name="Rectangle 11"/>
            <p:cNvSpPr>
              <a:spLocks noChangeArrowheads="1"/>
            </p:cNvSpPr>
            <p:nvPr/>
          </p:nvSpPr>
          <p:spPr bwMode="auto">
            <a:xfrm>
              <a:off x="4059" y="3203"/>
              <a:ext cx="681" cy="288"/>
            </a:xfrm>
            <a:prstGeom prst="rect">
              <a:avLst/>
            </a:prstGeom>
            <a:noFill/>
            <a:ln w="38100">
              <a:solidFill>
                <a:srgbClr val="2BAEAB"/>
              </a:solidFill>
              <a:miter lim="800000"/>
              <a:headEnd/>
              <a:tailEnd/>
            </a:ln>
          </p:spPr>
          <p:txBody>
            <a:bodyPr wrap="none" anchor="ctr"/>
            <a:lstStyle/>
            <a:p>
              <a:pPr algn="ctr"/>
              <a:r>
                <a:rPr lang="ru-RU" sz="2000" b="1">
                  <a:solidFill>
                    <a:srgbClr val="155352"/>
                  </a:solidFill>
                </a:rPr>
                <a:t>Блоги</a:t>
              </a:r>
            </a:p>
          </p:txBody>
        </p:sp>
        <p:sp>
          <p:nvSpPr>
            <p:cNvPr id="14349" name="Rectangle 12"/>
            <p:cNvSpPr>
              <a:spLocks noChangeArrowheads="1"/>
            </p:cNvSpPr>
            <p:nvPr/>
          </p:nvSpPr>
          <p:spPr bwMode="auto">
            <a:xfrm>
              <a:off x="2472" y="2704"/>
              <a:ext cx="862" cy="288"/>
            </a:xfrm>
            <a:prstGeom prst="rect">
              <a:avLst/>
            </a:prstGeom>
            <a:noFill/>
            <a:ln w="38100">
              <a:solidFill>
                <a:srgbClr val="2BAEAB"/>
              </a:solidFill>
              <a:miter lim="800000"/>
              <a:headEnd/>
              <a:tailEnd/>
            </a:ln>
          </p:spPr>
          <p:txBody>
            <a:bodyPr wrap="none" anchor="ctr"/>
            <a:lstStyle/>
            <a:p>
              <a:pPr algn="ctr"/>
              <a:r>
                <a:rPr lang="ru-RU" sz="2000" b="1">
                  <a:solidFill>
                    <a:srgbClr val="155352"/>
                  </a:solidFill>
                </a:rPr>
                <a:t>Контроль</a:t>
              </a:r>
            </a:p>
          </p:txBody>
        </p:sp>
        <p:sp>
          <p:nvSpPr>
            <p:cNvPr id="14350" name="Line 13"/>
            <p:cNvSpPr>
              <a:spLocks noChangeShapeType="1"/>
            </p:cNvSpPr>
            <p:nvPr/>
          </p:nvSpPr>
          <p:spPr bwMode="auto">
            <a:xfrm>
              <a:off x="5420" y="890"/>
              <a:ext cx="0" cy="2449"/>
            </a:xfrm>
            <a:prstGeom prst="line">
              <a:avLst/>
            </a:prstGeom>
            <a:noFill/>
            <a:ln w="38100">
              <a:solidFill>
                <a:srgbClr val="2BAEAB"/>
              </a:solidFill>
              <a:round/>
              <a:headEnd/>
              <a:tailEnd/>
            </a:ln>
          </p:spPr>
          <p:txBody>
            <a:bodyPr/>
            <a:lstStyle/>
            <a:p>
              <a:endParaRPr lang="ru-RU"/>
            </a:p>
          </p:txBody>
        </p:sp>
        <p:sp>
          <p:nvSpPr>
            <p:cNvPr id="14351" name="Line 14"/>
            <p:cNvSpPr>
              <a:spLocks noChangeShapeType="1"/>
            </p:cNvSpPr>
            <p:nvPr/>
          </p:nvSpPr>
          <p:spPr bwMode="auto">
            <a:xfrm flipH="1">
              <a:off x="4513" y="890"/>
              <a:ext cx="907" cy="0"/>
            </a:xfrm>
            <a:prstGeom prst="line">
              <a:avLst/>
            </a:prstGeom>
            <a:noFill/>
            <a:ln w="38100">
              <a:solidFill>
                <a:srgbClr val="2BAEAB"/>
              </a:solidFill>
              <a:round/>
              <a:headEnd/>
              <a:tailEnd/>
            </a:ln>
          </p:spPr>
          <p:txBody>
            <a:bodyPr/>
            <a:lstStyle/>
            <a:p>
              <a:endParaRPr lang="ru-RU"/>
            </a:p>
          </p:txBody>
        </p:sp>
        <p:sp>
          <p:nvSpPr>
            <p:cNvPr id="14352" name="Line 15"/>
            <p:cNvSpPr>
              <a:spLocks noChangeShapeType="1"/>
            </p:cNvSpPr>
            <p:nvPr/>
          </p:nvSpPr>
          <p:spPr bwMode="auto">
            <a:xfrm>
              <a:off x="5103" y="1525"/>
              <a:ext cx="317" cy="0"/>
            </a:xfrm>
            <a:prstGeom prst="line">
              <a:avLst/>
            </a:prstGeom>
            <a:noFill/>
            <a:ln w="38100">
              <a:solidFill>
                <a:srgbClr val="2BAEAB"/>
              </a:solidFill>
              <a:round/>
              <a:headEnd/>
              <a:tailEnd/>
            </a:ln>
          </p:spPr>
          <p:txBody>
            <a:bodyPr/>
            <a:lstStyle/>
            <a:p>
              <a:endParaRPr lang="ru-RU"/>
            </a:p>
          </p:txBody>
        </p:sp>
        <p:sp>
          <p:nvSpPr>
            <p:cNvPr id="14353" name="Line 16"/>
            <p:cNvSpPr>
              <a:spLocks noChangeShapeType="1"/>
            </p:cNvSpPr>
            <p:nvPr/>
          </p:nvSpPr>
          <p:spPr bwMode="auto">
            <a:xfrm>
              <a:off x="5103" y="1933"/>
              <a:ext cx="317" cy="0"/>
            </a:xfrm>
            <a:prstGeom prst="line">
              <a:avLst/>
            </a:prstGeom>
            <a:noFill/>
            <a:ln w="38100">
              <a:solidFill>
                <a:srgbClr val="2BAEAB"/>
              </a:solidFill>
              <a:round/>
              <a:headEnd/>
              <a:tailEnd/>
            </a:ln>
          </p:spPr>
          <p:txBody>
            <a:bodyPr/>
            <a:lstStyle/>
            <a:p>
              <a:endParaRPr lang="ru-RU"/>
            </a:p>
          </p:txBody>
        </p:sp>
        <p:sp>
          <p:nvSpPr>
            <p:cNvPr id="14354" name="Line 17"/>
            <p:cNvSpPr>
              <a:spLocks noChangeShapeType="1"/>
            </p:cNvSpPr>
            <p:nvPr/>
          </p:nvSpPr>
          <p:spPr bwMode="auto">
            <a:xfrm>
              <a:off x="5103" y="2432"/>
              <a:ext cx="317" cy="0"/>
            </a:xfrm>
            <a:prstGeom prst="line">
              <a:avLst/>
            </a:prstGeom>
            <a:noFill/>
            <a:ln w="38100">
              <a:solidFill>
                <a:srgbClr val="2BAEAB"/>
              </a:solidFill>
              <a:round/>
              <a:headEnd/>
              <a:tailEnd/>
            </a:ln>
          </p:spPr>
          <p:txBody>
            <a:bodyPr/>
            <a:lstStyle/>
            <a:p>
              <a:endParaRPr lang="ru-RU"/>
            </a:p>
          </p:txBody>
        </p:sp>
        <p:sp>
          <p:nvSpPr>
            <p:cNvPr id="14355" name="Line 18"/>
            <p:cNvSpPr>
              <a:spLocks noChangeShapeType="1"/>
            </p:cNvSpPr>
            <p:nvPr/>
          </p:nvSpPr>
          <p:spPr bwMode="auto">
            <a:xfrm>
              <a:off x="5103" y="2840"/>
              <a:ext cx="317" cy="0"/>
            </a:xfrm>
            <a:prstGeom prst="line">
              <a:avLst/>
            </a:prstGeom>
            <a:noFill/>
            <a:ln w="38100">
              <a:solidFill>
                <a:srgbClr val="2BAEAB"/>
              </a:solidFill>
              <a:round/>
              <a:headEnd/>
              <a:tailEnd/>
            </a:ln>
          </p:spPr>
          <p:txBody>
            <a:bodyPr/>
            <a:lstStyle/>
            <a:p>
              <a:endParaRPr lang="ru-RU"/>
            </a:p>
          </p:txBody>
        </p:sp>
        <p:sp>
          <p:nvSpPr>
            <p:cNvPr id="14356" name="Line 19"/>
            <p:cNvSpPr>
              <a:spLocks noChangeShapeType="1"/>
            </p:cNvSpPr>
            <p:nvPr/>
          </p:nvSpPr>
          <p:spPr bwMode="auto">
            <a:xfrm>
              <a:off x="4740" y="3339"/>
              <a:ext cx="680" cy="0"/>
            </a:xfrm>
            <a:prstGeom prst="line">
              <a:avLst/>
            </a:prstGeom>
            <a:noFill/>
            <a:ln w="38100">
              <a:solidFill>
                <a:srgbClr val="2BAEAB"/>
              </a:solidFill>
              <a:round/>
              <a:headEnd/>
              <a:tailEnd/>
            </a:ln>
          </p:spPr>
          <p:txBody>
            <a:bodyPr/>
            <a:lstStyle/>
            <a:p>
              <a:endParaRPr lang="ru-RU"/>
            </a:p>
          </p:txBody>
        </p:sp>
        <p:sp>
          <p:nvSpPr>
            <p:cNvPr id="14357" name="Line 20"/>
            <p:cNvSpPr>
              <a:spLocks noChangeShapeType="1"/>
            </p:cNvSpPr>
            <p:nvPr/>
          </p:nvSpPr>
          <p:spPr bwMode="auto">
            <a:xfrm>
              <a:off x="3742" y="3339"/>
              <a:ext cx="317" cy="0"/>
            </a:xfrm>
            <a:prstGeom prst="line">
              <a:avLst/>
            </a:prstGeom>
            <a:noFill/>
            <a:ln w="38100">
              <a:solidFill>
                <a:srgbClr val="2BAEAB"/>
              </a:solidFill>
              <a:round/>
              <a:headEnd/>
              <a:tailEnd/>
            </a:ln>
          </p:spPr>
          <p:txBody>
            <a:bodyPr/>
            <a:lstStyle/>
            <a:p>
              <a:endParaRPr lang="ru-RU"/>
            </a:p>
          </p:txBody>
        </p:sp>
        <p:sp>
          <p:nvSpPr>
            <p:cNvPr id="14358" name="Line 21"/>
            <p:cNvSpPr>
              <a:spLocks noChangeShapeType="1"/>
            </p:cNvSpPr>
            <p:nvPr/>
          </p:nvSpPr>
          <p:spPr bwMode="auto">
            <a:xfrm>
              <a:off x="2835" y="3339"/>
              <a:ext cx="317" cy="0"/>
            </a:xfrm>
            <a:prstGeom prst="line">
              <a:avLst/>
            </a:prstGeom>
            <a:noFill/>
            <a:ln w="38100">
              <a:solidFill>
                <a:srgbClr val="2BAEAB"/>
              </a:solidFill>
              <a:round/>
              <a:headEnd/>
              <a:tailEnd/>
            </a:ln>
          </p:spPr>
          <p:txBody>
            <a:bodyPr/>
            <a:lstStyle/>
            <a:p>
              <a:endParaRPr lang="ru-RU"/>
            </a:p>
          </p:txBody>
        </p:sp>
        <p:sp>
          <p:nvSpPr>
            <p:cNvPr id="14359" name="Rectangle 22"/>
            <p:cNvSpPr>
              <a:spLocks noChangeArrowheads="1"/>
            </p:cNvSpPr>
            <p:nvPr/>
          </p:nvSpPr>
          <p:spPr bwMode="auto">
            <a:xfrm>
              <a:off x="3378" y="709"/>
              <a:ext cx="1452" cy="408"/>
            </a:xfrm>
            <a:prstGeom prst="rect">
              <a:avLst/>
            </a:prstGeom>
            <a:solidFill>
              <a:schemeClr val="bg1"/>
            </a:solidFill>
            <a:ln w="38100">
              <a:solidFill>
                <a:srgbClr val="2BAEAB"/>
              </a:solidFill>
              <a:miter lim="800000"/>
              <a:headEnd/>
              <a:tailEnd/>
            </a:ln>
          </p:spPr>
          <p:txBody>
            <a:bodyPr wrap="none" anchor="ctr"/>
            <a:lstStyle/>
            <a:p>
              <a:pPr algn="ctr"/>
              <a:r>
                <a:rPr lang="ru-RU" sz="2000" b="1">
                  <a:solidFill>
                    <a:srgbClr val="155352"/>
                  </a:solidFill>
                </a:rPr>
                <a:t>Интернет</a:t>
              </a:r>
            </a:p>
          </p:txBody>
        </p:sp>
        <p:sp>
          <p:nvSpPr>
            <p:cNvPr id="14360" name="AutoShape 23"/>
            <p:cNvSpPr>
              <a:spLocks noChangeArrowheads="1"/>
            </p:cNvSpPr>
            <p:nvPr/>
          </p:nvSpPr>
          <p:spPr bwMode="auto">
            <a:xfrm rot="10800000">
              <a:off x="340" y="2478"/>
              <a:ext cx="1179" cy="589"/>
            </a:xfrm>
            <a:prstGeom prst="wedgeRoundRectCallout">
              <a:avLst>
                <a:gd name="adj1" fmla="val 25907"/>
                <a:gd name="adj2" fmla="val 272407"/>
                <a:gd name="adj3" fmla="val 16667"/>
              </a:avLst>
            </a:prstGeom>
            <a:solidFill>
              <a:schemeClr val="bg1"/>
            </a:solidFill>
            <a:ln w="38100">
              <a:solidFill>
                <a:srgbClr val="2BAEAB"/>
              </a:solidFill>
              <a:miter lim="800000"/>
              <a:headEnd/>
              <a:tailEnd/>
            </a:ln>
          </p:spPr>
          <p:txBody>
            <a:bodyPr rot="10800000"/>
            <a:lstStyle/>
            <a:p>
              <a:pPr algn="ctr"/>
              <a:r>
                <a:rPr lang="ru-RU" sz="2000" b="1">
                  <a:solidFill>
                    <a:srgbClr val="155352"/>
                  </a:solidFill>
                </a:rPr>
                <a:t>Семинары, дискуссии</a:t>
              </a:r>
            </a:p>
          </p:txBody>
        </p:sp>
        <p:sp>
          <p:nvSpPr>
            <p:cNvPr id="14361" name="AutoShape 24"/>
            <p:cNvSpPr>
              <a:spLocks noChangeArrowheads="1"/>
            </p:cNvSpPr>
            <p:nvPr/>
          </p:nvSpPr>
          <p:spPr bwMode="auto">
            <a:xfrm rot="10800000">
              <a:off x="1066" y="2024"/>
              <a:ext cx="953" cy="363"/>
            </a:xfrm>
            <a:prstGeom prst="wedgeRoundRectCallout">
              <a:avLst>
                <a:gd name="adj1" fmla="val 44120"/>
                <a:gd name="adj2" fmla="val 298208"/>
                <a:gd name="adj3" fmla="val 16667"/>
              </a:avLst>
            </a:prstGeom>
            <a:solidFill>
              <a:schemeClr val="bg1"/>
            </a:solidFill>
            <a:ln w="38100">
              <a:solidFill>
                <a:srgbClr val="2BAEAB"/>
              </a:solidFill>
              <a:miter lim="800000"/>
              <a:headEnd/>
              <a:tailEnd/>
            </a:ln>
          </p:spPr>
          <p:txBody>
            <a:bodyPr rot="10800000"/>
            <a:lstStyle/>
            <a:p>
              <a:pPr algn="ctr"/>
              <a:r>
                <a:rPr lang="ru-RU" sz="2000" b="1">
                  <a:solidFill>
                    <a:srgbClr val="155352"/>
                  </a:solidFill>
                </a:rPr>
                <a:t>Лекции</a:t>
              </a:r>
            </a:p>
          </p:txBody>
        </p:sp>
        <p:sp>
          <p:nvSpPr>
            <p:cNvPr id="14362" name="Rectangle 25"/>
            <p:cNvSpPr>
              <a:spLocks noChangeArrowheads="1"/>
            </p:cNvSpPr>
            <p:nvPr/>
          </p:nvSpPr>
          <p:spPr bwMode="auto">
            <a:xfrm>
              <a:off x="521" y="709"/>
              <a:ext cx="1452" cy="408"/>
            </a:xfrm>
            <a:prstGeom prst="rect">
              <a:avLst/>
            </a:prstGeom>
            <a:solidFill>
              <a:schemeClr val="bg1"/>
            </a:solidFill>
            <a:ln w="38100">
              <a:solidFill>
                <a:srgbClr val="2BAEAB"/>
              </a:solidFill>
              <a:miter lim="800000"/>
              <a:headEnd/>
              <a:tailEnd/>
            </a:ln>
          </p:spPr>
          <p:txBody>
            <a:bodyPr wrap="none" anchor="ctr"/>
            <a:lstStyle/>
            <a:p>
              <a:pPr algn="ctr"/>
              <a:r>
                <a:rPr lang="ru-RU" sz="2000" b="1">
                  <a:solidFill>
                    <a:srgbClr val="155352"/>
                  </a:solidFill>
                </a:rPr>
                <a:t>Видео</a:t>
              </a:r>
            </a:p>
          </p:txBody>
        </p:sp>
        <p:sp>
          <p:nvSpPr>
            <p:cNvPr id="14363" name="AutoShape 26"/>
            <p:cNvSpPr>
              <a:spLocks noChangeArrowheads="1"/>
            </p:cNvSpPr>
            <p:nvPr/>
          </p:nvSpPr>
          <p:spPr bwMode="auto">
            <a:xfrm rot="10800000">
              <a:off x="1746" y="1525"/>
              <a:ext cx="1043" cy="454"/>
            </a:xfrm>
            <a:prstGeom prst="wedgeRoundRectCallout">
              <a:avLst>
                <a:gd name="adj1" fmla="val 49708"/>
                <a:gd name="adj2" fmla="val 135241"/>
                <a:gd name="adj3" fmla="val 16667"/>
              </a:avLst>
            </a:prstGeom>
            <a:solidFill>
              <a:schemeClr val="bg1"/>
            </a:solidFill>
            <a:ln w="38100">
              <a:solidFill>
                <a:srgbClr val="2BAEAB"/>
              </a:solidFill>
              <a:miter lim="800000"/>
              <a:headEnd/>
              <a:tailEnd/>
            </a:ln>
          </p:spPr>
          <p:txBody>
            <a:bodyPr rot="10800000"/>
            <a:lstStyle/>
            <a:p>
              <a:pPr algn="ctr"/>
              <a:r>
                <a:rPr lang="ru-RU" sz="2000" b="1">
                  <a:solidFill>
                    <a:srgbClr val="155352"/>
                  </a:solidFill>
                </a:rPr>
                <a:t>Защиты проектов</a:t>
              </a:r>
            </a:p>
          </p:txBody>
        </p:sp>
        <p:sp>
          <p:nvSpPr>
            <p:cNvPr id="14364" name="AutoShape 27"/>
            <p:cNvSpPr>
              <a:spLocks noChangeArrowheads="1"/>
            </p:cNvSpPr>
            <p:nvPr/>
          </p:nvSpPr>
          <p:spPr bwMode="auto">
            <a:xfrm>
              <a:off x="2064" y="845"/>
              <a:ext cx="1270" cy="136"/>
            </a:xfrm>
            <a:prstGeom prst="leftRightArrow">
              <a:avLst>
                <a:gd name="adj1" fmla="val 50000"/>
                <a:gd name="adj2" fmla="val 186765"/>
              </a:avLst>
            </a:prstGeom>
            <a:solidFill>
              <a:schemeClr val="bg1"/>
            </a:solidFill>
            <a:ln w="38100">
              <a:solidFill>
                <a:srgbClr val="2BAEAB"/>
              </a:solidFill>
              <a:miter lim="800000"/>
              <a:headEnd/>
              <a:tailEnd/>
            </a:ln>
          </p:spPr>
          <p:txBody>
            <a:bodyPr wrap="none" anchor="ctr"/>
            <a:lstStyle/>
            <a:p>
              <a:endParaRPr lang="ru-RU"/>
            </a:p>
          </p:txBody>
        </p:sp>
      </p:grpSp>
      <p:sp>
        <p:nvSpPr>
          <p:cNvPr id="14339" name="Rectangle 29"/>
          <p:cNvSpPr>
            <a:spLocks noChangeArrowheads="1"/>
          </p:cNvSpPr>
          <p:nvPr/>
        </p:nvSpPr>
        <p:spPr bwMode="auto">
          <a:xfrm>
            <a:off x="900113" y="5767912"/>
            <a:ext cx="7648575" cy="837152"/>
          </a:xfrm>
          <a:prstGeom prst="rect">
            <a:avLst/>
          </a:prstGeom>
          <a:noFill/>
          <a:ln w="9525">
            <a:noFill/>
            <a:miter lim="800000"/>
            <a:headEnd/>
            <a:tailEnd/>
          </a:ln>
        </p:spPr>
        <p:txBody>
          <a:bodyPr anchor="ctr">
            <a:spAutoFit/>
          </a:bodyPr>
          <a:lstStyle/>
          <a:p>
            <a:pPr algn="ctr">
              <a:lnSpc>
                <a:spcPct val="110000"/>
              </a:lnSpc>
            </a:pPr>
            <a:r>
              <a:rPr lang="ru-RU" sz="2200" b="1" u="sng" dirty="0">
                <a:solidFill>
                  <a:srgbClr val="CC0000"/>
                </a:solidFill>
              </a:rPr>
              <a:t>Модель 5.</a:t>
            </a:r>
            <a:r>
              <a:rPr lang="ru-RU" sz="2200" b="1" dirty="0">
                <a:solidFill>
                  <a:srgbClr val="CC0000"/>
                </a:solidFill>
              </a:rPr>
              <a:t> Дистанционное обучение на базе интерактивного телевидения, видеоконференций </a:t>
            </a:r>
          </a:p>
        </p:txBody>
      </p:sp>
      <p:sp>
        <p:nvSpPr>
          <p:cNvPr id="14340" name="Rectangle 31"/>
          <p:cNvSpPr>
            <a:spLocks noChangeArrowheads="1"/>
          </p:cNvSpPr>
          <p:nvPr/>
        </p:nvSpPr>
        <p:spPr bwMode="auto">
          <a:xfrm>
            <a:off x="323850" y="765175"/>
            <a:ext cx="8569325" cy="4895850"/>
          </a:xfrm>
          <a:prstGeom prst="rect">
            <a:avLst/>
          </a:prstGeom>
          <a:noFill/>
          <a:ln w="19050">
            <a:solidFill>
              <a:srgbClr val="66FFFF"/>
            </a:solidFill>
            <a:miter lim="800000"/>
            <a:headEnd/>
            <a:tailEnd/>
          </a:ln>
        </p:spPr>
        <p:txBody>
          <a:bodyPr wrap="none" anchor="ctr"/>
          <a:lstStyle/>
          <a:p>
            <a:endParaRPr lang="ru-RU"/>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2" name="Picture 5"/>
          <p:cNvPicPr>
            <a:picLocks noChangeAspect="1" noChangeArrowheads="1"/>
          </p:cNvPicPr>
          <p:nvPr/>
        </p:nvPicPr>
        <p:blipFill>
          <a:blip r:embed="rId3" cstate="print"/>
          <a:srcRect/>
          <a:stretch>
            <a:fillRect/>
          </a:stretch>
        </p:blipFill>
        <p:spPr bwMode="auto">
          <a:xfrm>
            <a:off x="1187623" y="836613"/>
            <a:ext cx="7057851" cy="4829297"/>
          </a:xfrm>
          <a:prstGeom prst="rect">
            <a:avLst/>
          </a:prstGeom>
          <a:noFill/>
          <a:ln w="38100" cmpd="dbl">
            <a:solidFill>
              <a:srgbClr val="2BAEAB"/>
            </a:solidFill>
            <a:miter lim="800000"/>
            <a:headEnd/>
            <a:tailEnd/>
          </a:ln>
        </p:spPr>
      </p:pic>
      <p:sp>
        <p:nvSpPr>
          <p:cNvPr id="15363" name="Rectangle 2"/>
          <p:cNvSpPr>
            <a:spLocks noChangeArrowheads="1"/>
          </p:cNvSpPr>
          <p:nvPr/>
        </p:nvSpPr>
        <p:spPr bwMode="auto">
          <a:xfrm>
            <a:off x="2555875" y="5910233"/>
            <a:ext cx="4556888" cy="400110"/>
          </a:xfrm>
          <a:prstGeom prst="rect">
            <a:avLst/>
          </a:prstGeom>
          <a:noFill/>
          <a:ln w="9525">
            <a:noFill/>
            <a:miter lim="800000"/>
            <a:headEnd/>
            <a:tailEnd/>
          </a:ln>
        </p:spPr>
        <p:txBody>
          <a:bodyPr wrap="none" anchor="ctr">
            <a:spAutoFit/>
          </a:bodyPr>
          <a:lstStyle/>
          <a:p>
            <a:r>
              <a:rPr lang="ru-RU" sz="2000" b="1" dirty="0">
                <a:solidFill>
                  <a:srgbClr val="FF0000"/>
                </a:solidFill>
              </a:rPr>
              <a:t>Схема модели «Новый профиль» </a:t>
            </a:r>
          </a:p>
        </p:txBody>
      </p:sp>
      <p:sp>
        <p:nvSpPr>
          <p:cNvPr id="15364" name="AutoShape 6"/>
          <p:cNvSpPr>
            <a:spLocks noChangeArrowheads="1"/>
          </p:cNvSpPr>
          <p:nvPr/>
        </p:nvSpPr>
        <p:spPr bwMode="auto">
          <a:xfrm>
            <a:off x="4356100" y="3213100"/>
            <a:ext cx="287338" cy="503238"/>
          </a:xfrm>
          <a:prstGeom prst="downArrow">
            <a:avLst>
              <a:gd name="adj1" fmla="val 56907"/>
              <a:gd name="adj2" fmla="val 51512"/>
            </a:avLst>
          </a:prstGeom>
          <a:solidFill>
            <a:srgbClr val="CCFFFF"/>
          </a:solidFill>
          <a:ln w="28575">
            <a:solidFill>
              <a:srgbClr val="238D8A"/>
            </a:solidFill>
            <a:miter lim="800000"/>
            <a:headEnd/>
            <a:tailEnd/>
          </a:ln>
        </p:spPr>
        <p:txBody>
          <a:bodyPr wrap="none" anchor="ctr"/>
          <a:lstStyle/>
          <a:p>
            <a:pPr algn="ctr"/>
            <a:endParaRPr lang="ru-RU"/>
          </a:p>
        </p:txBody>
      </p:sp>
      <p:sp>
        <p:nvSpPr>
          <p:cNvPr id="15365" name="AutoShape 7"/>
          <p:cNvSpPr>
            <a:spLocks noChangeArrowheads="1"/>
          </p:cNvSpPr>
          <p:nvPr/>
        </p:nvSpPr>
        <p:spPr bwMode="auto">
          <a:xfrm rot="2798003">
            <a:off x="6027738" y="3125788"/>
            <a:ext cx="287337" cy="649287"/>
          </a:xfrm>
          <a:prstGeom prst="downArrow">
            <a:avLst>
              <a:gd name="adj1" fmla="val 56907"/>
              <a:gd name="adj2" fmla="val 66462"/>
            </a:avLst>
          </a:prstGeom>
          <a:solidFill>
            <a:srgbClr val="CCFFFF"/>
          </a:solidFill>
          <a:ln w="28575">
            <a:solidFill>
              <a:srgbClr val="238D8A"/>
            </a:solidFill>
            <a:miter lim="800000"/>
            <a:headEnd/>
            <a:tailEnd/>
          </a:ln>
        </p:spPr>
        <p:txBody>
          <a:bodyPr rot="10800000" vert="eaVert" wrap="none" anchor="ctr"/>
          <a:lstStyle/>
          <a:p>
            <a:pPr algn="ctr"/>
            <a:endParaRPr lang="ru-RU"/>
          </a:p>
        </p:txBody>
      </p:sp>
      <p:sp>
        <p:nvSpPr>
          <p:cNvPr id="15366" name="AutoShape 8"/>
          <p:cNvSpPr>
            <a:spLocks noChangeArrowheads="1"/>
          </p:cNvSpPr>
          <p:nvPr/>
        </p:nvSpPr>
        <p:spPr bwMode="auto">
          <a:xfrm rot="18801997" flipH="1">
            <a:off x="2808288" y="3103563"/>
            <a:ext cx="287337" cy="649287"/>
          </a:xfrm>
          <a:prstGeom prst="downArrow">
            <a:avLst>
              <a:gd name="adj1" fmla="val 56907"/>
              <a:gd name="adj2" fmla="val 66462"/>
            </a:avLst>
          </a:prstGeom>
          <a:solidFill>
            <a:srgbClr val="CCFFFF"/>
          </a:solidFill>
          <a:ln w="28575">
            <a:solidFill>
              <a:srgbClr val="238D8A"/>
            </a:solidFill>
            <a:miter lim="800000"/>
            <a:headEnd/>
            <a:tailEnd/>
          </a:ln>
        </p:spPr>
        <p:txBody>
          <a:bodyPr vert="eaVert" wrap="none" anchor="ctr"/>
          <a:lstStyle/>
          <a:p>
            <a:pPr algn="ctr"/>
            <a:endParaRPr lang="ru-RU"/>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3"/>
          <p:cNvSpPr>
            <a:spLocks noChangeArrowheads="1"/>
          </p:cNvSpPr>
          <p:nvPr/>
        </p:nvSpPr>
        <p:spPr bwMode="auto">
          <a:xfrm>
            <a:off x="2124075" y="6054696"/>
            <a:ext cx="5155835" cy="400110"/>
          </a:xfrm>
          <a:prstGeom prst="rect">
            <a:avLst/>
          </a:prstGeom>
          <a:noFill/>
          <a:ln w="9525">
            <a:noFill/>
            <a:miter lim="800000"/>
            <a:headEnd/>
            <a:tailEnd/>
          </a:ln>
        </p:spPr>
        <p:txBody>
          <a:bodyPr wrap="none" anchor="ctr">
            <a:spAutoFit/>
          </a:bodyPr>
          <a:lstStyle/>
          <a:p>
            <a:r>
              <a:rPr lang="ru-RU" sz="2000" b="1" dirty="0">
                <a:solidFill>
                  <a:srgbClr val="CC0000"/>
                </a:solidFill>
              </a:rPr>
              <a:t>Схема модели «Межшкольная группа» </a:t>
            </a:r>
          </a:p>
        </p:txBody>
      </p:sp>
      <p:grpSp>
        <p:nvGrpSpPr>
          <p:cNvPr id="16387" name="Group 31"/>
          <p:cNvGrpSpPr>
            <a:grpSpLocks/>
          </p:cNvGrpSpPr>
          <p:nvPr/>
        </p:nvGrpSpPr>
        <p:grpSpPr bwMode="auto">
          <a:xfrm>
            <a:off x="1116013" y="1050925"/>
            <a:ext cx="6840537" cy="4841875"/>
            <a:chOff x="703" y="662"/>
            <a:chExt cx="4309" cy="3050"/>
          </a:xfrm>
        </p:grpSpPr>
        <p:pic>
          <p:nvPicPr>
            <p:cNvPr id="16390" name="Picture 7"/>
            <p:cNvPicPr>
              <a:picLocks noChangeAspect="1" noChangeArrowheads="1"/>
            </p:cNvPicPr>
            <p:nvPr/>
          </p:nvPicPr>
          <p:blipFill>
            <a:blip r:embed="rId3" cstate="print"/>
            <a:srcRect/>
            <a:stretch>
              <a:fillRect/>
            </a:stretch>
          </p:blipFill>
          <p:spPr bwMode="auto">
            <a:xfrm>
              <a:off x="703" y="1480"/>
              <a:ext cx="4303" cy="2232"/>
            </a:xfrm>
            <a:prstGeom prst="rect">
              <a:avLst/>
            </a:prstGeom>
            <a:noFill/>
            <a:ln w="9525">
              <a:noFill/>
              <a:miter lim="800000"/>
              <a:headEnd/>
              <a:tailEnd/>
            </a:ln>
          </p:spPr>
        </p:pic>
        <p:grpSp>
          <p:nvGrpSpPr>
            <p:cNvPr id="16391" name="Group 14"/>
            <p:cNvGrpSpPr>
              <a:grpSpLocks/>
            </p:cNvGrpSpPr>
            <p:nvPr/>
          </p:nvGrpSpPr>
          <p:grpSpPr bwMode="auto">
            <a:xfrm>
              <a:off x="793" y="663"/>
              <a:ext cx="1315" cy="908"/>
              <a:chOff x="748" y="572"/>
              <a:chExt cx="1315" cy="908"/>
            </a:xfrm>
          </p:grpSpPr>
          <p:sp>
            <p:nvSpPr>
              <p:cNvPr id="16408" name="Oval 8"/>
              <p:cNvSpPr>
                <a:spLocks noChangeArrowheads="1"/>
              </p:cNvSpPr>
              <p:nvPr/>
            </p:nvSpPr>
            <p:spPr bwMode="auto">
              <a:xfrm>
                <a:off x="748" y="935"/>
                <a:ext cx="544" cy="363"/>
              </a:xfrm>
              <a:prstGeom prst="ellipse">
                <a:avLst/>
              </a:prstGeom>
              <a:solidFill>
                <a:srgbClr val="CCFFFF"/>
              </a:solidFill>
              <a:ln w="28575">
                <a:solidFill>
                  <a:srgbClr val="2BAEAB"/>
                </a:solidFill>
                <a:round/>
                <a:headEnd/>
                <a:tailEnd/>
              </a:ln>
            </p:spPr>
            <p:txBody>
              <a:bodyPr wrap="none" anchor="ctr"/>
              <a:lstStyle/>
              <a:p>
                <a:pPr algn="ctr"/>
                <a:r>
                  <a:rPr lang="ru-RU" sz="2000" b="1">
                    <a:latin typeface="Times New Roman" pitchFamily="18" charset="0"/>
                    <a:cs typeface="Times New Roman" pitchFamily="18" charset="0"/>
                  </a:rPr>
                  <a:t>ОУ 1</a:t>
                </a:r>
              </a:p>
            </p:txBody>
          </p:sp>
          <p:sp>
            <p:nvSpPr>
              <p:cNvPr id="16409" name="Oval 9"/>
              <p:cNvSpPr>
                <a:spLocks noChangeArrowheads="1"/>
              </p:cNvSpPr>
              <p:nvPr/>
            </p:nvSpPr>
            <p:spPr bwMode="auto">
              <a:xfrm>
                <a:off x="1519" y="935"/>
                <a:ext cx="544" cy="363"/>
              </a:xfrm>
              <a:prstGeom prst="ellipse">
                <a:avLst/>
              </a:prstGeom>
              <a:solidFill>
                <a:srgbClr val="CCFFFF"/>
              </a:solidFill>
              <a:ln w="28575">
                <a:solidFill>
                  <a:srgbClr val="2BAEAB"/>
                </a:solidFill>
                <a:round/>
                <a:headEnd/>
                <a:tailEnd/>
              </a:ln>
            </p:spPr>
            <p:txBody>
              <a:bodyPr wrap="none" anchor="ctr"/>
              <a:lstStyle/>
              <a:p>
                <a:pPr algn="ctr"/>
                <a:r>
                  <a:rPr lang="ru-RU" sz="2000" b="1">
                    <a:latin typeface="Times New Roman" pitchFamily="18" charset="0"/>
                    <a:cs typeface="Times New Roman" pitchFamily="18" charset="0"/>
                  </a:rPr>
                  <a:t>ОУ 2</a:t>
                </a:r>
              </a:p>
            </p:txBody>
          </p:sp>
          <p:sp>
            <p:nvSpPr>
              <p:cNvPr id="16410" name="Line 10"/>
              <p:cNvSpPr>
                <a:spLocks noChangeShapeType="1"/>
              </p:cNvSpPr>
              <p:nvPr/>
            </p:nvSpPr>
            <p:spPr bwMode="auto">
              <a:xfrm flipH="1">
                <a:off x="1020" y="754"/>
                <a:ext cx="136" cy="181"/>
              </a:xfrm>
              <a:prstGeom prst="line">
                <a:avLst/>
              </a:prstGeom>
              <a:noFill/>
              <a:ln w="28575">
                <a:solidFill>
                  <a:srgbClr val="2BAEAB"/>
                </a:solidFill>
                <a:round/>
                <a:headEnd/>
                <a:tailEnd type="triangle" w="med" len="med"/>
              </a:ln>
            </p:spPr>
            <p:txBody>
              <a:bodyPr/>
              <a:lstStyle/>
              <a:p>
                <a:endParaRPr lang="ru-RU"/>
              </a:p>
            </p:txBody>
          </p:sp>
          <p:sp>
            <p:nvSpPr>
              <p:cNvPr id="16411" name="Line 11"/>
              <p:cNvSpPr>
                <a:spLocks noChangeShapeType="1"/>
              </p:cNvSpPr>
              <p:nvPr/>
            </p:nvSpPr>
            <p:spPr bwMode="auto">
              <a:xfrm>
                <a:off x="1610" y="754"/>
                <a:ext cx="136" cy="181"/>
              </a:xfrm>
              <a:prstGeom prst="line">
                <a:avLst/>
              </a:prstGeom>
              <a:noFill/>
              <a:ln w="28575">
                <a:solidFill>
                  <a:srgbClr val="2BAEAB"/>
                </a:solidFill>
                <a:round/>
                <a:headEnd/>
                <a:tailEnd type="triangle" w="med" len="med"/>
              </a:ln>
            </p:spPr>
            <p:txBody>
              <a:bodyPr/>
              <a:lstStyle/>
              <a:p>
                <a:endParaRPr lang="ru-RU"/>
              </a:p>
            </p:txBody>
          </p:sp>
          <p:sp>
            <p:nvSpPr>
              <p:cNvPr id="16412" name="Line 12"/>
              <p:cNvSpPr>
                <a:spLocks noChangeShapeType="1"/>
              </p:cNvSpPr>
              <p:nvPr/>
            </p:nvSpPr>
            <p:spPr bwMode="auto">
              <a:xfrm>
                <a:off x="1020" y="1298"/>
                <a:ext cx="0" cy="182"/>
              </a:xfrm>
              <a:prstGeom prst="line">
                <a:avLst/>
              </a:prstGeom>
              <a:noFill/>
              <a:ln w="28575">
                <a:solidFill>
                  <a:srgbClr val="2BAEAB"/>
                </a:solidFill>
                <a:round/>
                <a:headEnd/>
                <a:tailEnd type="triangle" w="med" len="med"/>
              </a:ln>
            </p:spPr>
            <p:txBody>
              <a:bodyPr/>
              <a:lstStyle/>
              <a:p>
                <a:endParaRPr lang="ru-RU"/>
              </a:p>
            </p:txBody>
          </p:sp>
          <p:sp>
            <p:nvSpPr>
              <p:cNvPr id="16413" name="Line 13"/>
              <p:cNvSpPr>
                <a:spLocks noChangeShapeType="1"/>
              </p:cNvSpPr>
              <p:nvPr/>
            </p:nvSpPr>
            <p:spPr bwMode="auto">
              <a:xfrm>
                <a:off x="1791" y="1298"/>
                <a:ext cx="0" cy="182"/>
              </a:xfrm>
              <a:prstGeom prst="line">
                <a:avLst/>
              </a:prstGeom>
              <a:noFill/>
              <a:ln w="28575">
                <a:solidFill>
                  <a:srgbClr val="2BAEAB"/>
                </a:solidFill>
                <a:round/>
                <a:headEnd/>
                <a:tailEnd type="triangle" w="med" len="med"/>
              </a:ln>
            </p:spPr>
            <p:txBody>
              <a:bodyPr/>
              <a:lstStyle/>
              <a:p>
                <a:endParaRPr lang="ru-RU"/>
              </a:p>
            </p:txBody>
          </p:sp>
          <p:sp>
            <p:nvSpPr>
              <p:cNvPr id="16414" name="Rectangle 6"/>
              <p:cNvSpPr>
                <a:spLocks noChangeArrowheads="1"/>
              </p:cNvSpPr>
              <p:nvPr/>
            </p:nvSpPr>
            <p:spPr bwMode="auto">
              <a:xfrm>
                <a:off x="793" y="572"/>
                <a:ext cx="1180" cy="227"/>
              </a:xfrm>
              <a:prstGeom prst="rect">
                <a:avLst/>
              </a:prstGeom>
              <a:solidFill>
                <a:srgbClr val="CBFF37"/>
              </a:solidFill>
              <a:ln w="28575">
                <a:solidFill>
                  <a:srgbClr val="2BAEAB"/>
                </a:solidFill>
                <a:miter lim="800000"/>
                <a:headEnd/>
                <a:tailEnd/>
              </a:ln>
            </p:spPr>
            <p:txBody>
              <a:bodyPr wrap="none" anchor="ctr"/>
              <a:lstStyle/>
              <a:p>
                <a:pPr algn="ctr"/>
                <a:r>
                  <a:rPr lang="ru-RU" sz="2000" b="1">
                    <a:latin typeface="Times New Roman" pitchFamily="18" charset="0"/>
                    <a:cs typeface="Times New Roman" pitchFamily="18" charset="0"/>
                  </a:rPr>
                  <a:t>Территория 1</a:t>
                </a:r>
              </a:p>
            </p:txBody>
          </p:sp>
        </p:grpSp>
        <p:grpSp>
          <p:nvGrpSpPr>
            <p:cNvPr id="16392" name="Group 15"/>
            <p:cNvGrpSpPr>
              <a:grpSpLocks/>
            </p:cNvGrpSpPr>
            <p:nvPr/>
          </p:nvGrpSpPr>
          <p:grpSpPr bwMode="auto">
            <a:xfrm>
              <a:off x="2290" y="662"/>
              <a:ext cx="1315" cy="908"/>
              <a:chOff x="748" y="572"/>
              <a:chExt cx="1315" cy="908"/>
            </a:xfrm>
          </p:grpSpPr>
          <p:sp>
            <p:nvSpPr>
              <p:cNvPr id="16401" name="Oval 16"/>
              <p:cNvSpPr>
                <a:spLocks noChangeArrowheads="1"/>
              </p:cNvSpPr>
              <p:nvPr/>
            </p:nvSpPr>
            <p:spPr bwMode="auto">
              <a:xfrm>
                <a:off x="748" y="935"/>
                <a:ext cx="544" cy="363"/>
              </a:xfrm>
              <a:prstGeom prst="ellipse">
                <a:avLst/>
              </a:prstGeom>
              <a:solidFill>
                <a:srgbClr val="CCFFFF"/>
              </a:solidFill>
              <a:ln w="28575">
                <a:solidFill>
                  <a:srgbClr val="2BAEAB"/>
                </a:solidFill>
                <a:round/>
                <a:headEnd/>
                <a:tailEnd/>
              </a:ln>
            </p:spPr>
            <p:txBody>
              <a:bodyPr wrap="none" anchor="ctr"/>
              <a:lstStyle/>
              <a:p>
                <a:pPr algn="ctr"/>
                <a:r>
                  <a:rPr lang="ru-RU" sz="2000" b="1">
                    <a:latin typeface="Times New Roman" pitchFamily="18" charset="0"/>
                    <a:cs typeface="Times New Roman" pitchFamily="18" charset="0"/>
                  </a:rPr>
                  <a:t>ОУ 3</a:t>
                </a:r>
              </a:p>
            </p:txBody>
          </p:sp>
          <p:sp>
            <p:nvSpPr>
              <p:cNvPr id="16402" name="Oval 17"/>
              <p:cNvSpPr>
                <a:spLocks noChangeArrowheads="1"/>
              </p:cNvSpPr>
              <p:nvPr/>
            </p:nvSpPr>
            <p:spPr bwMode="auto">
              <a:xfrm>
                <a:off x="1519" y="935"/>
                <a:ext cx="544" cy="363"/>
              </a:xfrm>
              <a:prstGeom prst="ellipse">
                <a:avLst/>
              </a:prstGeom>
              <a:solidFill>
                <a:srgbClr val="CCFFFF"/>
              </a:solidFill>
              <a:ln w="28575">
                <a:solidFill>
                  <a:srgbClr val="2BAEAB"/>
                </a:solidFill>
                <a:round/>
                <a:headEnd/>
                <a:tailEnd/>
              </a:ln>
            </p:spPr>
            <p:txBody>
              <a:bodyPr wrap="none" anchor="ctr"/>
              <a:lstStyle/>
              <a:p>
                <a:pPr algn="ctr"/>
                <a:r>
                  <a:rPr lang="ru-RU" sz="2000" b="1">
                    <a:latin typeface="Times New Roman" pitchFamily="18" charset="0"/>
                    <a:cs typeface="Times New Roman" pitchFamily="18" charset="0"/>
                  </a:rPr>
                  <a:t>ОУ 4</a:t>
                </a:r>
              </a:p>
            </p:txBody>
          </p:sp>
          <p:sp>
            <p:nvSpPr>
              <p:cNvPr id="16403" name="Line 18"/>
              <p:cNvSpPr>
                <a:spLocks noChangeShapeType="1"/>
              </p:cNvSpPr>
              <p:nvPr/>
            </p:nvSpPr>
            <p:spPr bwMode="auto">
              <a:xfrm flipH="1">
                <a:off x="1020" y="754"/>
                <a:ext cx="136" cy="181"/>
              </a:xfrm>
              <a:prstGeom prst="line">
                <a:avLst/>
              </a:prstGeom>
              <a:noFill/>
              <a:ln w="28575">
                <a:solidFill>
                  <a:srgbClr val="2BAEAB"/>
                </a:solidFill>
                <a:round/>
                <a:headEnd/>
                <a:tailEnd type="triangle" w="med" len="med"/>
              </a:ln>
            </p:spPr>
            <p:txBody>
              <a:bodyPr/>
              <a:lstStyle/>
              <a:p>
                <a:endParaRPr lang="ru-RU"/>
              </a:p>
            </p:txBody>
          </p:sp>
          <p:sp>
            <p:nvSpPr>
              <p:cNvPr id="16404" name="Line 19"/>
              <p:cNvSpPr>
                <a:spLocks noChangeShapeType="1"/>
              </p:cNvSpPr>
              <p:nvPr/>
            </p:nvSpPr>
            <p:spPr bwMode="auto">
              <a:xfrm>
                <a:off x="1610" y="754"/>
                <a:ext cx="136" cy="181"/>
              </a:xfrm>
              <a:prstGeom prst="line">
                <a:avLst/>
              </a:prstGeom>
              <a:noFill/>
              <a:ln w="28575">
                <a:solidFill>
                  <a:srgbClr val="2BAEAB"/>
                </a:solidFill>
                <a:round/>
                <a:headEnd/>
                <a:tailEnd type="triangle" w="med" len="med"/>
              </a:ln>
            </p:spPr>
            <p:txBody>
              <a:bodyPr/>
              <a:lstStyle/>
              <a:p>
                <a:endParaRPr lang="ru-RU"/>
              </a:p>
            </p:txBody>
          </p:sp>
          <p:sp>
            <p:nvSpPr>
              <p:cNvPr id="16405" name="Line 20"/>
              <p:cNvSpPr>
                <a:spLocks noChangeShapeType="1"/>
              </p:cNvSpPr>
              <p:nvPr/>
            </p:nvSpPr>
            <p:spPr bwMode="auto">
              <a:xfrm>
                <a:off x="1020" y="1298"/>
                <a:ext cx="0" cy="182"/>
              </a:xfrm>
              <a:prstGeom prst="line">
                <a:avLst/>
              </a:prstGeom>
              <a:noFill/>
              <a:ln w="28575">
                <a:solidFill>
                  <a:srgbClr val="2BAEAB"/>
                </a:solidFill>
                <a:round/>
                <a:headEnd/>
                <a:tailEnd type="triangle" w="med" len="med"/>
              </a:ln>
            </p:spPr>
            <p:txBody>
              <a:bodyPr/>
              <a:lstStyle/>
              <a:p>
                <a:endParaRPr lang="ru-RU"/>
              </a:p>
            </p:txBody>
          </p:sp>
          <p:sp>
            <p:nvSpPr>
              <p:cNvPr id="16406" name="Line 21"/>
              <p:cNvSpPr>
                <a:spLocks noChangeShapeType="1"/>
              </p:cNvSpPr>
              <p:nvPr/>
            </p:nvSpPr>
            <p:spPr bwMode="auto">
              <a:xfrm>
                <a:off x="1791" y="1298"/>
                <a:ext cx="0" cy="182"/>
              </a:xfrm>
              <a:prstGeom prst="line">
                <a:avLst/>
              </a:prstGeom>
              <a:noFill/>
              <a:ln w="28575">
                <a:solidFill>
                  <a:srgbClr val="2BAEAB"/>
                </a:solidFill>
                <a:round/>
                <a:headEnd/>
                <a:tailEnd type="triangle" w="med" len="med"/>
              </a:ln>
            </p:spPr>
            <p:txBody>
              <a:bodyPr/>
              <a:lstStyle/>
              <a:p>
                <a:endParaRPr lang="ru-RU"/>
              </a:p>
            </p:txBody>
          </p:sp>
          <p:sp>
            <p:nvSpPr>
              <p:cNvPr id="16407" name="Rectangle 22"/>
              <p:cNvSpPr>
                <a:spLocks noChangeArrowheads="1"/>
              </p:cNvSpPr>
              <p:nvPr/>
            </p:nvSpPr>
            <p:spPr bwMode="auto">
              <a:xfrm>
                <a:off x="793" y="572"/>
                <a:ext cx="1180" cy="227"/>
              </a:xfrm>
              <a:prstGeom prst="rect">
                <a:avLst/>
              </a:prstGeom>
              <a:solidFill>
                <a:srgbClr val="CBFF37"/>
              </a:solidFill>
              <a:ln w="28575">
                <a:solidFill>
                  <a:srgbClr val="2BAEAB"/>
                </a:solidFill>
                <a:miter lim="800000"/>
                <a:headEnd/>
                <a:tailEnd/>
              </a:ln>
            </p:spPr>
            <p:txBody>
              <a:bodyPr wrap="none" anchor="ctr"/>
              <a:lstStyle/>
              <a:p>
                <a:pPr algn="ctr"/>
                <a:r>
                  <a:rPr lang="ru-RU" sz="2000" b="1">
                    <a:latin typeface="Times New Roman" pitchFamily="18" charset="0"/>
                    <a:cs typeface="Times New Roman" pitchFamily="18" charset="0"/>
                  </a:rPr>
                  <a:t>Территория 2</a:t>
                </a:r>
              </a:p>
            </p:txBody>
          </p:sp>
        </p:grpSp>
        <p:grpSp>
          <p:nvGrpSpPr>
            <p:cNvPr id="16393" name="Group 23"/>
            <p:cNvGrpSpPr>
              <a:grpSpLocks/>
            </p:cNvGrpSpPr>
            <p:nvPr/>
          </p:nvGrpSpPr>
          <p:grpSpPr bwMode="auto">
            <a:xfrm>
              <a:off x="3697" y="662"/>
              <a:ext cx="1315" cy="908"/>
              <a:chOff x="748" y="572"/>
              <a:chExt cx="1315" cy="908"/>
            </a:xfrm>
          </p:grpSpPr>
          <p:sp>
            <p:nvSpPr>
              <p:cNvPr id="16394" name="Oval 24"/>
              <p:cNvSpPr>
                <a:spLocks noChangeArrowheads="1"/>
              </p:cNvSpPr>
              <p:nvPr/>
            </p:nvSpPr>
            <p:spPr bwMode="auto">
              <a:xfrm>
                <a:off x="748" y="935"/>
                <a:ext cx="544" cy="363"/>
              </a:xfrm>
              <a:prstGeom prst="ellipse">
                <a:avLst/>
              </a:prstGeom>
              <a:solidFill>
                <a:srgbClr val="CCFFFF"/>
              </a:solidFill>
              <a:ln w="28575">
                <a:solidFill>
                  <a:srgbClr val="2BAEAB"/>
                </a:solidFill>
                <a:round/>
                <a:headEnd/>
                <a:tailEnd/>
              </a:ln>
            </p:spPr>
            <p:txBody>
              <a:bodyPr wrap="none" anchor="ctr"/>
              <a:lstStyle/>
              <a:p>
                <a:pPr algn="ctr"/>
                <a:r>
                  <a:rPr lang="ru-RU" sz="2000" b="1">
                    <a:latin typeface="Times New Roman" pitchFamily="18" charset="0"/>
                    <a:cs typeface="Times New Roman" pitchFamily="18" charset="0"/>
                  </a:rPr>
                  <a:t>ОУ 5</a:t>
                </a:r>
              </a:p>
            </p:txBody>
          </p:sp>
          <p:sp>
            <p:nvSpPr>
              <p:cNvPr id="16395" name="Oval 25"/>
              <p:cNvSpPr>
                <a:spLocks noChangeArrowheads="1"/>
              </p:cNvSpPr>
              <p:nvPr/>
            </p:nvSpPr>
            <p:spPr bwMode="auto">
              <a:xfrm>
                <a:off x="1519" y="935"/>
                <a:ext cx="544" cy="363"/>
              </a:xfrm>
              <a:prstGeom prst="ellipse">
                <a:avLst/>
              </a:prstGeom>
              <a:solidFill>
                <a:srgbClr val="CCFFFF"/>
              </a:solidFill>
              <a:ln w="28575">
                <a:solidFill>
                  <a:srgbClr val="2BAEAB"/>
                </a:solidFill>
                <a:round/>
                <a:headEnd/>
                <a:tailEnd/>
              </a:ln>
            </p:spPr>
            <p:txBody>
              <a:bodyPr wrap="none" anchor="ctr"/>
              <a:lstStyle/>
              <a:p>
                <a:pPr algn="ctr"/>
                <a:r>
                  <a:rPr lang="ru-RU" sz="2000" b="1">
                    <a:latin typeface="Times New Roman" pitchFamily="18" charset="0"/>
                    <a:cs typeface="Times New Roman" pitchFamily="18" charset="0"/>
                  </a:rPr>
                  <a:t>ОУ 6</a:t>
                </a:r>
              </a:p>
            </p:txBody>
          </p:sp>
          <p:sp>
            <p:nvSpPr>
              <p:cNvPr id="16396" name="Line 26"/>
              <p:cNvSpPr>
                <a:spLocks noChangeShapeType="1"/>
              </p:cNvSpPr>
              <p:nvPr/>
            </p:nvSpPr>
            <p:spPr bwMode="auto">
              <a:xfrm flipH="1">
                <a:off x="1020" y="754"/>
                <a:ext cx="136" cy="181"/>
              </a:xfrm>
              <a:prstGeom prst="line">
                <a:avLst/>
              </a:prstGeom>
              <a:noFill/>
              <a:ln w="28575">
                <a:solidFill>
                  <a:srgbClr val="2BAEAB"/>
                </a:solidFill>
                <a:round/>
                <a:headEnd/>
                <a:tailEnd type="triangle" w="med" len="med"/>
              </a:ln>
            </p:spPr>
            <p:txBody>
              <a:bodyPr/>
              <a:lstStyle/>
              <a:p>
                <a:endParaRPr lang="ru-RU"/>
              </a:p>
            </p:txBody>
          </p:sp>
          <p:sp>
            <p:nvSpPr>
              <p:cNvPr id="16397" name="Line 27"/>
              <p:cNvSpPr>
                <a:spLocks noChangeShapeType="1"/>
              </p:cNvSpPr>
              <p:nvPr/>
            </p:nvSpPr>
            <p:spPr bwMode="auto">
              <a:xfrm>
                <a:off x="1610" y="754"/>
                <a:ext cx="136" cy="181"/>
              </a:xfrm>
              <a:prstGeom prst="line">
                <a:avLst/>
              </a:prstGeom>
              <a:noFill/>
              <a:ln w="28575">
                <a:solidFill>
                  <a:srgbClr val="2BAEAB"/>
                </a:solidFill>
                <a:round/>
                <a:headEnd/>
                <a:tailEnd type="triangle" w="med" len="med"/>
              </a:ln>
            </p:spPr>
            <p:txBody>
              <a:bodyPr/>
              <a:lstStyle/>
              <a:p>
                <a:endParaRPr lang="ru-RU"/>
              </a:p>
            </p:txBody>
          </p:sp>
          <p:sp>
            <p:nvSpPr>
              <p:cNvPr id="16398" name="Line 28"/>
              <p:cNvSpPr>
                <a:spLocks noChangeShapeType="1"/>
              </p:cNvSpPr>
              <p:nvPr/>
            </p:nvSpPr>
            <p:spPr bwMode="auto">
              <a:xfrm>
                <a:off x="1020" y="1298"/>
                <a:ext cx="0" cy="182"/>
              </a:xfrm>
              <a:prstGeom prst="line">
                <a:avLst/>
              </a:prstGeom>
              <a:noFill/>
              <a:ln w="28575">
                <a:solidFill>
                  <a:srgbClr val="2BAEAB"/>
                </a:solidFill>
                <a:round/>
                <a:headEnd/>
                <a:tailEnd type="triangle" w="med" len="med"/>
              </a:ln>
            </p:spPr>
            <p:txBody>
              <a:bodyPr/>
              <a:lstStyle/>
              <a:p>
                <a:endParaRPr lang="ru-RU"/>
              </a:p>
            </p:txBody>
          </p:sp>
          <p:sp>
            <p:nvSpPr>
              <p:cNvPr id="16399" name="Line 29"/>
              <p:cNvSpPr>
                <a:spLocks noChangeShapeType="1"/>
              </p:cNvSpPr>
              <p:nvPr/>
            </p:nvSpPr>
            <p:spPr bwMode="auto">
              <a:xfrm>
                <a:off x="1791" y="1298"/>
                <a:ext cx="0" cy="182"/>
              </a:xfrm>
              <a:prstGeom prst="line">
                <a:avLst/>
              </a:prstGeom>
              <a:noFill/>
              <a:ln w="28575">
                <a:solidFill>
                  <a:srgbClr val="2BAEAB"/>
                </a:solidFill>
                <a:round/>
                <a:headEnd/>
                <a:tailEnd type="triangle" w="med" len="med"/>
              </a:ln>
            </p:spPr>
            <p:txBody>
              <a:bodyPr/>
              <a:lstStyle/>
              <a:p>
                <a:endParaRPr lang="ru-RU"/>
              </a:p>
            </p:txBody>
          </p:sp>
          <p:sp>
            <p:nvSpPr>
              <p:cNvPr id="16400" name="Rectangle 30"/>
              <p:cNvSpPr>
                <a:spLocks noChangeArrowheads="1"/>
              </p:cNvSpPr>
              <p:nvPr/>
            </p:nvSpPr>
            <p:spPr bwMode="auto">
              <a:xfrm>
                <a:off x="793" y="572"/>
                <a:ext cx="1180" cy="227"/>
              </a:xfrm>
              <a:prstGeom prst="rect">
                <a:avLst/>
              </a:prstGeom>
              <a:solidFill>
                <a:srgbClr val="CBFF37"/>
              </a:solidFill>
              <a:ln w="28575">
                <a:solidFill>
                  <a:srgbClr val="2BAEAB"/>
                </a:solidFill>
                <a:miter lim="800000"/>
                <a:headEnd/>
                <a:tailEnd/>
              </a:ln>
            </p:spPr>
            <p:txBody>
              <a:bodyPr wrap="none" anchor="ctr"/>
              <a:lstStyle/>
              <a:p>
                <a:pPr algn="ctr"/>
                <a:r>
                  <a:rPr lang="ru-RU" sz="2000" b="1">
                    <a:latin typeface="Times New Roman" pitchFamily="18" charset="0"/>
                    <a:cs typeface="Times New Roman" pitchFamily="18" charset="0"/>
                  </a:rPr>
                  <a:t>Территория 3</a:t>
                </a:r>
              </a:p>
            </p:txBody>
          </p:sp>
        </p:grpSp>
      </p:grpSp>
      <p:sp>
        <p:nvSpPr>
          <p:cNvPr id="16388" name="AutoShape 32"/>
          <p:cNvSpPr>
            <a:spLocks/>
          </p:cNvSpPr>
          <p:nvPr/>
        </p:nvSpPr>
        <p:spPr bwMode="auto">
          <a:xfrm rot="-5400000">
            <a:off x="4427538" y="620713"/>
            <a:ext cx="288925" cy="6626225"/>
          </a:xfrm>
          <a:prstGeom prst="leftBrace">
            <a:avLst>
              <a:gd name="adj1" fmla="val 78570"/>
              <a:gd name="adj2" fmla="val 49685"/>
            </a:avLst>
          </a:prstGeom>
          <a:noFill/>
          <a:ln w="38100">
            <a:solidFill>
              <a:srgbClr val="2BAEAB"/>
            </a:solidFill>
            <a:round/>
            <a:headEnd/>
            <a:tailEnd/>
          </a:ln>
        </p:spPr>
        <p:txBody>
          <a:bodyPr wrap="none" anchor="ctr"/>
          <a:lstStyle/>
          <a:p>
            <a:endParaRPr lang="ru-RU"/>
          </a:p>
        </p:txBody>
      </p:sp>
      <p:sp>
        <p:nvSpPr>
          <p:cNvPr id="16389" name="Rectangle 33"/>
          <p:cNvSpPr>
            <a:spLocks noChangeArrowheads="1"/>
          </p:cNvSpPr>
          <p:nvPr/>
        </p:nvSpPr>
        <p:spPr bwMode="auto">
          <a:xfrm>
            <a:off x="755650" y="836613"/>
            <a:ext cx="7704138" cy="5113337"/>
          </a:xfrm>
          <a:prstGeom prst="rect">
            <a:avLst/>
          </a:prstGeom>
          <a:noFill/>
          <a:ln w="38100" cmpd="dbl">
            <a:solidFill>
              <a:srgbClr val="2BAEAB"/>
            </a:solidFill>
            <a:miter lim="800000"/>
            <a:headEnd/>
            <a:tailEnd/>
          </a:ln>
        </p:spPr>
        <p:txBody>
          <a:bodyPr wrap="none" anchor="ctr"/>
          <a:lstStyle/>
          <a:p>
            <a:endParaRPr lang="ru-RU"/>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13"/>
          <p:cNvSpPr>
            <a:spLocks noChangeArrowheads="1"/>
          </p:cNvSpPr>
          <p:nvPr/>
        </p:nvSpPr>
        <p:spPr bwMode="auto">
          <a:xfrm>
            <a:off x="755650" y="836613"/>
            <a:ext cx="7704138" cy="4897437"/>
          </a:xfrm>
          <a:prstGeom prst="rect">
            <a:avLst/>
          </a:prstGeom>
          <a:noFill/>
          <a:ln w="38100" cmpd="dbl">
            <a:solidFill>
              <a:srgbClr val="2BAEAB"/>
            </a:solidFill>
            <a:miter lim="800000"/>
            <a:headEnd/>
            <a:tailEnd/>
          </a:ln>
        </p:spPr>
        <p:txBody>
          <a:bodyPr wrap="none" anchor="ctr"/>
          <a:lstStyle/>
          <a:p>
            <a:endParaRPr lang="ru-RU"/>
          </a:p>
        </p:txBody>
      </p:sp>
      <p:sp>
        <p:nvSpPr>
          <p:cNvPr id="17411" name="Rectangle 3"/>
          <p:cNvSpPr>
            <a:spLocks noChangeArrowheads="1"/>
          </p:cNvSpPr>
          <p:nvPr/>
        </p:nvSpPr>
        <p:spPr bwMode="auto">
          <a:xfrm>
            <a:off x="1331913" y="5876925"/>
            <a:ext cx="6554787" cy="396875"/>
          </a:xfrm>
          <a:prstGeom prst="rect">
            <a:avLst/>
          </a:prstGeom>
          <a:noFill/>
          <a:ln w="9525">
            <a:noFill/>
            <a:miter lim="800000"/>
            <a:headEnd/>
            <a:tailEnd/>
          </a:ln>
        </p:spPr>
        <p:txBody>
          <a:bodyPr wrap="none" anchor="ctr">
            <a:spAutoFit/>
          </a:bodyPr>
          <a:lstStyle/>
          <a:p>
            <a:r>
              <a:rPr lang="ru-RU" sz="2000" b="1" dirty="0">
                <a:solidFill>
                  <a:srgbClr val="CC0000"/>
                </a:solidFill>
              </a:rPr>
              <a:t>Схема модели «Индивидуальный учебный план» </a:t>
            </a:r>
          </a:p>
        </p:txBody>
      </p:sp>
      <p:pic>
        <p:nvPicPr>
          <p:cNvPr id="17412"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619250" y="908050"/>
            <a:ext cx="5832475" cy="4713288"/>
          </a:xfrm>
          <a:prstGeom prst="rect">
            <a:avLst/>
          </a:prstGeom>
          <a:noFill/>
          <a:ln w="9525">
            <a:noFill/>
            <a:miter lim="800000"/>
            <a:headEnd/>
            <a:tailEnd/>
          </a:ln>
        </p:spPr>
      </p:pic>
      <p:sp>
        <p:nvSpPr>
          <p:cNvPr id="17413" name="Text Box 5"/>
          <p:cNvSpPr txBox="1">
            <a:spLocks noChangeArrowheads="1"/>
          </p:cNvSpPr>
          <p:nvPr/>
        </p:nvSpPr>
        <p:spPr bwMode="auto">
          <a:xfrm>
            <a:off x="2735263" y="981075"/>
            <a:ext cx="1331912" cy="396875"/>
          </a:xfrm>
          <a:prstGeom prst="rect">
            <a:avLst/>
          </a:prstGeom>
          <a:noFill/>
          <a:ln w="9525">
            <a:noFill/>
            <a:miter lim="800000"/>
            <a:headEnd/>
            <a:tailEnd/>
          </a:ln>
        </p:spPr>
        <p:txBody>
          <a:bodyPr>
            <a:spAutoFit/>
          </a:bodyPr>
          <a:lstStyle/>
          <a:p>
            <a:pPr>
              <a:spcBef>
                <a:spcPct val="50000"/>
              </a:spcBef>
            </a:pPr>
            <a:r>
              <a:rPr lang="ru-RU" sz="2000" b="1">
                <a:solidFill>
                  <a:srgbClr val="CC0000"/>
                </a:solidFill>
              </a:rPr>
              <a:t>ОУ 1</a:t>
            </a:r>
          </a:p>
        </p:txBody>
      </p:sp>
      <p:sp>
        <p:nvSpPr>
          <p:cNvPr id="17414" name="Text Box 6"/>
          <p:cNvSpPr txBox="1">
            <a:spLocks noChangeArrowheads="1"/>
          </p:cNvSpPr>
          <p:nvPr/>
        </p:nvSpPr>
        <p:spPr bwMode="auto">
          <a:xfrm>
            <a:off x="5508625" y="981075"/>
            <a:ext cx="1331913" cy="396875"/>
          </a:xfrm>
          <a:prstGeom prst="rect">
            <a:avLst/>
          </a:prstGeom>
          <a:noFill/>
          <a:ln w="9525">
            <a:noFill/>
            <a:miter lim="800000"/>
            <a:headEnd/>
            <a:tailEnd/>
          </a:ln>
        </p:spPr>
        <p:txBody>
          <a:bodyPr>
            <a:spAutoFit/>
          </a:bodyPr>
          <a:lstStyle/>
          <a:p>
            <a:pPr>
              <a:spcBef>
                <a:spcPct val="50000"/>
              </a:spcBef>
            </a:pPr>
            <a:r>
              <a:rPr lang="ru-RU" sz="2000" b="1">
                <a:solidFill>
                  <a:srgbClr val="CC0000"/>
                </a:solidFill>
              </a:rPr>
              <a:t>ОУ 2</a:t>
            </a:r>
          </a:p>
        </p:txBody>
      </p:sp>
      <p:grpSp>
        <p:nvGrpSpPr>
          <p:cNvPr id="17415" name="Group 9"/>
          <p:cNvGrpSpPr>
            <a:grpSpLocks/>
          </p:cNvGrpSpPr>
          <p:nvPr/>
        </p:nvGrpSpPr>
        <p:grpSpPr bwMode="auto">
          <a:xfrm>
            <a:off x="1116013" y="1484313"/>
            <a:ext cx="576262" cy="3024187"/>
            <a:chOff x="703" y="935"/>
            <a:chExt cx="363" cy="1905"/>
          </a:xfrm>
        </p:grpSpPr>
        <p:sp>
          <p:nvSpPr>
            <p:cNvPr id="17419" name="Line 7"/>
            <p:cNvSpPr>
              <a:spLocks noChangeShapeType="1"/>
            </p:cNvSpPr>
            <p:nvPr/>
          </p:nvSpPr>
          <p:spPr bwMode="auto">
            <a:xfrm flipV="1">
              <a:off x="703" y="935"/>
              <a:ext cx="363" cy="771"/>
            </a:xfrm>
            <a:prstGeom prst="line">
              <a:avLst/>
            </a:prstGeom>
            <a:noFill/>
            <a:ln w="38100">
              <a:solidFill>
                <a:srgbClr val="CC0000"/>
              </a:solidFill>
              <a:round/>
              <a:headEnd/>
              <a:tailEnd type="triangle" w="med" len="med"/>
            </a:ln>
          </p:spPr>
          <p:txBody>
            <a:bodyPr/>
            <a:lstStyle/>
            <a:p>
              <a:endParaRPr lang="ru-RU"/>
            </a:p>
          </p:txBody>
        </p:sp>
        <p:sp>
          <p:nvSpPr>
            <p:cNvPr id="17420" name="Line 8"/>
            <p:cNvSpPr>
              <a:spLocks noChangeShapeType="1"/>
            </p:cNvSpPr>
            <p:nvPr/>
          </p:nvSpPr>
          <p:spPr bwMode="auto">
            <a:xfrm>
              <a:off x="703" y="1706"/>
              <a:ext cx="363" cy="1134"/>
            </a:xfrm>
            <a:prstGeom prst="line">
              <a:avLst/>
            </a:prstGeom>
            <a:noFill/>
            <a:ln w="38100">
              <a:solidFill>
                <a:srgbClr val="CC0000"/>
              </a:solidFill>
              <a:round/>
              <a:headEnd/>
              <a:tailEnd type="triangle" w="med" len="med"/>
            </a:ln>
          </p:spPr>
          <p:txBody>
            <a:bodyPr/>
            <a:lstStyle/>
            <a:p>
              <a:endParaRPr lang="ru-RU"/>
            </a:p>
          </p:txBody>
        </p:sp>
      </p:grpSp>
      <p:grpSp>
        <p:nvGrpSpPr>
          <p:cNvPr id="17416" name="Group 10"/>
          <p:cNvGrpSpPr>
            <a:grpSpLocks/>
          </p:cNvGrpSpPr>
          <p:nvPr/>
        </p:nvGrpSpPr>
        <p:grpSpPr bwMode="auto">
          <a:xfrm flipH="1">
            <a:off x="7308850" y="1484313"/>
            <a:ext cx="576263" cy="3024187"/>
            <a:chOff x="703" y="935"/>
            <a:chExt cx="363" cy="1905"/>
          </a:xfrm>
        </p:grpSpPr>
        <p:sp>
          <p:nvSpPr>
            <p:cNvPr id="17417" name="Line 11"/>
            <p:cNvSpPr>
              <a:spLocks noChangeShapeType="1"/>
            </p:cNvSpPr>
            <p:nvPr/>
          </p:nvSpPr>
          <p:spPr bwMode="auto">
            <a:xfrm flipV="1">
              <a:off x="703" y="935"/>
              <a:ext cx="363" cy="771"/>
            </a:xfrm>
            <a:prstGeom prst="line">
              <a:avLst/>
            </a:prstGeom>
            <a:noFill/>
            <a:ln w="38100">
              <a:solidFill>
                <a:srgbClr val="CC0000"/>
              </a:solidFill>
              <a:round/>
              <a:headEnd/>
              <a:tailEnd type="triangle" w="med" len="med"/>
            </a:ln>
          </p:spPr>
          <p:txBody>
            <a:bodyPr/>
            <a:lstStyle/>
            <a:p>
              <a:endParaRPr lang="ru-RU"/>
            </a:p>
          </p:txBody>
        </p:sp>
        <p:sp>
          <p:nvSpPr>
            <p:cNvPr id="17418" name="Line 12"/>
            <p:cNvSpPr>
              <a:spLocks noChangeShapeType="1"/>
            </p:cNvSpPr>
            <p:nvPr/>
          </p:nvSpPr>
          <p:spPr bwMode="auto">
            <a:xfrm>
              <a:off x="703" y="1706"/>
              <a:ext cx="363" cy="1134"/>
            </a:xfrm>
            <a:prstGeom prst="line">
              <a:avLst/>
            </a:prstGeom>
            <a:noFill/>
            <a:ln w="38100">
              <a:solidFill>
                <a:srgbClr val="CC0000"/>
              </a:solidFill>
              <a:round/>
              <a:headEnd/>
              <a:tailEnd type="triangle" w="med" len="med"/>
            </a:ln>
          </p:spPr>
          <p:txBody>
            <a:bodyPr/>
            <a:lstStyle/>
            <a:p>
              <a:endParaRPr lang="ru-RU"/>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chor="t"/>
          <a:lstStyle/>
          <a:p>
            <a:r>
              <a:rPr lang="ru-RU" sz="2400" b="1" dirty="0">
                <a:solidFill>
                  <a:srgbClr val="CC0000"/>
                </a:solidFill>
              </a:rPr>
              <a:t>Ч</a:t>
            </a:r>
            <a:r>
              <a:rPr lang="ru-RU" sz="2400" b="1" dirty="0">
                <a:solidFill>
                  <a:srgbClr val="CC0000"/>
                </a:solidFill>
                <a:latin typeface="+mj-lt"/>
                <a:ea typeface="+mj-ea"/>
                <a:cs typeface="+mj-cs"/>
              </a:rPr>
              <a:t>тобы дистанционный курс стал более эффективным, он должен обладать следующими характеристиками:</a:t>
            </a:r>
            <a:br>
              <a:rPr lang="ru-RU" dirty="0">
                <a:solidFill>
                  <a:schemeClr val="tx1"/>
                </a:solidFill>
                <a:latin typeface="+mj-lt"/>
                <a:ea typeface="+mj-ea"/>
                <a:cs typeface="+mj-cs"/>
              </a:rPr>
            </a:br>
            <a:endParaRPr lang="ru-RU" dirty="0"/>
          </a:p>
        </p:txBody>
      </p:sp>
      <p:sp>
        <p:nvSpPr>
          <p:cNvPr id="3" name="Содержимое 2"/>
          <p:cNvSpPr>
            <a:spLocks noGrp="1"/>
          </p:cNvSpPr>
          <p:nvPr>
            <p:ph idx="1"/>
          </p:nvPr>
        </p:nvSpPr>
        <p:spPr>
          <a:solidFill>
            <a:srgbClr val="FFE5FF"/>
          </a:solidFill>
        </p:spPr>
        <p:txBody>
          <a:bodyPr/>
          <a:lstStyle/>
          <a:p>
            <a:pPr lvl="0"/>
            <a:r>
              <a:rPr lang="ru-RU" sz="2000" dirty="0">
                <a:solidFill>
                  <a:schemeClr val="tx1"/>
                </a:solidFill>
                <a:latin typeface="+mn-lt"/>
                <a:ea typeface="+mn-ea"/>
                <a:cs typeface="+mn-cs"/>
              </a:rPr>
              <a:t>детальное и тщательно продуманное планирование деятельности учеников, включая четкую постановку задач и целей обучения, предоставление всех необходимых учебных материалов;</a:t>
            </a:r>
          </a:p>
          <a:p>
            <a:pPr lvl="0"/>
            <a:r>
              <a:rPr lang="ru-RU" sz="2000" dirty="0">
                <a:solidFill>
                  <a:schemeClr val="tx1"/>
                </a:solidFill>
                <a:latin typeface="+mn-lt"/>
                <a:ea typeface="+mn-ea"/>
                <a:cs typeface="+mn-cs"/>
              </a:rPr>
              <a:t>обеспечение оперативной и эффективной обратной связи, которая позволяет ученику получать достоверную информацию о правильности своего продвижения;</a:t>
            </a:r>
          </a:p>
          <a:p>
            <a:pPr lvl="0"/>
            <a:r>
              <a:rPr lang="ru-RU" sz="2000" dirty="0">
                <a:solidFill>
                  <a:schemeClr val="tx1"/>
                </a:solidFill>
                <a:latin typeface="+mn-lt"/>
                <a:ea typeface="+mn-ea"/>
                <a:cs typeface="+mn-cs"/>
              </a:rPr>
              <a:t>обеспечение обратной связи между учеником и педагогом;</a:t>
            </a:r>
          </a:p>
          <a:p>
            <a:pPr lvl="0"/>
            <a:r>
              <a:rPr lang="ru-RU" sz="2000" dirty="0">
                <a:solidFill>
                  <a:schemeClr val="tx1"/>
                </a:solidFill>
                <a:latin typeface="+mn-lt"/>
                <a:ea typeface="+mn-ea"/>
                <a:cs typeface="+mn-cs"/>
              </a:rPr>
              <a:t>постоянная поддержка мотивации ученика;</a:t>
            </a:r>
          </a:p>
          <a:p>
            <a:r>
              <a:rPr lang="ru-RU" sz="2000" dirty="0">
                <a:solidFill>
                  <a:schemeClr val="tx1"/>
                </a:solidFill>
                <a:latin typeface="+mn-lt"/>
                <a:ea typeface="+mn-ea"/>
                <a:cs typeface="+mn-cs"/>
              </a:rPr>
              <a:t>учет особенностей технологической базы, на которой планируется развернуть тот или иной курс дистанционного обучения.</a:t>
            </a:r>
            <a:endParaRPr lang="ru-RU" sz="2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92696"/>
            <a:ext cx="8229600" cy="1136104"/>
          </a:xfrm>
        </p:spPr>
        <p:txBody>
          <a:bodyPr anchor="t"/>
          <a:lstStyle/>
          <a:p>
            <a:r>
              <a:rPr lang="ru-RU" sz="2400" b="1" dirty="0">
                <a:solidFill>
                  <a:srgbClr val="CC0000"/>
                </a:solidFill>
                <a:latin typeface="+mj-lt"/>
                <a:ea typeface="+mj-ea"/>
                <a:cs typeface="+mj-cs"/>
              </a:rPr>
              <a:t>В структуру материала должны быть включены следующие содержательные компоненты:</a:t>
            </a:r>
            <a:br>
              <a:rPr lang="ru-RU" sz="6000" dirty="0">
                <a:solidFill>
                  <a:schemeClr val="tx1"/>
                </a:solidFill>
                <a:latin typeface="+mj-lt"/>
                <a:ea typeface="+mj-ea"/>
                <a:cs typeface="+mj-cs"/>
              </a:rPr>
            </a:br>
            <a:endParaRPr lang="ru-RU" dirty="0"/>
          </a:p>
        </p:txBody>
      </p:sp>
      <p:sp>
        <p:nvSpPr>
          <p:cNvPr id="3" name="Содержимое 2"/>
          <p:cNvSpPr>
            <a:spLocks noGrp="1"/>
          </p:cNvSpPr>
          <p:nvPr>
            <p:ph idx="1"/>
          </p:nvPr>
        </p:nvSpPr>
        <p:spPr>
          <a:xfrm>
            <a:off x="457200" y="1981200"/>
            <a:ext cx="4402832" cy="3886200"/>
          </a:xfrm>
          <a:solidFill>
            <a:srgbClr val="FFE5FF"/>
          </a:solidFill>
        </p:spPr>
        <p:txBody>
          <a:bodyPr/>
          <a:lstStyle/>
          <a:p>
            <a:pPr lvl="0"/>
            <a:r>
              <a:rPr lang="ru-RU" sz="2000" dirty="0">
                <a:solidFill>
                  <a:schemeClr val="tx1"/>
                </a:solidFill>
                <a:latin typeface="+mn-lt"/>
                <a:ea typeface="+mn-ea"/>
                <a:cs typeface="+mn-cs"/>
              </a:rPr>
              <a:t>инструкция по освоению материала;</a:t>
            </a:r>
          </a:p>
          <a:p>
            <a:pPr lvl="0"/>
            <a:r>
              <a:rPr lang="ru-RU" sz="2000" dirty="0">
                <a:solidFill>
                  <a:schemeClr val="tx1"/>
                </a:solidFill>
                <a:latin typeface="+mn-lt"/>
                <a:ea typeface="+mn-ea"/>
                <a:cs typeface="+mn-cs"/>
              </a:rPr>
              <a:t>непосредственно учебный материал</a:t>
            </a:r>
            <a:r>
              <a:rPr lang="ru-RU" sz="2000" dirty="0"/>
              <a:t>;</a:t>
            </a:r>
            <a:endParaRPr lang="ru-RU" sz="2000" dirty="0">
              <a:solidFill>
                <a:schemeClr val="tx1"/>
              </a:solidFill>
              <a:latin typeface="+mn-lt"/>
              <a:ea typeface="+mn-ea"/>
              <a:cs typeface="+mn-cs"/>
            </a:endParaRPr>
          </a:p>
          <a:p>
            <a:pPr lvl="0"/>
            <a:r>
              <a:rPr lang="ru-RU" sz="2000" dirty="0">
                <a:solidFill>
                  <a:schemeClr val="tx1"/>
                </a:solidFill>
                <a:latin typeface="+mn-lt"/>
                <a:ea typeface="+mn-ea"/>
                <a:cs typeface="+mn-cs"/>
              </a:rPr>
              <a:t>вопросы и задания для закрепления полученных знаний;</a:t>
            </a:r>
          </a:p>
          <a:p>
            <a:pPr lvl="0"/>
            <a:r>
              <a:rPr lang="ru-RU" sz="2000" dirty="0">
                <a:solidFill>
                  <a:schemeClr val="tx1"/>
                </a:solidFill>
                <a:latin typeface="+mn-lt"/>
                <a:ea typeface="+mn-ea"/>
                <a:cs typeface="+mn-cs"/>
              </a:rPr>
              <a:t>контрольные задания с пояснениями.</a:t>
            </a:r>
          </a:p>
          <a:p>
            <a:endParaRPr lang="ru-RU" dirty="0"/>
          </a:p>
        </p:txBody>
      </p:sp>
      <p:pic>
        <p:nvPicPr>
          <p:cNvPr id="62466" name="Picture 2" descr="C:\Users\User\Desktop\depositphotos_266547766-stock-illustration-computer-vector-cartoon.jpg"/>
          <p:cNvPicPr>
            <a:picLocks noChangeAspect="1" noChangeArrowheads="1"/>
          </p:cNvPicPr>
          <p:nvPr/>
        </p:nvPicPr>
        <p:blipFill>
          <a:blip r:embed="rId2" cstate="print"/>
          <a:srcRect/>
          <a:stretch>
            <a:fillRect/>
          </a:stretch>
        </p:blipFill>
        <p:spPr bwMode="auto">
          <a:xfrm>
            <a:off x="5004048" y="1844824"/>
            <a:ext cx="3744416" cy="3744416"/>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3284984"/>
            <a:ext cx="8496944" cy="3168352"/>
          </a:xfrm>
          <a:solidFill>
            <a:srgbClr val="FFE5FF"/>
          </a:solidFill>
        </p:spPr>
        <p:txBody>
          <a:bodyPr/>
          <a:lstStyle/>
          <a:p>
            <a:r>
              <a:rPr lang="ru-RU" sz="2000" dirty="0">
                <a:solidFill>
                  <a:schemeClr val="tx1"/>
                </a:solidFill>
                <a:latin typeface="+mn-lt"/>
                <a:ea typeface="+mn-ea"/>
                <a:cs typeface="+mn-cs"/>
              </a:rPr>
              <a:t>При разработке материала для дистанционного обучения наибольшую эффективность демонстрирует </a:t>
            </a:r>
            <a:r>
              <a:rPr lang="ru-RU" sz="2000" dirty="0">
                <a:solidFill>
                  <a:srgbClr val="CC0000"/>
                </a:solidFill>
                <a:latin typeface="+mn-lt"/>
                <a:ea typeface="+mn-ea"/>
                <a:cs typeface="+mn-cs"/>
              </a:rPr>
              <a:t>мультимедийное представление </a:t>
            </a:r>
            <a:r>
              <a:rPr lang="ru-RU" sz="2000" dirty="0">
                <a:solidFill>
                  <a:schemeClr val="tx1"/>
                </a:solidFill>
                <a:latin typeface="+mn-lt"/>
                <a:ea typeface="+mn-ea"/>
                <a:cs typeface="+mn-cs"/>
              </a:rPr>
              <a:t>учебной информации. </a:t>
            </a:r>
          </a:p>
          <a:p>
            <a:r>
              <a:rPr lang="ru-RU" sz="2000" dirty="0">
                <a:solidFill>
                  <a:schemeClr val="tx1"/>
                </a:solidFill>
                <a:latin typeface="+mn-lt"/>
                <a:ea typeface="+mn-ea"/>
                <a:cs typeface="+mn-cs"/>
              </a:rPr>
              <a:t>Сейчас активно используются </a:t>
            </a:r>
            <a:r>
              <a:rPr lang="ru-RU" sz="2000" dirty="0"/>
              <a:t>     </a:t>
            </a:r>
            <a:r>
              <a:rPr lang="ru-RU" sz="2000" dirty="0">
                <a:solidFill>
                  <a:srgbClr val="CC0000"/>
                </a:solidFill>
                <a:latin typeface="+mn-lt"/>
                <a:ea typeface="+mn-ea"/>
                <a:cs typeface="+mn-cs"/>
              </a:rPr>
              <a:t>3D-технологии, </a:t>
            </a:r>
            <a:r>
              <a:rPr lang="ru-RU" sz="2000" dirty="0">
                <a:solidFill>
                  <a:schemeClr val="tx1"/>
                </a:solidFill>
                <a:latin typeface="+mn-lt"/>
                <a:ea typeface="+mn-ea"/>
                <a:cs typeface="+mn-cs"/>
              </a:rPr>
              <a:t>которые представляют собой усовершенствованную модель уже не книжной страницы, а, например, целой комнаты или музейного зала. Благодаря созданию 3D-объектов удается создать эффект присутствия, что положительно влияет на процесс усвоения нового материала.</a:t>
            </a:r>
          </a:p>
          <a:p>
            <a:endParaRPr lang="ru-RU" dirty="0"/>
          </a:p>
        </p:txBody>
      </p:sp>
      <p:pic>
        <p:nvPicPr>
          <p:cNvPr id="63490" name="Picture 2" descr="C:\Users\User\Desktop\miro_medium_com.jpg"/>
          <p:cNvPicPr>
            <a:picLocks noChangeAspect="1" noChangeArrowheads="1"/>
          </p:cNvPicPr>
          <p:nvPr/>
        </p:nvPicPr>
        <p:blipFill>
          <a:blip r:embed="rId2" cstate="print"/>
          <a:srcRect/>
          <a:stretch>
            <a:fillRect/>
          </a:stretch>
        </p:blipFill>
        <p:spPr bwMode="auto">
          <a:xfrm>
            <a:off x="2433581" y="692696"/>
            <a:ext cx="4154643" cy="2448272"/>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683568" y="1052736"/>
            <a:ext cx="7772400" cy="4176464"/>
          </a:xfrm>
          <a:solidFill>
            <a:srgbClr val="FFE5FF"/>
          </a:solidFill>
        </p:spPr>
        <p:txBody>
          <a:bodyPr anchor="t"/>
          <a:lstStyle/>
          <a:p>
            <a:pPr algn="ctr"/>
            <a:r>
              <a:rPr lang="ru-RU" dirty="0"/>
              <a:t>Наши контакты:</a:t>
            </a:r>
          </a:p>
          <a:p>
            <a:pPr algn="ctr"/>
            <a:r>
              <a:rPr lang="ru-RU" b="1" dirty="0">
                <a:solidFill>
                  <a:srgbClr val="CC0000"/>
                </a:solidFill>
              </a:rPr>
              <a:t>Факультет повышения квалификации преподавателей </a:t>
            </a:r>
            <a:r>
              <a:rPr lang="ru-RU" b="1" dirty="0" err="1">
                <a:solidFill>
                  <a:srgbClr val="CC0000"/>
                </a:solidFill>
              </a:rPr>
              <a:t>УлГУ</a:t>
            </a:r>
            <a:endParaRPr lang="ru-RU" b="1" dirty="0">
              <a:solidFill>
                <a:srgbClr val="CC0000"/>
              </a:solidFill>
            </a:endParaRPr>
          </a:p>
          <a:p>
            <a:pPr algn="ctr"/>
            <a:r>
              <a:rPr lang="ru-RU" dirty="0"/>
              <a:t>Тел. 8-8422 0 3763-17</a:t>
            </a:r>
          </a:p>
          <a:p>
            <a:pPr algn="ctr"/>
            <a:r>
              <a:rPr lang="en-US" dirty="0"/>
              <a:t>E-mail: </a:t>
            </a:r>
            <a:r>
              <a:rPr lang="en-US" dirty="0">
                <a:hlinkClick r:id="rId2"/>
              </a:rPr>
              <a:t>fpkp@ulsu.ru</a:t>
            </a:r>
            <a:endParaRPr lang="ru-RU" dirty="0"/>
          </a:p>
          <a:p>
            <a:pPr algn="ctr"/>
            <a:endParaRPr lang="en-US" dirty="0"/>
          </a:p>
          <a:p>
            <a:pPr algn="ctr"/>
            <a:r>
              <a:rPr lang="ru-RU" dirty="0">
                <a:solidFill>
                  <a:srgbClr val="CC0000"/>
                </a:solidFill>
              </a:rPr>
              <a:t>Ковардакова Маргарита Анатольевна </a:t>
            </a:r>
            <a:r>
              <a:rPr lang="ru-RU" dirty="0"/>
              <a:t>– </a:t>
            </a:r>
            <a:r>
              <a:rPr lang="ru-RU" i="1" dirty="0"/>
              <a:t>декан ФПКП</a:t>
            </a:r>
          </a:p>
          <a:p>
            <a:pPr algn="ctr"/>
            <a:r>
              <a:rPr lang="ru-RU" dirty="0">
                <a:solidFill>
                  <a:srgbClr val="CC0000"/>
                </a:solidFill>
              </a:rPr>
              <a:t>Вуколова  Галина Николаевна</a:t>
            </a:r>
            <a:r>
              <a:rPr lang="ru-RU" dirty="0"/>
              <a:t>, </a:t>
            </a:r>
            <a:r>
              <a:rPr lang="ru-RU" i="1" dirty="0"/>
              <a:t>ведущий методист</a:t>
            </a:r>
          </a:p>
          <a:p>
            <a:pPr algn="ctr"/>
            <a:r>
              <a:rPr lang="ru-RU" dirty="0">
                <a:solidFill>
                  <a:srgbClr val="CC0000"/>
                </a:solidFill>
              </a:rPr>
              <a:t>Белова Екатерина Андреевна</a:t>
            </a:r>
            <a:r>
              <a:rPr lang="ru-RU" dirty="0"/>
              <a:t>,</a:t>
            </a:r>
            <a:r>
              <a:rPr lang="ru-RU" i="1" dirty="0"/>
              <a:t> ведущий методист</a:t>
            </a:r>
            <a:r>
              <a:rPr lang="ru-RU" dirty="0"/>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C:\Users\User\Desktop\img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692696"/>
            <a:ext cx="8229600" cy="1136104"/>
          </a:xfrm>
        </p:spPr>
        <p:txBody>
          <a:bodyPr/>
          <a:lstStyle/>
          <a:p>
            <a:r>
              <a:rPr lang="ru-RU" sz="2000" b="1" dirty="0">
                <a:solidFill>
                  <a:srgbClr val="C00000"/>
                </a:solidFill>
                <a:latin typeface="+mj-lt"/>
                <a:ea typeface="+mj-ea"/>
                <a:cs typeface="+mj-cs"/>
              </a:rPr>
              <a:t>О необходимости использования такого метода обучения и до пандемии говорили следующие факторы:</a:t>
            </a:r>
            <a:endParaRPr lang="ru-RU" sz="2000" b="1" dirty="0">
              <a:solidFill>
                <a:srgbClr val="C00000"/>
              </a:solidFill>
            </a:endParaRPr>
          </a:p>
        </p:txBody>
      </p:sp>
      <p:sp>
        <p:nvSpPr>
          <p:cNvPr id="4" name="Содержимое 3"/>
          <p:cNvSpPr>
            <a:spLocks noGrp="1"/>
          </p:cNvSpPr>
          <p:nvPr>
            <p:ph idx="1"/>
          </p:nvPr>
        </p:nvSpPr>
        <p:spPr>
          <a:xfrm>
            <a:off x="467544" y="2204864"/>
            <a:ext cx="4546848" cy="3600400"/>
          </a:xfrm>
          <a:solidFill>
            <a:srgbClr val="FFE5FF"/>
          </a:solidFill>
        </p:spPr>
        <p:txBody>
          <a:bodyPr/>
          <a:lstStyle/>
          <a:p>
            <a:pPr lvl="0"/>
            <a:r>
              <a:rPr lang="ru-RU" sz="2000" dirty="0">
                <a:solidFill>
                  <a:schemeClr val="tx1"/>
                </a:solidFill>
                <a:latin typeface="+mn-lt"/>
                <a:ea typeface="+mn-ea"/>
                <a:cs typeface="+mn-cs"/>
              </a:rPr>
              <a:t>возможность организации работы с часто болеющими детьми и детьми-инвалидами;</a:t>
            </a:r>
          </a:p>
          <a:p>
            <a:pPr lvl="0"/>
            <a:r>
              <a:rPr lang="ru-RU" sz="2000" dirty="0">
                <a:solidFill>
                  <a:schemeClr val="tx1"/>
                </a:solidFill>
                <a:latin typeface="+mn-lt"/>
                <a:ea typeface="+mn-ea"/>
                <a:cs typeface="+mn-cs"/>
              </a:rPr>
              <a:t>проведение дополнительных занятий с одаренными детьми;</a:t>
            </a:r>
          </a:p>
          <a:p>
            <a:pPr lvl="0"/>
            <a:r>
              <a:rPr lang="ru-RU" sz="2000" dirty="0">
                <a:solidFill>
                  <a:schemeClr val="tx1"/>
                </a:solidFill>
                <a:latin typeface="+mn-lt"/>
                <a:ea typeface="+mn-ea"/>
                <a:cs typeface="+mn-cs"/>
              </a:rPr>
              <a:t>возможность внести разнообразие в систему обучения; </a:t>
            </a:r>
          </a:p>
          <a:p>
            <a:pPr lvl="0"/>
            <a:r>
              <a:rPr lang="ru-RU" sz="2000" dirty="0">
                <a:solidFill>
                  <a:schemeClr val="tx1"/>
                </a:solidFill>
                <a:latin typeface="+mn-lt"/>
                <a:ea typeface="+mn-ea"/>
                <a:cs typeface="+mn-cs"/>
              </a:rPr>
              <a:t>обеспечение свободного графика обучения.</a:t>
            </a:r>
          </a:p>
          <a:p>
            <a:endParaRPr lang="ru-RU" dirty="0"/>
          </a:p>
        </p:txBody>
      </p:sp>
      <p:pic>
        <p:nvPicPr>
          <p:cNvPr id="49154" name="Picture 2" descr="C:\Users\User\Desktop\depositphotos_51161263-stock-photo-3d-man-in-graduation-hat.jpg"/>
          <p:cNvPicPr>
            <a:picLocks noChangeAspect="1" noChangeArrowheads="1"/>
          </p:cNvPicPr>
          <p:nvPr/>
        </p:nvPicPr>
        <p:blipFill>
          <a:blip r:embed="rId2" cstate="print"/>
          <a:srcRect/>
          <a:stretch>
            <a:fillRect/>
          </a:stretch>
        </p:blipFill>
        <p:spPr bwMode="auto">
          <a:xfrm>
            <a:off x="5180068" y="2420888"/>
            <a:ext cx="3784420" cy="3096344"/>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908720"/>
            <a:ext cx="8229600" cy="1224136"/>
          </a:xfrm>
        </p:spPr>
        <p:txBody>
          <a:bodyPr anchor="t"/>
          <a:lstStyle/>
          <a:p>
            <a:pPr algn="ctr"/>
            <a:r>
              <a:rPr lang="ru-RU" sz="2400" b="1" dirty="0">
                <a:solidFill>
                  <a:srgbClr val="CC0000"/>
                </a:solidFill>
              </a:rPr>
              <a:t>О</a:t>
            </a:r>
            <a:r>
              <a:rPr lang="ru-RU" sz="2400" b="1" dirty="0">
                <a:solidFill>
                  <a:srgbClr val="CC0000"/>
                </a:solidFill>
                <a:latin typeface="+mj-lt"/>
                <a:ea typeface="+mj-ea"/>
                <a:cs typeface="+mj-cs"/>
              </a:rPr>
              <a:t>сновные направления внедрения электронного дистанционного обучения в систему общего образования:</a:t>
            </a:r>
            <a:br>
              <a:rPr lang="ru-RU" dirty="0">
                <a:solidFill>
                  <a:schemeClr val="tx1"/>
                </a:solidFill>
                <a:latin typeface="+mj-lt"/>
                <a:ea typeface="+mj-ea"/>
                <a:cs typeface="+mj-cs"/>
              </a:rPr>
            </a:br>
            <a:endParaRPr lang="ru-RU" dirty="0"/>
          </a:p>
        </p:txBody>
      </p:sp>
      <p:sp>
        <p:nvSpPr>
          <p:cNvPr id="3" name="Содержимое 2"/>
          <p:cNvSpPr>
            <a:spLocks noGrp="1"/>
          </p:cNvSpPr>
          <p:nvPr>
            <p:ph idx="1"/>
          </p:nvPr>
        </p:nvSpPr>
        <p:spPr>
          <a:xfrm>
            <a:off x="457200" y="2204864"/>
            <a:ext cx="8229600" cy="3662536"/>
          </a:xfrm>
          <a:solidFill>
            <a:srgbClr val="FFE5FF"/>
          </a:solidFill>
        </p:spPr>
        <p:txBody>
          <a:bodyPr/>
          <a:lstStyle/>
          <a:p>
            <a:pPr lvl="0"/>
            <a:r>
              <a:rPr lang="ru-RU" sz="1800" dirty="0">
                <a:solidFill>
                  <a:schemeClr val="tx1"/>
                </a:solidFill>
                <a:latin typeface="+mn-lt"/>
                <a:ea typeface="+mn-ea"/>
                <a:cs typeface="+mn-cs"/>
              </a:rPr>
              <a:t>обеспечение доступности образования для детей инвалидов и детей, которые имеют поведенческие проблемы;</a:t>
            </a:r>
          </a:p>
          <a:p>
            <a:pPr lvl="0"/>
            <a:r>
              <a:rPr lang="ru-RU" sz="1800" dirty="0">
                <a:solidFill>
                  <a:schemeClr val="tx1"/>
                </a:solidFill>
                <a:latin typeface="+mn-lt"/>
                <a:ea typeface="+mn-ea"/>
                <a:cs typeface="+mn-cs"/>
              </a:rPr>
              <a:t>повышение качества образования в малокомплектных школах;</a:t>
            </a:r>
          </a:p>
          <a:p>
            <a:pPr lvl="0"/>
            <a:r>
              <a:rPr lang="ru-RU" sz="1800" dirty="0">
                <a:solidFill>
                  <a:schemeClr val="tx1"/>
                </a:solidFill>
                <a:latin typeface="+mn-lt"/>
                <a:ea typeface="+mn-ea"/>
                <a:cs typeface="+mn-cs"/>
              </a:rPr>
              <a:t>обеспечение доступности образования для детей, которые временно по каким-либо причинам не могут посещать школу;</a:t>
            </a:r>
          </a:p>
          <a:p>
            <a:pPr lvl="0"/>
            <a:r>
              <a:rPr lang="ru-RU" sz="1800" dirty="0">
                <a:solidFill>
                  <a:srgbClr val="FF0000"/>
                </a:solidFill>
                <a:latin typeface="+mn-lt"/>
                <a:ea typeface="+mn-ea"/>
                <a:cs typeface="+mn-cs"/>
              </a:rPr>
              <a:t>возможность продолжения обучения при введении в школе карантина;</a:t>
            </a:r>
          </a:p>
          <a:p>
            <a:pPr lvl="0"/>
            <a:r>
              <a:rPr lang="ru-RU" sz="1800" dirty="0">
                <a:solidFill>
                  <a:schemeClr val="tx1"/>
                </a:solidFill>
                <a:latin typeface="+mn-lt"/>
                <a:ea typeface="+mn-ea"/>
                <a:cs typeface="+mn-cs"/>
              </a:rPr>
              <a:t>обеспечение возможности получения дополнительного образования;</a:t>
            </a:r>
          </a:p>
          <a:p>
            <a:pPr lvl="0"/>
            <a:r>
              <a:rPr lang="ru-RU" sz="1800" dirty="0">
                <a:solidFill>
                  <a:schemeClr val="tx1"/>
                </a:solidFill>
                <a:latin typeface="+mn-lt"/>
                <a:ea typeface="+mn-ea"/>
                <a:cs typeface="+mn-cs"/>
              </a:rPr>
              <a:t>получение доступа к обширной базе данных, что позволяет детям более успешно подготовиться к сдаче единого государственного экзамена.</a:t>
            </a:r>
          </a:p>
          <a:p>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2400" b="1" dirty="0">
                <a:solidFill>
                  <a:srgbClr val="CC0000"/>
                </a:solidFill>
              </a:rPr>
              <a:t>Методики дистанционного обучения </a:t>
            </a:r>
          </a:p>
        </p:txBody>
      </p:sp>
      <p:sp>
        <p:nvSpPr>
          <p:cNvPr id="3" name="Содержимое 2"/>
          <p:cNvSpPr>
            <a:spLocks noGrp="1"/>
          </p:cNvSpPr>
          <p:nvPr>
            <p:ph idx="1"/>
          </p:nvPr>
        </p:nvSpPr>
        <p:spPr>
          <a:solidFill>
            <a:srgbClr val="FFE5FF"/>
          </a:solidFill>
        </p:spPr>
        <p:txBody>
          <a:bodyPr/>
          <a:lstStyle/>
          <a:p>
            <a:r>
              <a:rPr lang="ru-RU" sz="2000" b="1" dirty="0">
                <a:solidFill>
                  <a:srgbClr val="CC0000"/>
                </a:solidFill>
              </a:rPr>
              <a:t>М</a:t>
            </a:r>
            <a:r>
              <a:rPr lang="ru-RU" sz="2000" b="1" dirty="0">
                <a:solidFill>
                  <a:srgbClr val="CC0000"/>
                </a:solidFill>
                <a:latin typeface="+mn-lt"/>
                <a:ea typeface="+mn-ea"/>
                <a:cs typeface="+mn-cs"/>
              </a:rPr>
              <a:t>етодика синхронного дистанционного обучения</a:t>
            </a:r>
            <a:r>
              <a:rPr lang="ru-RU" sz="2000" dirty="0">
                <a:solidFill>
                  <a:srgbClr val="CC0000"/>
                </a:solidFill>
                <a:latin typeface="+mn-lt"/>
                <a:ea typeface="+mn-ea"/>
                <a:cs typeface="+mn-cs"/>
              </a:rPr>
              <a:t> </a:t>
            </a:r>
            <a:r>
              <a:rPr lang="ru-RU" sz="2000" dirty="0">
                <a:solidFill>
                  <a:schemeClr val="tx1"/>
                </a:solidFill>
                <a:latin typeface="+mn-lt"/>
                <a:ea typeface="+mn-ea"/>
                <a:cs typeface="+mn-cs"/>
              </a:rPr>
              <a:t>преподаватель и его ученики общаются онлайн.</a:t>
            </a:r>
          </a:p>
          <a:p>
            <a:pPr>
              <a:buNone/>
            </a:pPr>
            <a:r>
              <a:rPr lang="ru-RU" sz="2000" dirty="0">
                <a:solidFill>
                  <a:srgbClr val="0033CC"/>
                </a:solidFill>
              </a:rPr>
              <a:t>     П</a:t>
            </a:r>
            <a:r>
              <a:rPr lang="ru-RU" sz="2000" dirty="0">
                <a:solidFill>
                  <a:srgbClr val="0033CC"/>
                </a:solidFill>
                <a:latin typeface="+mn-lt"/>
                <a:ea typeface="+mn-ea"/>
                <a:cs typeface="+mn-cs"/>
              </a:rPr>
              <a:t>реподаватель здесь выступает в роли «локомотива», который тянет за собой ученика.</a:t>
            </a:r>
          </a:p>
          <a:p>
            <a:r>
              <a:rPr lang="ru-RU" sz="2000" b="1" dirty="0">
                <a:solidFill>
                  <a:srgbClr val="CC0000"/>
                </a:solidFill>
              </a:rPr>
              <a:t>М</a:t>
            </a:r>
            <a:r>
              <a:rPr lang="ru-RU" sz="2000" b="1" dirty="0">
                <a:solidFill>
                  <a:srgbClr val="CC0000"/>
                </a:solidFill>
                <a:latin typeface="+mn-lt"/>
                <a:ea typeface="+mn-ea"/>
                <a:cs typeface="+mn-cs"/>
              </a:rPr>
              <a:t>етодика асинхронного дистанционного обучения</a:t>
            </a:r>
          </a:p>
          <a:p>
            <a:pPr>
              <a:buNone/>
            </a:pPr>
            <a:r>
              <a:rPr lang="ru-RU" sz="2000" b="1" dirty="0"/>
              <a:t>     </a:t>
            </a:r>
            <a:r>
              <a:rPr lang="ru-RU" sz="2000" dirty="0">
                <a:solidFill>
                  <a:schemeClr val="tx1"/>
                </a:solidFill>
                <a:latin typeface="+mn-lt"/>
                <a:ea typeface="+mn-ea"/>
                <a:cs typeface="+mn-cs"/>
              </a:rPr>
              <a:t>общение между учеником и преподавателем уже происходит </a:t>
            </a:r>
            <a:r>
              <a:rPr lang="ru-RU" sz="2000" dirty="0" err="1">
                <a:solidFill>
                  <a:schemeClr val="tx1"/>
                </a:solidFill>
                <a:latin typeface="+mn-lt"/>
                <a:ea typeface="+mn-ea"/>
                <a:cs typeface="+mn-cs"/>
              </a:rPr>
              <a:t>офлайн</a:t>
            </a:r>
            <a:r>
              <a:rPr lang="ru-RU" sz="2000" dirty="0">
                <a:solidFill>
                  <a:schemeClr val="tx1"/>
                </a:solidFill>
                <a:latin typeface="+mn-lt"/>
                <a:ea typeface="+mn-ea"/>
                <a:cs typeface="+mn-cs"/>
              </a:rPr>
              <a:t>, то есть посредством отправки электронных писем.</a:t>
            </a:r>
          </a:p>
          <a:p>
            <a:pPr>
              <a:buNone/>
            </a:pPr>
            <a:r>
              <a:rPr lang="ru-RU" sz="2000" dirty="0">
                <a:solidFill>
                  <a:srgbClr val="0033CC"/>
                </a:solidFill>
                <a:latin typeface="+mn-lt"/>
                <a:ea typeface="+mn-ea"/>
                <a:cs typeface="+mn-cs"/>
              </a:rPr>
              <a:t>     На первый план выходит уже самообучение и самостоятельное определение темпа изучения нового материала. Преподавателю в этом случае уже принадлежит роль консультанта.</a:t>
            </a:r>
          </a:p>
          <a:p>
            <a:pPr>
              <a:buNone/>
            </a:pPr>
            <a:endParaRPr lang="ru-RU" sz="2000" dirty="0">
              <a:solidFill>
                <a:schemeClr val="tx1"/>
              </a:solidFill>
              <a:latin typeface="+mn-lt"/>
              <a:ea typeface="+mn-ea"/>
              <a:cs typeface="+mn-cs"/>
            </a:endParaRPr>
          </a:p>
          <a:p>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908720"/>
            <a:ext cx="8229600" cy="648072"/>
          </a:xfrm>
        </p:spPr>
        <p:txBody>
          <a:bodyPr anchor="t"/>
          <a:lstStyle/>
          <a:p>
            <a:r>
              <a:rPr lang="ru-RU" sz="2400" b="1" dirty="0">
                <a:solidFill>
                  <a:srgbClr val="CC0000"/>
                </a:solidFill>
                <a:latin typeface="+mj-lt"/>
                <a:ea typeface="+mj-ea"/>
                <a:cs typeface="+mj-cs"/>
              </a:rPr>
              <a:t>Основные формы дистанционного обучения</a:t>
            </a:r>
            <a:br>
              <a:rPr lang="ru-RU" dirty="0">
                <a:solidFill>
                  <a:schemeClr val="tx1"/>
                </a:solidFill>
                <a:latin typeface="+mj-lt"/>
                <a:ea typeface="+mj-ea"/>
                <a:cs typeface="+mj-cs"/>
              </a:rPr>
            </a:br>
            <a:endParaRPr lang="ru-RU" dirty="0"/>
          </a:p>
        </p:txBody>
      </p:sp>
      <p:sp>
        <p:nvSpPr>
          <p:cNvPr id="3" name="Содержимое 2"/>
          <p:cNvSpPr>
            <a:spLocks noGrp="1"/>
          </p:cNvSpPr>
          <p:nvPr>
            <p:ph idx="1"/>
          </p:nvPr>
        </p:nvSpPr>
        <p:spPr>
          <a:xfrm>
            <a:off x="467544" y="1628800"/>
            <a:ext cx="8229600" cy="4680520"/>
          </a:xfrm>
          <a:solidFill>
            <a:srgbClr val="FFE5FF"/>
          </a:solidFill>
        </p:spPr>
        <p:txBody>
          <a:bodyPr/>
          <a:lstStyle/>
          <a:p>
            <a:pPr lvl="0"/>
            <a:r>
              <a:rPr lang="ru-RU" sz="2000" b="1" dirty="0">
                <a:solidFill>
                  <a:srgbClr val="CC0000"/>
                </a:solidFill>
                <a:latin typeface="+mn-lt"/>
                <a:ea typeface="+mn-ea"/>
                <a:cs typeface="+mn-cs"/>
              </a:rPr>
              <a:t>Видеолекции</a:t>
            </a:r>
            <a:r>
              <a:rPr lang="ru-RU" sz="2000" dirty="0">
                <a:solidFill>
                  <a:srgbClr val="CC0000"/>
                </a:solidFill>
                <a:latin typeface="+mn-lt"/>
                <a:ea typeface="+mn-ea"/>
                <a:cs typeface="+mn-cs"/>
              </a:rPr>
              <a:t>, </a:t>
            </a:r>
            <a:r>
              <a:rPr lang="ru-RU" sz="2000" dirty="0">
                <a:solidFill>
                  <a:schemeClr val="tx1"/>
                </a:solidFill>
                <a:latin typeface="+mn-lt"/>
                <a:ea typeface="+mn-ea"/>
                <a:cs typeface="+mn-cs"/>
              </a:rPr>
              <a:t>для проведения которых обычно используется программа </a:t>
            </a:r>
            <a:r>
              <a:rPr lang="ru-RU" sz="2000" dirty="0" err="1">
                <a:solidFill>
                  <a:schemeClr val="tx1"/>
                </a:solidFill>
                <a:latin typeface="+mn-lt"/>
                <a:ea typeface="+mn-ea"/>
                <a:cs typeface="+mn-cs"/>
              </a:rPr>
              <a:t>Skype</a:t>
            </a:r>
            <a:r>
              <a:rPr lang="ru-RU" sz="2000" dirty="0">
                <a:solidFill>
                  <a:schemeClr val="tx1"/>
                </a:solidFill>
                <a:latin typeface="+mn-lt"/>
                <a:ea typeface="+mn-ea"/>
                <a:cs typeface="+mn-cs"/>
              </a:rPr>
              <a:t>.</a:t>
            </a:r>
          </a:p>
          <a:p>
            <a:pPr lvl="0"/>
            <a:r>
              <a:rPr lang="ru-RU" sz="2000" b="1" dirty="0">
                <a:solidFill>
                  <a:srgbClr val="CC0000"/>
                </a:solidFill>
                <a:latin typeface="+mn-lt"/>
                <a:ea typeface="+mn-ea"/>
                <a:cs typeface="+mn-cs"/>
              </a:rPr>
              <a:t>Видеоконференции</a:t>
            </a:r>
            <a:r>
              <a:rPr lang="ru-RU" sz="2000" dirty="0">
                <a:solidFill>
                  <a:schemeClr val="tx1"/>
                </a:solidFill>
                <a:latin typeface="+mn-lt"/>
                <a:ea typeface="+mn-ea"/>
                <a:cs typeface="+mn-cs"/>
              </a:rPr>
              <a:t>, различные форумы и дискуссии.</a:t>
            </a:r>
          </a:p>
          <a:p>
            <a:pPr lvl="0"/>
            <a:r>
              <a:rPr lang="ru-RU" sz="2000" b="1" dirty="0">
                <a:solidFill>
                  <a:srgbClr val="CC0000"/>
                </a:solidFill>
                <a:latin typeface="+mn-lt"/>
                <a:ea typeface="+mn-ea"/>
                <a:cs typeface="+mn-cs"/>
              </a:rPr>
              <a:t>Чат</a:t>
            </a:r>
            <a:r>
              <a:rPr lang="ru-RU" sz="2000" dirty="0">
                <a:solidFill>
                  <a:schemeClr val="tx1"/>
                </a:solidFill>
                <a:latin typeface="+mn-lt"/>
                <a:ea typeface="+mn-ea"/>
                <a:cs typeface="+mn-cs"/>
              </a:rPr>
              <a:t> – учебные занятия, которые предполагают использование </a:t>
            </a:r>
            <a:r>
              <a:rPr lang="ru-RU" sz="2000" dirty="0" err="1">
                <a:solidFill>
                  <a:schemeClr val="tx1"/>
                </a:solidFill>
                <a:latin typeface="+mn-lt"/>
                <a:ea typeface="+mn-ea"/>
                <a:cs typeface="+mn-cs"/>
              </a:rPr>
              <a:t>чат-технологий</a:t>
            </a:r>
            <a:r>
              <a:rPr lang="ru-RU" sz="2000" dirty="0">
                <a:solidFill>
                  <a:schemeClr val="tx1"/>
                </a:solidFill>
                <a:latin typeface="+mn-lt"/>
                <a:ea typeface="+mn-ea"/>
                <a:cs typeface="+mn-cs"/>
              </a:rPr>
              <a:t>. Такие занятия проводятся синхронно, то есть всем участникам одновременно предоставляется доступ к чату.</a:t>
            </a:r>
          </a:p>
          <a:p>
            <a:pPr lvl="0"/>
            <a:r>
              <a:rPr lang="ru-RU" sz="2000" b="1" dirty="0">
                <a:solidFill>
                  <a:srgbClr val="CC0000"/>
                </a:solidFill>
                <a:latin typeface="+mn-lt"/>
                <a:ea typeface="+mn-ea"/>
                <a:cs typeface="+mn-cs"/>
              </a:rPr>
              <a:t>Вебинары</a:t>
            </a:r>
            <a:r>
              <a:rPr lang="ru-RU" sz="2000" dirty="0">
                <a:solidFill>
                  <a:schemeClr val="tx1"/>
                </a:solidFill>
                <a:latin typeface="+mn-lt"/>
                <a:ea typeface="+mn-ea"/>
                <a:cs typeface="+mn-cs"/>
              </a:rPr>
              <a:t>. Под ними понимаются дистанционные уроки, деловые игры, семинары, конференции, лабораторные работы и другие мероприятия, которые проводятся с применением средств телекоммуникаций и других возможностей сети интернет. Вебинары отличаются от </a:t>
            </a:r>
            <a:r>
              <a:rPr lang="ru-RU" sz="2000" dirty="0" err="1">
                <a:solidFill>
                  <a:schemeClr val="tx1"/>
                </a:solidFill>
                <a:latin typeface="+mn-lt"/>
                <a:ea typeface="+mn-ea"/>
                <a:cs typeface="+mn-cs"/>
              </a:rPr>
              <a:t>чат-занятий</a:t>
            </a:r>
            <a:r>
              <a:rPr lang="ru-RU" sz="2000" dirty="0">
                <a:solidFill>
                  <a:schemeClr val="tx1"/>
                </a:solidFill>
                <a:latin typeface="+mn-lt"/>
                <a:ea typeface="+mn-ea"/>
                <a:cs typeface="+mn-cs"/>
              </a:rPr>
              <a:t> большей продолжительностью работы (несколько дней или даже месяцев), а также применением асинхронного метода взаимодействия. </a:t>
            </a:r>
          </a:p>
          <a:p>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720725" y="2160588"/>
            <a:ext cx="8199438" cy="488950"/>
          </a:xfrm>
          <a:prstGeom prst="rect">
            <a:avLst/>
          </a:prstGeom>
          <a:noFill/>
          <a:ln w="9525">
            <a:noFill/>
            <a:miter lim="800000"/>
            <a:headEnd/>
            <a:tailEnd/>
          </a:ln>
        </p:spPr>
        <p:txBody>
          <a:bodyPr anchor="ctr">
            <a:spAutoFit/>
          </a:bodyPr>
          <a:lstStyle/>
          <a:p>
            <a:pPr>
              <a:lnSpc>
                <a:spcPct val="130000"/>
              </a:lnSpc>
            </a:pPr>
            <a:r>
              <a:rPr lang="ru-RU" sz="2000" b="1" u="sng">
                <a:solidFill>
                  <a:srgbClr val="19615F"/>
                </a:solidFill>
              </a:rPr>
              <a:t>Модель 1.</a:t>
            </a:r>
            <a:r>
              <a:rPr lang="ru-RU" sz="2000" b="1">
                <a:solidFill>
                  <a:srgbClr val="19615F"/>
                </a:solidFill>
              </a:rPr>
              <a:t> Интеграция очного и ДО:</a:t>
            </a:r>
            <a:r>
              <a:rPr lang="ru-RU" sz="2000">
                <a:solidFill>
                  <a:srgbClr val="19615F"/>
                </a:solidFill>
              </a:rPr>
              <a:t> </a:t>
            </a:r>
            <a:r>
              <a:rPr lang="ru-RU" sz="2000" b="1">
                <a:solidFill>
                  <a:srgbClr val="19615F"/>
                </a:solidFill>
              </a:rPr>
              <a:t>базовый курс – очный.</a:t>
            </a:r>
            <a:endParaRPr lang="ru-RU" sz="2000">
              <a:solidFill>
                <a:srgbClr val="19615F"/>
              </a:solidFill>
            </a:endParaRPr>
          </a:p>
        </p:txBody>
      </p:sp>
      <p:sp>
        <p:nvSpPr>
          <p:cNvPr id="9219" name="AutoShape 4" descr="%D0%98%D0%BD%D1%82%D0%B5%D0%B3%D1%80"/>
          <p:cNvSpPr>
            <a:spLocks noChangeAspect="1" noChangeArrowheads="1"/>
          </p:cNvSpPr>
          <p:nvPr/>
        </p:nvSpPr>
        <p:spPr bwMode="auto">
          <a:xfrm>
            <a:off x="1371600" y="1190625"/>
            <a:ext cx="6400800" cy="4476750"/>
          </a:xfrm>
          <a:prstGeom prst="rect">
            <a:avLst/>
          </a:prstGeom>
          <a:noFill/>
          <a:ln w="9525">
            <a:noFill/>
            <a:miter lim="800000"/>
            <a:headEnd/>
            <a:tailEnd/>
          </a:ln>
        </p:spPr>
        <p:txBody>
          <a:bodyPr/>
          <a:lstStyle/>
          <a:p>
            <a:endParaRPr lang="ru-RU"/>
          </a:p>
        </p:txBody>
      </p:sp>
      <p:sp>
        <p:nvSpPr>
          <p:cNvPr id="9220" name="Rectangle 7"/>
          <p:cNvSpPr>
            <a:spLocks noChangeArrowheads="1"/>
          </p:cNvSpPr>
          <p:nvPr/>
        </p:nvSpPr>
        <p:spPr bwMode="auto">
          <a:xfrm>
            <a:off x="107950" y="692150"/>
            <a:ext cx="8893175" cy="968375"/>
          </a:xfrm>
          <a:prstGeom prst="rect">
            <a:avLst/>
          </a:prstGeom>
          <a:noFill/>
          <a:ln w="9525">
            <a:noFill/>
            <a:miter lim="800000"/>
            <a:headEnd/>
            <a:tailEnd/>
          </a:ln>
        </p:spPr>
        <p:txBody>
          <a:bodyPr anchor="ctr">
            <a:spAutoFit/>
          </a:bodyPr>
          <a:lstStyle/>
          <a:p>
            <a:pPr algn="ctr">
              <a:lnSpc>
                <a:spcPct val="120000"/>
              </a:lnSpc>
            </a:pPr>
            <a:r>
              <a:rPr lang="ru-RU" sz="2400" b="1">
                <a:solidFill>
                  <a:srgbClr val="238D8A"/>
                </a:solidFill>
              </a:rPr>
              <a:t>Модели дистанционного обучения с точки зрения методики проведения учебного процесса</a:t>
            </a:r>
          </a:p>
        </p:txBody>
      </p:sp>
      <p:sp>
        <p:nvSpPr>
          <p:cNvPr id="9221" name="Rectangle 9"/>
          <p:cNvSpPr>
            <a:spLocks noChangeArrowheads="1"/>
          </p:cNvSpPr>
          <p:nvPr/>
        </p:nvSpPr>
        <p:spPr bwMode="auto">
          <a:xfrm>
            <a:off x="720725" y="2824163"/>
            <a:ext cx="8199438" cy="885825"/>
          </a:xfrm>
          <a:prstGeom prst="rect">
            <a:avLst/>
          </a:prstGeom>
          <a:noFill/>
          <a:ln w="9525">
            <a:noFill/>
            <a:miter lim="800000"/>
            <a:headEnd/>
            <a:tailEnd/>
          </a:ln>
        </p:spPr>
        <p:txBody>
          <a:bodyPr anchor="ctr">
            <a:spAutoFit/>
          </a:bodyPr>
          <a:lstStyle/>
          <a:p>
            <a:pPr>
              <a:lnSpc>
                <a:spcPct val="130000"/>
              </a:lnSpc>
            </a:pPr>
            <a:r>
              <a:rPr lang="ru-RU" sz="2000" b="1" u="sng">
                <a:solidFill>
                  <a:srgbClr val="19615F"/>
                </a:solidFill>
              </a:rPr>
              <a:t>Модель 2</a:t>
            </a:r>
            <a:r>
              <a:rPr lang="ru-RU" sz="2000" b="1">
                <a:solidFill>
                  <a:srgbClr val="19615F"/>
                </a:solidFill>
              </a:rPr>
              <a:t>. Интеграция очного и ДО:</a:t>
            </a:r>
            <a:r>
              <a:rPr lang="ru-RU" sz="2000">
                <a:solidFill>
                  <a:srgbClr val="19615F"/>
                </a:solidFill>
              </a:rPr>
              <a:t> </a:t>
            </a:r>
            <a:r>
              <a:rPr lang="ru-RU" sz="2000" b="1">
                <a:solidFill>
                  <a:srgbClr val="19615F"/>
                </a:solidFill>
              </a:rPr>
              <a:t>базовый курс – дистанционный.</a:t>
            </a:r>
            <a:endParaRPr lang="ru-RU" sz="2000">
              <a:solidFill>
                <a:srgbClr val="19615F"/>
              </a:solidFill>
            </a:endParaRPr>
          </a:p>
        </p:txBody>
      </p:sp>
      <p:sp>
        <p:nvSpPr>
          <p:cNvPr id="9222" name="Rectangle 10"/>
          <p:cNvSpPr>
            <a:spLocks noChangeArrowheads="1"/>
          </p:cNvSpPr>
          <p:nvPr/>
        </p:nvSpPr>
        <p:spPr bwMode="auto">
          <a:xfrm>
            <a:off x="744538" y="3808423"/>
            <a:ext cx="5699125" cy="450829"/>
          </a:xfrm>
          <a:prstGeom prst="rect">
            <a:avLst/>
          </a:prstGeom>
          <a:noFill/>
          <a:ln w="9525">
            <a:noFill/>
            <a:miter lim="800000"/>
            <a:headEnd/>
            <a:tailEnd/>
          </a:ln>
        </p:spPr>
        <p:txBody>
          <a:bodyPr anchor="ctr">
            <a:spAutoFit/>
          </a:bodyPr>
          <a:lstStyle/>
          <a:p>
            <a:pPr>
              <a:lnSpc>
                <a:spcPct val="130000"/>
              </a:lnSpc>
            </a:pPr>
            <a:r>
              <a:rPr lang="ru-RU" sz="2000" b="1" u="sng" dirty="0">
                <a:solidFill>
                  <a:srgbClr val="CC0000"/>
                </a:solidFill>
              </a:rPr>
              <a:t>Модель 3.</a:t>
            </a:r>
            <a:r>
              <a:rPr lang="ru-RU" sz="2000" b="1" dirty="0">
                <a:solidFill>
                  <a:srgbClr val="CC0000"/>
                </a:solidFill>
              </a:rPr>
              <a:t> Сетевое обучение. </a:t>
            </a:r>
          </a:p>
        </p:txBody>
      </p:sp>
      <p:sp>
        <p:nvSpPr>
          <p:cNvPr id="9223" name="Rectangle 11"/>
          <p:cNvSpPr>
            <a:spLocks noChangeArrowheads="1"/>
          </p:cNvSpPr>
          <p:nvPr/>
        </p:nvSpPr>
        <p:spPr bwMode="auto">
          <a:xfrm>
            <a:off x="720725" y="4354513"/>
            <a:ext cx="7883525" cy="488950"/>
          </a:xfrm>
          <a:prstGeom prst="rect">
            <a:avLst/>
          </a:prstGeom>
          <a:noFill/>
          <a:ln w="9525">
            <a:noFill/>
            <a:miter lim="800000"/>
            <a:headEnd/>
            <a:tailEnd/>
          </a:ln>
        </p:spPr>
        <p:txBody>
          <a:bodyPr anchor="ctr">
            <a:spAutoFit/>
          </a:bodyPr>
          <a:lstStyle/>
          <a:p>
            <a:pPr>
              <a:lnSpc>
                <a:spcPct val="130000"/>
              </a:lnSpc>
            </a:pPr>
            <a:r>
              <a:rPr lang="ru-RU" sz="2000" b="1" u="sng">
                <a:solidFill>
                  <a:srgbClr val="19615F"/>
                </a:solidFill>
              </a:rPr>
              <a:t>Модель 4.</a:t>
            </a:r>
            <a:r>
              <a:rPr lang="ru-RU" sz="2000" b="1">
                <a:solidFill>
                  <a:srgbClr val="19615F"/>
                </a:solidFill>
              </a:rPr>
              <a:t> ДО и кейс-технологии. </a:t>
            </a:r>
          </a:p>
        </p:txBody>
      </p:sp>
      <p:sp>
        <p:nvSpPr>
          <p:cNvPr id="9224" name="Rectangle 12"/>
          <p:cNvSpPr>
            <a:spLocks noChangeArrowheads="1"/>
          </p:cNvSpPr>
          <p:nvPr/>
        </p:nvSpPr>
        <p:spPr bwMode="auto">
          <a:xfrm>
            <a:off x="720725" y="5008543"/>
            <a:ext cx="5146675" cy="850939"/>
          </a:xfrm>
          <a:prstGeom prst="rect">
            <a:avLst/>
          </a:prstGeom>
          <a:noFill/>
          <a:ln w="9525">
            <a:noFill/>
            <a:miter lim="800000"/>
            <a:headEnd/>
            <a:tailEnd/>
          </a:ln>
        </p:spPr>
        <p:txBody>
          <a:bodyPr anchor="ctr">
            <a:spAutoFit/>
          </a:bodyPr>
          <a:lstStyle/>
          <a:p>
            <a:pPr>
              <a:lnSpc>
                <a:spcPct val="130000"/>
              </a:lnSpc>
            </a:pPr>
            <a:r>
              <a:rPr lang="ru-RU" sz="2000" b="1" u="sng" dirty="0">
                <a:solidFill>
                  <a:srgbClr val="19615F"/>
                </a:solidFill>
              </a:rPr>
              <a:t>Модель 5.</a:t>
            </a:r>
            <a:r>
              <a:rPr lang="ru-RU" sz="2000" b="1" dirty="0">
                <a:solidFill>
                  <a:srgbClr val="19615F"/>
                </a:solidFill>
              </a:rPr>
              <a:t> ДО на базе интерактивного телевидения, </a:t>
            </a:r>
            <a:r>
              <a:rPr lang="ru-RU" sz="2000" b="1" dirty="0">
                <a:solidFill>
                  <a:srgbClr val="CC0000"/>
                </a:solidFill>
              </a:rPr>
              <a:t>видеоконференций. </a:t>
            </a:r>
          </a:p>
        </p:txBody>
      </p:sp>
      <p:sp>
        <p:nvSpPr>
          <p:cNvPr id="9225" name="Rectangle 23"/>
          <p:cNvSpPr>
            <a:spLocks noChangeArrowheads="1"/>
          </p:cNvSpPr>
          <p:nvPr/>
        </p:nvSpPr>
        <p:spPr bwMode="auto">
          <a:xfrm flipV="1">
            <a:off x="323850" y="1773238"/>
            <a:ext cx="8388350" cy="36512"/>
          </a:xfrm>
          <a:prstGeom prst="rect">
            <a:avLst/>
          </a:prstGeom>
          <a:solidFill>
            <a:srgbClr val="93FFFF"/>
          </a:solidFill>
          <a:ln w="9525">
            <a:solidFill>
              <a:srgbClr val="00EBE6"/>
            </a:solidFill>
            <a:miter lim="800000"/>
            <a:headEnd/>
            <a:tailEnd/>
          </a:ln>
        </p:spPr>
        <p:txBody>
          <a:bodyPr rot="10800000" wrap="none" anchor="ctr"/>
          <a:lstStyle/>
          <a:p>
            <a:endParaRPr lang="ru-RU"/>
          </a:p>
        </p:txBody>
      </p:sp>
      <p:pic>
        <p:nvPicPr>
          <p:cNvPr id="9226" name="Picture 1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795963" y="3500438"/>
            <a:ext cx="3241675" cy="2713037"/>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2" name="Picture 4"/>
          <p:cNvPicPr>
            <a:picLocks noChangeAspect="1" noChangeArrowheads="1"/>
          </p:cNvPicPr>
          <p:nvPr/>
        </p:nvPicPr>
        <p:blipFill>
          <a:blip r:embed="rId3" cstate="print"/>
          <a:srcRect/>
          <a:stretch>
            <a:fillRect/>
          </a:stretch>
        </p:blipFill>
        <p:spPr bwMode="auto">
          <a:xfrm>
            <a:off x="179388" y="1268413"/>
            <a:ext cx="8820150" cy="4552950"/>
          </a:xfrm>
          <a:prstGeom prst="rect">
            <a:avLst/>
          </a:prstGeom>
          <a:noFill/>
          <a:ln w="38100" cmpd="dbl">
            <a:solidFill>
              <a:srgbClr val="93FFFF"/>
            </a:solidFill>
            <a:miter lim="800000"/>
            <a:headEnd/>
            <a:tailEnd/>
          </a:ln>
        </p:spPr>
      </p:pic>
      <p:sp>
        <p:nvSpPr>
          <p:cNvPr id="10243" name="Rectangle 5"/>
          <p:cNvSpPr>
            <a:spLocks noChangeArrowheads="1"/>
          </p:cNvSpPr>
          <p:nvPr/>
        </p:nvSpPr>
        <p:spPr bwMode="auto">
          <a:xfrm>
            <a:off x="971550" y="6021388"/>
            <a:ext cx="7635875" cy="396875"/>
          </a:xfrm>
          <a:prstGeom prst="rect">
            <a:avLst/>
          </a:prstGeom>
          <a:noFill/>
          <a:ln w="9525">
            <a:noFill/>
            <a:miter lim="800000"/>
            <a:headEnd/>
            <a:tailEnd/>
          </a:ln>
        </p:spPr>
        <p:txBody>
          <a:bodyPr wrap="none" anchor="ctr">
            <a:spAutoFit/>
          </a:bodyPr>
          <a:lstStyle/>
          <a:p>
            <a:r>
              <a:rPr lang="ru-RU" sz="2000" b="1" u="sng" dirty="0">
                <a:solidFill>
                  <a:srgbClr val="CC0000"/>
                </a:solidFill>
              </a:rPr>
              <a:t>Модель 1.</a:t>
            </a:r>
            <a:r>
              <a:rPr lang="ru-RU" sz="2000" b="1" dirty="0">
                <a:solidFill>
                  <a:srgbClr val="CC0000"/>
                </a:solidFill>
              </a:rPr>
              <a:t> Интеграция очного и дистанционного обучения</a:t>
            </a:r>
            <a:r>
              <a:rPr lang="ru-RU" sz="2000" dirty="0">
                <a:solidFill>
                  <a:srgbClr val="CC0000"/>
                </a:solidFill>
              </a:rPr>
              <a:t> </a:t>
            </a:r>
          </a:p>
        </p:txBody>
      </p:sp>
      <p:sp>
        <p:nvSpPr>
          <p:cNvPr id="10244" name="Text Box 7"/>
          <p:cNvSpPr txBox="1">
            <a:spLocks noChangeArrowheads="1"/>
          </p:cNvSpPr>
          <p:nvPr/>
        </p:nvSpPr>
        <p:spPr bwMode="auto">
          <a:xfrm>
            <a:off x="1763713" y="620713"/>
            <a:ext cx="6407150" cy="396875"/>
          </a:xfrm>
          <a:prstGeom prst="rect">
            <a:avLst/>
          </a:prstGeom>
          <a:noFill/>
          <a:ln w="9525">
            <a:noFill/>
            <a:miter lim="800000"/>
            <a:headEnd/>
            <a:tailEnd/>
          </a:ln>
        </p:spPr>
        <p:txBody>
          <a:bodyPr>
            <a:spAutoFit/>
          </a:bodyPr>
          <a:lstStyle/>
          <a:p>
            <a:pPr>
              <a:spcBef>
                <a:spcPct val="50000"/>
              </a:spcBef>
            </a:pPr>
            <a:r>
              <a:rPr lang="ru-RU" sz="2000" b="1">
                <a:solidFill>
                  <a:srgbClr val="238D8A"/>
                </a:solidFill>
              </a:rPr>
              <a:t>Интеграция ОО и ДО: базовый курс - очный</a:t>
            </a:r>
          </a:p>
        </p:txBody>
      </p:sp>
      <p:sp>
        <p:nvSpPr>
          <p:cNvPr id="10245" name="AutoShape 8">
            <a:hlinkClick r:id="rId4" action="ppaction://hlinksldjump"/>
          </p:cNvPr>
          <p:cNvSpPr>
            <a:spLocks noChangeArrowheads="1"/>
          </p:cNvSpPr>
          <p:nvPr/>
        </p:nvSpPr>
        <p:spPr bwMode="auto">
          <a:xfrm>
            <a:off x="2051050" y="6569075"/>
            <a:ext cx="431800" cy="288925"/>
          </a:xfrm>
          <a:prstGeom prst="leftArrow">
            <a:avLst>
              <a:gd name="adj1" fmla="val 50000"/>
              <a:gd name="adj2" fmla="val 37363"/>
            </a:avLst>
          </a:prstGeom>
          <a:solidFill>
            <a:schemeClr val="bg1"/>
          </a:solidFill>
          <a:ln w="9525">
            <a:solidFill>
              <a:srgbClr val="238D8A"/>
            </a:solidFill>
            <a:miter lim="800000"/>
            <a:headEnd/>
            <a:tailEnd/>
          </a:ln>
        </p:spPr>
        <p:txBody>
          <a:bodyPr wrap="none" anchor="ctr"/>
          <a:lstStyle/>
          <a:p>
            <a:endParaRPr lang="ru-RU"/>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11"/>
          <p:cNvSpPr>
            <a:spLocks noChangeArrowheads="1"/>
          </p:cNvSpPr>
          <p:nvPr/>
        </p:nvSpPr>
        <p:spPr bwMode="auto">
          <a:xfrm>
            <a:off x="684213" y="1484313"/>
            <a:ext cx="2808287" cy="576262"/>
          </a:xfrm>
          <a:prstGeom prst="rect">
            <a:avLst/>
          </a:prstGeom>
          <a:solidFill>
            <a:srgbClr val="CCFFFF"/>
          </a:solidFill>
          <a:ln w="38100">
            <a:solidFill>
              <a:srgbClr val="238D8A"/>
            </a:solidFill>
            <a:miter lim="800000"/>
            <a:headEnd/>
            <a:tailEnd/>
          </a:ln>
        </p:spPr>
        <p:txBody>
          <a:bodyPr wrap="none" anchor="ctr"/>
          <a:lstStyle/>
          <a:p>
            <a:pPr algn="ctr"/>
            <a:r>
              <a:rPr lang="ru-RU" b="1">
                <a:solidFill>
                  <a:srgbClr val="155352"/>
                </a:solidFill>
              </a:rPr>
              <a:t>Занятия в </a:t>
            </a:r>
          </a:p>
          <a:p>
            <a:pPr algn="ctr"/>
            <a:r>
              <a:rPr lang="ru-RU" b="1">
                <a:solidFill>
                  <a:srgbClr val="155352"/>
                </a:solidFill>
              </a:rPr>
              <a:t>дистанционной форме</a:t>
            </a:r>
          </a:p>
        </p:txBody>
      </p:sp>
      <p:sp>
        <p:nvSpPr>
          <p:cNvPr id="11267" name="Rectangle 12"/>
          <p:cNvSpPr>
            <a:spLocks noChangeArrowheads="1"/>
          </p:cNvSpPr>
          <p:nvPr/>
        </p:nvSpPr>
        <p:spPr bwMode="auto">
          <a:xfrm>
            <a:off x="5580063" y="1484313"/>
            <a:ext cx="2879725" cy="576262"/>
          </a:xfrm>
          <a:prstGeom prst="rect">
            <a:avLst/>
          </a:prstGeom>
          <a:solidFill>
            <a:schemeClr val="bg1"/>
          </a:solidFill>
          <a:ln w="38100">
            <a:solidFill>
              <a:srgbClr val="238D8A"/>
            </a:solidFill>
            <a:miter lim="800000"/>
            <a:headEnd/>
            <a:tailEnd/>
          </a:ln>
        </p:spPr>
        <p:txBody>
          <a:bodyPr wrap="none" anchor="ctr"/>
          <a:lstStyle/>
          <a:p>
            <a:pPr algn="ctr"/>
            <a:r>
              <a:rPr lang="ru-RU" b="1">
                <a:solidFill>
                  <a:srgbClr val="155352"/>
                </a:solidFill>
              </a:rPr>
              <a:t>Занятия в </a:t>
            </a:r>
          </a:p>
          <a:p>
            <a:pPr algn="ctr"/>
            <a:r>
              <a:rPr lang="ru-RU" b="1">
                <a:solidFill>
                  <a:srgbClr val="155352"/>
                </a:solidFill>
              </a:rPr>
              <a:t>очной форме</a:t>
            </a:r>
          </a:p>
        </p:txBody>
      </p:sp>
      <p:sp>
        <p:nvSpPr>
          <p:cNvPr id="11268" name="AutoShape 13"/>
          <p:cNvSpPr>
            <a:spLocks noChangeArrowheads="1"/>
          </p:cNvSpPr>
          <p:nvPr/>
        </p:nvSpPr>
        <p:spPr bwMode="auto">
          <a:xfrm flipV="1">
            <a:off x="3635375" y="1670050"/>
            <a:ext cx="1800225" cy="247650"/>
          </a:xfrm>
          <a:prstGeom prst="leftRightArrow">
            <a:avLst>
              <a:gd name="adj1" fmla="val 50000"/>
              <a:gd name="adj2" fmla="val 145385"/>
            </a:avLst>
          </a:prstGeom>
          <a:solidFill>
            <a:schemeClr val="bg1"/>
          </a:solidFill>
          <a:ln w="38100">
            <a:solidFill>
              <a:srgbClr val="238D8A"/>
            </a:solidFill>
            <a:miter lim="800000"/>
            <a:headEnd/>
            <a:tailEnd/>
          </a:ln>
        </p:spPr>
        <p:txBody>
          <a:bodyPr wrap="none" anchor="ctr"/>
          <a:lstStyle/>
          <a:p>
            <a:endParaRPr lang="ru-RU"/>
          </a:p>
        </p:txBody>
      </p:sp>
      <p:sp>
        <p:nvSpPr>
          <p:cNvPr id="11269" name="Rectangle 15"/>
          <p:cNvSpPr>
            <a:spLocks noChangeArrowheads="1"/>
          </p:cNvSpPr>
          <p:nvPr/>
        </p:nvSpPr>
        <p:spPr bwMode="auto">
          <a:xfrm>
            <a:off x="3276600" y="2349500"/>
            <a:ext cx="2809875" cy="647700"/>
          </a:xfrm>
          <a:prstGeom prst="rect">
            <a:avLst/>
          </a:prstGeom>
          <a:solidFill>
            <a:schemeClr val="bg1"/>
          </a:solidFill>
          <a:ln w="38100">
            <a:solidFill>
              <a:srgbClr val="238D8A"/>
            </a:solidFill>
            <a:miter lim="800000"/>
            <a:headEnd/>
            <a:tailEnd/>
          </a:ln>
        </p:spPr>
        <p:txBody>
          <a:bodyPr wrap="none" anchor="ctr"/>
          <a:lstStyle/>
          <a:p>
            <a:pPr algn="ctr"/>
            <a:r>
              <a:rPr lang="ru-RU" b="1">
                <a:solidFill>
                  <a:srgbClr val="155352"/>
                </a:solidFill>
              </a:rPr>
              <a:t>Виды деятельности</a:t>
            </a:r>
          </a:p>
        </p:txBody>
      </p:sp>
      <p:sp>
        <p:nvSpPr>
          <p:cNvPr id="11270" name="AutoShape 25"/>
          <p:cNvSpPr>
            <a:spLocks noChangeArrowheads="1"/>
          </p:cNvSpPr>
          <p:nvPr/>
        </p:nvSpPr>
        <p:spPr bwMode="auto">
          <a:xfrm flipV="1">
            <a:off x="1258888" y="2060575"/>
            <a:ext cx="215900" cy="720725"/>
          </a:xfrm>
          <a:prstGeom prst="upArrow">
            <a:avLst>
              <a:gd name="adj1" fmla="val 50000"/>
              <a:gd name="adj2" fmla="val 83456"/>
            </a:avLst>
          </a:prstGeom>
          <a:solidFill>
            <a:schemeClr val="bg1"/>
          </a:solidFill>
          <a:ln w="38100">
            <a:solidFill>
              <a:srgbClr val="238D8A"/>
            </a:solidFill>
            <a:miter lim="800000"/>
            <a:headEnd/>
            <a:tailEnd/>
          </a:ln>
        </p:spPr>
        <p:txBody>
          <a:bodyPr wrap="none" anchor="ctr"/>
          <a:lstStyle/>
          <a:p>
            <a:endParaRPr lang="ru-RU"/>
          </a:p>
        </p:txBody>
      </p:sp>
      <p:sp>
        <p:nvSpPr>
          <p:cNvPr id="11271" name="AutoShape 26"/>
          <p:cNvSpPr>
            <a:spLocks noChangeArrowheads="1"/>
          </p:cNvSpPr>
          <p:nvPr/>
        </p:nvSpPr>
        <p:spPr bwMode="auto">
          <a:xfrm flipV="1">
            <a:off x="7451725" y="2060575"/>
            <a:ext cx="215900" cy="720725"/>
          </a:xfrm>
          <a:prstGeom prst="upArrow">
            <a:avLst>
              <a:gd name="adj1" fmla="val 50000"/>
              <a:gd name="adj2" fmla="val 83456"/>
            </a:avLst>
          </a:prstGeom>
          <a:solidFill>
            <a:schemeClr val="bg1"/>
          </a:solidFill>
          <a:ln w="38100">
            <a:solidFill>
              <a:srgbClr val="238D8A"/>
            </a:solidFill>
            <a:miter lim="800000"/>
            <a:headEnd/>
            <a:tailEnd/>
          </a:ln>
        </p:spPr>
        <p:txBody>
          <a:bodyPr wrap="none" anchor="ctr"/>
          <a:lstStyle/>
          <a:p>
            <a:endParaRPr lang="ru-RU"/>
          </a:p>
        </p:txBody>
      </p:sp>
      <p:sp>
        <p:nvSpPr>
          <p:cNvPr id="11272" name="AutoShape 31"/>
          <p:cNvSpPr>
            <a:spLocks noChangeArrowheads="1"/>
          </p:cNvSpPr>
          <p:nvPr/>
        </p:nvSpPr>
        <p:spPr bwMode="auto">
          <a:xfrm>
            <a:off x="2843213" y="2205038"/>
            <a:ext cx="288925" cy="576262"/>
          </a:xfrm>
          <a:prstGeom prst="curvedRightArrow">
            <a:avLst>
              <a:gd name="adj1" fmla="val 39890"/>
              <a:gd name="adj2" fmla="val 79780"/>
              <a:gd name="adj3" fmla="val 33333"/>
            </a:avLst>
          </a:prstGeom>
          <a:solidFill>
            <a:schemeClr val="bg1"/>
          </a:solidFill>
          <a:ln w="28575">
            <a:solidFill>
              <a:srgbClr val="238D8A"/>
            </a:solidFill>
            <a:miter lim="800000"/>
            <a:headEnd/>
            <a:tailEnd/>
          </a:ln>
        </p:spPr>
        <p:txBody>
          <a:bodyPr wrap="none" anchor="ctr"/>
          <a:lstStyle/>
          <a:p>
            <a:endParaRPr lang="ru-RU"/>
          </a:p>
        </p:txBody>
      </p:sp>
      <p:sp>
        <p:nvSpPr>
          <p:cNvPr id="11273" name="AutoShape 32"/>
          <p:cNvSpPr>
            <a:spLocks noChangeArrowheads="1"/>
          </p:cNvSpPr>
          <p:nvPr/>
        </p:nvSpPr>
        <p:spPr bwMode="auto">
          <a:xfrm flipH="1">
            <a:off x="6227763" y="2205038"/>
            <a:ext cx="288925" cy="576262"/>
          </a:xfrm>
          <a:prstGeom prst="curvedRightArrow">
            <a:avLst>
              <a:gd name="adj1" fmla="val 39890"/>
              <a:gd name="adj2" fmla="val 79780"/>
              <a:gd name="adj3" fmla="val 33333"/>
            </a:avLst>
          </a:prstGeom>
          <a:solidFill>
            <a:schemeClr val="bg1"/>
          </a:solidFill>
          <a:ln w="28575">
            <a:solidFill>
              <a:srgbClr val="238D8A"/>
            </a:solidFill>
            <a:miter lim="800000"/>
            <a:headEnd/>
            <a:tailEnd/>
          </a:ln>
        </p:spPr>
        <p:txBody>
          <a:bodyPr wrap="none" anchor="ctr"/>
          <a:lstStyle/>
          <a:p>
            <a:endParaRPr lang="ru-RU"/>
          </a:p>
        </p:txBody>
      </p:sp>
      <p:sp>
        <p:nvSpPr>
          <p:cNvPr id="11274" name="Rectangle 34"/>
          <p:cNvSpPr>
            <a:spLocks noChangeArrowheads="1"/>
          </p:cNvSpPr>
          <p:nvPr/>
        </p:nvSpPr>
        <p:spPr bwMode="auto">
          <a:xfrm>
            <a:off x="538163" y="3286125"/>
            <a:ext cx="3168650" cy="647700"/>
          </a:xfrm>
          <a:prstGeom prst="rect">
            <a:avLst/>
          </a:prstGeom>
          <a:solidFill>
            <a:schemeClr val="bg1"/>
          </a:solidFill>
          <a:ln w="38100">
            <a:solidFill>
              <a:srgbClr val="238D8A"/>
            </a:solidFill>
            <a:miter lim="800000"/>
            <a:headEnd/>
            <a:tailEnd/>
          </a:ln>
        </p:spPr>
        <p:txBody>
          <a:bodyPr wrap="none" anchor="ctr"/>
          <a:lstStyle/>
          <a:p>
            <a:pPr algn="ctr"/>
            <a:r>
              <a:rPr lang="ru-RU" sz="1600" b="1">
                <a:solidFill>
                  <a:srgbClr val="155352"/>
                </a:solidFill>
              </a:rPr>
              <a:t>Самостоятельное  ознаком-</a:t>
            </a:r>
          </a:p>
          <a:p>
            <a:pPr algn="ctr"/>
            <a:r>
              <a:rPr lang="ru-RU" sz="1600" b="1">
                <a:solidFill>
                  <a:srgbClr val="155352"/>
                </a:solidFill>
              </a:rPr>
              <a:t>ление с новым материалом</a:t>
            </a:r>
            <a:endParaRPr lang="ru-RU" sz="1600"/>
          </a:p>
        </p:txBody>
      </p:sp>
      <p:sp>
        <p:nvSpPr>
          <p:cNvPr id="11275" name="Rectangle 35"/>
          <p:cNvSpPr>
            <a:spLocks noChangeArrowheads="1"/>
          </p:cNvSpPr>
          <p:nvPr/>
        </p:nvSpPr>
        <p:spPr bwMode="auto">
          <a:xfrm>
            <a:off x="538163" y="4151313"/>
            <a:ext cx="3168650" cy="576262"/>
          </a:xfrm>
          <a:prstGeom prst="rect">
            <a:avLst/>
          </a:prstGeom>
          <a:solidFill>
            <a:schemeClr val="bg1"/>
          </a:solidFill>
          <a:ln w="38100">
            <a:solidFill>
              <a:srgbClr val="238D8A"/>
            </a:solidFill>
            <a:miter lim="800000"/>
            <a:headEnd/>
            <a:tailEnd/>
          </a:ln>
        </p:spPr>
        <p:txBody>
          <a:bodyPr wrap="none" anchor="ctr"/>
          <a:lstStyle/>
          <a:p>
            <a:pPr algn="ctr"/>
            <a:r>
              <a:rPr lang="ru-RU" sz="1600" b="1">
                <a:solidFill>
                  <a:srgbClr val="19615F"/>
                </a:solidFill>
              </a:rPr>
              <a:t>Формирование  </a:t>
            </a:r>
          </a:p>
          <a:p>
            <a:pPr algn="ctr"/>
            <a:r>
              <a:rPr lang="ru-RU" sz="1600" b="1">
                <a:solidFill>
                  <a:srgbClr val="19615F"/>
                </a:solidFill>
              </a:rPr>
              <a:t>необходимых навыков</a:t>
            </a:r>
          </a:p>
        </p:txBody>
      </p:sp>
      <p:sp>
        <p:nvSpPr>
          <p:cNvPr id="11276" name="Rectangle 36"/>
          <p:cNvSpPr>
            <a:spLocks noChangeArrowheads="1"/>
          </p:cNvSpPr>
          <p:nvPr/>
        </p:nvSpPr>
        <p:spPr bwMode="auto">
          <a:xfrm>
            <a:off x="3995738" y="3284538"/>
            <a:ext cx="2016125" cy="649287"/>
          </a:xfrm>
          <a:prstGeom prst="rect">
            <a:avLst/>
          </a:prstGeom>
          <a:solidFill>
            <a:schemeClr val="bg1"/>
          </a:solidFill>
          <a:ln w="38100">
            <a:solidFill>
              <a:srgbClr val="238D8A"/>
            </a:solidFill>
            <a:miter lim="800000"/>
            <a:headEnd/>
            <a:tailEnd/>
          </a:ln>
        </p:spPr>
        <p:txBody>
          <a:bodyPr wrap="none" anchor="ctr"/>
          <a:lstStyle/>
          <a:p>
            <a:pPr algn="ctr"/>
            <a:r>
              <a:rPr lang="ru-RU" sz="1600" b="1">
                <a:solidFill>
                  <a:srgbClr val="19615F"/>
                </a:solidFill>
              </a:rPr>
              <a:t>Работа с </a:t>
            </a:r>
          </a:p>
          <a:p>
            <a:pPr algn="ctr"/>
            <a:r>
              <a:rPr lang="ru-RU" sz="1600" b="1">
                <a:solidFill>
                  <a:srgbClr val="19615F"/>
                </a:solidFill>
              </a:rPr>
              <a:t>информацией</a:t>
            </a:r>
          </a:p>
        </p:txBody>
      </p:sp>
      <p:sp>
        <p:nvSpPr>
          <p:cNvPr id="11277" name="Rectangle 37"/>
          <p:cNvSpPr>
            <a:spLocks noChangeArrowheads="1"/>
          </p:cNvSpPr>
          <p:nvPr/>
        </p:nvSpPr>
        <p:spPr bwMode="auto">
          <a:xfrm>
            <a:off x="3995738" y="4149725"/>
            <a:ext cx="2016125" cy="576263"/>
          </a:xfrm>
          <a:prstGeom prst="rect">
            <a:avLst/>
          </a:prstGeom>
          <a:solidFill>
            <a:schemeClr val="bg1"/>
          </a:solidFill>
          <a:ln w="38100">
            <a:solidFill>
              <a:srgbClr val="238D8A"/>
            </a:solidFill>
            <a:miter lim="800000"/>
            <a:headEnd/>
            <a:tailEnd/>
          </a:ln>
        </p:spPr>
        <p:txBody>
          <a:bodyPr wrap="none" anchor="ctr"/>
          <a:lstStyle/>
          <a:p>
            <a:pPr algn="ctr"/>
            <a:r>
              <a:rPr lang="ru-RU" sz="1600" b="1">
                <a:solidFill>
                  <a:srgbClr val="19615F"/>
                </a:solidFill>
              </a:rPr>
              <a:t>Групповая </a:t>
            </a:r>
          </a:p>
          <a:p>
            <a:pPr algn="ctr"/>
            <a:r>
              <a:rPr lang="ru-RU" sz="1600" b="1">
                <a:solidFill>
                  <a:srgbClr val="19615F"/>
                </a:solidFill>
              </a:rPr>
              <a:t>работа </a:t>
            </a:r>
          </a:p>
        </p:txBody>
      </p:sp>
      <p:sp>
        <p:nvSpPr>
          <p:cNvPr id="11278" name="Rectangle 38"/>
          <p:cNvSpPr>
            <a:spLocks noChangeArrowheads="1"/>
          </p:cNvSpPr>
          <p:nvPr/>
        </p:nvSpPr>
        <p:spPr bwMode="auto">
          <a:xfrm>
            <a:off x="2051050" y="5013325"/>
            <a:ext cx="3168650" cy="503238"/>
          </a:xfrm>
          <a:prstGeom prst="rect">
            <a:avLst/>
          </a:prstGeom>
          <a:solidFill>
            <a:schemeClr val="bg1"/>
          </a:solidFill>
          <a:ln w="38100">
            <a:solidFill>
              <a:srgbClr val="238D8A"/>
            </a:solidFill>
            <a:miter lim="800000"/>
            <a:headEnd/>
            <a:tailEnd/>
          </a:ln>
        </p:spPr>
        <p:txBody>
          <a:bodyPr wrap="none" anchor="ctr"/>
          <a:lstStyle/>
          <a:p>
            <a:pPr algn="ctr"/>
            <a:r>
              <a:rPr lang="ru-RU" sz="1600" b="1">
                <a:solidFill>
                  <a:srgbClr val="19615F"/>
                </a:solidFill>
              </a:rPr>
              <a:t>Взаимодействие с учителем</a:t>
            </a:r>
          </a:p>
        </p:txBody>
      </p:sp>
      <p:sp>
        <p:nvSpPr>
          <p:cNvPr id="11279" name="Line 39"/>
          <p:cNvSpPr>
            <a:spLocks noChangeShapeType="1"/>
          </p:cNvSpPr>
          <p:nvPr/>
        </p:nvSpPr>
        <p:spPr bwMode="auto">
          <a:xfrm>
            <a:off x="8893175" y="1700213"/>
            <a:ext cx="0" cy="2808287"/>
          </a:xfrm>
          <a:prstGeom prst="line">
            <a:avLst/>
          </a:prstGeom>
          <a:noFill/>
          <a:ln w="38100">
            <a:solidFill>
              <a:srgbClr val="238D8A"/>
            </a:solidFill>
            <a:round/>
            <a:headEnd/>
            <a:tailEnd/>
          </a:ln>
        </p:spPr>
        <p:txBody>
          <a:bodyPr/>
          <a:lstStyle/>
          <a:p>
            <a:endParaRPr lang="ru-RU"/>
          </a:p>
        </p:txBody>
      </p:sp>
      <p:sp>
        <p:nvSpPr>
          <p:cNvPr id="11280" name="Line 40"/>
          <p:cNvSpPr>
            <a:spLocks noChangeShapeType="1"/>
          </p:cNvSpPr>
          <p:nvPr/>
        </p:nvSpPr>
        <p:spPr bwMode="auto">
          <a:xfrm flipH="1">
            <a:off x="8459788" y="1701800"/>
            <a:ext cx="433387" cy="0"/>
          </a:xfrm>
          <a:prstGeom prst="line">
            <a:avLst/>
          </a:prstGeom>
          <a:noFill/>
          <a:ln w="38100">
            <a:solidFill>
              <a:srgbClr val="238D8A"/>
            </a:solidFill>
            <a:round/>
            <a:headEnd/>
            <a:tailEnd/>
          </a:ln>
        </p:spPr>
        <p:txBody>
          <a:bodyPr/>
          <a:lstStyle/>
          <a:p>
            <a:endParaRPr lang="ru-RU"/>
          </a:p>
        </p:txBody>
      </p:sp>
      <p:sp>
        <p:nvSpPr>
          <p:cNvPr id="11281" name="Line 41"/>
          <p:cNvSpPr>
            <a:spLocks noChangeShapeType="1"/>
          </p:cNvSpPr>
          <p:nvPr/>
        </p:nvSpPr>
        <p:spPr bwMode="auto">
          <a:xfrm flipH="1">
            <a:off x="8459788" y="3570288"/>
            <a:ext cx="433387" cy="0"/>
          </a:xfrm>
          <a:prstGeom prst="line">
            <a:avLst/>
          </a:prstGeom>
          <a:noFill/>
          <a:ln w="38100">
            <a:solidFill>
              <a:srgbClr val="238D8A"/>
            </a:solidFill>
            <a:round/>
            <a:headEnd/>
            <a:tailEnd/>
          </a:ln>
        </p:spPr>
        <p:txBody>
          <a:bodyPr/>
          <a:lstStyle/>
          <a:p>
            <a:endParaRPr lang="ru-RU"/>
          </a:p>
        </p:txBody>
      </p:sp>
      <p:sp>
        <p:nvSpPr>
          <p:cNvPr id="11282" name="Line 42"/>
          <p:cNvSpPr>
            <a:spLocks noChangeShapeType="1"/>
          </p:cNvSpPr>
          <p:nvPr/>
        </p:nvSpPr>
        <p:spPr bwMode="auto">
          <a:xfrm flipH="1">
            <a:off x="8459788" y="4506913"/>
            <a:ext cx="433387" cy="0"/>
          </a:xfrm>
          <a:prstGeom prst="line">
            <a:avLst/>
          </a:prstGeom>
          <a:noFill/>
          <a:ln w="38100">
            <a:solidFill>
              <a:srgbClr val="238D8A"/>
            </a:solidFill>
            <a:round/>
            <a:headEnd/>
            <a:tailEnd/>
          </a:ln>
        </p:spPr>
        <p:txBody>
          <a:bodyPr/>
          <a:lstStyle/>
          <a:p>
            <a:endParaRPr lang="ru-RU"/>
          </a:p>
        </p:txBody>
      </p:sp>
      <p:sp>
        <p:nvSpPr>
          <p:cNvPr id="11283" name="Rectangle 16"/>
          <p:cNvSpPr>
            <a:spLocks noChangeArrowheads="1"/>
          </p:cNvSpPr>
          <p:nvPr/>
        </p:nvSpPr>
        <p:spPr bwMode="auto">
          <a:xfrm>
            <a:off x="6659563" y="3284538"/>
            <a:ext cx="1871662" cy="647700"/>
          </a:xfrm>
          <a:prstGeom prst="rect">
            <a:avLst/>
          </a:prstGeom>
          <a:solidFill>
            <a:schemeClr val="bg1"/>
          </a:solidFill>
          <a:ln w="38100">
            <a:solidFill>
              <a:srgbClr val="238D8A"/>
            </a:solidFill>
            <a:miter lim="800000"/>
            <a:headEnd/>
            <a:tailEnd/>
          </a:ln>
        </p:spPr>
        <p:txBody>
          <a:bodyPr wrap="none" anchor="ctr"/>
          <a:lstStyle/>
          <a:p>
            <a:pPr algn="ctr"/>
            <a:r>
              <a:rPr lang="ru-RU" b="1">
                <a:solidFill>
                  <a:srgbClr val="155352"/>
                </a:solidFill>
              </a:rPr>
              <a:t>Семинары </a:t>
            </a:r>
          </a:p>
        </p:txBody>
      </p:sp>
      <p:sp>
        <p:nvSpPr>
          <p:cNvPr id="11284" name="Rectangle 33"/>
          <p:cNvSpPr>
            <a:spLocks noChangeArrowheads="1"/>
          </p:cNvSpPr>
          <p:nvPr/>
        </p:nvSpPr>
        <p:spPr bwMode="auto">
          <a:xfrm>
            <a:off x="6659563" y="4076700"/>
            <a:ext cx="1871662" cy="647700"/>
          </a:xfrm>
          <a:prstGeom prst="rect">
            <a:avLst/>
          </a:prstGeom>
          <a:solidFill>
            <a:schemeClr val="bg1"/>
          </a:solidFill>
          <a:ln w="38100">
            <a:solidFill>
              <a:srgbClr val="238D8A"/>
            </a:solidFill>
            <a:miter lim="800000"/>
            <a:headEnd/>
            <a:tailEnd/>
          </a:ln>
        </p:spPr>
        <p:txBody>
          <a:bodyPr wrap="none" anchor="ctr"/>
          <a:lstStyle/>
          <a:p>
            <a:pPr algn="ctr"/>
            <a:r>
              <a:rPr lang="ru-RU" b="1">
                <a:solidFill>
                  <a:srgbClr val="155352"/>
                </a:solidFill>
              </a:rPr>
              <a:t>Обзорные </a:t>
            </a:r>
          </a:p>
          <a:p>
            <a:pPr algn="ctr"/>
            <a:r>
              <a:rPr lang="ru-RU" b="1">
                <a:solidFill>
                  <a:srgbClr val="155352"/>
                </a:solidFill>
              </a:rPr>
              <a:t>лекции </a:t>
            </a:r>
          </a:p>
        </p:txBody>
      </p:sp>
      <p:sp>
        <p:nvSpPr>
          <p:cNvPr id="11285" name="Line 43"/>
          <p:cNvSpPr>
            <a:spLocks noChangeShapeType="1"/>
          </p:cNvSpPr>
          <p:nvPr/>
        </p:nvSpPr>
        <p:spPr bwMode="auto">
          <a:xfrm flipH="1">
            <a:off x="250825" y="2852738"/>
            <a:ext cx="3025775" cy="0"/>
          </a:xfrm>
          <a:prstGeom prst="line">
            <a:avLst/>
          </a:prstGeom>
          <a:noFill/>
          <a:ln w="38100">
            <a:solidFill>
              <a:srgbClr val="238D8A"/>
            </a:solidFill>
            <a:round/>
            <a:headEnd/>
            <a:tailEnd/>
          </a:ln>
        </p:spPr>
        <p:txBody>
          <a:bodyPr/>
          <a:lstStyle/>
          <a:p>
            <a:endParaRPr lang="ru-RU"/>
          </a:p>
        </p:txBody>
      </p:sp>
      <p:sp>
        <p:nvSpPr>
          <p:cNvPr id="11286" name="Line 44"/>
          <p:cNvSpPr>
            <a:spLocks noChangeShapeType="1"/>
          </p:cNvSpPr>
          <p:nvPr/>
        </p:nvSpPr>
        <p:spPr bwMode="auto">
          <a:xfrm>
            <a:off x="250825" y="2852738"/>
            <a:ext cx="0" cy="2376487"/>
          </a:xfrm>
          <a:prstGeom prst="line">
            <a:avLst/>
          </a:prstGeom>
          <a:noFill/>
          <a:ln w="38100">
            <a:solidFill>
              <a:srgbClr val="238D8A"/>
            </a:solidFill>
            <a:round/>
            <a:headEnd/>
            <a:tailEnd/>
          </a:ln>
        </p:spPr>
        <p:txBody>
          <a:bodyPr/>
          <a:lstStyle/>
          <a:p>
            <a:endParaRPr lang="ru-RU"/>
          </a:p>
        </p:txBody>
      </p:sp>
      <p:sp>
        <p:nvSpPr>
          <p:cNvPr id="11287" name="Line 45"/>
          <p:cNvSpPr>
            <a:spLocks noChangeShapeType="1"/>
          </p:cNvSpPr>
          <p:nvPr/>
        </p:nvSpPr>
        <p:spPr bwMode="auto">
          <a:xfrm>
            <a:off x="250825" y="5229225"/>
            <a:ext cx="1800225" cy="0"/>
          </a:xfrm>
          <a:prstGeom prst="line">
            <a:avLst/>
          </a:prstGeom>
          <a:noFill/>
          <a:ln w="38100">
            <a:solidFill>
              <a:srgbClr val="238D8A"/>
            </a:solidFill>
            <a:round/>
            <a:headEnd/>
            <a:tailEnd/>
          </a:ln>
        </p:spPr>
        <p:txBody>
          <a:bodyPr/>
          <a:lstStyle/>
          <a:p>
            <a:endParaRPr lang="ru-RU"/>
          </a:p>
        </p:txBody>
      </p:sp>
      <p:sp>
        <p:nvSpPr>
          <p:cNvPr id="11288" name="Line 46"/>
          <p:cNvSpPr>
            <a:spLocks noChangeShapeType="1"/>
          </p:cNvSpPr>
          <p:nvPr/>
        </p:nvSpPr>
        <p:spPr bwMode="auto">
          <a:xfrm>
            <a:off x="250825" y="3644900"/>
            <a:ext cx="288925" cy="0"/>
          </a:xfrm>
          <a:prstGeom prst="line">
            <a:avLst/>
          </a:prstGeom>
          <a:noFill/>
          <a:ln w="38100">
            <a:solidFill>
              <a:srgbClr val="238D8A"/>
            </a:solidFill>
            <a:round/>
            <a:headEnd/>
            <a:tailEnd/>
          </a:ln>
        </p:spPr>
        <p:txBody>
          <a:bodyPr/>
          <a:lstStyle/>
          <a:p>
            <a:endParaRPr lang="ru-RU"/>
          </a:p>
        </p:txBody>
      </p:sp>
      <p:sp>
        <p:nvSpPr>
          <p:cNvPr id="11289" name="Line 47"/>
          <p:cNvSpPr>
            <a:spLocks noChangeShapeType="1"/>
          </p:cNvSpPr>
          <p:nvPr/>
        </p:nvSpPr>
        <p:spPr bwMode="auto">
          <a:xfrm>
            <a:off x="250825" y="4510088"/>
            <a:ext cx="288925" cy="0"/>
          </a:xfrm>
          <a:prstGeom prst="line">
            <a:avLst/>
          </a:prstGeom>
          <a:noFill/>
          <a:ln w="38100">
            <a:solidFill>
              <a:srgbClr val="238D8A"/>
            </a:solidFill>
            <a:round/>
            <a:headEnd/>
            <a:tailEnd/>
          </a:ln>
        </p:spPr>
        <p:txBody>
          <a:bodyPr/>
          <a:lstStyle/>
          <a:p>
            <a:endParaRPr lang="ru-RU"/>
          </a:p>
        </p:txBody>
      </p:sp>
      <p:sp>
        <p:nvSpPr>
          <p:cNvPr id="11290" name="Line 48"/>
          <p:cNvSpPr>
            <a:spLocks noChangeShapeType="1"/>
          </p:cNvSpPr>
          <p:nvPr/>
        </p:nvSpPr>
        <p:spPr bwMode="auto">
          <a:xfrm>
            <a:off x="3708400" y="3644900"/>
            <a:ext cx="288925" cy="0"/>
          </a:xfrm>
          <a:prstGeom prst="line">
            <a:avLst/>
          </a:prstGeom>
          <a:noFill/>
          <a:ln w="38100">
            <a:solidFill>
              <a:srgbClr val="238D8A"/>
            </a:solidFill>
            <a:round/>
            <a:headEnd/>
            <a:tailEnd/>
          </a:ln>
        </p:spPr>
        <p:txBody>
          <a:bodyPr/>
          <a:lstStyle/>
          <a:p>
            <a:endParaRPr lang="ru-RU"/>
          </a:p>
        </p:txBody>
      </p:sp>
      <p:sp>
        <p:nvSpPr>
          <p:cNvPr id="11291" name="Line 49"/>
          <p:cNvSpPr>
            <a:spLocks noChangeShapeType="1"/>
          </p:cNvSpPr>
          <p:nvPr/>
        </p:nvSpPr>
        <p:spPr bwMode="auto">
          <a:xfrm>
            <a:off x="3708400" y="4437063"/>
            <a:ext cx="288925" cy="0"/>
          </a:xfrm>
          <a:prstGeom prst="line">
            <a:avLst/>
          </a:prstGeom>
          <a:noFill/>
          <a:ln w="38100">
            <a:solidFill>
              <a:srgbClr val="238D8A"/>
            </a:solidFill>
            <a:round/>
            <a:headEnd/>
            <a:tailEnd/>
          </a:ln>
        </p:spPr>
        <p:txBody>
          <a:bodyPr/>
          <a:lstStyle/>
          <a:p>
            <a:endParaRPr lang="ru-RU"/>
          </a:p>
        </p:txBody>
      </p:sp>
      <p:sp>
        <p:nvSpPr>
          <p:cNvPr id="11292" name="Rectangle 50"/>
          <p:cNvSpPr>
            <a:spLocks noChangeArrowheads="1"/>
          </p:cNvSpPr>
          <p:nvPr/>
        </p:nvSpPr>
        <p:spPr bwMode="auto">
          <a:xfrm>
            <a:off x="827088" y="5876925"/>
            <a:ext cx="7635875" cy="396875"/>
          </a:xfrm>
          <a:prstGeom prst="rect">
            <a:avLst/>
          </a:prstGeom>
          <a:noFill/>
          <a:ln w="9525">
            <a:noFill/>
            <a:miter lim="800000"/>
            <a:headEnd/>
            <a:tailEnd/>
          </a:ln>
        </p:spPr>
        <p:txBody>
          <a:bodyPr wrap="none" anchor="ctr">
            <a:spAutoFit/>
          </a:bodyPr>
          <a:lstStyle/>
          <a:p>
            <a:r>
              <a:rPr lang="ru-RU" sz="2000" b="1" u="sng" dirty="0">
                <a:solidFill>
                  <a:srgbClr val="CC0000"/>
                </a:solidFill>
              </a:rPr>
              <a:t>Модель 2.</a:t>
            </a:r>
            <a:r>
              <a:rPr lang="ru-RU" sz="2000" b="1" dirty="0">
                <a:solidFill>
                  <a:srgbClr val="CC0000"/>
                </a:solidFill>
              </a:rPr>
              <a:t> Интеграция очного и дистанционного обучения</a:t>
            </a:r>
            <a:r>
              <a:rPr lang="ru-RU" sz="2000" dirty="0">
                <a:solidFill>
                  <a:srgbClr val="CC0000"/>
                </a:solidFill>
              </a:rPr>
              <a:t> </a:t>
            </a:r>
          </a:p>
        </p:txBody>
      </p:sp>
      <p:sp>
        <p:nvSpPr>
          <p:cNvPr id="11293" name="Text Box 51"/>
          <p:cNvSpPr txBox="1">
            <a:spLocks noChangeArrowheads="1"/>
          </p:cNvSpPr>
          <p:nvPr/>
        </p:nvSpPr>
        <p:spPr bwMode="auto">
          <a:xfrm>
            <a:off x="1187450" y="620713"/>
            <a:ext cx="7489825" cy="396875"/>
          </a:xfrm>
          <a:prstGeom prst="rect">
            <a:avLst/>
          </a:prstGeom>
          <a:noFill/>
          <a:ln w="9525">
            <a:noFill/>
            <a:miter lim="800000"/>
            <a:headEnd/>
            <a:tailEnd/>
          </a:ln>
        </p:spPr>
        <p:txBody>
          <a:bodyPr>
            <a:spAutoFit/>
          </a:bodyPr>
          <a:lstStyle/>
          <a:p>
            <a:pPr>
              <a:spcBef>
                <a:spcPct val="50000"/>
              </a:spcBef>
            </a:pPr>
            <a:r>
              <a:rPr lang="ru-RU" sz="2000" b="1">
                <a:solidFill>
                  <a:srgbClr val="238D8A"/>
                </a:solidFill>
              </a:rPr>
              <a:t>Интеграция ОО и ДО: базовый курс - дистанционный</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f47fad2980124742eb3a1b2ef6477a9279f5fc26"/>
  <p:tag name="ISPRING_RESOURCE_PATHS_HASH_2" val="746a34e676fbeb8a57ab7411c7ead9fc53cf050"/>
</p:tagLst>
</file>

<file path=ppt/theme/theme1.xml><?xml version="1.0" encoding="utf-8"?>
<a:theme xmlns:a="http://schemas.openxmlformats.org/drawingml/2006/main" name="Пиксел">
  <a:themeElements>
    <a:clrScheme name="Пиксел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fontScheme name="Пиксел">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Пиксел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Пиксел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Пиксел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Пиксел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Пиксел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Пиксел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Пиксел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Пиксел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Пиксел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Пиксел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Пиксел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1374</TotalTime>
  <Words>1692</Words>
  <Application>Microsoft Office PowerPoint</Application>
  <PresentationFormat>Экран (4:3)</PresentationFormat>
  <Paragraphs>173</Paragraphs>
  <Slides>19</Slides>
  <Notes>10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19</vt:i4>
      </vt:variant>
    </vt:vector>
  </HeadingPairs>
  <TitlesOfParts>
    <vt:vector size="24" baseType="lpstr">
      <vt:lpstr>Arial</vt:lpstr>
      <vt:lpstr>Arial Black</vt:lpstr>
      <vt:lpstr>Times New Roman</vt:lpstr>
      <vt:lpstr>Wingdings</vt:lpstr>
      <vt:lpstr>Пиксел</vt:lpstr>
      <vt:lpstr>Презентация PowerPoint</vt:lpstr>
      <vt:lpstr>Презентация PowerPoint</vt:lpstr>
      <vt:lpstr>О необходимости использования такого метода обучения и до пандемии говорили следующие факторы:</vt:lpstr>
      <vt:lpstr>Основные направления внедрения электронного дистанционного обучения в систему общего образования: </vt:lpstr>
      <vt:lpstr>Методики дистанционного обучения </vt:lpstr>
      <vt:lpstr>Основные формы дистанционного обучения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Чтобы дистанционный курс стал более эффективным, он должен обладать следующими характеристиками: </vt:lpstr>
      <vt:lpstr>В структуру материала должны быть включены следующие содержательные компоненты: </vt:lpstr>
      <vt:lpstr>Презентация PowerPoint</vt:lpstr>
      <vt:lpstr>Презентация PowerPoint</vt:lpstr>
    </vt:vector>
  </TitlesOfParts>
  <Company>2</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Зам директора по УВР</dc:creator>
  <cp:lastModifiedBy>User</cp:lastModifiedBy>
  <cp:revision>62</cp:revision>
  <dcterms:created xsi:type="dcterms:W3CDTF">2012-12-06T05:21:45Z</dcterms:created>
  <dcterms:modified xsi:type="dcterms:W3CDTF">2020-06-04T08:20:38Z</dcterms:modified>
</cp:coreProperties>
</file>