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82" r:id="rId2"/>
    <p:sldId id="296" r:id="rId3"/>
    <p:sldId id="261" r:id="rId4"/>
    <p:sldId id="262" r:id="rId5"/>
    <p:sldId id="287" r:id="rId6"/>
    <p:sldId id="288" r:id="rId7"/>
    <p:sldId id="264" r:id="rId8"/>
    <p:sldId id="292" r:id="rId9"/>
    <p:sldId id="29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66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552D25-92B7-431E-8E0F-E52489D192DC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9E27D-ACB2-4375-986E-BE8F841F3B3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3C7E2E9-921C-433D-A1C1-5347D850FC3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16DE64A-0897-4EBA-A5FB-82CB0CB79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E2E9-921C-433D-A1C1-5347D850FC3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E64A-0897-4EBA-A5FB-82CB0CB79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E2E9-921C-433D-A1C1-5347D850FC3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E64A-0897-4EBA-A5FB-82CB0CB79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E2E9-921C-433D-A1C1-5347D850FC3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E64A-0897-4EBA-A5FB-82CB0CB79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E2E9-921C-433D-A1C1-5347D850FC3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E64A-0897-4EBA-A5FB-82CB0CB79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E2E9-921C-433D-A1C1-5347D850FC3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E64A-0897-4EBA-A5FB-82CB0CB79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3C7E2E9-921C-433D-A1C1-5347D850FC3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16DE64A-0897-4EBA-A5FB-82CB0CB79E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3C7E2E9-921C-433D-A1C1-5347D850FC3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16DE64A-0897-4EBA-A5FB-82CB0CB79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E2E9-921C-433D-A1C1-5347D850FC3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E64A-0897-4EBA-A5FB-82CB0CB79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E2E9-921C-433D-A1C1-5347D850FC3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E64A-0897-4EBA-A5FB-82CB0CB79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E2E9-921C-433D-A1C1-5347D850FC3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E64A-0897-4EBA-A5FB-82CB0CB79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3C7E2E9-921C-433D-A1C1-5347D850FC3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16DE64A-0897-4EBA-A5FB-82CB0CB79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23528" y="836712"/>
            <a:ext cx="8458200" cy="1470025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«Перевёрнутое обучение»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 descr="D:\со старого\фпк\печать\перевернутое обучение\flipped-classroom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420888"/>
            <a:ext cx="4464496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0811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Что это такое?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2511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Перевёрнутое обучение </a:t>
            </a:r>
            <a:r>
              <a:rPr lang="ru-RU" dirty="0" smtClean="0"/>
              <a:t>подразумевает</a:t>
            </a:r>
            <a:r>
              <a:rPr lang="ru-RU" dirty="0"/>
              <a:t>, что вместо традиционного домашнего задания учащиеся смотрят видеолекции в сети, то есть </a:t>
            </a:r>
            <a:r>
              <a:rPr lang="ru-RU" u="sng" dirty="0"/>
              <a:t>самостоятельно проходят тот материал, который должны были бы пройти в классе. </a:t>
            </a:r>
            <a:r>
              <a:rPr lang="ru-RU" dirty="0"/>
              <a:t>А на уроке вместе с учителем выполняют практические задания, закрепляя теоретические знания.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Иными </a:t>
            </a:r>
            <a:r>
              <a:rPr lang="ru-RU" dirty="0"/>
              <a:t>словами, дома дети выполняют классную работу, а в классе — домашнюю, перевернув тем самым процесс обучения.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FF0000"/>
                </a:solidFill>
              </a:rPr>
              <a:t>Как это работает?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65770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 fontAlgn="base"/>
            <a:r>
              <a:rPr lang="ru-RU" dirty="0" smtClean="0"/>
              <a:t>Учитель </a:t>
            </a:r>
            <a:r>
              <a:rPr lang="ru-RU" dirty="0"/>
              <a:t>при помощи специальных электронных программ </a:t>
            </a:r>
            <a:r>
              <a:rPr lang="ru-RU" dirty="0">
                <a:solidFill>
                  <a:srgbClr val="FF0000"/>
                </a:solidFill>
              </a:rPr>
              <a:t>записывает лекцию, размещает </a:t>
            </a:r>
            <a:r>
              <a:rPr lang="ru-RU" dirty="0"/>
              <a:t>её на доступном классу ресурсе, делает рассылку ученикам или </a:t>
            </a:r>
            <a:r>
              <a:rPr lang="ru-RU" dirty="0">
                <a:solidFill>
                  <a:srgbClr val="FF0000"/>
                </a:solidFill>
              </a:rPr>
              <a:t>«сбрасывает» </a:t>
            </a:r>
            <a:r>
              <a:rPr lang="ru-RU" dirty="0"/>
              <a:t>её на информационный носитель ученика. </a:t>
            </a:r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r>
              <a:rPr lang="ru-RU" dirty="0" smtClean="0"/>
              <a:t>К</a:t>
            </a:r>
            <a:r>
              <a:rPr lang="ru-RU" dirty="0"/>
              <a:t> материалу может прилагаться </a:t>
            </a:r>
            <a:r>
              <a:rPr lang="ru-RU" u="sng" dirty="0">
                <a:solidFill>
                  <a:srgbClr val="FF0000"/>
                </a:solidFill>
              </a:rPr>
              <a:t>небольшое задание </a:t>
            </a:r>
            <a:r>
              <a:rPr lang="ru-RU" dirty="0"/>
              <a:t>для того, чтобы ученик сам мог себя проверить</a:t>
            </a:r>
            <a:r>
              <a:rPr lang="ru-RU" dirty="0" smtClean="0"/>
              <a:t>.</a:t>
            </a:r>
          </a:p>
          <a:p>
            <a:pPr fontAlgn="base"/>
            <a:endParaRPr lang="ru-RU" dirty="0"/>
          </a:p>
          <a:p>
            <a:pPr fontAlgn="base"/>
            <a:r>
              <a:rPr lang="ru-RU" dirty="0">
                <a:solidFill>
                  <a:srgbClr val="FF0000"/>
                </a:solidFill>
              </a:rPr>
              <a:t>Место, время, темп и количество просмотров </a:t>
            </a:r>
            <a:r>
              <a:rPr lang="ru-RU" dirty="0"/>
              <a:t>обучающего видео </a:t>
            </a:r>
            <a:r>
              <a:rPr lang="ru-RU" dirty="0">
                <a:solidFill>
                  <a:srgbClr val="FF0000"/>
                </a:solidFill>
              </a:rPr>
              <a:t>учащийся определяет сам, </a:t>
            </a:r>
            <a:r>
              <a:rPr lang="ru-RU" dirty="0"/>
              <a:t>дополнительные вопросы можно задавать учителю на сайте класса.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FF0000"/>
                </a:solidFill>
              </a:rPr>
              <a:t>Плюсы «перевёрнутого обучения»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  <a:solidFill>
            <a:srgbClr val="CCFFFF"/>
          </a:solidFill>
        </p:spPr>
        <p:txBody>
          <a:bodyPr>
            <a:normAutofit fontScale="77500" lnSpcReduction="20000"/>
          </a:bodyPr>
          <a:lstStyle/>
          <a:p>
            <a:pPr lvl="0" algn="just"/>
            <a:r>
              <a:rPr lang="ru-RU" dirty="0" smtClean="0"/>
              <a:t>оно служит основой для реализации дифференцированного подхода; создаются условия активного обучения; используются новейшие технологии и различные гаджеты; </a:t>
            </a:r>
          </a:p>
          <a:p>
            <a:pPr lvl="0" algn="just"/>
            <a:r>
              <a:rPr lang="ru-RU" dirty="0" smtClean="0"/>
              <a:t>образовательный процесс организуется с учетом потребностей каждого обучающегося; </a:t>
            </a:r>
          </a:p>
          <a:p>
            <a:pPr lvl="0" algn="just"/>
            <a:r>
              <a:rPr lang="ru-RU" dirty="0" smtClean="0"/>
              <a:t>создаются условия для командной работы; </a:t>
            </a:r>
          </a:p>
          <a:p>
            <a:pPr lvl="0" algn="just"/>
            <a:r>
              <a:rPr lang="ru-RU" dirty="0" smtClean="0"/>
              <a:t>развиваются лидерские качества </a:t>
            </a:r>
            <a:r>
              <a:rPr lang="ru-RU" dirty="0" smtClean="0"/>
              <a:t>учеников в </a:t>
            </a:r>
            <a:r>
              <a:rPr lang="ru-RU" dirty="0" smtClean="0"/>
              <a:t>рамках учебных дисциплин; </a:t>
            </a:r>
          </a:p>
          <a:p>
            <a:pPr lvl="0" algn="just"/>
            <a:r>
              <a:rPr lang="ru-RU" dirty="0" smtClean="0"/>
              <a:t>обучение носит характер персонализированного; </a:t>
            </a:r>
          </a:p>
          <a:p>
            <a:pPr lvl="0" algn="just"/>
            <a:r>
              <a:rPr lang="ru-RU" dirty="0" smtClean="0"/>
              <a:t>происходит активное взаимодействие обучающего и обучаемого;</a:t>
            </a:r>
          </a:p>
          <a:p>
            <a:pPr lvl="0" algn="just"/>
            <a:r>
              <a:rPr lang="ru-RU" dirty="0" smtClean="0"/>
              <a:t>создаются условия доступности к учебным материалам; </a:t>
            </a:r>
          </a:p>
          <a:p>
            <a:pPr lvl="0" algn="just"/>
            <a:r>
              <a:rPr lang="ru-RU" dirty="0" smtClean="0"/>
              <a:t>создаются условия для диагностики качества знаний с помощью компьютерных технологий. </a:t>
            </a:r>
          </a:p>
          <a:p>
            <a:pPr fontAlgn="base">
              <a:buNone/>
            </a:pPr>
            <a:endParaRPr lang="ru-RU" u="sng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845840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rgbClr val="FF0000"/>
                </a:solidFill>
              </a:rPr>
              <a:t>Основной ценностью перевёрнутого обучения является изменение цели обучения</a:t>
            </a:r>
            <a:r>
              <a:rPr lang="ru-RU" sz="3100" dirty="0" smtClean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4" name="Picture 2" descr="C:\Users\User\Desktop\img1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844824"/>
            <a:ext cx="5765800" cy="4324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01774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/>
              <a:t>С точки зрения классификации </a:t>
            </a:r>
            <a:r>
              <a:rPr lang="ru-RU" dirty="0" err="1" smtClean="0"/>
              <a:t>Блума</a:t>
            </a:r>
            <a:r>
              <a:rPr lang="ru-RU" dirty="0" smtClean="0"/>
              <a:t>, «перевёрнутый класс» означает, что </a:t>
            </a:r>
            <a:r>
              <a:rPr lang="ru-RU" dirty="0" smtClean="0"/>
              <a:t>учащиеся выполняют </a:t>
            </a:r>
            <a:r>
              <a:rPr lang="ru-RU" dirty="0" smtClean="0"/>
              <a:t>более низкие уровни познавательной деятельности (</a:t>
            </a:r>
            <a:r>
              <a:rPr lang="ru-RU" dirty="0" smtClean="0">
                <a:solidFill>
                  <a:srgbClr val="FF0000"/>
                </a:solidFill>
              </a:rPr>
              <a:t>получение знаний и понимание</a:t>
            </a:r>
            <a:r>
              <a:rPr lang="ru-RU" dirty="0" smtClean="0"/>
              <a:t>) </a:t>
            </a:r>
            <a:r>
              <a:rPr lang="ru-RU" dirty="0" smtClean="0">
                <a:solidFill>
                  <a:srgbClr val="0070C0"/>
                </a:solidFill>
              </a:rPr>
              <a:t>за пределами аудитории,</a:t>
            </a:r>
            <a:r>
              <a:rPr lang="ru-RU" dirty="0" smtClean="0"/>
              <a:t> и сосредотачивают своё внимание на более высоких формах познавательной деятельности (</a:t>
            </a:r>
            <a:r>
              <a:rPr lang="ru-RU" dirty="0" smtClean="0">
                <a:solidFill>
                  <a:srgbClr val="FF0000"/>
                </a:solidFill>
              </a:rPr>
              <a:t>применение, анализ, синтез и оценка</a:t>
            </a:r>
            <a:r>
              <a:rPr lang="ru-RU" dirty="0" smtClean="0"/>
              <a:t>) </a:t>
            </a:r>
            <a:r>
              <a:rPr lang="ru-RU" dirty="0" smtClean="0">
                <a:solidFill>
                  <a:srgbClr val="0070C0"/>
                </a:solidFill>
              </a:rPr>
              <a:t>в аудитории</a:t>
            </a:r>
            <a:r>
              <a:rPr lang="ru-RU" dirty="0" smtClean="0"/>
              <a:t>, где их поддерживают члены группы и </a:t>
            </a:r>
            <a:r>
              <a:rPr lang="ru-RU" dirty="0" smtClean="0"/>
              <a:t>педагог.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Роль </a:t>
            </a:r>
            <a:r>
              <a:rPr lang="ru-RU" b="1" dirty="0" smtClean="0">
                <a:solidFill>
                  <a:srgbClr val="FF0000"/>
                </a:solidFill>
              </a:rPr>
              <a:t>педагога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47864" y="1628800"/>
            <a:ext cx="5338936" cy="458569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fontAlgn="base"/>
            <a:r>
              <a:rPr lang="ru-RU" dirty="0" smtClean="0"/>
              <a:t>В</a:t>
            </a:r>
            <a:r>
              <a:rPr lang="ru-RU" dirty="0"/>
              <a:t> процессе перевёрнутого обучения её ни в коем случае нельзя умалять. Педагог должен </a:t>
            </a:r>
            <a:r>
              <a:rPr lang="ru-RU" u="sng" dirty="0"/>
              <a:t>вдохновить, поддержать, заинтересовать</a:t>
            </a:r>
            <a:r>
              <a:rPr lang="ru-RU" dirty="0"/>
              <a:t>, словом, оказать всестороннюю поддержку. Именно он подводит </a:t>
            </a:r>
            <a:r>
              <a:rPr lang="ru-RU" dirty="0" smtClean="0"/>
              <a:t>обучающихся к</a:t>
            </a:r>
            <a:r>
              <a:rPr lang="ru-RU" dirty="0"/>
              <a:t> пониманию, что самостоятельно добытые знания становятся достоянием человека</a:t>
            </a:r>
            <a:r>
              <a:rPr lang="ru-RU" dirty="0" smtClean="0"/>
              <a:t>.</a:t>
            </a:r>
          </a:p>
          <a:p>
            <a:pPr fontAlgn="base"/>
            <a:endParaRPr lang="ru-RU" dirty="0"/>
          </a:p>
          <a:p>
            <a:pPr fontAlgn="base"/>
            <a:r>
              <a:rPr lang="ru-RU" dirty="0"/>
              <a:t>Самая большая проблема — </a:t>
            </a:r>
            <a:r>
              <a:rPr lang="ru-RU" u="sng" dirty="0"/>
              <a:t>неготовность педагогов работать по системе смешанного обучения</a:t>
            </a:r>
            <a:r>
              <a:rPr lang="ru-RU" dirty="0"/>
              <a:t>, в том числе </a:t>
            </a:r>
            <a:r>
              <a:rPr lang="ru-RU" u="sng" dirty="0"/>
              <a:t>низкий уровень </a:t>
            </a:r>
            <a:r>
              <a:rPr lang="ru-RU" u="sng" dirty="0" smtClean="0"/>
              <a:t>владения информационными  </a:t>
            </a:r>
            <a:r>
              <a:rPr lang="ru-RU" u="sng" dirty="0"/>
              <a:t>технологиями</a:t>
            </a:r>
            <a:r>
              <a:rPr lang="ru-RU" dirty="0"/>
              <a:t>. А педагогам старой формации особенно сложно отказаться от привычного места </a:t>
            </a:r>
            <a:r>
              <a:rPr lang="ru-RU" dirty="0" smtClean="0"/>
              <a:t>преподавателя в аудитории и</a:t>
            </a:r>
            <a:r>
              <a:rPr lang="ru-RU" dirty="0"/>
              <a:t> стать фактически </a:t>
            </a:r>
            <a:r>
              <a:rPr lang="ru-RU" dirty="0" err="1"/>
              <a:t>тьютором</a:t>
            </a:r>
            <a:r>
              <a:rPr lang="ru-RU" dirty="0" smtClean="0"/>
              <a:t>.</a:t>
            </a:r>
          </a:p>
          <a:p>
            <a:pPr fontAlgn="base"/>
            <a:endParaRPr lang="ru-RU" dirty="0"/>
          </a:p>
          <a:p>
            <a:endParaRPr lang="ru-RU" dirty="0"/>
          </a:p>
        </p:txBody>
      </p:sp>
      <p:pic>
        <p:nvPicPr>
          <p:cNvPr id="26625" name="Picture 1" descr="C:\Users\User\Desktop\587085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628800"/>
            <a:ext cx="2748391" cy="3960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792088"/>
          </a:xfrm>
        </p:spPr>
        <p:txBody>
          <a:bodyPr anchor="t">
            <a:normAutofit fontScale="90000"/>
          </a:bodyPr>
          <a:lstStyle/>
          <a:p>
            <a:r>
              <a:rPr lang="ru-RU" sz="2200" b="1" dirty="0" smtClean="0">
                <a:solidFill>
                  <a:srgbClr val="FF0000"/>
                </a:solidFill>
              </a:rPr>
              <a:t>Модель «Перевёрнутого обучения» предлагает следующее разделение обучающихся во время учебного процесса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2465" name="Picture 1" descr="C:\Users\User\Desktop\slide_2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5559" y="1756749"/>
            <a:ext cx="6422785" cy="48170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 smtClean="0"/>
              <a:t>Таблица 6 – Преимущества и недостатки модели перевернутого обучения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512" y="692697"/>
          <a:ext cx="8784976" cy="6048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4392488"/>
              </a:tblGrid>
              <a:tr h="60230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Преимущества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Недостатки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316474">
                <a:tc>
                  <a:txBody>
                    <a:bodyPr/>
                    <a:lstStyle/>
                    <a:p>
                      <a:pPr marL="90170" marR="64135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Ученик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может спокойно просматривать и прослушивать задание, делать паузу в любом месте или повторять нужный фрагмент в фильме.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marR="64135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Ученик не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может непосредственно задавать вопрос преподавателю, если он у него возник.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2310">
                <a:tc>
                  <a:txBody>
                    <a:bodyPr/>
                    <a:lstStyle/>
                    <a:p>
                      <a:pPr marL="90170" marR="64135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Фильмы доступны для тех, кого не было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на уроке.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marR="64135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Не каждый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ученик выполняет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домашнее задание.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08039">
                <a:tc>
                  <a:txBody>
                    <a:bodyPr/>
                    <a:lstStyle/>
                    <a:p>
                      <a:pPr marL="90170" marR="64135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Если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обучающийся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что-то забыл, он всегда может обратиться к исходному файлу.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marR="64135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Ученики,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которые не посмотрели обучающий фильм, не смогут полноценно работать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на уроке в классе.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23092">
                <a:tc>
                  <a:txBody>
                    <a:bodyPr/>
                    <a:lstStyle/>
                    <a:p>
                      <a:pPr marL="90170" marR="64135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Во время презентации на компьютере можно более доступно преподнести материал.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marR="64135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У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ученика всегда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должен быть доступ к компьютеру, подключенному к сети Интернет.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86448">
                <a:tc>
                  <a:txBody>
                    <a:bodyPr/>
                    <a:lstStyle/>
                    <a:p>
                      <a:pPr marL="90170" marR="64135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Внимание преподавателя сосредоточено на конкретной работе обучающегося (индивидуальный подход).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marR="64135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У преподавателя появляется дополнительная нагрузка. Ему придется делать много разнообразных и интересных обучающих материалов.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437</TotalTime>
  <Words>334</Words>
  <Application>Microsoft Office PowerPoint</Application>
  <PresentationFormat>Экран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Городская</vt:lpstr>
      <vt:lpstr>«Перевёрнутое обучение»  </vt:lpstr>
      <vt:lpstr>Что это такое?</vt:lpstr>
      <vt:lpstr> Как это работает? </vt:lpstr>
      <vt:lpstr> Плюсы «перевёрнутого обучения» </vt:lpstr>
      <vt:lpstr>Основной ценностью перевёрнутого обучения является изменение цели обучения.  </vt:lpstr>
      <vt:lpstr>Слайд 6</vt:lpstr>
      <vt:lpstr> Роль педагога </vt:lpstr>
      <vt:lpstr>Модель «Перевёрнутого обучения» предлагает следующее разделение обучающихся во время учебного процесса </vt:lpstr>
      <vt:lpstr>Таблица 6 – Преимущества и недостатки модели перевернутого обучения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132</cp:revision>
  <dcterms:created xsi:type="dcterms:W3CDTF">2016-11-20T12:33:44Z</dcterms:created>
  <dcterms:modified xsi:type="dcterms:W3CDTF">2020-06-03T20:21:29Z</dcterms:modified>
</cp:coreProperties>
</file>