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65" r:id="rId5"/>
    <p:sldId id="266" r:id="rId6"/>
    <p:sldId id="280" r:id="rId7"/>
    <p:sldId id="268" r:id="rId8"/>
    <p:sldId id="269" r:id="rId9"/>
    <p:sldId id="270" r:id="rId10"/>
    <p:sldId id="272" r:id="rId11"/>
    <p:sldId id="273" r:id="rId12"/>
    <p:sldId id="281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A322B-546F-4666-8FDB-B99F19E4EE17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0E92416-A821-4C1E-BA52-97BCADEBD72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Оказание БЮП</a:t>
          </a:r>
          <a:endParaRPr lang="ru-RU" b="1" dirty="0">
            <a:solidFill>
              <a:schemeClr val="tx1"/>
            </a:solidFill>
          </a:endParaRPr>
        </a:p>
      </dgm:t>
    </dgm:pt>
    <dgm:pt modelId="{27224DBE-D87B-4C3D-A336-3311F975BB28}" type="parTrans" cxnId="{F7C3310D-E170-4FF0-B3E9-45694BB45286}">
      <dgm:prSet/>
      <dgm:spPr/>
      <dgm:t>
        <a:bodyPr/>
        <a:lstStyle/>
        <a:p>
          <a:endParaRPr lang="ru-RU"/>
        </a:p>
      </dgm:t>
    </dgm:pt>
    <dgm:pt modelId="{B1F8027D-068F-41A7-B3A8-FF7D4F7E2AA0}" type="sibTrans" cxnId="{F7C3310D-E170-4FF0-B3E9-45694BB45286}">
      <dgm:prSet/>
      <dgm:spPr/>
      <dgm:t>
        <a:bodyPr/>
        <a:lstStyle/>
        <a:p>
          <a:endParaRPr lang="ru-RU"/>
        </a:p>
      </dgm:t>
    </dgm:pt>
    <dgm:pt modelId="{29EA50EC-5C42-4D98-B616-2041A1D7B82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Обучение профессиональным навыкам</a:t>
          </a:r>
          <a:endParaRPr lang="ru-RU" b="1" dirty="0">
            <a:solidFill>
              <a:schemeClr val="tx1"/>
            </a:solidFill>
          </a:endParaRPr>
        </a:p>
      </dgm:t>
    </dgm:pt>
    <dgm:pt modelId="{F33D5201-A802-46BB-9049-FFF4E6DA6EED}" type="parTrans" cxnId="{19EF56DA-A7FD-4763-9401-F3AEC1EFB9D6}">
      <dgm:prSet/>
      <dgm:spPr/>
      <dgm:t>
        <a:bodyPr/>
        <a:lstStyle/>
        <a:p>
          <a:endParaRPr lang="ru-RU"/>
        </a:p>
      </dgm:t>
    </dgm:pt>
    <dgm:pt modelId="{E2B9885B-2586-4864-B61E-44E8114D33B6}" type="sibTrans" cxnId="{19EF56DA-A7FD-4763-9401-F3AEC1EFB9D6}">
      <dgm:prSet/>
      <dgm:spPr/>
      <dgm:t>
        <a:bodyPr/>
        <a:lstStyle/>
        <a:p>
          <a:endParaRPr lang="ru-RU"/>
        </a:p>
      </dgm:t>
    </dgm:pt>
    <dgm:pt modelId="{F1D8BDEA-8BD4-49C4-86FD-D6BBD560C00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Апробация новых методик обучения</a:t>
          </a:r>
          <a:endParaRPr lang="ru-RU" b="1" dirty="0">
            <a:solidFill>
              <a:schemeClr val="tx1"/>
            </a:solidFill>
          </a:endParaRPr>
        </a:p>
      </dgm:t>
    </dgm:pt>
    <dgm:pt modelId="{0E00A221-C34A-41F3-9C92-D56721FF7797}" type="parTrans" cxnId="{8EF1D543-659B-4A7D-A7E6-EB0D4C36ACC3}">
      <dgm:prSet/>
      <dgm:spPr/>
      <dgm:t>
        <a:bodyPr/>
        <a:lstStyle/>
        <a:p>
          <a:endParaRPr lang="ru-RU"/>
        </a:p>
      </dgm:t>
    </dgm:pt>
    <dgm:pt modelId="{2B385CDB-A8EE-44E3-BB54-504AF21E957B}" type="sibTrans" cxnId="{8EF1D543-659B-4A7D-A7E6-EB0D4C36ACC3}">
      <dgm:prSet/>
      <dgm:spPr/>
      <dgm:t>
        <a:bodyPr/>
        <a:lstStyle/>
        <a:p>
          <a:endParaRPr lang="ru-RU"/>
        </a:p>
      </dgm:t>
    </dgm:pt>
    <dgm:pt modelId="{3E9C15ED-748C-4AC0-A31D-96D414344F51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Подготовка к конкурсам по профессиональным навыкам </a:t>
          </a:r>
          <a:endParaRPr lang="ru-RU" b="1" dirty="0">
            <a:solidFill>
              <a:srgbClr val="002060"/>
            </a:solidFill>
          </a:endParaRPr>
        </a:p>
      </dgm:t>
    </dgm:pt>
    <dgm:pt modelId="{4621ED9E-DDDF-4E48-A601-8914EA21B826}" type="parTrans" cxnId="{AD25838C-5C66-430A-AF34-B6F0BD9184CC}">
      <dgm:prSet/>
      <dgm:spPr/>
      <dgm:t>
        <a:bodyPr/>
        <a:lstStyle/>
        <a:p>
          <a:endParaRPr lang="ru-RU"/>
        </a:p>
      </dgm:t>
    </dgm:pt>
    <dgm:pt modelId="{A77C30FD-B402-4296-B8BA-EE1338E0B8A7}" type="sibTrans" cxnId="{AD25838C-5C66-430A-AF34-B6F0BD9184CC}">
      <dgm:prSet/>
      <dgm:spPr/>
      <dgm:t>
        <a:bodyPr/>
        <a:lstStyle/>
        <a:p>
          <a:endParaRPr lang="ru-RU"/>
        </a:p>
      </dgm:t>
    </dgm:pt>
    <dgm:pt modelId="{27640A31-6562-4022-A7BE-35F79495CF0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Правовое просвещение и информирование</a:t>
          </a:r>
          <a:endParaRPr lang="ru-RU" b="1" dirty="0">
            <a:solidFill>
              <a:schemeClr val="tx1"/>
            </a:solidFill>
          </a:endParaRPr>
        </a:p>
      </dgm:t>
    </dgm:pt>
    <dgm:pt modelId="{BC01FC95-0659-4CC8-BC70-A40B84D98A5E}" type="parTrans" cxnId="{5ACFF95C-D828-4248-BD0A-39CF25B51672}">
      <dgm:prSet/>
      <dgm:spPr/>
      <dgm:t>
        <a:bodyPr/>
        <a:lstStyle/>
        <a:p>
          <a:endParaRPr lang="ru-RU"/>
        </a:p>
      </dgm:t>
    </dgm:pt>
    <dgm:pt modelId="{842EC6B3-4250-49C2-954E-8C2658A186CA}" type="sibTrans" cxnId="{5ACFF95C-D828-4248-BD0A-39CF25B51672}">
      <dgm:prSet/>
      <dgm:spPr/>
      <dgm:t>
        <a:bodyPr/>
        <a:lstStyle/>
        <a:p>
          <a:endParaRPr lang="ru-RU"/>
        </a:p>
      </dgm:t>
    </dgm:pt>
    <dgm:pt modelId="{3F073413-1A28-4D3F-8451-92B7C3578C86}" type="pres">
      <dgm:prSet presAssocID="{388A322B-546F-4666-8FDB-B99F19E4EE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36ECD2-BEDB-44E1-965A-1F25BA9423D7}" type="pres">
      <dgm:prSet presAssocID="{10E92416-A821-4C1E-BA52-97BCADEBD72A}" presName="node" presStyleLbl="node1" presStyleIdx="0" presStyleCnt="5" custScaleX="152185" custScaleY="121013" custRadScaleRad="96896" custRadScaleInc="1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43237-3983-44AD-9AC9-D7E169EBD958}" type="pres">
      <dgm:prSet presAssocID="{10E92416-A821-4C1E-BA52-97BCADEBD72A}" presName="spNode" presStyleCnt="0"/>
      <dgm:spPr/>
    </dgm:pt>
    <dgm:pt modelId="{659B662C-CC31-4792-AA1B-33D1406AF094}" type="pres">
      <dgm:prSet presAssocID="{B1F8027D-068F-41A7-B3A8-FF7D4F7E2AA0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2DAAE27-990F-45F3-B1C2-687CF1FC59AD}" type="pres">
      <dgm:prSet presAssocID="{29EA50EC-5C42-4D98-B616-2041A1D7B82A}" presName="node" presStyleLbl="node1" presStyleIdx="1" presStyleCnt="5" custScaleX="141748" custScaleY="131331" custRadScaleRad="98326" custRadScaleInc="12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13563-B596-44A4-9123-69888806E66F}" type="pres">
      <dgm:prSet presAssocID="{29EA50EC-5C42-4D98-B616-2041A1D7B82A}" presName="spNode" presStyleCnt="0"/>
      <dgm:spPr/>
    </dgm:pt>
    <dgm:pt modelId="{1A3CC3EC-5C46-4D8F-9B91-2905481B39CA}" type="pres">
      <dgm:prSet presAssocID="{E2B9885B-2586-4864-B61E-44E8114D33B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F0DAA54A-F1EF-4F10-BC24-6860EA906255}" type="pres">
      <dgm:prSet presAssocID="{F1D8BDEA-8BD4-49C4-86FD-D6BBD560C001}" presName="node" presStyleLbl="node1" presStyleIdx="2" presStyleCnt="5" custScaleX="139886" custScaleY="133353" custRadScaleRad="95487" custRadScaleInc="-39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6D812-322B-41B0-9FEA-723EABD3AAFD}" type="pres">
      <dgm:prSet presAssocID="{F1D8BDEA-8BD4-49C4-86FD-D6BBD560C001}" presName="spNode" presStyleCnt="0"/>
      <dgm:spPr/>
    </dgm:pt>
    <dgm:pt modelId="{1B7D62AD-E0D8-4306-8D0E-7926EBCF83D0}" type="pres">
      <dgm:prSet presAssocID="{2B385CDB-A8EE-44E3-BB54-504AF21E957B}" presName="sibTrans" presStyleLbl="sibTrans1D1" presStyleIdx="2" presStyleCnt="5"/>
      <dgm:spPr/>
      <dgm:t>
        <a:bodyPr/>
        <a:lstStyle/>
        <a:p>
          <a:endParaRPr lang="ru-RU"/>
        </a:p>
      </dgm:t>
    </dgm:pt>
    <dgm:pt modelId="{11B207EF-29A0-4A52-A637-8545CA219F78}" type="pres">
      <dgm:prSet presAssocID="{3E9C15ED-748C-4AC0-A31D-96D414344F51}" presName="node" presStyleLbl="node1" presStyleIdx="3" presStyleCnt="5" custScaleX="146938" custScaleY="126472" custRadScaleRad="93693" custRadScaleInc="28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EA079-2110-49D7-A708-947D39D83681}" type="pres">
      <dgm:prSet presAssocID="{3E9C15ED-748C-4AC0-A31D-96D414344F51}" presName="spNode" presStyleCnt="0"/>
      <dgm:spPr/>
    </dgm:pt>
    <dgm:pt modelId="{7EC14C29-E2E0-4A4F-AFEC-FAB23E3903FD}" type="pres">
      <dgm:prSet presAssocID="{A77C30FD-B402-4296-B8BA-EE1338E0B8A7}" presName="sibTrans" presStyleLbl="sibTrans1D1" presStyleIdx="3" presStyleCnt="5"/>
      <dgm:spPr/>
      <dgm:t>
        <a:bodyPr/>
        <a:lstStyle/>
        <a:p>
          <a:endParaRPr lang="ru-RU"/>
        </a:p>
      </dgm:t>
    </dgm:pt>
    <dgm:pt modelId="{C7F7B29A-B8C9-4D63-A286-DF2B4160173B}" type="pres">
      <dgm:prSet presAssocID="{27640A31-6562-4022-A7BE-35F79495CF0E}" presName="node" presStyleLbl="node1" presStyleIdx="4" presStyleCnt="5" custScaleX="153214" custScaleY="117834" custRadScaleRad="97629" custRadScaleInc="-11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19D44-0B55-4E5A-A637-0E80EE2BABDD}" type="pres">
      <dgm:prSet presAssocID="{27640A31-6562-4022-A7BE-35F79495CF0E}" presName="spNode" presStyleCnt="0"/>
      <dgm:spPr/>
    </dgm:pt>
    <dgm:pt modelId="{CE5EE6D8-099A-4582-85D6-913FEACAD6DD}" type="pres">
      <dgm:prSet presAssocID="{842EC6B3-4250-49C2-954E-8C2658A186CA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D515A841-8C17-4C30-A1A4-CF915BAF85F4}" type="presOf" srcId="{27640A31-6562-4022-A7BE-35F79495CF0E}" destId="{C7F7B29A-B8C9-4D63-A286-DF2B4160173B}" srcOrd="0" destOrd="0" presId="urn:microsoft.com/office/officeart/2005/8/layout/cycle6"/>
    <dgm:cxn modelId="{8EF1D543-659B-4A7D-A7E6-EB0D4C36ACC3}" srcId="{388A322B-546F-4666-8FDB-B99F19E4EE17}" destId="{F1D8BDEA-8BD4-49C4-86FD-D6BBD560C001}" srcOrd="2" destOrd="0" parTransId="{0E00A221-C34A-41F3-9C92-D56721FF7797}" sibTransId="{2B385CDB-A8EE-44E3-BB54-504AF21E957B}"/>
    <dgm:cxn modelId="{5FDA875A-F207-4F7F-8511-9E2600C6B3C4}" type="presOf" srcId="{842EC6B3-4250-49C2-954E-8C2658A186CA}" destId="{CE5EE6D8-099A-4582-85D6-913FEACAD6DD}" srcOrd="0" destOrd="0" presId="urn:microsoft.com/office/officeart/2005/8/layout/cycle6"/>
    <dgm:cxn modelId="{BC3A0BB3-05B4-4836-AE94-D5353E3D5000}" type="presOf" srcId="{3E9C15ED-748C-4AC0-A31D-96D414344F51}" destId="{11B207EF-29A0-4A52-A637-8545CA219F78}" srcOrd="0" destOrd="0" presId="urn:microsoft.com/office/officeart/2005/8/layout/cycle6"/>
    <dgm:cxn modelId="{7A2BCCB1-F9D7-41FA-93D5-A2F88822F707}" type="presOf" srcId="{2B385CDB-A8EE-44E3-BB54-504AF21E957B}" destId="{1B7D62AD-E0D8-4306-8D0E-7926EBCF83D0}" srcOrd="0" destOrd="0" presId="urn:microsoft.com/office/officeart/2005/8/layout/cycle6"/>
    <dgm:cxn modelId="{AD25838C-5C66-430A-AF34-B6F0BD9184CC}" srcId="{388A322B-546F-4666-8FDB-B99F19E4EE17}" destId="{3E9C15ED-748C-4AC0-A31D-96D414344F51}" srcOrd="3" destOrd="0" parTransId="{4621ED9E-DDDF-4E48-A601-8914EA21B826}" sibTransId="{A77C30FD-B402-4296-B8BA-EE1338E0B8A7}"/>
    <dgm:cxn modelId="{7193A6AB-3DAB-4AB4-B55E-479E70DAA12A}" type="presOf" srcId="{A77C30FD-B402-4296-B8BA-EE1338E0B8A7}" destId="{7EC14C29-E2E0-4A4F-AFEC-FAB23E3903FD}" srcOrd="0" destOrd="0" presId="urn:microsoft.com/office/officeart/2005/8/layout/cycle6"/>
    <dgm:cxn modelId="{51B1F16D-68B3-4CA1-B101-CBB11BF3720F}" type="presOf" srcId="{10E92416-A821-4C1E-BA52-97BCADEBD72A}" destId="{B536ECD2-BEDB-44E1-965A-1F25BA9423D7}" srcOrd="0" destOrd="0" presId="urn:microsoft.com/office/officeart/2005/8/layout/cycle6"/>
    <dgm:cxn modelId="{F7C3310D-E170-4FF0-B3E9-45694BB45286}" srcId="{388A322B-546F-4666-8FDB-B99F19E4EE17}" destId="{10E92416-A821-4C1E-BA52-97BCADEBD72A}" srcOrd="0" destOrd="0" parTransId="{27224DBE-D87B-4C3D-A336-3311F975BB28}" sibTransId="{B1F8027D-068F-41A7-B3A8-FF7D4F7E2AA0}"/>
    <dgm:cxn modelId="{FE114856-247A-4136-A50A-AA70DEB9A954}" type="presOf" srcId="{29EA50EC-5C42-4D98-B616-2041A1D7B82A}" destId="{02DAAE27-990F-45F3-B1C2-687CF1FC59AD}" srcOrd="0" destOrd="0" presId="urn:microsoft.com/office/officeart/2005/8/layout/cycle6"/>
    <dgm:cxn modelId="{FA386851-D9B2-4616-9CEB-9A4471557888}" type="presOf" srcId="{388A322B-546F-4666-8FDB-B99F19E4EE17}" destId="{3F073413-1A28-4D3F-8451-92B7C3578C86}" srcOrd="0" destOrd="0" presId="urn:microsoft.com/office/officeart/2005/8/layout/cycle6"/>
    <dgm:cxn modelId="{0A89027A-98A2-4BED-9ED5-170D64E0C427}" type="presOf" srcId="{F1D8BDEA-8BD4-49C4-86FD-D6BBD560C001}" destId="{F0DAA54A-F1EF-4F10-BC24-6860EA906255}" srcOrd="0" destOrd="0" presId="urn:microsoft.com/office/officeart/2005/8/layout/cycle6"/>
    <dgm:cxn modelId="{CA2DAD2E-A60B-4B82-9DED-326B1006A039}" type="presOf" srcId="{E2B9885B-2586-4864-B61E-44E8114D33B6}" destId="{1A3CC3EC-5C46-4D8F-9B91-2905481B39CA}" srcOrd="0" destOrd="0" presId="urn:microsoft.com/office/officeart/2005/8/layout/cycle6"/>
    <dgm:cxn modelId="{5ACFF95C-D828-4248-BD0A-39CF25B51672}" srcId="{388A322B-546F-4666-8FDB-B99F19E4EE17}" destId="{27640A31-6562-4022-A7BE-35F79495CF0E}" srcOrd="4" destOrd="0" parTransId="{BC01FC95-0659-4CC8-BC70-A40B84D98A5E}" sibTransId="{842EC6B3-4250-49C2-954E-8C2658A186CA}"/>
    <dgm:cxn modelId="{44B9C3BF-7F57-4C80-AEAA-AA4F848964CF}" type="presOf" srcId="{B1F8027D-068F-41A7-B3A8-FF7D4F7E2AA0}" destId="{659B662C-CC31-4792-AA1B-33D1406AF094}" srcOrd="0" destOrd="0" presId="urn:microsoft.com/office/officeart/2005/8/layout/cycle6"/>
    <dgm:cxn modelId="{19EF56DA-A7FD-4763-9401-F3AEC1EFB9D6}" srcId="{388A322B-546F-4666-8FDB-B99F19E4EE17}" destId="{29EA50EC-5C42-4D98-B616-2041A1D7B82A}" srcOrd="1" destOrd="0" parTransId="{F33D5201-A802-46BB-9049-FFF4E6DA6EED}" sibTransId="{E2B9885B-2586-4864-B61E-44E8114D33B6}"/>
    <dgm:cxn modelId="{6E2EA91D-9728-4807-A2AD-282427076AE4}" type="presParOf" srcId="{3F073413-1A28-4D3F-8451-92B7C3578C86}" destId="{B536ECD2-BEDB-44E1-965A-1F25BA9423D7}" srcOrd="0" destOrd="0" presId="urn:microsoft.com/office/officeart/2005/8/layout/cycle6"/>
    <dgm:cxn modelId="{CB94014B-7A75-4EEF-8713-DBBFF25A85A1}" type="presParOf" srcId="{3F073413-1A28-4D3F-8451-92B7C3578C86}" destId="{B6C43237-3983-44AD-9AC9-D7E169EBD958}" srcOrd="1" destOrd="0" presId="urn:microsoft.com/office/officeart/2005/8/layout/cycle6"/>
    <dgm:cxn modelId="{04DC5865-DE55-4DD4-BC5F-26A28A0D6C67}" type="presParOf" srcId="{3F073413-1A28-4D3F-8451-92B7C3578C86}" destId="{659B662C-CC31-4792-AA1B-33D1406AF094}" srcOrd="2" destOrd="0" presId="urn:microsoft.com/office/officeart/2005/8/layout/cycle6"/>
    <dgm:cxn modelId="{BB408B04-F8ED-4D49-BF01-A1C5E676ED94}" type="presParOf" srcId="{3F073413-1A28-4D3F-8451-92B7C3578C86}" destId="{02DAAE27-990F-45F3-B1C2-687CF1FC59AD}" srcOrd="3" destOrd="0" presId="urn:microsoft.com/office/officeart/2005/8/layout/cycle6"/>
    <dgm:cxn modelId="{7EE18F46-3419-490F-97BF-4420D44F00FC}" type="presParOf" srcId="{3F073413-1A28-4D3F-8451-92B7C3578C86}" destId="{90713563-B596-44A4-9123-69888806E66F}" srcOrd="4" destOrd="0" presId="urn:microsoft.com/office/officeart/2005/8/layout/cycle6"/>
    <dgm:cxn modelId="{0AFBA295-9E71-44D3-8DA3-610F63D97F88}" type="presParOf" srcId="{3F073413-1A28-4D3F-8451-92B7C3578C86}" destId="{1A3CC3EC-5C46-4D8F-9B91-2905481B39CA}" srcOrd="5" destOrd="0" presId="urn:microsoft.com/office/officeart/2005/8/layout/cycle6"/>
    <dgm:cxn modelId="{7298DDD6-767F-4A28-AF81-F183151B7944}" type="presParOf" srcId="{3F073413-1A28-4D3F-8451-92B7C3578C86}" destId="{F0DAA54A-F1EF-4F10-BC24-6860EA906255}" srcOrd="6" destOrd="0" presId="urn:microsoft.com/office/officeart/2005/8/layout/cycle6"/>
    <dgm:cxn modelId="{7D76B3DF-EAC2-4137-8C82-7614E6807184}" type="presParOf" srcId="{3F073413-1A28-4D3F-8451-92B7C3578C86}" destId="{6636D812-322B-41B0-9FEA-723EABD3AAFD}" srcOrd="7" destOrd="0" presId="urn:microsoft.com/office/officeart/2005/8/layout/cycle6"/>
    <dgm:cxn modelId="{3C3275B1-96F3-429B-A854-7242B4E7ABD7}" type="presParOf" srcId="{3F073413-1A28-4D3F-8451-92B7C3578C86}" destId="{1B7D62AD-E0D8-4306-8D0E-7926EBCF83D0}" srcOrd="8" destOrd="0" presId="urn:microsoft.com/office/officeart/2005/8/layout/cycle6"/>
    <dgm:cxn modelId="{CDDDEA2D-5BEE-4174-B552-D6EBAED2A643}" type="presParOf" srcId="{3F073413-1A28-4D3F-8451-92B7C3578C86}" destId="{11B207EF-29A0-4A52-A637-8545CA219F78}" srcOrd="9" destOrd="0" presId="urn:microsoft.com/office/officeart/2005/8/layout/cycle6"/>
    <dgm:cxn modelId="{5AA0AF92-1D8E-452D-BA78-EEF5C5E42A12}" type="presParOf" srcId="{3F073413-1A28-4D3F-8451-92B7C3578C86}" destId="{030EA079-2110-49D7-A708-947D39D83681}" srcOrd="10" destOrd="0" presId="urn:microsoft.com/office/officeart/2005/8/layout/cycle6"/>
    <dgm:cxn modelId="{4FA8CE83-8F5E-49BB-9F55-7953434FD5AF}" type="presParOf" srcId="{3F073413-1A28-4D3F-8451-92B7C3578C86}" destId="{7EC14C29-E2E0-4A4F-AFEC-FAB23E3903FD}" srcOrd="11" destOrd="0" presId="urn:microsoft.com/office/officeart/2005/8/layout/cycle6"/>
    <dgm:cxn modelId="{4732CEB1-8A80-4846-9AA1-4E4C704AEA9E}" type="presParOf" srcId="{3F073413-1A28-4D3F-8451-92B7C3578C86}" destId="{C7F7B29A-B8C9-4D63-A286-DF2B4160173B}" srcOrd="12" destOrd="0" presId="urn:microsoft.com/office/officeart/2005/8/layout/cycle6"/>
    <dgm:cxn modelId="{BA705B86-ACF0-43B6-BEE2-65F749FEE344}" type="presParOf" srcId="{3F073413-1A28-4D3F-8451-92B7C3578C86}" destId="{0A019D44-0B55-4E5A-A637-0E80EE2BABDD}" srcOrd="13" destOrd="0" presId="urn:microsoft.com/office/officeart/2005/8/layout/cycle6"/>
    <dgm:cxn modelId="{A2A1DE92-28F5-47F7-B144-0A5D3B243E8D}" type="presParOf" srcId="{3F073413-1A28-4D3F-8451-92B7C3578C86}" destId="{CE5EE6D8-099A-4582-85D6-913FEACAD6D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6ECD2-BEDB-44E1-965A-1F25BA9423D7}">
      <dsp:nvSpPr>
        <dsp:cNvPr id="0" name=""/>
        <dsp:cNvSpPr/>
      </dsp:nvSpPr>
      <dsp:spPr>
        <a:xfrm>
          <a:off x="3097037" y="-43408"/>
          <a:ext cx="2568820" cy="13277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Оказание БЮП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161851" y="21406"/>
        <a:ext cx="2439192" cy="1198094"/>
      </dsp:txXfrm>
    </dsp:sp>
    <dsp:sp modelId="{659B662C-CC31-4792-AA1B-33D1406AF094}">
      <dsp:nvSpPr>
        <dsp:cNvPr id="0" name=""/>
        <dsp:cNvSpPr/>
      </dsp:nvSpPr>
      <dsp:spPr>
        <a:xfrm>
          <a:off x="2220005" y="669117"/>
          <a:ext cx="4387832" cy="4387832"/>
        </a:xfrm>
        <a:custGeom>
          <a:avLst/>
          <a:gdLst/>
          <a:ahLst/>
          <a:cxnLst/>
          <a:rect l="0" t="0" r="0" b="0"/>
          <a:pathLst>
            <a:path>
              <a:moveTo>
                <a:pt x="3450784" y="395708"/>
              </a:moveTo>
              <a:arcTo wR="2193916" hR="2193916" stAng="18297111" swAng="925965"/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AAE27-990F-45F3-B1C2-687CF1FC59AD}">
      <dsp:nvSpPr>
        <dsp:cNvPr id="0" name=""/>
        <dsp:cNvSpPr/>
      </dsp:nvSpPr>
      <dsp:spPr>
        <a:xfrm>
          <a:off x="5257272" y="1468759"/>
          <a:ext cx="2392648" cy="1440928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Обучение профессиональным навыкам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327612" y="1539099"/>
        <a:ext cx="2251968" cy="1300248"/>
      </dsp:txXfrm>
    </dsp:sp>
    <dsp:sp modelId="{1A3CC3EC-5C46-4D8F-9B91-2905481B39CA}">
      <dsp:nvSpPr>
        <dsp:cNvPr id="0" name=""/>
        <dsp:cNvSpPr/>
      </dsp:nvSpPr>
      <dsp:spPr>
        <a:xfrm>
          <a:off x="2168737" y="319848"/>
          <a:ext cx="4387832" cy="4387832"/>
        </a:xfrm>
        <a:custGeom>
          <a:avLst/>
          <a:gdLst/>
          <a:ahLst/>
          <a:cxnLst/>
          <a:rect l="0" t="0" r="0" b="0"/>
          <a:pathLst>
            <a:path>
              <a:moveTo>
                <a:pt x="4350710" y="2595799"/>
              </a:moveTo>
              <a:arcTo wR="2193916" hR="2193916" stAng="633304" swAng="933716"/>
            </a:path>
          </a:pathLst>
        </a:custGeom>
        <a:noFill/>
        <a:ln w="100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AA54A-F1EF-4F10-BC24-6860EA906255}">
      <dsp:nvSpPr>
        <dsp:cNvPr id="0" name=""/>
        <dsp:cNvSpPr/>
      </dsp:nvSpPr>
      <dsp:spPr>
        <a:xfrm>
          <a:off x="4681214" y="3484977"/>
          <a:ext cx="2361218" cy="1463113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Апробация новых методик обучения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752637" y="3556400"/>
        <a:ext cx="2218372" cy="1320267"/>
      </dsp:txXfrm>
    </dsp:sp>
    <dsp:sp modelId="{1B7D62AD-E0D8-4306-8D0E-7926EBCF83D0}">
      <dsp:nvSpPr>
        <dsp:cNvPr id="0" name=""/>
        <dsp:cNvSpPr/>
      </dsp:nvSpPr>
      <dsp:spPr>
        <a:xfrm>
          <a:off x="2354254" y="434034"/>
          <a:ext cx="4387832" cy="4387832"/>
        </a:xfrm>
        <a:custGeom>
          <a:avLst/>
          <a:gdLst/>
          <a:ahLst/>
          <a:cxnLst/>
          <a:rect l="0" t="0" r="0" b="0"/>
          <a:pathLst>
            <a:path>
              <a:moveTo>
                <a:pt x="2322242" y="4384076"/>
              </a:moveTo>
              <a:arcTo wR="2193916" hR="2193916" stAng="5198805" swAng="727178"/>
            </a:path>
          </a:pathLst>
        </a:custGeom>
        <a:noFill/>
        <a:ln w="100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207EF-29A0-4A52-A637-8545CA219F78}">
      <dsp:nvSpPr>
        <dsp:cNvPr id="0" name=""/>
        <dsp:cNvSpPr/>
      </dsp:nvSpPr>
      <dsp:spPr>
        <a:xfrm>
          <a:off x="1728881" y="3556995"/>
          <a:ext cx="2480253" cy="1387617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Подготовка к конкурсам по профессиональным навыкам 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1796619" y="3624733"/>
        <a:ext cx="2344777" cy="1252141"/>
      </dsp:txXfrm>
    </dsp:sp>
    <dsp:sp modelId="{7EC14C29-E2E0-4A4F-AFEC-FAB23E3903FD}">
      <dsp:nvSpPr>
        <dsp:cNvPr id="0" name=""/>
        <dsp:cNvSpPr/>
      </dsp:nvSpPr>
      <dsp:spPr>
        <a:xfrm>
          <a:off x="2201828" y="292694"/>
          <a:ext cx="4387832" cy="4387832"/>
        </a:xfrm>
        <a:custGeom>
          <a:avLst/>
          <a:gdLst/>
          <a:ahLst/>
          <a:cxnLst/>
          <a:rect l="0" t="0" r="0" b="0"/>
          <a:pathLst>
            <a:path>
              <a:moveTo>
                <a:pt x="275108" y="3257610"/>
              </a:moveTo>
              <a:arcTo wR="2193916" hR="2193916" stAng="9059888" swAng="1182082"/>
            </a:path>
          </a:pathLst>
        </a:custGeom>
        <a:noFill/>
        <a:ln w="100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7B29A-B8C9-4D63-A286-DF2B4160173B}">
      <dsp:nvSpPr>
        <dsp:cNvPr id="0" name=""/>
        <dsp:cNvSpPr/>
      </dsp:nvSpPr>
      <dsp:spPr>
        <a:xfrm>
          <a:off x="1008809" y="1540772"/>
          <a:ext cx="2586189" cy="129284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Правовое просвещение и информирование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071920" y="1603883"/>
        <a:ext cx="2459967" cy="1166621"/>
      </dsp:txXfrm>
    </dsp:sp>
    <dsp:sp modelId="{CE5EE6D8-099A-4582-85D6-913FEACAD6DD}">
      <dsp:nvSpPr>
        <dsp:cNvPr id="0" name=""/>
        <dsp:cNvSpPr/>
      </dsp:nvSpPr>
      <dsp:spPr>
        <a:xfrm>
          <a:off x="2184555" y="630229"/>
          <a:ext cx="4387832" cy="4387832"/>
        </a:xfrm>
        <a:custGeom>
          <a:avLst/>
          <a:gdLst/>
          <a:ahLst/>
          <a:cxnLst/>
          <a:rect l="0" t="0" r="0" b="0"/>
          <a:pathLst>
            <a:path>
              <a:moveTo>
                <a:pt x="418654" y="904841"/>
              </a:moveTo>
              <a:arcTo wR="2193916" hR="2193916" stAng="12959078" swAng="1085590"/>
            </a:path>
          </a:pathLst>
        </a:custGeom>
        <a:noFill/>
        <a:ln w="100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E138B4F-D77C-48EE-A536-74505509F64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92221-5723-447D-BC45-EDD365A7640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8B4F-D77C-48EE-A536-74505509F64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2221-5723-447D-BC45-EDD365A76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E138B4F-D77C-48EE-A536-74505509F64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E492221-5723-447D-BC45-EDD365A7640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8B4F-D77C-48EE-A536-74505509F64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492221-5723-447D-BC45-EDD365A764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8B4F-D77C-48EE-A536-74505509F64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E492221-5723-447D-BC45-EDD365A7640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138B4F-D77C-48EE-A536-74505509F64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E492221-5723-447D-BC45-EDD365A7640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138B4F-D77C-48EE-A536-74505509F64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E492221-5723-447D-BC45-EDD365A7640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8B4F-D77C-48EE-A536-74505509F64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492221-5723-447D-BC45-EDD365A76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8B4F-D77C-48EE-A536-74505509F64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92221-5723-447D-BC45-EDD365A76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8B4F-D77C-48EE-A536-74505509F64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492221-5723-447D-BC45-EDD365A7640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E138B4F-D77C-48EE-A536-74505509F64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E492221-5723-447D-BC45-EDD365A7640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138B4F-D77C-48EE-A536-74505509F643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492221-5723-447D-BC45-EDD365A764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1.jpe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4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0.jpe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4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6.jpe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4.png"/><Relationship Id="rId4" Type="http://schemas.openxmlformats.org/officeDocument/2006/relationships/image" Target="../media/image23.jpe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8083624" cy="46805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Правовая клиника юридического факультета </a:t>
            </a:r>
            <a:r>
              <a:rPr lang="ru-RU" dirty="0" err="1" smtClean="0"/>
              <a:t>улгу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Администратор\Desktop\ULSU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92696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4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6"/>
    </mc:Choice>
    <mc:Fallback xmlns="">
      <p:transition spd="slow" advTm="5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12968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Подготовка  и участие в конкурсах по профессиональным навыкам юриста</a:t>
            </a:r>
            <a:endParaRPr lang="ru-RU" sz="2800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107504" y="1589566"/>
            <a:ext cx="4388296" cy="493577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Конкурс по международному праву им. Ф. </a:t>
            </a:r>
            <a:r>
              <a:rPr lang="ru-RU" sz="2400" dirty="0" err="1" smtClean="0"/>
              <a:t>Джессопа</a:t>
            </a: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Конкурс юридической консультации им. Л. Брауна и Ф. </a:t>
            </a:r>
            <a:r>
              <a:rPr lang="ru-RU" sz="2400" dirty="0" err="1" smtClean="0"/>
              <a:t>Мостена</a:t>
            </a: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Модель Международного уголовного суда</a:t>
            </a:r>
            <a:endParaRPr lang="ru-RU" sz="24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83885"/>
            <a:ext cx="2880320" cy="1919135"/>
          </a:xfrm>
        </p:spPr>
      </p:pic>
      <p:pic>
        <p:nvPicPr>
          <p:cNvPr id="4098" name="Picture 2" descr="C:\Users\Администратор\Desktop\С рабочего Комп\Т\Фото для музея\Правовая клиника Фото 2\6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583885"/>
            <a:ext cx="2821771" cy="18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С рабочего Комп\Т\Правовая клиника ФОТО и СКАНЫ для музея\Джессоп\Джессоп 2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83885"/>
            <a:ext cx="2508243" cy="18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дминистратор\Desktop\С рабочего Комп\Т\Правовая клиника ФОТО и СКАНЫ для музея\ICCC 2011\ICCC-2011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63" y="1772816"/>
            <a:ext cx="3276364" cy="218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9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9"/>
    </mc:Choice>
    <mc:Fallback xmlns="">
      <p:transition spd="slow" advTm="12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640960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Участие в семинарах, тренингах, конференциях,  проектах,  связанных с вопросами БЮП </a:t>
            </a:r>
            <a:endParaRPr lang="ru-RU" sz="2800" b="1" dirty="0"/>
          </a:p>
        </p:txBody>
      </p:sp>
      <p:pic>
        <p:nvPicPr>
          <p:cNvPr id="7" name="Объект 11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672408" cy="2109033"/>
          </a:xfrm>
        </p:spPr>
      </p:pic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251520" y="1589566"/>
            <a:ext cx="4536504" cy="515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Сотрудничество с :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ru-RU" sz="1600" dirty="0" smtClean="0"/>
              <a:t>Уполномоченным </a:t>
            </a:r>
            <a:r>
              <a:rPr lang="ru-RU" sz="1600" dirty="0"/>
              <a:t>по правам  человека в УО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ru-RU" sz="1600" dirty="0"/>
              <a:t>С Адвокатской палатой УО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ru-RU" sz="1600" dirty="0"/>
              <a:t>Общественной наблюдательной комиссией  УО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ru-RU" sz="1600" dirty="0"/>
              <a:t>Нотариальной палатой </a:t>
            </a:r>
            <a:r>
              <a:rPr lang="ru-RU" sz="1600" dirty="0" smtClean="0"/>
              <a:t>УО</a:t>
            </a:r>
            <a:endParaRPr lang="ru-RU" sz="1600" dirty="0"/>
          </a:p>
        </p:txBody>
      </p:sp>
      <p:pic>
        <p:nvPicPr>
          <p:cNvPr id="5122" name="Picture 2" descr="C:\Users\Администратор\Desktop\Мероприятия 14-15\Фото Семинары 21 и 25 ноября 2014\Seminar 25.11.14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21794"/>
            <a:ext cx="3793218" cy="177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Администратор\Desktop\Мероприятия 14-15\Фото Семинары 21 и 25 ноября 2014\25-11-2014_19-57-38\DSC_84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25450"/>
            <a:ext cx="358769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0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3"/>
    </mc:Choice>
    <mc:Fallback xmlns="">
      <p:transition spd="slow" advTm="12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30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200" b="1" dirty="0" smtClean="0"/>
              <a:t>Участие </a:t>
            </a:r>
            <a:r>
              <a:rPr lang="ru-RU" sz="2200" b="1" dirty="0"/>
              <a:t>в совместном проекте Минюста России и Совета Европы </a:t>
            </a:r>
            <a:r>
              <a:rPr lang="ru-RU" sz="2200" b="1" dirty="0" smtClean="0"/>
              <a:t>«Оказание бесплатной юридической помощи социально незащищённым категориям граждан в РФ»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589566"/>
            <a:ext cx="4392488" cy="500778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Студенты юридического факультета опросили 480 жителей г. Ульяновска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Результаты опроса легли в основу мер по совершенствованию системы БЮП,  реализация которых началась в 2016г.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3" descr="C:\Users\Администратор\Desktop\Мероприятия 2015-2016\Seminar16022016 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960440" cy="269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9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56"/>
    </mc:Choice>
    <mc:Fallback xmlns="">
      <p:transition spd="slow" advTm="16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640960" cy="99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Взаимодействие со студенческими организациями юридического факультета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ПК работает в постоянном взаимодействии, проводит совместно мероприятия с: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Первичной профсоюзной организацией студентов </a:t>
            </a:r>
            <a:r>
              <a:rPr lang="ru-RU" b="1" dirty="0" err="1" smtClean="0">
                <a:solidFill>
                  <a:srgbClr val="0070C0"/>
                </a:solidFill>
              </a:rPr>
              <a:t>УлГУ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Советом молодых юристов </a:t>
            </a:r>
            <a:r>
              <a:rPr lang="ru-RU" b="1" smtClean="0">
                <a:solidFill>
                  <a:srgbClr val="0070C0"/>
                </a:solidFill>
              </a:rPr>
              <a:t>ЮФ 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ОСС «Анклав»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0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76"/>
    </mc:Choice>
    <mc:Fallback xmlns="">
      <p:transition spd="slow" advTm="12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Правовая клиника </a:t>
            </a:r>
            <a:r>
              <a:rPr lang="ru-RU" sz="3600" b="1" dirty="0" err="1" smtClean="0"/>
              <a:t>УлГУ</a:t>
            </a:r>
            <a:r>
              <a:rPr lang="ru-RU" sz="3600" b="1" dirty="0" smtClean="0"/>
              <a:t> основана в 1999г.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84976" cy="506916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ЦЕЛИ:</a:t>
            </a:r>
          </a:p>
          <a:p>
            <a:pPr lvl="0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dirty="0" smtClean="0"/>
              <a:t>воспитание профессиональных социально ориентированных юристов</a:t>
            </a:r>
            <a:endParaRPr lang="ru-RU" b="1" dirty="0" smtClean="0"/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dirty="0" smtClean="0"/>
              <a:t>оказание бесплатной юридической помощи малоимущим гражданам</a:t>
            </a:r>
            <a:endParaRPr lang="ru-RU" b="1" dirty="0" smtClean="0"/>
          </a:p>
          <a:p>
            <a:pPr marL="0" lvl="0" indent="0">
              <a:buNone/>
            </a:pPr>
            <a:r>
              <a:rPr lang="ru-RU" dirty="0" smtClean="0">
                <a:solidFill>
                  <a:srgbClr val="00B0F0"/>
                </a:solidFill>
              </a:rPr>
              <a:t>ЗАДАЧИ:</a:t>
            </a:r>
            <a:endParaRPr lang="ru-RU" b="1" dirty="0" smtClean="0">
              <a:solidFill>
                <a:srgbClr val="00B0F0"/>
              </a:solidFill>
            </a:endParaRPr>
          </a:p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ru-RU" dirty="0" smtClean="0"/>
              <a:t>обучени</a:t>
            </a:r>
            <a:r>
              <a:rPr lang="ru-RU" dirty="0"/>
              <a:t>е</a:t>
            </a:r>
            <a:r>
              <a:rPr lang="ru-RU" dirty="0" smtClean="0"/>
              <a:t> </a:t>
            </a:r>
            <a:r>
              <a:rPr lang="ru-RU" dirty="0"/>
              <a:t>студентов старших курсов юридического факультета практическим навыкам работы по специальности, </a:t>
            </a:r>
            <a:r>
              <a:rPr lang="ru-RU" dirty="0" smtClean="0"/>
              <a:t>закрепление </a:t>
            </a:r>
            <a:r>
              <a:rPr lang="ru-RU" dirty="0"/>
              <a:t>и углубления знаний, полученных студентами в ходе теоретического </a:t>
            </a:r>
            <a:r>
              <a:rPr lang="ru-RU" dirty="0" smtClean="0"/>
              <a:t>обучения</a:t>
            </a:r>
            <a:endParaRPr lang="ru-RU" dirty="0"/>
          </a:p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ru-RU" dirty="0" smtClean="0"/>
              <a:t>профессиональная ориентация, адаптация </a:t>
            </a:r>
            <a:r>
              <a:rPr lang="ru-RU" dirty="0"/>
              <a:t>и </a:t>
            </a:r>
            <a:r>
              <a:rPr lang="ru-RU" dirty="0" smtClean="0"/>
              <a:t>специализация студентов</a:t>
            </a:r>
            <a:endParaRPr lang="ru-RU" dirty="0"/>
          </a:p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ru-RU" dirty="0" smtClean="0"/>
              <a:t>интеграция </a:t>
            </a:r>
            <a:r>
              <a:rPr lang="ru-RU" dirty="0"/>
              <a:t>подготавливаемых молодых специалистов в профессиональное сообщество города и </a:t>
            </a:r>
            <a:r>
              <a:rPr lang="ru-RU" dirty="0" smtClean="0"/>
              <a:t>региона</a:t>
            </a:r>
            <a:endParaRPr lang="ru-RU" dirty="0"/>
          </a:p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ru-RU" dirty="0" smtClean="0"/>
              <a:t>внедрения </a:t>
            </a:r>
            <a:r>
              <a:rPr lang="ru-RU" dirty="0"/>
              <a:t>новых методик по обучению студентов - </a:t>
            </a:r>
            <a:r>
              <a:rPr lang="ru-RU" dirty="0" smtClean="0"/>
              <a:t>юристов</a:t>
            </a:r>
            <a:endParaRPr lang="ru-RU" dirty="0"/>
          </a:p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ru-RU" dirty="0" smtClean="0"/>
              <a:t>разработка и апробация  инновационных программ, курсов обучения и воспитания юристов с использованием активных методов обучения</a:t>
            </a:r>
            <a:endParaRPr lang="ru-RU" b="1" dirty="0" smtClean="0"/>
          </a:p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ru-RU" dirty="0" smtClean="0"/>
              <a:t>предоставление студентами клинки возможности  получить опыт практической работы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5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85"/>
    </mc:Choice>
    <mc:Fallback xmlns="">
      <p:transition spd="slow" advTm="23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</p:spPr>
        <p:txBody>
          <a:bodyPr/>
          <a:lstStyle/>
          <a:p>
            <a:pPr algn="ctr"/>
            <a:r>
              <a:rPr lang="ru-RU" dirty="0" smtClean="0"/>
              <a:t>Направления деятельности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17674355"/>
              </p:ext>
            </p:extLst>
          </p:nvPr>
        </p:nvGraphicFramePr>
        <p:xfrm>
          <a:off x="250825" y="1600200"/>
          <a:ext cx="864235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0"/>
    </mc:Choice>
    <mc:Fallback xmlns="">
      <p:transition spd="slow" advTm="8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12968" cy="990600"/>
          </a:xfrm>
        </p:spPr>
        <p:txBody>
          <a:bodyPr/>
          <a:lstStyle/>
          <a:p>
            <a:pPr algn="ctr"/>
            <a:r>
              <a:rPr lang="ru-RU" dirty="0" smtClean="0"/>
              <a:t>Оказание БЮП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3" y="1600200"/>
            <a:ext cx="8899841" cy="514116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200" dirty="0"/>
              <a:t>Студенты  и магистры ПК, прошедшие специальную подготовку, оказывают БЮП под руководством преподавателей – кураторов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/>
              <a:t>Студенты дежурят и оказывают БЮП в приёмной ПК, в ходе выездных мероприятий, в общественных приёмных органов власти и должностных </a:t>
            </a:r>
            <a:r>
              <a:rPr lang="ru-RU" sz="2200" dirty="0" smtClean="0"/>
              <a:t>лиц</a:t>
            </a:r>
            <a:endParaRPr lang="ru-RU" sz="2200" dirty="0"/>
          </a:p>
          <a:p>
            <a:pPr algn="just">
              <a:buFont typeface="Wingdings" pitchFamily="2" charset="2"/>
              <a:buChar char="Ø"/>
            </a:pPr>
            <a:r>
              <a:rPr lang="ru-RU" sz="2200" dirty="0"/>
              <a:t>Ежегодно помощь  в ПК получают </a:t>
            </a:r>
            <a:r>
              <a:rPr lang="ru-RU" sz="2200" dirty="0" smtClean="0"/>
              <a:t> БЮП </a:t>
            </a:r>
            <a:r>
              <a:rPr lang="ru-RU" sz="2200" dirty="0"/>
              <a:t>до 160 жителей </a:t>
            </a:r>
            <a:endParaRPr lang="en-US" sz="2200" dirty="0" smtClean="0"/>
          </a:p>
          <a:p>
            <a:pPr marL="0" indent="0" algn="just">
              <a:buNone/>
            </a:pPr>
            <a:r>
              <a:rPr lang="ru-RU" sz="2200" dirty="0" smtClean="0"/>
              <a:t>г</a:t>
            </a:r>
            <a:r>
              <a:rPr lang="ru-RU" sz="2200" dirty="0"/>
              <a:t>. </a:t>
            </a:r>
            <a:r>
              <a:rPr lang="ru-RU" sz="2200" dirty="0" smtClean="0"/>
              <a:t> Ульяновска  и </a:t>
            </a:r>
            <a:r>
              <a:rPr lang="ru-RU" sz="2200" dirty="0"/>
              <a:t>Ульяновской области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665137"/>
            <a:ext cx="3060340" cy="204022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53136"/>
            <a:ext cx="2736304" cy="2052228"/>
          </a:xfrm>
          <a:prstGeom prst="rect">
            <a:avLst/>
          </a:prstGeom>
        </p:spPr>
      </p:pic>
      <p:pic>
        <p:nvPicPr>
          <p:cNvPr id="7170" name="Picture 2" descr="___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419" y="3847864"/>
            <a:ext cx="20669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3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00"/>
    </mc:Choice>
    <mc:Fallback xmlns="">
      <p:transition spd="slow" advTm="11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12968" cy="990600"/>
          </a:xfrm>
        </p:spPr>
        <p:txBody>
          <a:bodyPr/>
          <a:lstStyle/>
          <a:p>
            <a:pPr algn="ctr"/>
            <a:r>
              <a:rPr lang="ru-RU" dirty="0" smtClean="0"/>
              <a:t>Правовое просвещение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Уроки правовой грамотности, дебаты, деловые игры  для школьников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и студентов</a:t>
            </a: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2450232" cy="1837674"/>
          </a:xfrm>
          <a:prstGeom prst="rect">
            <a:avLst/>
          </a:prstGeom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615174"/>
            <a:ext cx="2535262" cy="1901447"/>
          </a:xfrm>
          <a:prstGeom prst="rect">
            <a:avLst/>
          </a:prstGeom>
        </p:spPr>
      </p:pic>
      <p:pic>
        <p:nvPicPr>
          <p:cNvPr id="6" name="Объект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08920"/>
            <a:ext cx="2608130" cy="1467073"/>
          </a:xfrm>
          <a:prstGeom prst="rect">
            <a:avLst/>
          </a:prstGeom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97152"/>
            <a:ext cx="2391246" cy="1793435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01" y="5013176"/>
            <a:ext cx="2259702" cy="16947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17776" y="2492896"/>
            <a:ext cx="33824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Темы:</a:t>
            </a:r>
          </a:p>
          <a:p>
            <a:r>
              <a:rPr lang="ru-RU" dirty="0">
                <a:solidFill>
                  <a:srgbClr val="FF0000"/>
                </a:solidFill>
              </a:rPr>
              <a:t>Права </a:t>
            </a:r>
            <a:r>
              <a:rPr lang="ru-RU" dirty="0" smtClean="0">
                <a:solidFill>
                  <a:srgbClr val="FF0000"/>
                </a:solidFill>
              </a:rPr>
              <a:t>человека.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Права </a:t>
            </a:r>
            <a:r>
              <a:rPr lang="ru-RU" dirty="0">
                <a:solidFill>
                  <a:srgbClr val="FF0000"/>
                </a:solidFill>
              </a:rPr>
              <a:t>ребёнка</a:t>
            </a:r>
          </a:p>
          <a:p>
            <a:r>
              <a:rPr lang="ru-RU" dirty="0">
                <a:solidFill>
                  <a:srgbClr val="FF0000"/>
                </a:solidFill>
              </a:rPr>
              <a:t>Защита прав потребителей</a:t>
            </a:r>
          </a:p>
          <a:p>
            <a:r>
              <a:rPr lang="ru-RU" dirty="0">
                <a:solidFill>
                  <a:srgbClr val="FF0000"/>
                </a:solidFill>
              </a:rPr>
              <a:t>Конституция РФ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Истоки и последствия использования «языка ненависти»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Смертная казнь: за и против </a:t>
            </a:r>
            <a:r>
              <a:rPr lang="ru-RU" sz="1050" dirty="0" smtClean="0">
                <a:solidFill>
                  <a:srgbClr val="FF0000"/>
                </a:solidFill>
              </a:rPr>
              <a:t>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 др.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4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30"/>
    </mc:Choice>
    <mc:Fallback xmlns="">
      <p:transition spd="slow" advTm="12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30560"/>
          </a:xfrm>
        </p:spPr>
        <p:txBody>
          <a:bodyPr/>
          <a:lstStyle/>
          <a:p>
            <a:pPr algn="ctr"/>
            <a:r>
              <a:rPr lang="ru-RU" dirty="0" smtClean="0"/>
              <a:t>Правовое просвещение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568952" cy="49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Лекции по правовым вопросам и правовое </a:t>
            </a:r>
            <a:r>
              <a:rPr lang="ru-RU" sz="2400" b="1" dirty="0" err="1" smtClean="0">
                <a:solidFill>
                  <a:srgbClr val="0070C0"/>
                </a:solidFill>
              </a:rPr>
              <a:t>инвормирование</a:t>
            </a:r>
            <a:r>
              <a:rPr lang="ru-RU" sz="2400" b="1" dirty="0" smtClean="0">
                <a:solidFill>
                  <a:srgbClr val="0070C0"/>
                </a:solidFill>
              </a:rPr>
              <a:t> студентов и взрослых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Объект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4891"/>
            <a:ext cx="3037969" cy="2024521"/>
          </a:xfrm>
          <a:prstGeom prst="rect">
            <a:avLst/>
          </a:prstGeom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75872"/>
            <a:ext cx="2964354" cy="1976237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5" y="4768847"/>
            <a:ext cx="2882280" cy="1921520"/>
          </a:xfrm>
          <a:prstGeom prst="rect">
            <a:avLst/>
          </a:prstGeom>
        </p:spPr>
      </p:pic>
      <p:pic>
        <p:nvPicPr>
          <p:cNvPr id="2052" name="Picture 4" descr="C:\Users\Администратор\Desktop\С рабочего Комп\Т\Фото для музея\P108058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570" y="4768846"/>
            <a:ext cx="2936920" cy="192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63888" y="2780928"/>
            <a:ext cx="20882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Темы:</a:t>
            </a:r>
          </a:p>
          <a:p>
            <a:endParaRPr lang="ru-RU" b="1" dirty="0"/>
          </a:p>
          <a:p>
            <a:r>
              <a:rPr lang="ru-RU" dirty="0">
                <a:solidFill>
                  <a:srgbClr val="FF0000"/>
                </a:solidFill>
              </a:rPr>
              <a:t>Дачная </a:t>
            </a:r>
            <a:r>
              <a:rPr lang="ru-RU" dirty="0" smtClean="0">
                <a:solidFill>
                  <a:srgbClr val="FF0000"/>
                </a:solidFill>
              </a:rPr>
              <a:t>амнистия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Социальные льготы и </a:t>
            </a:r>
            <a:r>
              <a:rPr lang="ru-RU" dirty="0" smtClean="0">
                <a:solidFill>
                  <a:srgbClr val="FF0000"/>
                </a:solidFill>
              </a:rPr>
              <a:t>гарантии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Защита трудовых прав  и др.</a:t>
            </a:r>
          </a:p>
        </p:txBody>
      </p:sp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0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1"/>
    </mc:Choice>
    <mc:Fallback xmlns="">
      <p:transition spd="slow" advTm="10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64096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3100" b="1" dirty="0" smtClean="0"/>
              <a:t>Оказание БЮП и правовое просвещение воспитанников детских домов</a:t>
            </a:r>
            <a:endParaRPr lang="ru-RU" sz="31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2952328" cy="196329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0848"/>
            <a:ext cx="3182637" cy="2120929"/>
          </a:xfr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71371"/>
            <a:ext cx="3024336" cy="2015436"/>
          </a:xfrm>
          <a:prstGeom prst="rect">
            <a:avLst/>
          </a:prstGeom>
        </p:spPr>
      </p:pic>
      <p:pic>
        <p:nvPicPr>
          <p:cNvPr id="10" name="Объект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471371"/>
            <a:ext cx="3039318" cy="2026211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1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3"/>
    </mc:Choice>
    <mc:Fallback xmlns="">
      <p:transition spd="slow" advTm="9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025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Обучение профессиональным навыкам</a:t>
            </a:r>
            <a:endParaRPr lang="ru-RU" sz="3200" b="1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"/>
          </p:nvPr>
        </p:nvSpPr>
        <p:spPr>
          <a:xfrm>
            <a:off x="323528" y="1652786"/>
            <a:ext cx="4032448" cy="487255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Интервьюирование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Консультирование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Анализ дела и выработка позиции по делу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Основы юридической техники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Система БЮП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Основы делопроизводства в ПК</a:t>
            </a:r>
          </a:p>
        </p:txBody>
      </p:sp>
      <p:pic>
        <p:nvPicPr>
          <p:cNvPr id="1026" name="Picture 2" descr="C:\Users\Администратор\Desktop\zpp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61964"/>
            <a:ext cx="2088232" cy="117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С рабочего Комп\Т\Фото для музея\Правовая клиника Фото 1\IMG_6417-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96952"/>
            <a:ext cx="2088232" cy="139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716016" y="4581128"/>
            <a:ext cx="42484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</a:rPr>
              <a:t>Формы обучения в ПК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/>
              <a:t>факультатив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/>
              <a:t>п</a:t>
            </a:r>
            <a:r>
              <a:rPr lang="ru-RU" sz="2200" dirty="0" smtClean="0"/>
              <a:t>рактика </a:t>
            </a:r>
            <a:r>
              <a:rPr lang="ru-RU" sz="2200" dirty="0"/>
              <a:t>для студентов и магистров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 smtClean="0"/>
              <a:t>спецкурс </a:t>
            </a:r>
            <a:r>
              <a:rPr lang="ru-RU" sz="2200" dirty="0"/>
              <a:t>«Оказания правовой помощи населению»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5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42"/>
    </mc:Choice>
    <mc:Fallback xmlns="">
      <p:transition spd="slow" advTm="13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99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Подготовка  и распространение информационно-справочных материалов по правовым вопросам</a:t>
            </a:r>
            <a:endParaRPr lang="ru-RU" sz="24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437112"/>
            <a:ext cx="2647082" cy="176472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43" y="1589088"/>
            <a:ext cx="1779949" cy="2491929"/>
          </a:xfrm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1556792"/>
            <a:ext cx="1800201" cy="2520282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107944"/>
            <a:ext cx="1800200" cy="2520280"/>
          </a:xfrm>
          <a:prstGeom prst="rect">
            <a:avLst/>
          </a:prstGeom>
        </p:spPr>
      </p:pic>
      <p:pic>
        <p:nvPicPr>
          <p:cNvPr id="3074" name="Picture 2" descr="C:\Users\Администратор\Desktop\С рабочего Комп\Т\Фото для музея\Express2013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41" y="1687056"/>
            <a:ext cx="2224137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38"/>
    </mc:Choice>
    <mc:Fallback xmlns="">
      <p:transition spd="slow" advTm="10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216</TotalTime>
  <Words>418</Words>
  <Application>Microsoft Office PowerPoint</Application>
  <PresentationFormat>Экран (4:3)</PresentationFormat>
  <Paragraphs>75</Paragraphs>
  <Slides>13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Обычная</vt:lpstr>
      <vt:lpstr>              Правовая клиника юридического факультета улгу  </vt:lpstr>
      <vt:lpstr>Правовая клиника УлГУ основана в 1999г.</vt:lpstr>
      <vt:lpstr>Направления деятельности</vt:lpstr>
      <vt:lpstr>Оказание БЮП</vt:lpstr>
      <vt:lpstr>Правовое просвещение</vt:lpstr>
      <vt:lpstr>Правовое просвещение</vt:lpstr>
      <vt:lpstr> Оказание БЮП и правовое просвещение воспитанников детских домов</vt:lpstr>
      <vt:lpstr>Обучение профессиональным навыкам</vt:lpstr>
      <vt:lpstr>Подготовка  и распространение информационно-справочных материалов по правовым вопросам</vt:lpstr>
      <vt:lpstr>Подготовка  и участие в конкурсах по профессиональным навыкам юриста</vt:lpstr>
      <vt:lpstr>Участие в семинарах, тренингах, конференциях,  проектах,  связанных с вопросами БЮП </vt:lpstr>
      <vt:lpstr> Участие в совместном проекте Минюста России и Совета Европы «Оказание бесплатной юридической помощи социально незащищённым категориям граждан в РФ» </vt:lpstr>
      <vt:lpstr>Взаимодействие со студенческими организациями юридического факультета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38</cp:revision>
  <dcterms:created xsi:type="dcterms:W3CDTF">2017-01-26T12:58:54Z</dcterms:created>
  <dcterms:modified xsi:type="dcterms:W3CDTF">2018-01-15T11:41:21Z</dcterms:modified>
</cp:coreProperties>
</file>