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3" r:id="rId3"/>
    <p:sldId id="257" r:id="rId4"/>
    <p:sldId id="284" r:id="rId5"/>
    <p:sldId id="260" r:id="rId6"/>
    <p:sldId id="265" r:id="rId7"/>
    <p:sldId id="266" r:id="rId8"/>
    <p:sldId id="280" r:id="rId9"/>
    <p:sldId id="268" r:id="rId10"/>
    <p:sldId id="269" r:id="rId11"/>
    <p:sldId id="270" r:id="rId12"/>
    <p:sldId id="272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8A322B-546F-4666-8FDB-B99F19E4EE17}" type="doc">
      <dgm:prSet loTypeId="urn:microsoft.com/office/officeart/2005/8/layout/cycle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0E92416-A821-4C1E-BA52-97BCADEBD72A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Оказание БЮП</a:t>
          </a:r>
          <a:endParaRPr lang="ru-RU" b="1" dirty="0">
            <a:solidFill>
              <a:schemeClr val="tx1"/>
            </a:solidFill>
          </a:endParaRPr>
        </a:p>
      </dgm:t>
    </dgm:pt>
    <dgm:pt modelId="{27224DBE-D87B-4C3D-A336-3311F975BB28}" type="parTrans" cxnId="{F7C3310D-E170-4FF0-B3E9-45694BB45286}">
      <dgm:prSet/>
      <dgm:spPr/>
      <dgm:t>
        <a:bodyPr/>
        <a:lstStyle/>
        <a:p>
          <a:endParaRPr lang="ru-RU"/>
        </a:p>
      </dgm:t>
    </dgm:pt>
    <dgm:pt modelId="{B1F8027D-068F-41A7-B3A8-FF7D4F7E2AA0}" type="sibTrans" cxnId="{F7C3310D-E170-4FF0-B3E9-45694BB45286}">
      <dgm:prSet/>
      <dgm:spPr/>
      <dgm:t>
        <a:bodyPr/>
        <a:lstStyle/>
        <a:p>
          <a:endParaRPr lang="ru-RU"/>
        </a:p>
      </dgm:t>
    </dgm:pt>
    <dgm:pt modelId="{29EA50EC-5C42-4D98-B616-2041A1D7B82A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Обучение профессиональным навыкам</a:t>
          </a:r>
          <a:endParaRPr lang="ru-RU" b="1" dirty="0">
            <a:solidFill>
              <a:schemeClr val="tx1"/>
            </a:solidFill>
          </a:endParaRPr>
        </a:p>
      </dgm:t>
    </dgm:pt>
    <dgm:pt modelId="{F33D5201-A802-46BB-9049-FFF4E6DA6EED}" type="parTrans" cxnId="{19EF56DA-A7FD-4763-9401-F3AEC1EFB9D6}">
      <dgm:prSet/>
      <dgm:spPr/>
      <dgm:t>
        <a:bodyPr/>
        <a:lstStyle/>
        <a:p>
          <a:endParaRPr lang="ru-RU"/>
        </a:p>
      </dgm:t>
    </dgm:pt>
    <dgm:pt modelId="{E2B9885B-2586-4864-B61E-44E8114D33B6}" type="sibTrans" cxnId="{19EF56DA-A7FD-4763-9401-F3AEC1EFB9D6}">
      <dgm:prSet/>
      <dgm:spPr/>
      <dgm:t>
        <a:bodyPr/>
        <a:lstStyle/>
        <a:p>
          <a:endParaRPr lang="ru-RU"/>
        </a:p>
      </dgm:t>
    </dgm:pt>
    <dgm:pt modelId="{F1D8BDEA-8BD4-49C4-86FD-D6BBD560C001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Апробация новых методик обучения</a:t>
          </a:r>
          <a:endParaRPr lang="ru-RU" b="1" dirty="0">
            <a:solidFill>
              <a:schemeClr val="tx1"/>
            </a:solidFill>
          </a:endParaRPr>
        </a:p>
      </dgm:t>
    </dgm:pt>
    <dgm:pt modelId="{0E00A221-C34A-41F3-9C92-D56721FF7797}" type="parTrans" cxnId="{8EF1D543-659B-4A7D-A7E6-EB0D4C36ACC3}">
      <dgm:prSet/>
      <dgm:spPr/>
      <dgm:t>
        <a:bodyPr/>
        <a:lstStyle/>
        <a:p>
          <a:endParaRPr lang="ru-RU"/>
        </a:p>
      </dgm:t>
    </dgm:pt>
    <dgm:pt modelId="{2B385CDB-A8EE-44E3-BB54-504AF21E957B}" type="sibTrans" cxnId="{8EF1D543-659B-4A7D-A7E6-EB0D4C36ACC3}">
      <dgm:prSet/>
      <dgm:spPr/>
      <dgm:t>
        <a:bodyPr/>
        <a:lstStyle/>
        <a:p>
          <a:endParaRPr lang="ru-RU"/>
        </a:p>
      </dgm:t>
    </dgm:pt>
    <dgm:pt modelId="{3E9C15ED-748C-4AC0-A31D-96D414344F51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Подготовка к конкурсам по профессиональным навыкам </a:t>
          </a:r>
          <a:endParaRPr lang="ru-RU" b="1" dirty="0">
            <a:solidFill>
              <a:srgbClr val="002060"/>
            </a:solidFill>
          </a:endParaRPr>
        </a:p>
      </dgm:t>
    </dgm:pt>
    <dgm:pt modelId="{4621ED9E-DDDF-4E48-A601-8914EA21B826}" type="parTrans" cxnId="{AD25838C-5C66-430A-AF34-B6F0BD9184CC}">
      <dgm:prSet/>
      <dgm:spPr/>
      <dgm:t>
        <a:bodyPr/>
        <a:lstStyle/>
        <a:p>
          <a:endParaRPr lang="ru-RU"/>
        </a:p>
      </dgm:t>
    </dgm:pt>
    <dgm:pt modelId="{A77C30FD-B402-4296-B8BA-EE1338E0B8A7}" type="sibTrans" cxnId="{AD25838C-5C66-430A-AF34-B6F0BD9184CC}">
      <dgm:prSet/>
      <dgm:spPr/>
      <dgm:t>
        <a:bodyPr/>
        <a:lstStyle/>
        <a:p>
          <a:endParaRPr lang="ru-RU"/>
        </a:p>
      </dgm:t>
    </dgm:pt>
    <dgm:pt modelId="{27640A31-6562-4022-A7BE-35F79495CF0E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Правовое просвещение и информирование</a:t>
          </a:r>
          <a:endParaRPr lang="ru-RU" b="1" dirty="0">
            <a:solidFill>
              <a:schemeClr val="tx1"/>
            </a:solidFill>
          </a:endParaRPr>
        </a:p>
      </dgm:t>
    </dgm:pt>
    <dgm:pt modelId="{BC01FC95-0659-4CC8-BC70-A40B84D98A5E}" type="parTrans" cxnId="{5ACFF95C-D828-4248-BD0A-39CF25B51672}">
      <dgm:prSet/>
      <dgm:spPr/>
      <dgm:t>
        <a:bodyPr/>
        <a:lstStyle/>
        <a:p>
          <a:endParaRPr lang="ru-RU"/>
        </a:p>
      </dgm:t>
    </dgm:pt>
    <dgm:pt modelId="{842EC6B3-4250-49C2-954E-8C2658A186CA}" type="sibTrans" cxnId="{5ACFF95C-D828-4248-BD0A-39CF25B51672}">
      <dgm:prSet/>
      <dgm:spPr/>
      <dgm:t>
        <a:bodyPr/>
        <a:lstStyle/>
        <a:p>
          <a:endParaRPr lang="ru-RU"/>
        </a:p>
      </dgm:t>
    </dgm:pt>
    <dgm:pt modelId="{3F073413-1A28-4D3F-8451-92B7C3578C86}" type="pres">
      <dgm:prSet presAssocID="{388A322B-546F-4666-8FDB-B99F19E4EE1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36ECD2-BEDB-44E1-965A-1F25BA9423D7}" type="pres">
      <dgm:prSet presAssocID="{10E92416-A821-4C1E-BA52-97BCADEBD72A}" presName="node" presStyleLbl="node1" presStyleIdx="0" presStyleCnt="5" custScaleX="152185" custScaleY="121013" custRadScaleRad="96896" custRadScaleInc="1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C43237-3983-44AD-9AC9-D7E169EBD958}" type="pres">
      <dgm:prSet presAssocID="{10E92416-A821-4C1E-BA52-97BCADEBD72A}" presName="spNode" presStyleCnt="0"/>
      <dgm:spPr/>
    </dgm:pt>
    <dgm:pt modelId="{659B662C-CC31-4792-AA1B-33D1406AF094}" type="pres">
      <dgm:prSet presAssocID="{B1F8027D-068F-41A7-B3A8-FF7D4F7E2AA0}" presName="sibTrans" presStyleLbl="sibTrans1D1" presStyleIdx="0" presStyleCnt="5"/>
      <dgm:spPr/>
      <dgm:t>
        <a:bodyPr/>
        <a:lstStyle/>
        <a:p>
          <a:endParaRPr lang="ru-RU"/>
        </a:p>
      </dgm:t>
    </dgm:pt>
    <dgm:pt modelId="{02DAAE27-990F-45F3-B1C2-687CF1FC59AD}" type="pres">
      <dgm:prSet presAssocID="{29EA50EC-5C42-4D98-B616-2041A1D7B82A}" presName="node" presStyleLbl="node1" presStyleIdx="1" presStyleCnt="5" custScaleX="141748" custScaleY="131331" custRadScaleRad="98326" custRadScaleInc="12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713563-B596-44A4-9123-69888806E66F}" type="pres">
      <dgm:prSet presAssocID="{29EA50EC-5C42-4D98-B616-2041A1D7B82A}" presName="spNode" presStyleCnt="0"/>
      <dgm:spPr/>
    </dgm:pt>
    <dgm:pt modelId="{1A3CC3EC-5C46-4D8F-9B91-2905481B39CA}" type="pres">
      <dgm:prSet presAssocID="{E2B9885B-2586-4864-B61E-44E8114D33B6}" presName="sibTrans" presStyleLbl="sibTrans1D1" presStyleIdx="1" presStyleCnt="5"/>
      <dgm:spPr/>
      <dgm:t>
        <a:bodyPr/>
        <a:lstStyle/>
        <a:p>
          <a:endParaRPr lang="ru-RU"/>
        </a:p>
      </dgm:t>
    </dgm:pt>
    <dgm:pt modelId="{F0DAA54A-F1EF-4F10-BC24-6860EA906255}" type="pres">
      <dgm:prSet presAssocID="{F1D8BDEA-8BD4-49C4-86FD-D6BBD560C001}" presName="node" presStyleLbl="node1" presStyleIdx="2" presStyleCnt="5" custScaleX="139886" custScaleY="133353" custRadScaleRad="95487" custRadScaleInc="-392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36D812-322B-41B0-9FEA-723EABD3AAFD}" type="pres">
      <dgm:prSet presAssocID="{F1D8BDEA-8BD4-49C4-86FD-D6BBD560C001}" presName="spNode" presStyleCnt="0"/>
      <dgm:spPr/>
    </dgm:pt>
    <dgm:pt modelId="{1B7D62AD-E0D8-4306-8D0E-7926EBCF83D0}" type="pres">
      <dgm:prSet presAssocID="{2B385CDB-A8EE-44E3-BB54-504AF21E957B}" presName="sibTrans" presStyleLbl="sibTrans1D1" presStyleIdx="2" presStyleCnt="5"/>
      <dgm:spPr/>
      <dgm:t>
        <a:bodyPr/>
        <a:lstStyle/>
        <a:p>
          <a:endParaRPr lang="ru-RU"/>
        </a:p>
      </dgm:t>
    </dgm:pt>
    <dgm:pt modelId="{11B207EF-29A0-4A52-A637-8545CA219F78}" type="pres">
      <dgm:prSet presAssocID="{3E9C15ED-748C-4AC0-A31D-96D414344F51}" presName="node" presStyleLbl="node1" presStyleIdx="3" presStyleCnt="5" custScaleX="146938" custScaleY="126472" custRadScaleRad="93693" custRadScaleInc="28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0EA079-2110-49D7-A708-947D39D83681}" type="pres">
      <dgm:prSet presAssocID="{3E9C15ED-748C-4AC0-A31D-96D414344F51}" presName="spNode" presStyleCnt="0"/>
      <dgm:spPr/>
    </dgm:pt>
    <dgm:pt modelId="{7EC14C29-E2E0-4A4F-AFEC-FAB23E3903FD}" type="pres">
      <dgm:prSet presAssocID="{A77C30FD-B402-4296-B8BA-EE1338E0B8A7}" presName="sibTrans" presStyleLbl="sibTrans1D1" presStyleIdx="3" presStyleCnt="5"/>
      <dgm:spPr/>
      <dgm:t>
        <a:bodyPr/>
        <a:lstStyle/>
        <a:p>
          <a:endParaRPr lang="ru-RU"/>
        </a:p>
      </dgm:t>
    </dgm:pt>
    <dgm:pt modelId="{C7F7B29A-B8C9-4D63-A286-DF2B4160173B}" type="pres">
      <dgm:prSet presAssocID="{27640A31-6562-4022-A7BE-35F79495CF0E}" presName="node" presStyleLbl="node1" presStyleIdx="4" presStyleCnt="5" custScaleX="153214" custScaleY="117834" custRadScaleRad="97629" custRadScaleInc="-119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019D44-0B55-4E5A-A637-0E80EE2BABDD}" type="pres">
      <dgm:prSet presAssocID="{27640A31-6562-4022-A7BE-35F79495CF0E}" presName="spNode" presStyleCnt="0"/>
      <dgm:spPr/>
    </dgm:pt>
    <dgm:pt modelId="{CE5EE6D8-099A-4582-85D6-913FEACAD6DD}" type="pres">
      <dgm:prSet presAssocID="{842EC6B3-4250-49C2-954E-8C2658A186CA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D515A841-8C17-4C30-A1A4-CF915BAF85F4}" type="presOf" srcId="{27640A31-6562-4022-A7BE-35F79495CF0E}" destId="{C7F7B29A-B8C9-4D63-A286-DF2B4160173B}" srcOrd="0" destOrd="0" presId="urn:microsoft.com/office/officeart/2005/8/layout/cycle6"/>
    <dgm:cxn modelId="{8EF1D543-659B-4A7D-A7E6-EB0D4C36ACC3}" srcId="{388A322B-546F-4666-8FDB-B99F19E4EE17}" destId="{F1D8BDEA-8BD4-49C4-86FD-D6BBD560C001}" srcOrd="2" destOrd="0" parTransId="{0E00A221-C34A-41F3-9C92-D56721FF7797}" sibTransId="{2B385CDB-A8EE-44E3-BB54-504AF21E957B}"/>
    <dgm:cxn modelId="{5FDA875A-F207-4F7F-8511-9E2600C6B3C4}" type="presOf" srcId="{842EC6B3-4250-49C2-954E-8C2658A186CA}" destId="{CE5EE6D8-099A-4582-85D6-913FEACAD6DD}" srcOrd="0" destOrd="0" presId="urn:microsoft.com/office/officeart/2005/8/layout/cycle6"/>
    <dgm:cxn modelId="{BC3A0BB3-05B4-4836-AE94-D5353E3D5000}" type="presOf" srcId="{3E9C15ED-748C-4AC0-A31D-96D414344F51}" destId="{11B207EF-29A0-4A52-A637-8545CA219F78}" srcOrd="0" destOrd="0" presId="urn:microsoft.com/office/officeart/2005/8/layout/cycle6"/>
    <dgm:cxn modelId="{7A2BCCB1-F9D7-41FA-93D5-A2F88822F707}" type="presOf" srcId="{2B385CDB-A8EE-44E3-BB54-504AF21E957B}" destId="{1B7D62AD-E0D8-4306-8D0E-7926EBCF83D0}" srcOrd="0" destOrd="0" presId="urn:microsoft.com/office/officeart/2005/8/layout/cycle6"/>
    <dgm:cxn modelId="{AD25838C-5C66-430A-AF34-B6F0BD9184CC}" srcId="{388A322B-546F-4666-8FDB-B99F19E4EE17}" destId="{3E9C15ED-748C-4AC0-A31D-96D414344F51}" srcOrd="3" destOrd="0" parTransId="{4621ED9E-DDDF-4E48-A601-8914EA21B826}" sibTransId="{A77C30FD-B402-4296-B8BA-EE1338E0B8A7}"/>
    <dgm:cxn modelId="{7193A6AB-3DAB-4AB4-B55E-479E70DAA12A}" type="presOf" srcId="{A77C30FD-B402-4296-B8BA-EE1338E0B8A7}" destId="{7EC14C29-E2E0-4A4F-AFEC-FAB23E3903FD}" srcOrd="0" destOrd="0" presId="urn:microsoft.com/office/officeart/2005/8/layout/cycle6"/>
    <dgm:cxn modelId="{51B1F16D-68B3-4CA1-B101-CBB11BF3720F}" type="presOf" srcId="{10E92416-A821-4C1E-BA52-97BCADEBD72A}" destId="{B536ECD2-BEDB-44E1-965A-1F25BA9423D7}" srcOrd="0" destOrd="0" presId="urn:microsoft.com/office/officeart/2005/8/layout/cycle6"/>
    <dgm:cxn modelId="{F7C3310D-E170-4FF0-B3E9-45694BB45286}" srcId="{388A322B-546F-4666-8FDB-B99F19E4EE17}" destId="{10E92416-A821-4C1E-BA52-97BCADEBD72A}" srcOrd="0" destOrd="0" parTransId="{27224DBE-D87B-4C3D-A336-3311F975BB28}" sibTransId="{B1F8027D-068F-41A7-B3A8-FF7D4F7E2AA0}"/>
    <dgm:cxn modelId="{FE114856-247A-4136-A50A-AA70DEB9A954}" type="presOf" srcId="{29EA50EC-5C42-4D98-B616-2041A1D7B82A}" destId="{02DAAE27-990F-45F3-B1C2-687CF1FC59AD}" srcOrd="0" destOrd="0" presId="urn:microsoft.com/office/officeart/2005/8/layout/cycle6"/>
    <dgm:cxn modelId="{FA386851-D9B2-4616-9CEB-9A4471557888}" type="presOf" srcId="{388A322B-546F-4666-8FDB-B99F19E4EE17}" destId="{3F073413-1A28-4D3F-8451-92B7C3578C86}" srcOrd="0" destOrd="0" presId="urn:microsoft.com/office/officeart/2005/8/layout/cycle6"/>
    <dgm:cxn modelId="{0A89027A-98A2-4BED-9ED5-170D64E0C427}" type="presOf" srcId="{F1D8BDEA-8BD4-49C4-86FD-D6BBD560C001}" destId="{F0DAA54A-F1EF-4F10-BC24-6860EA906255}" srcOrd="0" destOrd="0" presId="urn:microsoft.com/office/officeart/2005/8/layout/cycle6"/>
    <dgm:cxn modelId="{CA2DAD2E-A60B-4B82-9DED-326B1006A039}" type="presOf" srcId="{E2B9885B-2586-4864-B61E-44E8114D33B6}" destId="{1A3CC3EC-5C46-4D8F-9B91-2905481B39CA}" srcOrd="0" destOrd="0" presId="urn:microsoft.com/office/officeart/2005/8/layout/cycle6"/>
    <dgm:cxn modelId="{5ACFF95C-D828-4248-BD0A-39CF25B51672}" srcId="{388A322B-546F-4666-8FDB-B99F19E4EE17}" destId="{27640A31-6562-4022-A7BE-35F79495CF0E}" srcOrd="4" destOrd="0" parTransId="{BC01FC95-0659-4CC8-BC70-A40B84D98A5E}" sibTransId="{842EC6B3-4250-49C2-954E-8C2658A186CA}"/>
    <dgm:cxn modelId="{44B9C3BF-7F57-4C80-AEAA-AA4F848964CF}" type="presOf" srcId="{B1F8027D-068F-41A7-B3A8-FF7D4F7E2AA0}" destId="{659B662C-CC31-4792-AA1B-33D1406AF094}" srcOrd="0" destOrd="0" presId="urn:microsoft.com/office/officeart/2005/8/layout/cycle6"/>
    <dgm:cxn modelId="{19EF56DA-A7FD-4763-9401-F3AEC1EFB9D6}" srcId="{388A322B-546F-4666-8FDB-B99F19E4EE17}" destId="{29EA50EC-5C42-4D98-B616-2041A1D7B82A}" srcOrd="1" destOrd="0" parTransId="{F33D5201-A802-46BB-9049-FFF4E6DA6EED}" sibTransId="{E2B9885B-2586-4864-B61E-44E8114D33B6}"/>
    <dgm:cxn modelId="{6E2EA91D-9728-4807-A2AD-282427076AE4}" type="presParOf" srcId="{3F073413-1A28-4D3F-8451-92B7C3578C86}" destId="{B536ECD2-BEDB-44E1-965A-1F25BA9423D7}" srcOrd="0" destOrd="0" presId="urn:microsoft.com/office/officeart/2005/8/layout/cycle6"/>
    <dgm:cxn modelId="{CB94014B-7A75-4EEF-8713-DBBFF25A85A1}" type="presParOf" srcId="{3F073413-1A28-4D3F-8451-92B7C3578C86}" destId="{B6C43237-3983-44AD-9AC9-D7E169EBD958}" srcOrd="1" destOrd="0" presId="urn:microsoft.com/office/officeart/2005/8/layout/cycle6"/>
    <dgm:cxn modelId="{04DC5865-DE55-4DD4-BC5F-26A28A0D6C67}" type="presParOf" srcId="{3F073413-1A28-4D3F-8451-92B7C3578C86}" destId="{659B662C-CC31-4792-AA1B-33D1406AF094}" srcOrd="2" destOrd="0" presId="urn:microsoft.com/office/officeart/2005/8/layout/cycle6"/>
    <dgm:cxn modelId="{BB408B04-F8ED-4D49-BF01-A1C5E676ED94}" type="presParOf" srcId="{3F073413-1A28-4D3F-8451-92B7C3578C86}" destId="{02DAAE27-990F-45F3-B1C2-687CF1FC59AD}" srcOrd="3" destOrd="0" presId="urn:microsoft.com/office/officeart/2005/8/layout/cycle6"/>
    <dgm:cxn modelId="{7EE18F46-3419-490F-97BF-4420D44F00FC}" type="presParOf" srcId="{3F073413-1A28-4D3F-8451-92B7C3578C86}" destId="{90713563-B596-44A4-9123-69888806E66F}" srcOrd="4" destOrd="0" presId="urn:microsoft.com/office/officeart/2005/8/layout/cycle6"/>
    <dgm:cxn modelId="{0AFBA295-9E71-44D3-8DA3-610F63D97F88}" type="presParOf" srcId="{3F073413-1A28-4D3F-8451-92B7C3578C86}" destId="{1A3CC3EC-5C46-4D8F-9B91-2905481B39CA}" srcOrd="5" destOrd="0" presId="urn:microsoft.com/office/officeart/2005/8/layout/cycle6"/>
    <dgm:cxn modelId="{7298DDD6-767F-4A28-AF81-F183151B7944}" type="presParOf" srcId="{3F073413-1A28-4D3F-8451-92B7C3578C86}" destId="{F0DAA54A-F1EF-4F10-BC24-6860EA906255}" srcOrd="6" destOrd="0" presId="urn:microsoft.com/office/officeart/2005/8/layout/cycle6"/>
    <dgm:cxn modelId="{7D76B3DF-EAC2-4137-8C82-7614E6807184}" type="presParOf" srcId="{3F073413-1A28-4D3F-8451-92B7C3578C86}" destId="{6636D812-322B-41B0-9FEA-723EABD3AAFD}" srcOrd="7" destOrd="0" presId="urn:microsoft.com/office/officeart/2005/8/layout/cycle6"/>
    <dgm:cxn modelId="{3C3275B1-96F3-429B-A854-7242B4E7ABD7}" type="presParOf" srcId="{3F073413-1A28-4D3F-8451-92B7C3578C86}" destId="{1B7D62AD-E0D8-4306-8D0E-7926EBCF83D0}" srcOrd="8" destOrd="0" presId="urn:microsoft.com/office/officeart/2005/8/layout/cycle6"/>
    <dgm:cxn modelId="{CDDDEA2D-5BEE-4174-B552-D6EBAED2A643}" type="presParOf" srcId="{3F073413-1A28-4D3F-8451-92B7C3578C86}" destId="{11B207EF-29A0-4A52-A637-8545CA219F78}" srcOrd="9" destOrd="0" presId="urn:microsoft.com/office/officeart/2005/8/layout/cycle6"/>
    <dgm:cxn modelId="{5AA0AF92-1D8E-452D-BA78-EEF5C5E42A12}" type="presParOf" srcId="{3F073413-1A28-4D3F-8451-92B7C3578C86}" destId="{030EA079-2110-49D7-A708-947D39D83681}" srcOrd="10" destOrd="0" presId="urn:microsoft.com/office/officeart/2005/8/layout/cycle6"/>
    <dgm:cxn modelId="{4FA8CE83-8F5E-49BB-9F55-7953434FD5AF}" type="presParOf" srcId="{3F073413-1A28-4D3F-8451-92B7C3578C86}" destId="{7EC14C29-E2E0-4A4F-AFEC-FAB23E3903FD}" srcOrd="11" destOrd="0" presId="urn:microsoft.com/office/officeart/2005/8/layout/cycle6"/>
    <dgm:cxn modelId="{4732CEB1-8A80-4846-9AA1-4E4C704AEA9E}" type="presParOf" srcId="{3F073413-1A28-4D3F-8451-92B7C3578C86}" destId="{C7F7B29A-B8C9-4D63-A286-DF2B4160173B}" srcOrd="12" destOrd="0" presId="urn:microsoft.com/office/officeart/2005/8/layout/cycle6"/>
    <dgm:cxn modelId="{BA705B86-ACF0-43B6-BEE2-65F749FEE344}" type="presParOf" srcId="{3F073413-1A28-4D3F-8451-92B7C3578C86}" destId="{0A019D44-0B55-4E5A-A637-0E80EE2BABDD}" srcOrd="13" destOrd="0" presId="urn:microsoft.com/office/officeart/2005/8/layout/cycle6"/>
    <dgm:cxn modelId="{A2A1DE92-28F5-47F7-B144-0A5D3B243E8D}" type="presParOf" srcId="{3F073413-1A28-4D3F-8451-92B7C3578C86}" destId="{CE5EE6D8-099A-4582-85D6-913FEACAD6DD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6ECD2-BEDB-44E1-965A-1F25BA9423D7}">
      <dsp:nvSpPr>
        <dsp:cNvPr id="0" name=""/>
        <dsp:cNvSpPr/>
      </dsp:nvSpPr>
      <dsp:spPr>
        <a:xfrm>
          <a:off x="3097037" y="-43408"/>
          <a:ext cx="2568820" cy="132772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Оказание БЮП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3161851" y="21406"/>
        <a:ext cx="2439192" cy="1198094"/>
      </dsp:txXfrm>
    </dsp:sp>
    <dsp:sp modelId="{659B662C-CC31-4792-AA1B-33D1406AF094}">
      <dsp:nvSpPr>
        <dsp:cNvPr id="0" name=""/>
        <dsp:cNvSpPr/>
      </dsp:nvSpPr>
      <dsp:spPr>
        <a:xfrm>
          <a:off x="2220005" y="669117"/>
          <a:ext cx="4387832" cy="4387832"/>
        </a:xfrm>
        <a:custGeom>
          <a:avLst/>
          <a:gdLst/>
          <a:ahLst/>
          <a:cxnLst/>
          <a:rect l="0" t="0" r="0" b="0"/>
          <a:pathLst>
            <a:path>
              <a:moveTo>
                <a:pt x="3450784" y="395708"/>
              </a:moveTo>
              <a:arcTo wR="2193916" hR="2193916" stAng="18297111" swAng="925965"/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DAAE27-990F-45F3-B1C2-687CF1FC59AD}">
      <dsp:nvSpPr>
        <dsp:cNvPr id="0" name=""/>
        <dsp:cNvSpPr/>
      </dsp:nvSpPr>
      <dsp:spPr>
        <a:xfrm>
          <a:off x="5257272" y="1468759"/>
          <a:ext cx="2392648" cy="1440928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Обучение профессиональным навыкам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5327612" y="1539099"/>
        <a:ext cx="2251968" cy="1300248"/>
      </dsp:txXfrm>
    </dsp:sp>
    <dsp:sp modelId="{1A3CC3EC-5C46-4D8F-9B91-2905481B39CA}">
      <dsp:nvSpPr>
        <dsp:cNvPr id="0" name=""/>
        <dsp:cNvSpPr/>
      </dsp:nvSpPr>
      <dsp:spPr>
        <a:xfrm>
          <a:off x="2168737" y="319848"/>
          <a:ext cx="4387832" cy="4387832"/>
        </a:xfrm>
        <a:custGeom>
          <a:avLst/>
          <a:gdLst/>
          <a:ahLst/>
          <a:cxnLst/>
          <a:rect l="0" t="0" r="0" b="0"/>
          <a:pathLst>
            <a:path>
              <a:moveTo>
                <a:pt x="4350710" y="2595799"/>
              </a:moveTo>
              <a:arcTo wR="2193916" hR="2193916" stAng="633304" swAng="933716"/>
            </a:path>
          </a:pathLst>
        </a:custGeom>
        <a:noFill/>
        <a:ln w="100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DAA54A-F1EF-4F10-BC24-6860EA906255}">
      <dsp:nvSpPr>
        <dsp:cNvPr id="0" name=""/>
        <dsp:cNvSpPr/>
      </dsp:nvSpPr>
      <dsp:spPr>
        <a:xfrm>
          <a:off x="4681214" y="3484977"/>
          <a:ext cx="2361218" cy="1463113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Апробация новых методик обучения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4752637" y="3556400"/>
        <a:ext cx="2218372" cy="1320267"/>
      </dsp:txXfrm>
    </dsp:sp>
    <dsp:sp modelId="{1B7D62AD-E0D8-4306-8D0E-7926EBCF83D0}">
      <dsp:nvSpPr>
        <dsp:cNvPr id="0" name=""/>
        <dsp:cNvSpPr/>
      </dsp:nvSpPr>
      <dsp:spPr>
        <a:xfrm>
          <a:off x="2354254" y="434034"/>
          <a:ext cx="4387832" cy="4387832"/>
        </a:xfrm>
        <a:custGeom>
          <a:avLst/>
          <a:gdLst/>
          <a:ahLst/>
          <a:cxnLst/>
          <a:rect l="0" t="0" r="0" b="0"/>
          <a:pathLst>
            <a:path>
              <a:moveTo>
                <a:pt x="2322242" y="4384076"/>
              </a:moveTo>
              <a:arcTo wR="2193916" hR="2193916" stAng="5198805" swAng="727178"/>
            </a:path>
          </a:pathLst>
        </a:custGeom>
        <a:noFill/>
        <a:ln w="100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B207EF-29A0-4A52-A637-8545CA219F78}">
      <dsp:nvSpPr>
        <dsp:cNvPr id="0" name=""/>
        <dsp:cNvSpPr/>
      </dsp:nvSpPr>
      <dsp:spPr>
        <a:xfrm>
          <a:off x="1728881" y="3556995"/>
          <a:ext cx="2480253" cy="1387617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Подготовка к конкурсам по профессиональным навыкам 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1796619" y="3624733"/>
        <a:ext cx="2344777" cy="1252141"/>
      </dsp:txXfrm>
    </dsp:sp>
    <dsp:sp modelId="{7EC14C29-E2E0-4A4F-AFEC-FAB23E3903FD}">
      <dsp:nvSpPr>
        <dsp:cNvPr id="0" name=""/>
        <dsp:cNvSpPr/>
      </dsp:nvSpPr>
      <dsp:spPr>
        <a:xfrm>
          <a:off x="2201828" y="292694"/>
          <a:ext cx="4387832" cy="4387832"/>
        </a:xfrm>
        <a:custGeom>
          <a:avLst/>
          <a:gdLst/>
          <a:ahLst/>
          <a:cxnLst/>
          <a:rect l="0" t="0" r="0" b="0"/>
          <a:pathLst>
            <a:path>
              <a:moveTo>
                <a:pt x="275108" y="3257610"/>
              </a:moveTo>
              <a:arcTo wR="2193916" hR="2193916" stAng="9059888" swAng="1182082"/>
            </a:path>
          </a:pathLst>
        </a:custGeom>
        <a:noFill/>
        <a:ln w="100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7B29A-B8C9-4D63-A286-DF2B4160173B}">
      <dsp:nvSpPr>
        <dsp:cNvPr id="0" name=""/>
        <dsp:cNvSpPr/>
      </dsp:nvSpPr>
      <dsp:spPr>
        <a:xfrm>
          <a:off x="1008809" y="1540772"/>
          <a:ext cx="2586189" cy="1292843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Правовое просвещение и информирование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1071920" y="1603883"/>
        <a:ext cx="2459967" cy="1166621"/>
      </dsp:txXfrm>
    </dsp:sp>
    <dsp:sp modelId="{CE5EE6D8-099A-4582-85D6-913FEACAD6DD}">
      <dsp:nvSpPr>
        <dsp:cNvPr id="0" name=""/>
        <dsp:cNvSpPr/>
      </dsp:nvSpPr>
      <dsp:spPr>
        <a:xfrm>
          <a:off x="2184555" y="630229"/>
          <a:ext cx="4387832" cy="4387832"/>
        </a:xfrm>
        <a:custGeom>
          <a:avLst/>
          <a:gdLst/>
          <a:ahLst/>
          <a:cxnLst/>
          <a:rect l="0" t="0" r="0" b="0"/>
          <a:pathLst>
            <a:path>
              <a:moveTo>
                <a:pt x="418654" y="904841"/>
              </a:moveTo>
              <a:arcTo wR="2193916" hR="2193916" stAng="12959078" swAng="1085590"/>
            </a:path>
          </a:pathLst>
        </a:custGeom>
        <a:noFill/>
        <a:ln w="100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E138B4F-D77C-48EE-A536-74505509F643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492221-5723-447D-BC45-EDD365A7640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8B4F-D77C-48EE-A536-74505509F643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92221-5723-447D-BC45-EDD365A764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E138B4F-D77C-48EE-A536-74505509F643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E492221-5723-447D-BC45-EDD365A7640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8B4F-D77C-48EE-A536-74505509F643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492221-5723-447D-BC45-EDD365A7640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8B4F-D77C-48EE-A536-74505509F643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E492221-5723-447D-BC45-EDD365A7640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E138B4F-D77C-48EE-A536-74505509F643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E492221-5723-447D-BC45-EDD365A7640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E138B4F-D77C-48EE-A536-74505509F643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E492221-5723-447D-BC45-EDD365A7640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8B4F-D77C-48EE-A536-74505509F643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492221-5723-447D-BC45-EDD365A764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8B4F-D77C-48EE-A536-74505509F643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492221-5723-447D-BC45-EDD365A764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8B4F-D77C-48EE-A536-74505509F643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492221-5723-447D-BC45-EDD365A7640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E138B4F-D77C-48EE-A536-74505509F643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E492221-5723-447D-BC45-EDD365A7640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E138B4F-D77C-48EE-A536-74505509F643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E492221-5723-447D-BC45-EDD365A7640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microsoft.com/office/2007/relationships/hdphoto" Target="../media/hdphoto1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8083624" cy="46805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Правовая клиника юридического факультета </a:t>
            </a:r>
            <a:r>
              <a:rPr lang="ru-RU" dirty="0" err="1" smtClean="0"/>
              <a:t>улгу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Администратор\Desktop\ULSU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92696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84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6"/>
    </mc:Choice>
    <mc:Fallback xmlns="">
      <p:transition spd="slow" advTm="573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10256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Обучение профессиональным навыкам</a:t>
            </a:r>
            <a:endParaRPr lang="ru-RU" sz="3200" b="1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"/>
          </p:nvPr>
        </p:nvSpPr>
        <p:spPr>
          <a:xfrm>
            <a:off x="323528" y="1652786"/>
            <a:ext cx="4032448" cy="487255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Cambria" pitchFamily="18" charset="0"/>
              </a:rPr>
              <a:t>Интервьюирование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Cambria" pitchFamily="18" charset="0"/>
              </a:rPr>
              <a:t>Консультирование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Cambria" pitchFamily="18" charset="0"/>
              </a:rPr>
              <a:t>Анализ дела и выработка позиции по делу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Cambria" pitchFamily="18" charset="0"/>
              </a:rPr>
              <a:t>Основы юридической техники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Cambria" pitchFamily="18" charset="0"/>
              </a:rPr>
              <a:t>Система БЮП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Cambria" pitchFamily="18" charset="0"/>
              </a:rPr>
              <a:t>Основы делопроизводства в ПК</a:t>
            </a:r>
          </a:p>
        </p:txBody>
      </p:sp>
      <p:pic>
        <p:nvPicPr>
          <p:cNvPr id="1026" name="Picture 2" descr="C:\Users\Администратор\Desktop\zpp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61964"/>
            <a:ext cx="2088232" cy="117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716016" y="4581128"/>
            <a:ext cx="424847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FF0000"/>
                </a:solidFill>
                <a:latin typeface="Cambria" pitchFamily="18" charset="0"/>
              </a:rPr>
              <a:t>Формы обучения в ПК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latin typeface="Cambria" pitchFamily="18" charset="0"/>
              </a:rPr>
              <a:t>ф</a:t>
            </a:r>
            <a:r>
              <a:rPr lang="ru-RU" sz="2000" dirty="0" smtClean="0">
                <a:latin typeface="Cambria" pitchFamily="18" charset="0"/>
              </a:rPr>
              <a:t>акультатив «Правовая клиника»</a:t>
            </a:r>
            <a:endParaRPr lang="ru-RU" sz="2000" dirty="0">
              <a:latin typeface="Cambria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latin typeface="Cambria" pitchFamily="18" charset="0"/>
              </a:rPr>
              <a:t>п</a:t>
            </a:r>
            <a:r>
              <a:rPr lang="ru-RU" sz="2000" dirty="0" smtClean="0">
                <a:latin typeface="Cambria" pitchFamily="18" charset="0"/>
              </a:rPr>
              <a:t>рактика </a:t>
            </a:r>
            <a:r>
              <a:rPr lang="ru-RU" sz="2000" dirty="0">
                <a:latin typeface="Cambria" pitchFamily="18" charset="0"/>
              </a:rPr>
              <a:t>для </a:t>
            </a:r>
            <a:r>
              <a:rPr lang="ru-RU" sz="2000" dirty="0" smtClean="0">
                <a:latin typeface="Cambria" pitchFamily="18" charset="0"/>
              </a:rPr>
              <a:t>студентов</a:t>
            </a:r>
            <a:endParaRPr lang="ru-RU" sz="2000" dirty="0">
              <a:latin typeface="Cambria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latin typeface="Cambria" pitchFamily="18" charset="0"/>
              </a:rPr>
              <a:t>спецкурс </a:t>
            </a:r>
            <a:r>
              <a:rPr lang="ru-RU" sz="2000" dirty="0">
                <a:latin typeface="Cambria" pitchFamily="18" charset="0"/>
              </a:rPr>
              <a:t>«Оказания </a:t>
            </a:r>
            <a:r>
              <a:rPr lang="ru-RU" sz="2000" dirty="0" smtClean="0">
                <a:latin typeface="Cambria" pitchFamily="18" charset="0"/>
              </a:rPr>
              <a:t>бесплатной юридической помощи»</a:t>
            </a:r>
            <a:endParaRPr lang="ru-RU" sz="2000" dirty="0">
              <a:latin typeface="Cambria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68"/>
          <a:stretch/>
        </p:blipFill>
        <p:spPr>
          <a:xfrm>
            <a:off x="6372200" y="3068960"/>
            <a:ext cx="2431058" cy="1355485"/>
          </a:xfrm>
        </p:spPr>
      </p:pic>
    </p:spTree>
    <p:extLst>
      <p:ext uri="{BB962C8B-B14F-4D97-AF65-F5344CB8AC3E}">
        <p14:creationId xmlns:p14="http://schemas.microsoft.com/office/powerpoint/2010/main" val="67475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42"/>
    </mc:Choice>
    <mc:Fallback xmlns="">
      <p:transition spd="slow" advTm="1374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60" cy="9906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Подготовка  и распространение информационно-справочных материалов по правовым вопросам</a:t>
            </a:r>
            <a:endParaRPr lang="ru-RU" sz="2400" b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437112"/>
            <a:ext cx="2647082" cy="176472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43" y="1589088"/>
            <a:ext cx="1779949" cy="2491929"/>
          </a:xfrm>
        </p:spPr>
      </p:pic>
      <p:pic>
        <p:nvPicPr>
          <p:cNvPr id="8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7" y="1556792"/>
            <a:ext cx="1800201" cy="2520282"/>
          </a:xfrm>
          <a:prstGeom prst="rect">
            <a:avLst/>
          </a:prstGeom>
        </p:spPr>
      </p:pic>
      <p:pic>
        <p:nvPicPr>
          <p:cNvPr id="10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107944"/>
            <a:ext cx="1800200" cy="2520280"/>
          </a:xfrm>
          <a:prstGeom prst="rect">
            <a:avLst/>
          </a:prstGeom>
        </p:spPr>
      </p:pic>
      <p:pic>
        <p:nvPicPr>
          <p:cNvPr id="3074" name="Picture 2" descr="C:\Users\Администратор\Desktop\С рабочего Комп\Т\Фото для музея\Express2013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841" y="1687056"/>
            <a:ext cx="2224137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51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38"/>
    </mc:Choice>
    <mc:Fallback xmlns="">
      <p:transition spd="slow" advTm="1003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12968" cy="9906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Подготовка  и участие в конкурсах по профессиональным навыкам юриста</a:t>
            </a:r>
            <a:endParaRPr lang="ru-RU" sz="2800" b="1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107504" y="1589566"/>
            <a:ext cx="4388296" cy="493577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Cambria" pitchFamily="18" charset="0"/>
              </a:rPr>
              <a:t>Конкурс по международному праву им. Ф. </a:t>
            </a:r>
            <a:r>
              <a:rPr lang="ru-RU" sz="2400" dirty="0" err="1" smtClean="0">
                <a:latin typeface="Cambria" pitchFamily="18" charset="0"/>
              </a:rPr>
              <a:t>Джессопа</a:t>
            </a:r>
            <a:endParaRPr lang="ru-RU" sz="2400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Cambria" pitchFamily="18" charset="0"/>
              </a:rPr>
              <a:t>Конкурс юридической консультации им. Л. Брауна и Ф. </a:t>
            </a:r>
            <a:r>
              <a:rPr lang="ru-RU" sz="2400" dirty="0" err="1" smtClean="0">
                <a:latin typeface="Cambria" pitchFamily="18" charset="0"/>
              </a:rPr>
              <a:t>Мостена</a:t>
            </a:r>
            <a:endParaRPr lang="ru-RU" sz="2400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Cambria" pitchFamily="18" charset="0"/>
              </a:rPr>
              <a:t>Модель Международного уголовного суда</a:t>
            </a:r>
            <a:endParaRPr lang="ru-RU" sz="2400" dirty="0">
              <a:latin typeface="Cambria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583885"/>
            <a:ext cx="2880320" cy="1919135"/>
          </a:xfrm>
        </p:spPr>
      </p:pic>
      <p:pic>
        <p:nvPicPr>
          <p:cNvPr id="4098" name="Picture 2" descr="C:\Users\Администратор\Desktop\С рабочего Комп\Т\Фото для музея\Правовая клиника Фото 2\6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583885"/>
            <a:ext cx="2821771" cy="188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истратор\Desktop\С рабочего Комп\Т\Правовая клиника ФОТО и СКАНЫ для музея\Джессоп\Джессоп 2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83885"/>
            <a:ext cx="2508243" cy="188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дминистратор\Desktop\С рабочего Комп\Т\Правовая клиника ФОТО и СКАНЫ для музея\ICCC 2011\ICCC-2011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063" y="1772816"/>
            <a:ext cx="3276364" cy="218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99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59"/>
    </mc:Choice>
    <mc:Fallback xmlns="">
      <p:transition spd="slow" advTm="1225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640960" cy="9906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Участие в семинарах, тренингах, конференциях,  проектах,  связанных с вопросами БЮП </a:t>
            </a:r>
            <a:endParaRPr lang="ru-RU" sz="2800" b="1" dirty="0"/>
          </a:p>
        </p:txBody>
      </p:sp>
      <p:pic>
        <p:nvPicPr>
          <p:cNvPr id="7" name="Объект 11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28800"/>
            <a:ext cx="3672408" cy="2109033"/>
          </a:xfrm>
        </p:spPr>
      </p:pic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251520" y="1589566"/>
            <a:ext cx="4536504" cy="515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Cambria" pitchFamily="18" charset="0"/>
              </a:rPr>
              <a:t>Сотрудничество с :</a:t>
            </a:r>
          </a:p>
          <a:p>
            <a:pPr marL="182563" indent="-182563">
              <a:buFont typeface="Wingdings" pitchFamily="2" charset="2"/>
              <a:buChar char="Ø"/>
            </a:pPr>
            <a:r>
              <a:rPr lang="ru-RU" sz="1600" dirty="0" smtClean="0">
                <a:latin typeface="Cambria" pitchFamily="18" charset="0"/>
              </a:rPr>
              <a:t>Ассоциацией юристов России</a:t>
            </a:r>
          </a:p>
          <a:p>
            <a:pPr marL="182563" indent="-182563">
              <a:buFont typeface="Wingdings" pitchFamily="2" charset="2"/>
              <a:buChar char="Ø"/>
            </a:pPr>
            <a:r>
              <a:rPr lang="ru-RU" sz="1600" dirty="0" smtClean="0">
                <a:latin typeface="Cambria" pitchFamily="18" charset="0"/>
              </a:rPr>
              <a:t>Управлением </a:t>
            </a:r>
            <a:r>
              <a:rPr lang="ru-RU" sz="1600" dirty="0" smtClean="0">
                <a:latin typeface="Cambria" pitchFamily="18" charset="0"/>
              </a:rPr>
              <a:t>Минюста России по Ульяновской области</a:t>
            </a:r>
          </a:p>
          <a:p>
            <a:pPr marL="182563" indent="-182563">
              <a:buFont typeface="Wingdings" pitchFamily="2" charset="2"/>
              <a:buChar char="Ø"/>
            </a:pPr>
            <a:r>
              <a:rPr lang="ru-RU" sz="1600" dirty="0" smtClean="0">
                <a:latin typeface="Cambria" pitchFamily="18" charset="0"/>
              </a:rPr>
              <a:t>Уполномоченным </a:t>
            </a:r>
            <a:r>
              <a:rPr lang="ru-RU" sz="1600" dirty="0">
                <a:latin typeface="Cambria" pitchFamily="18" charset="0"/>
              </a:rPr>
              <a:t>по правам  человека в УО</a:t>
            </a:r>
          </a:p>
          <a:p>
            <a:pPr marL="182563" indent="-182563">
              <a:buFont typeface="Wingdings" pitchFamily="2" charset="2"/>
              <a:buChar char="Ø"/>
            </a:pPr>
            <a:r>
              <a:rPr lang="ru-RU" sz="1600" dirty="0" smtClean="0">
                <a:latin typeface="Cambria" pitchFamily="18" charset="0"/>
              </a:rPr>
              <a:t>Адвокатской </a:t>
            </a:r>
            <a:r>
              <a:rPr lang="ru-RU" sz="1600" dirty="0">
                <a:latin typeface="Cambria" pitchFamily="18" charset="0"/>
              </a:rPr>
              <a:t>палатой УО</a:t>
            </a:r>
          </a:p>
          <a:p>
            <a:pPr marL="182563" indent="-182563">
              <a:buFont typeface="Wingdings" pitchFamily="2" charset="2"/>
              <a:buChar char="Ø"/>
            </a:pPr>
            <a:r>
              <a:rPr lang="ru-RU" sz="1600" dirty="0" smtClean="0">
                <a:latin typeface="Cambria" pitchFamily="18" charset="0"/>
              </a:rPr>
              <a:t>Нотариальной </a:t>
            </a:r>
            <a:r>
              <a:rPr lang="ru-RU" sz="1600" dirty="0">
                <a:latin typeface="Cambria" pitchFamily="18" charset="0"/>
              </a:rPr>
              <a:t>палатой </a:t>
            </a:r>
            <a:r>
              <a:rPr lang="ru-RU" sz="1600" dirty="0" smtClean="0">
                <a:latin typeface="Cambria" pitchFamily="18" charset="0"/>
              </a:rPr>
              <a:t>УО</a:t>
            </a:r>
          </a:p>
          <a:p>
            <a:pPr marL="182563" indent="-182563">
              <a:buFont typeface="Wingdings" pitchFamily="2" charset="2"/>
              <a:buChar char="Ø"/>
            </a:pPr>
            <a:r>
              <a:rPr lang="ru-RU" sz="1600" dirty="0" smtClean="0">
                <a:latin typeface="Cambria" pitchFamily="18" charset="0"/>
              </a:rPr>
              <a:t>Государственным юридическим бюро Ульяновской области</a:t>
            </a:r>
            <a:endParaRPr lang="ru-RU" sz="1600" dirty="0" smtClean="0">
              <a:latin typeface="Cambria" pitchFamily="18" charset="0"/>
            </a:endParaRPr>
          </a:p>
          <a:p>
            <a:pPr marL="182563" indent="-182563">
              <a:buFont typeface="Wingdings" pitchFamily="2" charset="2"/>
              <a:buChar char="Ø"/>
            </a:pPr>
            <a:endParaRPr lang="ru-RU" sz="1600" dirty="0"/>
          </a:p>
        </p:txBody>
      </p:sp>
      <p:pic>
        <p:nvPicPr>
          <p:cNvPr id="1026" name="Picture 2" descr="C:\Users\Администратор\Desktop\ПРАВОВАЯ КЛИНИКА\IMG_20191224_1631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0" b="21154"/>
          <a:stretch/>
        </p:blipFill>
        <p:spPr bwMode="auto">
          <a:xfrm>
            <a:off x="5004048" y="4327179"/>
            <a:ext cx="3811423" cy="210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дминистратор\Desktop\ПРАВОВАЯ КЛИНИКА\Мероприятия\P8210088_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3"/>
          <a:stretch/>
        </p:blipFill>
        <p:spPr bwMode="auto">
          <a:xfrm>
            <a:off x="251520" y="4365104"/>
            <a:ext cx="4448236" cy="203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70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53"/>
    </mc:Choice>
    <mc:Fallback xmlns="">
      <p:transition spd="slow" advTm="1225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712968" cy="990600"/>
          </a:xfrm>
        </p:spPr>
        <p:txBody>
          <a:bodyPr/>
          <a:lstStyle/>
          <a:p>
            <a:r>
              <a:rPr lang="ru-RU" sz="3600" b="1" dirty="0">
                <a:solidFill>
                  <a:srgbClr val="1F497D"/>
                </a:solidFill>
              </a:rPr>
              <a:t>Правовая клиника УлГУ основана </a:t>
            </a:r>
            <a:r>
              <a:rPr lang="ru-RU" sz="3600" b="1" dirty="0" smtClean="0">
                <a:solidFill>
                  <a:srgbClr val="1F497D"/>
                </a:solidFill>
              </a:rPr>
              <a:t>в</a:t>
            </a:r>
            <a:r>
              <a:rPr lang="en-US" sz="3600" b="1" dirty="0" smtClean="0">
                <a:solidFill>
                  <a:srgbClr val="1F497D"/>
                </a:solidFill>
              </a:rPr>
              <a:t> 1998</a:t>
            </a:r>
            <a:r>
              <a:rPr lang="ru-RU" sz="3600" b="1" dirty="0" smtClean="0">
                <a:solidFill>
                  <a:srgbClr val="1F497D"/>
                </a:solidFill>
              </a:rPr>
              <a:t>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712968" cy="492514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>
                <a:latin typeface="Cambria" pitchFamily="18" charset="0"/>
              </a:rPr>
              <a:t>Правовая клиника- структурное подразделение юридического факультета УлГУ.  </a:t>
            </a:r>
            <a:endParaRPr lang="ru-RU" sz="2400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400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Cambria" pitchFamily="18" charset="0"/>
              </a:rPr>
              <a:t>Правовая </a:t>
            </a:r>
            <a:r>
              <a:rPr lang="ru-RU" sz="2400" b="1" dirty="0">
                <a:latin typeface="Cambria" pitchFamily="18" charset="0"/>
              </a:rPr>
              <a:t>клиника</a:t>
            </a:r>
            <a:r>
              <a:rPr lang="ru-RU" sz="2400" dirty="0">
                <a:latin typeface="Cambria" pitchFamily="18" charset="0"/>
              </a:rPr>
              <a:t> юридического факультета УлГУ начала свою работу на общественных началах в ноябре 1998 г.  </a:t>
            </a:r>
            <a:endParaRPr lang="ru-RU" sz="2400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400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Cambria" pitchFamily="18" charset="0"/>
              </a:rPr>
              <a:t>Решением </a:t>
            </a:r>
            <a:r>
              <a:rPr lang="ru-RU" sz="2400" dirty="0">
                <a:latin typeface="Cambria" pitchFamily="18" charset="0"/>
              </a:rPr>
              <a:t>Учёного совета УлГУ </a:t>
            </a:r>
            <a:r>
              <a:rPr lang="ru-RU" sz="2400" b="1" dirty="0">
                <a:latin typeface="Cambria" pitchFamily="18" charset="0"/>
              </a:rPr>
              <a:t>от 22 мая 2001г</a:t>
            </a:r>
            <a:r>
              <a:rPr lang="ru-RU" sz="2400" dirty="0">
                <a:latin typeface="Cambria" pitchFamily="18" charset="0"/>
              </a:rPr>
              <a:t>.  Правовая клиника (студенческая юридическая консультация) было официально учреждена как </a:t>
            </a:r>
            <a:r>
              <a:rPr lang="ru-RU" sz="2400" b="1" dirty="0" smtClean="0">
                <a:latin typeface="Cambria" pitchFamily="18" charset="0"/>
              </a:rPr>
              <a:t>структурное </a:t>
            </a:r>
            <a:r>
              <a:rPr lang="ru-RU" sz="2400" b="1" dirty="0" smtClean="0">
                <a:latin typeface="Cambria" pitchFamily="18" charset="0"/>
              </a:rPr>
              <a:t>п</a:t>
            </a:r>
            <a:r>
              <a:rPr lang="ru-RU" sz="2400" b="1" dirty="0" smtClean="0">
                <a:latin typeface="Cambria" pitchFamily="18" charset="0"/>
              </a:rPr>
              <a:t>одразделение</a:t>
            </a:r>
            <a:r>
              <a:rPr lang="ru-RU" sz="2400" dirty="0">
                <a:latin typeface="Cambria" pitchFamily="18" charset="0"/>
              </a:rPr>
              <a:t> Института права и государственной службы (в настоящий момент- юридического факультета) УлГУ</a:t>
            </a:r>
          </a:p>
        </p:txBody>
      </p:sp>
    </p:spTree>
    <p:extLst>
      <p:ext uri="{BB962C8B-B14F-4D97-AF65-F5344CB8AC3E}">
        <p14:creationId xmlns:p14="http://schemas.microsoft.com/office/powerpoint/2010/main" val="2353096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9906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Цели деятельности Правовой клиники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856984" cy="506916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>
                <a:latin typeface="Cambria" pitchFamily="18" charset="0"/>
              </a:rPr>
              <a:t>создание условий для реализации установленного Конституцией </a:t>
            </a:r>
            <a:r>
              <a:rPr lang="ru-RU" dirty="0" smtClean="0">
                <a:latin typeface="Cambria" pitchFamily="18" charset="0"/>
              </a:rPr>
              <a:t>РФ </a:t>
            </a:r>
            <a:r>
              <a:rPr lang="ru-RU" dirty="0">
                <a:latin typeface="Cambria" pitchFamily="18" charset="0"/>
              </a:rPr>
              <a:t>права граждан на получение квалифицированной бесплатной юридической помощи, оказываемой бесплатно в случаях, предусмотренных  законодательством РФ</a:t>
            </a:r>
            <a:r>
              <a:rPr lang="ru-RU" dirty="0" smtClean="0">
                <a:latin typeface="Cambria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endParaRPr lang="ru-RU" dirty="0"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Cambria" pitchFamily="18" charset="0"/>
              </a:rPr>
              <a:t>создание условий для осуществления прав и свобод граждан, защиты их законных интересов, повышения уровня социальной защищенности, а также обеспечения их доступа к правосудию</a:t>
            </a:r>
            <a:r>
              <a:rPr lang="ru-RU" dirty="0" smtClean="0">
                <a:latin typeface="Cambria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endParaRPr lang="ru-RU" dirty="0"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Cambria" pitchFamily="18" charset="0"/>
              </a:rPr>
              <a:t>правовое просвещение населения и формирование у обучающихся по юридической специальности навыков оказания юридической помощи</a:t>
            </a:r>
            <a:r>
              <a:rPr lang="ru-RU" dirty="0" smtClean="0">
                <a:latin typeface="Cambria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endParaRPr lang="ru-RU" dirty="0"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Cambria" pitchFamily="18" charset="0"/>
              </a:rPr>
              <a:t>обеспечение проведения практической подготовки обучающихся УлГУ.</a:t>
            </a:r>
          </a:p>
          <a:p>
            <a:pPr marL="0" lvl="0" indent="0">
              <a:buNone/>
            </a:pPr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885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85"/>
    </mc:Choice>
    <mc:Fallback xmlns="">
      <p:transition spd="slow" advTm="2368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9906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Задачи деятельности Правовой клиники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8928992" cy="514116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800" dirty="0">
                <a:latin typeface="Cambria" pitchFamily="18" charset="0"/>
              </a:rPr>
              <a:t>обучение студентов старших курсов юридического факультета практическим навыкам работы, закрепление и углубление знаний, полученных студентами в ходе теоретического обучения</a:t>
            </a:r>
            <a:r>
              <a:rPr lang="ru-RU" sz="1800" dirty="0" smtClean="0">
                <a:latin typeface="Cambria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Cambria" pitchFamily="18" charset="0"/>
              </a:rPr>
              <a:t>оказание </a:t>
            </a:r>
            <a:r>
              <a:rPr lang="ru-RU" sz="1800" dirty="0">
                <a:latin typeface="Cambria" pitchFamily="18" charset="0"/>
              </a:rPr>
              <a:t>бесплатной юридической помощи категориям граждан, имеющим право на её получение в соответствии с законодательством РФ</a:t>
            </a:r>
            <a:r>
              <a:rPr lang="ru-RU" sz="1800" dirty="0" smtClean="0">
                <a:latin typeface="Cambria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Cambria" pitchFamily="18" charset="0"/>
              </a:rPr>
              <a:t>организация </a:t>
            </a:r>
            <a:r>
              <a:rPr lang="ru-RU" sz="1800" dirty="0">
                <a:latin typeface="Cambria" pitchFamily="18" charset="0"/>
              </a:rPr>
              <a:t>и проведение мероприятий по правовому информированию и правовому просвещению различных категорий граждан</a:t>
            </a:r>
            <a:r>
              <a:rPr lang="ru-RU" sz="1800" dirty="0" smtClean="0">
                <a:latin typeface="Cambria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Cambria" pitchFamily="18" charset="0"/>
              </a:rPr>
              <a:t>организация </a:t>
            </a:r>
            <a:r>
              <a:rPr lang="ru-RU" sz="1800" dirty="0">
                <a:latin typeface="Cambria" pitchFamily="18" charset="0"/>
              </a:rPr>
              <a:t>образовательной деятельности при освоении образовательной программы в условиях выполнения обучающимися определенных видов работ, связанных с будущей профессиональной деятельностью и направленных на формирование, закрепление, развитие практических навыков и компетенций по профилю соответствующей образовательной программы</a:t>
            </a:r>
            <a:r>
              <a:rPr lang="ru-RU" sz="1800" dirty="0" smtClean="0">
                <a:latin typeface="Cambria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Cambria" pitchFamily="18" charset="0"/>
              </a:rPr>
              <a:t>профессиональная </a:t>
            </a:r>
            <a:r>
              <a:rPr lang="ru-RU" sz="1800" dirty="0">
                <a:latin typeface="Cambria" pitchFamily="18" charset="0"/>
              </a:rPr>
              <a:t>ориентация, адаптация и специализация студентов</a:t>
            </a:r>
            <a:r>
              <a:rPr lang="ru-RU" sz="1800" dirty="0" smtClean="0">
                <a:latin typeface="Cambria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Cambria" pitchFamily="18" charset="0"/>
              </a:rPr>
              <a:t>интеграция </a:t>
            </a:r>
            <a:r>
              <a:rPr lang="ru-RU" sz="1800" dirty="0">
                <a:latin typeface="Cambria" pitchFamily="18" charset="0"/>
              </a:rPr>
              <a:t>подготавливаемых молодых специалистов в профессиональное сообщество города и региона</a:t>
            </a:r>
            <a:r>
              <a:rPr lang="ru-RU" sz="1800" dirty="0" smtClean="0">
                <a:latin typeface="Cambria" pitchFamily="18" charset="0"/>
              </a:rPr>
              <a:t>»</a:t>
            </a:r>
            <a:endParaRPr lang="ru-RU" sz="18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66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85"/>
    </mc:Choice>
    <mc:Fallback xmlns="">
      <p:transition spd="slow" advTm="2368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990600"/>
          </a:xfrm>
        </p:spPr>
        <p:txBody>
          <a:bodyPr/>
          <a:lstStyle/>
          <a:p>
            <a:pPr algn="ctr"/>
            <a:r>
              <a:rPr lang="ru-RU" dirty="0" smtClean="0"/>
              <a:t>Направления деятельности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17674355"/>
              </p:ext>
            </p:extLst>
          </p:nvPr>
        </p:nvGraphicFramePr>
        <p:xfrm>
          <a:off x="250825" y="1600200"/>
          <a:ext cx="8642350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89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20"/>
    </mc:Choice>
    <mc:Fallback xmlns="">
      <p:transition spd="slow" advTm="862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12968" cy="990600"/>
          </a:xfrm>
        </p:spPr>
        <p:txBody>
          <a:bodyPr/>
          <a:lstStyle/>
          <a:p>
            <a:pPr algn="ctr"/>
            <a:r>
              <a:rPr lang="ru-RU" dirty="0" smtClean="0"/>
              <a:t>Оказание БЮП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3" y="1600200"/>
            <a:ext cx="8899841" cy="514116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200" dirty="0">
                <a:latin typeface="Cambria" pitchFamily="18" charset="0"/>
              </a:rPr>
              <a:t>Студенты  и магистры ПК, прошедшие специальную подготовку, оказывают БЮП под руководством преподавателей – кураторов </a:t>
            </a:r>
            <a:endParaRPr lang="ru-RU" sz="2200" dirty="0" smtClean="0">
              <a:latin typeface="Cambria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2200" dirty="0">
              <a:latin typeface="Cambria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200" dirty="0">
                <a:latin typeface="Cambria" pitchFamily="18" charset="0"/>
              </a:rPr>
              <a:t>Студенты дежурят и оказывают БЮП в приёмной ПК, в ходе выездных мероприятий, в общественных приёмных органов власти и должностных </a:t>
            </a:r>
            <a:r>
              <a:rPr lang="ru-RU" sz="2200" dirty="0" smtClean="0">
                <a:latin typeface="Cambria" pitchFamily="18" charset="0"/>
              </a:rPr>
              <a:t>лиц</a:t>
            </a:r>
            <a:endParaRPr lang="ru-RU" sz="2200" dirty="0">
              <a:latin typeface="Cambria" pitchFamily="18" charset="0"/>
            </a:endParaRPr>
          </a:p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540170"/>
            <a:ext cx="3060340" cy="2040227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7170" name="Picture 2" descr="___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419" y="3847864"/>
            <a:ext cx="20669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Администратор\Desktop\С рабочего Комп\Т\Фото для музея\Правовая клиника Фото 1\IMG_6417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40169"/>
            <a:ext cx="3060342" cy="2040227"/>
          </a:xfrm>
          <a:prstGeom prst="rect">
            <a:avLst/>
          </a:prstGeom>
          <a:noFill/>
          <a:ln>
            <a:solidFill>
              <a:schemeClr val="accent1">
                <a:alpha val="98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03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00"/>
    </mc:Choice>
    <mc:Fallback xmlns="">
      <p:transition spd="slow" advTm="115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12968" cy="990600"/>
          </a:xfrm>
        </p:spPr>
        <p:txBody>
          <a:bodyPr/>
          <a:lstStyle/>
          <a:p>
            <a:pPr algn="ctr"/>
            <a:r>
              <a:rPr lang="ru-RU" dirty="0" smtClean="0"/>
              <a:t>Правовое просвещение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712968" cy="4997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0070C0"/>
                </a:solidFill>
                <a:latin typeface="Cambria" pitchFamily="18" charset="0"/>
              </a:rPr>
              <a:t>Уроки правовой грамотности, дебаты, деловые игры  для школьников</a:t>
            </a:r>
            <a:r>
              <a:rPr lang="en-US" sz="2400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Cambria" pitchFamily="18" charset="0"/>
              </a:rPr>
              <a:t>и студентов</a:t>
            </a:r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58" y="2556669"/>
            <a:ext cx="2450232" cy="1837674"/>
          </a:xfrm>
          <a:prstGeom prst="rect">
            <a:avLst/>
          </a:prstGeom>
        </p:spPr>
      </p:pic>
      <p:pic>
        <p:nvPicPr>
          <p:cNvPr id="5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73443"/>
            <a:ext cx="2535262" cy="1901447"/>
          </a:xfrm>
          <a:prstGeom prst="rect">
            <a:avLst/>
          </a:prstGeom>
        </p:spPr>
      </p:pic>
      <p:pic>
        <p:nvPicPr>
          <p:cNvPr id="7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159" y="2642618"/>
            <a:ext cx="2391246" cy="179343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917776" y="2492896"/>
            <a:ext cx="338241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Темы:</a:t>
            </a:r>
          </a:p>
          <a:p>
            <a:r>
              <a:rPr lang="ru-RU" sz="1600" dirty="0">
                <a:solidFill>
                  <a:srgbClr val="FF0000"/>
                </a:solidFill>
                <a:latin typeface="Cambria" pitchFamily="18" charset="0"/>
              </a:rPr>
              <a:t>Права </a:t>
            </a:r>
            <a:r>
              <a:rPr lang="ru-RU" sz="1600" dirty="0" smtClean="0">
                <a:solidFill>
                  <a:srgbClr val="FF0000"/>
                </a:solidFill>
                <a:latin typeface="Cambria" pitchFamily="18" charset="0"/>
              </a:rPr>
              <a:t>человека. </a:t>
            </a:r>
            <a:r>
              <a:rPr lang="ru-RU" sz="1600" dirty="0" smtClean="0">
                <a:solidFill>
                  <a:srgbClr val="FF0000"/>
                </a:solidFill>
                <a:latin typeface="Cambria" pitchFamily="18" charset="0"/>
              </a:rPr>
              <a:t> Права ребёнка.</a:t>
            </a:r>
            <a:endParaRPr lang="ru-RU" sz="1600" dirty="0">
              <a:solidFill>
                <a:srgbClr val="FF0000"/>
              </a:solidFill>
              <a:latin typeface="Cambria" pitchFamily="18" charset="0"/>
            </a:endParaRPr>
          </a:p>
          <a:p>
            <a:r>
              <a:rPr lang="ru-RU" sz="1600" dirty="0">
                <a:solidFill>
                  <a:srgbClr val="FF0000"/>
                </a:solidFill>
                <a:latin typeface="Cambria" pitchFamily="18" charset="0"/>
              </a:rPr>
              <a:t>Защита прав потребителей</a:t>
            </a:r>
          </a:p>
          <a:p>
            <a:r>
              <a:rPr lang="ru-RU" sz="1600" dirty="0">
                <a:solidFill>
                  <a:srgbClr val="FF0000"/>
                </a:solidFill>
                <a:latin typeface="Cambria" pitchFamily="18" charset="0"/>
              </a:rPr>
              <a:t>Конституция РФ 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Cambria" pitchFamily="18" charset="0"/>
              </a:rPr>
              <a:t>Противодействие  </a:t>
            </a:r>
            <a:r>
              <a:rPr lang="ru-RU" sz="1600" dirty="0" smtClean="0">
                <a:solidFill>
                  <a:srgbClr val="FF0000"/>
                </a:solidFill>
                <a:latin typeface="Cambria" pitchFamily="18" charset="0"/>
              </a:rPr>
              <a:t>«</a:t>
            </a:r>
            <a:r>
              <a:rPr lang="ru-RU" sz="1600" dirty="0" smtClean="0">
                <a:solidFill>
                  <a:srgbClr val="FF0000"/>
                </a:solidFill>
                <a:latin typeface="Cambria" pitchFamily="18" charset="0"/>
              </a:rPr>
              <a:t>языку </a:t>
            </a:r>
            <a:r>
              <a:rPr lang="ru-RU" sz="1600" dirty="0" smtClean="0">
                <a:solidFill>
                  <a:srgbClr val="FF0000"/>
                </a:solidFill>
                <a:latin typeface="Cambria" pitchFamily="18" charset="0"/>
              </a:rPr>
              <a:t>ненависти</a:t>
            </a:r>
            <a:r>
              <a:rPr lang="ru-RU" sz="1600" dirty="0" smtClean="0">
                <a:solidFill>
                  <a:srgbClr val="FF0000"/>
                </a:solidFill>
                <a:latin typeface="Cambria" pitchFamily="18" charset="0"/>
              </a:rPr>
              <a:t>».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Cambria" pitchFamily="18" charset="0"/>
              </a:rPr>
              <a:t>Избирательное право</a:t>
            </a:r>
            <a:endParaRPr lang="ru-RU" sz="1600" dirty="0" smtClean="0">
              <a:solidFill>
                <a:srgbClr val="FF0000"/>
              </a:solidFill>
              <a:latin typeface="Cambria" pitchFamily="18" charset="0"/>
            </a:endParaRPr>
          </a:p>
          <a:p>
            <a:r>
              <a:rPr lang="ru-RU" sz="1600" dirty="0" smtClean="0">
                <a:solidFill>
                  <a:srgbClr val="FF0000"/>
                </a:solidFill>
                <a:latin typeface="Cambria" pitchFamily="18" charset="0"/>
              </a:rPr>
              <a:t>Смертная казнь: за и против </a:t>
            </a:r>
            <a:r>
              <a:rPr lang="ru-RU" sz="1050" dirty="0" smtClean="0">
                <a:solidFill>
                  <a:srgbClr val="FF0000"/>
                </a:solidFill>
                <a:latin typeface="Cambria" pitchFamily="18" charset="0"/>
              </a:rPr>
              <a:t>и</a:t>
            </a:r>
            <a:r>
              <a:rPr lang="ru-RU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ru-RU" sz="1200" dirty="0" smtClean="0">
                <a:solidFill>
                  <a:srgbClr val="FF0000"/>
                </a:solidFill>
                <a:latin typeface="Cambria" pitchFamily="18" charset="0"/>
              </a:rPr>
              <a:t> др</a:t>
            </a:r>
            <a:r>
              <a:rPr lang="ru-RU" sz="1200" dirty="0" smtClean="0">
                <a:solidFill>
                  <a:srgbClr val="FF0000"/>
                </a:solidFill>
              </a:rPr>
              <a:t>.</a:t>
            </a:r>
            <a:endParaRPr lang="ru-RU" sz="12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Администратор\Desktop\ПРАВОВАЯ КЛИНИКА\Мероприятия\Pravovay smena 2017\IMG_5410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5" b="6305"/>
          <a:stretch/>
        </p:blipFill>
        <p:spPr bwMode="auto">
          <a:xfrm>
            <a:off x="3240832" y="4714400"/>
            <a:ext cx="2736304" cy="186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истратор\Desktop\ШК\УЧЕБНЫЙ СУД\UchebnyiSud_2019\US_2019_ ULyanovsk_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" b="3173"/>
          <a:stretch/>
        </p:blipFill>
        <p:spPr bwMode="auto">
          <a:xfrm>
            <a:off x="6479606" y="4585777"/>
            <a:ext cx="2355848" cy="198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04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30"/>
    </mc:Choice>
    <mc:Fallback xmlns="">
      <p:transition spd="slow" advTm="1203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30560"/>
          </a:xfrm>
        </p:spPr>
        <p:txBody>
          <a:bodyPr/>
          <a:lstStyle/>
          <a:p>
            <a:pPr algn="ctr"/>
            <a:r>
              <a:rPr lang="ru-RU" dirty="0" smtClean="0"/>
              <a:t>Правовое просвещение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568952" cy="4997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0070C0"/>
                </a:solidFill>
                <a:latin typeface="Cambria" pitchFamily="18" charset="0"/>
              </a:rPr>
              <a:t>Лекции, деловые игры по правовым вопросам, спектакли на правовые темы, правовое информирование школьников, студентов и взрослых</a:t>
            </a:r>
          </a:p>
          <a:p>
            <a:pPr marL="0" indent="0" algn="ctr">
              <a:buNone/>
            </a:pP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4" name="Объект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3"/>
          <a:stretch/>
        </p:blipFill>
        <p:spPr>
          <a:xfrm>
            <a:off x="357903" y="2562799"/>
            <a:ext cx="3113232" cy="1934773"/>
          </a:xfrm>
          <a:prstGeom prst="rect">
            <a:avLst/>
          </a:prstGeom>
        </p:spPr>
      </p:pic>
      <p:pic>
        <p:nvPicPr>
          <p:cNvPr id="5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085" y="2562799"/>
            <a:ext cx="2964354" cy="19762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63888" y="2780928"/>
            <a:ext cx="208823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mbria" pitchFamily="18" charset="0"/>
              </a:rPr>
              <a:t>Темы:</a:t>
            </a:r>
          </a:p>
          <a:p>
            <a:endParaRPr lang="ru-RU" b="1" dirty="0">
              <a:latin typeface="Cambria" pitchFamily="18" charset="0"/>
            </a:endParaRPr>
          </a:p>
          <a:p>
            <a:r>
              <a:rPr lang="ru-RU" sz="1600" dirty="0" smtClean="0">
                <a:solidFill>
                  <a:srgbClr val="3333CC"/>
                </a:solidFill>
                <a:latin typeface="Cambria" pitchFamily="18" charset="0"/>
              </a:rPr>
              <a:t>Права человека</a:t>
            </a:r>
          </a:p>
          <a:p>
            <a:endParaRPr lang="ru-RU" sz="1600" dirty="0" smtClean="0">
              <a:solidFill>
                <a:srgbClr val="3333CC"/>
              </a:solidFill>
              <a:latin typeface="Cambria" pitchFamily="18" charset="0"/>
            </a:endParaRPr>
          </a:p>
          <a:p>
            <a:r>
              <a:rPr lang="ru-RU" sz="1600" dirty="0" smtClean="0">
                <a:solidFill>
                  <a:srgbClr val="3333CC"/>
                </a:solidFill>
                <a:latin typeface="Cambria" pitchFamily="18" charset="0"/>
              </a:rPr>
              <a:t>Права ребёнка</a:t>
            </a:r>
          </a:p>
          <a:p>
            <a:endParaRPr lang="ru-RU" sz="1600" dirty="0" smtClean="0">
              <a:solidFill>
                <a:srgbClr val="3333CC"/>
              </a:solidFill>
              <a:latin typeface="Cambria" pitchFamily="18" charset="0"/>
            </a:endParaRPr>
          </a:p>
          <a:p>
            <a:r>
              <a:rPr lang="ru-RU" sz="1600" dirty="0" smtClean="0">
                <a:solidFill>
                  <a:srgbClr val="3333CC"/>
                </a:solidFill>
                <a:latin typeface="Cambria" pitchFamily="18" charset="0"/>
              </a:rPr>
              <a:t>Конституция РФ</a:t>
            </a:r>
          </a:p>
          <a:p>
            <a:endParaRPr lang="ru-RU" sz="1600" dirty="0" smtClean="0">
              <a:solidFill>
                <a:srgbClr val="3333CC"/>
              </a:solidFill>
              <a:latin typeface="Cambria" pitchFamily="18" charset="0"/>
            </a:endParaRPr>
          </a:p>
          <a:p>
            <a:r>
              <a:rPr lang="ru-RU" sz="1600" dirty="0" smtClean="0">
                <a:solidFill>
                  <a:srgbClr val="3333CC"/>
                </a:solidFill>
                <a:latin typeface="Cambria" pitchFamily="18" charset="0"/>
              </a:rPr>
              <a:t>Социальные </a:t>
            </a:r>
            <a:r>
              <a:rPr lang="ru-RU" sz="1600" dirty="0">
                <a:solidFill>
                  <a:srgbClr val="3333CC"/>
                </a:solidFill>
                <a:latin typeface="Cambria" pitchFamily="18" charset="0"/>
              </a:rPr>
              <a:t>льготы и </a:t>
            </a:r>
            <a:r>
              <a:rPr lang="ru-RU" sz="1600" dirty="0" smtClean="0">
                <a:solidFill>
                  <a:srgbClr val="3333CC"/>
                </a:solidFill>
                <a:latin typeface="Cambria" pitchFamily="18" charset="0"/>
              </a:rPr>
              <a:t>гарантии</a:t>
            </a:r>
          </a:p>
          <a:p>
            <a:endParaRPr lang="ru-RU" sz="1600" dirty="0">
              <a:solidFill>
                <a:srgbClr val="3333CC"/>
              </a:solidFill>
              <a:latin typeface="Cambria" pitchFamily="18" charset="0"/>
            </a:endParaRPr>
          </a:p>
          <a:p>
            <a:r>
              <a:rPr lang="ru-RU" sz="1600" dirty="0">
                <a:solidFill>
                  <a:srgbClr val="3333CC"/>
                </a:solidFill>
                <a:latin typeface="Cambria" pitchFamily="18" charset="0"/>
              </a:rPr>
              <a:t>Защита трудовых </a:t>
            </a:r>
            <a:r>
              <a:rPr lang="ru-RU" sz="1600" dirty="0" smtClean="0">
                <a:solidFill>
                  <a:srgbClr val="3333CC"/>
                </a:solidFill>
                <a:latin typeface="Cambria" pitchFamily="18" charset="0"/>
              </a:rPr>
              <a:t>прав</a:t>
            </a:r>
          </a:p>
          <a:p>
            <a:endParaRPr lang="ru-RU" sz="1600" dirty="0" smtClean="0">
              <a:solidFill>
                <a:srgbClr val="3333CC"/>
              </a:solidFill>
              <a:latin typeface="Cambria" pitchFamily="18" charset="0"/>
            </a:endParaRPr>
          </a:p>
          <a:p>
            <a:r>
              <a:rPr lang="ru-RU" sz="1600" dirty="0" smtClean="0">
                <a:solidFill>
                  <a:srgbClr val="3333CC"/>
                </a:solidFill>
                <a:latin typeface="Cambria" pitchFamily="18" charset="0"/>
              </a:rPr>
              <a:t>Система БЮП  и </a:t>
            </a:r>
            <a:r>
              <a:rPr lang="ru-RU" sz="1600" dirty="0">
                <a:solidFill>
                  <a:srgbClr val="3333CC"/>
                </a:solidFill>
                <a:latin typeface="Cambria" pitchFamily="18" charset="0"/>
              </a:rPr>
              <a:t>др.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70" y="4941168"/>
            <a:ext cx="3188499" cy="15569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053674"/>
            <a:ext cx="2964354" cy="160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0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81"/>
    </mc:Choice>
    <mc:Fallback xmlns="">
      <p:transition spd="slow" advTm="1068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64096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sz="3100" b="1" dirty="0" smtClean="0"/>
              <a:t>Оказание БЮП и правовое просвещение воспитанников детских домов</a:t>
            </a:r>
            <a:endParaRPr lang="ru-RU" sz="31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60848"/>
            <a:ext cx="2952328" cy="196329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060848"/>
            <a:ext cx="3182637" cy="2120929"/>
          </a:xfr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471371"/>
            <a:ext cx="3024336" cy="2015436"/>
          </a:xfrm>
          <a:prstGeom prst="rect">
            <a:avLst/>
          </a:prstGeom>
        </p:spPr>
      </p:pic>
      <p:pic>
        <p:nvPicPr>
          <p:cNvPr id="10" name="Объект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471371"/>
            <a:ext cx="3039318" cy="202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1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93"/>
    </mc:Choice>
    <mc:Fallback xmlns="">
      <p:transition spd="slow" advTm="9193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276</TotalTime>
  <Words>437</Words>
  <Application>Microsoft Office PowerPoint</Application>
  <PresentationFormat>Экран (4:3)</PresentationFormat>
  <Paragraphs>81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Обычная</vt:lpstr>
      <vt:lpstr>              Правовая клиника юридического факультета улгу  </vt:lpstr>
      <vt:lpstr>Правовая клиника УлГУ основана в 1998г.</vt:lpstr>
      <vt:lpstr>Цели деятельности Правовой клиники</vt:lpstr>
      <vt:lpstr>Задачи деятельности Правовой клиники</vt:lpstr>
      <vt:lpstr>Направления деятельности</vt:lpstr>
      <vt:lpstr>Оказание БЮП</vt:lpstr>
      <vt:lpstr>Правовое просвещение</vt:lpstr>
      <vt:lpstr>Правовое просвещение</vt:lpstr>
      <vt:lpstr> Оказание БЮП и правовое просвещение воспитанников детских домов</vt:lpstr>
      <vt:lpstr>Обучение профессиональным навыкам</vt:lpstr>
      <vt:lpstr>Подготовка  и распространение информационно-справочных материалов по правовым вопросам</vt:lpstr>
      <vt:lpstr>Подготовка  и участие в конкурсах по профессиональным навыкам юриста</vt:lpstr>
      <vt:lpstr>Участие в семинарах, тренингах, конференциях,  проектах,  связанных с вопросами БЮП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61</cp:revision>
  <dcterms:created xsi:type="dcterms:W3CDTF">2017-01-26T12:58:54Z</dcterms:created>
  <dcterms:modified xsi:type="dcterms:W3CDTF">2023-01-11T11:13:04Z</dcterms:modified>
</cp:coreProperties>
</file>