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med">
    <p:wipe dir="r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6E9512-2A1C-4175-AC5E-BD625BD00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519052" y="886191"/>
            <a:ext cx="9755187" cy="2808065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r>
              <a:rPr lang="ru-RU" dirty="0"/>
              <a:t>Проект-»Поступай в </a:t>
            </a:r>
            <a:r>
              <a:rPr lang="ru-RU" dirty="0" err="1"/>
              <a:t>УлГУ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20831244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511" y="339437"/>
            <a:ext cx="10396882" cy="6165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Диаграмма </a:t>
            </a:r>
            <a:r>
              <a:rPr lang="ru-RU" dirty="0" err="1" smtClean="0"/>
              <a:t>Гантта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0" y="1302328"/>
          <a:ext cx="11790218" cy="405938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676401"/>
                <a:gridCol w="817418"/>
                <a:gridCol w="601116"/>
                <a:gridCol w="766364"/>
                <a:gridCol w="840052"/>
                <a:gridCol w="840052"/>
                <a:gridCol w="840052"/>
                <a:gridCol w="840052"/>
                <a:gridCol w="781101"/>
                <a:gridCol w="766363"/>
                <a:gridCol w="854791"/>
                <a:gridCol w="795839"/>
                <a:gridCol w="677937"/>
                <a:gridCol w="692680"/>
              </a:tblGrid>
              <a:tr h="10148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Август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</a:rPr>
                        <a:t> 2019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Сентябрь 2019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Октябрь 2019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Ноябрь 2019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Декабрь 2019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Январь 2020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Февраль 2020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Март 2020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Апрель 2020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Май 2020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Июнь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</a:rPr>
                        <a:t> 2020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Июль 2020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Август 2020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014846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Подготовительный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4846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Организационный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4846">
                <a:tc>
                  <a:txBody>
                    <a:bodyPr/>
                    <a:lstStyle/>
                    <a:p>
                      <a:r>
                        <a:rPr lang="ru-RU" dirty="0" smtClean="0"/>
                        <a:t>Заключительный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1316182"/>
            <a:ext cx="1648691" cy="9282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5856" y="137159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Сроки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6256" y="185651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Этапы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B1C17F-9720-425D-B74E-5ADD2AC6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271705"/>
            <a:ext cx="10396882" cy="1151965"/>
          </a:xfrm>
        </p:spPr>
        <p:txBody>
          <a:bodyPr/>
          <a:lstStyle/>
          <a:p>
            <a:r>
              <a:rPr lang="ru-RU" dirty="0"/>
              <a:t>Бюджет проекта: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E84016AC-22C3-41C6-A8B4-CAF25CC2D16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007982657"/>
              </p:ext>
            </p:extLst>
          </p:nvPr>
        </p:nvGraphicFramePr>
        <p:xfrm>
          <a:off x="685799" y="1423670"/>
          <a:ext cx="1060864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160">
                  <a:extLst>
                    <a:ext uri="{9D8B030D-6E8A-4147-A177-3AD203B41FA5}">
                      <a16:colId xmlns:a16="http://schemas.microsoft.com/office/drawing/2014/main" xmlns="" val="447162387"/>
                    </a:ext>
                  </a:extLst>
                </a:gridCol>
                <a:gridCol w="2652160">
                  <a:extLst>
                    <a:ext uri="{9D8B030D-6E8A-4147-A177-3AD203B41FA5}">
                      <a16:colId xmlns:a16="http://schemas.microsoft.com/office/drawing/2014/main" xmlns="" val="3962812420"/>
                    </a:ext>
                  </a:extLst>
                </a:gridCol>
                <a:gridCol w="2652160">
                  <a:extLst>
                    <a:ext uri="{9D8B030D-6E8A-4147-A177-3AD203B41FA5}">
                      <a16:colId xmlns:a16="http://schemas.microsoft.com/office/drawing/2014/main" xmlns="" val="945586994"/>
                    </a:ext>
                  </a:extLst>
                </a:gridCol>
                <a:gridCol w="2652160">
                  <a:extLst>
                    <a:ext uri="{9D8B030D-6E8A-4147-A177-3AD203B41FA5}">
                      <a16:colId xmlns:a16="http://schemas.microsoft.com/office/drawing/2014/main" xmlns="" val="2847110040"/>
                    </a:ext>
                  </a:extLst>
                </a:gridCol>
              </a:tblGrid>
              <a:tr h="743685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Наименование затрат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Количество (шт.)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Цена за 1 шт./ Сумма,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Источник финансирования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6422954"/>
                  </a:ext>
                </a:extLst>
              </a:tr>
              <a:tr h="430865">
                <a:tc>
                  <a:txBody>
                    <a:bodyPr/>
                    <a:lstStyle/>
                    <a:p>
                      <a:r>
                        <a:rPr lang="ru-RU" dirty="0"/>
                        <a:t>Распечатка буклетов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500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3/1500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Университет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5645516"/>
                  </a:ext>
                </a:extLst>
              </a:tr>
              <a:tr h="743685">
                <a:tc>
                  <a:txBody>
                    <a:bodyPr/>
                    <a:lstStyle/>
                    <a:p>
                      <a:r>
                        <a:rPr lang="ru-RU" dirty="0"/>
                        <a:t>Распечатка бланков тестирования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500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3/1500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Университет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9865280"/>
                  </a:ext>
                </a:extLst>
              </a:tr>
              <a:tr h="743685">
                <a:tc>
                  <a:txBody>
                    <a:bodyPr/>
                    <a:lstStyle/>
                    <a:p>
                      <a:r>
                        <a:rPr lang="ru-RU" dirty="0"/>
                        <a:t>Расходные материалы(бумага)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 </a:t>
                      </a:r>
                      <a:r>
                        <a:rPr lang="ru-RU" dirty="0" err="1"/>
                        <a:t>упак</a:t>
                      </a:r>
                      <a:r>
                        <a:rPr lang="ru-RU" dirty="0"/>
                        <a:t>. бумаги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180/360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Университет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806296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750C51DD-A2E3-4EC3-8FD7-19C6D7045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2749901"/>
              </p:ext>
            </p:extLst>
          </p:nvPr>
        </p:nvGraphicFramePr>
        <p:xfrm>
          <a:off x="685799" y="4085589"/>
          <a:ext cx="10608640" cy="515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160">
                  <a:extLst>
                    <a:ext uri="{9D8B030D-6E8A-4147-A177-3AD203B41FA5}">
                      <a16:colId xmlns:a16="http://schemas.microsoft.com/office/drawing/2014/main" xmlns="" val="3367333921"/>
                    </a:ext>
                  </a:extLst>
                </a:gridCol>
                <a:gridCol w="2652160">
                  <a:extLst>
                    <a:ext uri="{9D8B030D-6E8A-4147-A177-3AD203B41FA5}">
                      <a16:colId xmlns:a16="http://schemas.microsoft.com/office/drawing/2014/main" xmlns="" val="2636733281"/>
                    </a:ext>
                  </a:extLst>
                </a:gridCol>
                <a:gridCol w="2652160">
                  <a:extLst>
                    <a:ext uri="{9D8B030D-6E8A-4147-A177-3AD203B41FA5}">
                      <a16:colId xmlns:a16="http://schemas.microsoft.com/office/drawing/2014/main" xmlns="" val="366367054"/>
                    </a:ext>
                  </a:extLst>
                </a:gridCol>
                <a:gridCol w="2652160">
                  <a:extLst>
                    <a:ext uri="{9D8B030D-6E8A-4147-A177-3AD203B41FA5}">
                      <a16:colId xmlns:a16="http://schemas.microsoft.com/office/drawing/2014/main" xmlns="" val="3971410177"/>
                    </a:ext>
                  </a:extLst>
                </a:gridCol>
              </a:tblGrid>
              <a:tr h="51543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3360 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7832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83392751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3C1605-11D6-419E-87E3-25DCD1895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Риски и меры реагирования на них: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038331-8D44-43E0-BA7A-BB4F512461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40114"/>
            <a:ext cx="10394707" cy="3875315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Риск низкой мотивации студентов к участию – 5 б.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Риск низкой мотивации школьников/абитуриентов к участию – 5 б.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Риск низкой заинтересованности выпускников </a:t>
            </a:r>
            <a:r>
              <a:rPr lang="ru-RU" dirty="0" err="1"/>
              <a:t>улгу</a:t>
            </a:r>
            <a:r>
              <a:rPr lang="ru-RU" dirty="0"/>
              <a:t> в участии мероприятия – 5б.</a:t>
            </a:r>
          </a:p>
          <a:p>
            <a:pPr marL="0" indent="0">
              <a:buNone/>
            </a:pPr>
            <a:r>
              <a:rPr lang="ru-RU" dirty="0"/>
              <a:t>Меры реагирования:</a:t>
            </a:r>
          </a:p>
          <a:p>
            <a:pPr>
              <a:buFontTx/>
              <a:buChar char="-"/>
            </a:pPr>
            <a:r>
              <a:rPr lang="ru-RU" dirty="0"/>
              <a:t>Разработать систему поощрительных мер для участников (в частности, благодарственные письма и презенты студентам, участвующим в организации мероприятий, и выпускникам </a:t>
            </a:r>
            <a:r>
              <a:rPr lang="ru-RU" dirty="0" err="1"/>
              <a:t>улгу</a:t>
            </a:r>
            <a:r>
              <a:rPr lang="ru-RU" dirty="0"/>
              <a:t>, принявшим участие в данном мероприятии);</a:t>
            </a:r>
          </a:p>
          <a:p>
            <a:pPr>
              <a:buFontTx/>
              <a:buChar char="-"/>
            </a:pPr>
            <a:r>
              <a:rPr lang="ru-RU" dirty="0"/>
              <a:t> При активном участии широких масс школьников в мероприятии провести конкурс эссе, тем самым дать возможность набрать дополнительные баллы при поступлении в вуз.</a:t>
            </a:r>
          </a:p>
        </p:txBody>
      </p:sp>
    </p:spTree>
    <p:extLst>
      <p:ext uri="{BB962C8B-B14F-4D97-AF65-F5344CB8AC3E}">
        <p14:creationId xmlns:p14="http://schemas.microsoft.com/office/powerpoint/2010/main" xmlns="" val="1206686790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B28D430-56EA-45B9-8632-927BEBF029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xmlns="" id="{A601F395-3079-4179-84BA-6654D9F825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E8946F-3A17-408B-891D-771CDDBD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ru-RU" dirty="0"/>
              <a:t>Ожидаемые результаты: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673954BF-0133-4379-9064-4538A2CD77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744737"/>
          </a:xfrm>
        </p:spPr>
        <p:txBody>
          <a:bodyPr>
            <a:normAutofit/>
          </a:bodyPr>
          <a:lstStyle/>
          <a:p>
            <a:r>
              <a:rPr lang="ru-RU" dirty="0"/>
              <a:t>Планируемое количество участников – 300-350 абитуриентов.</a:t>
            </a:r>
          </a:p>
          <a:p>
            <a:r>
              <a:rPr lang="ru-RU" dirty="0"/>
              <a:t>Приток абитуриентов, поступающих в </a:t>
            </a:r>
            <a:r>
              <a:rPr lang="ru-RU" dirty="0" err="1"/>
              <a:t>улгу</a:t>
            </a:r>
            <a:r>
              <a:rPr lang="ru-RU" dirty="0"/>
              <a:t>;</a:t>
            </a:r>
          </a:p>
          <a:p>
            <a:r>
              <a:rPr lang="ru-RU" dirty="0"/>
              <a:t>Самоопределение абитуриентов/школьников в специальности.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3889911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satMod val="110000"/>
                <a:lumMod val="40000"/>
              </a:schemeClr>
              <a:schemeClr val="bg2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15DA87D-133C-4F77-8863-8B66D40F99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C436ED1-B374-4FA9-AC69-CA9B086E4F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BF795C8-C503-458A-B6C7-5C3B78FA66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29605B65-A1AD-48AA-9FA4-0239C3E346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158A24C-9ADB-45F1-90ED-8B0C00DF8C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57150" cmpd="thinThick">
            <a:noFill/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C0B5DFEE-63F3-414B-90EF-89E32B3F1CA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t="23250" r="1" b="450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0611874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461C18-0C8E-44F4-BDEF-10ECAC34D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45255"/>
            <a:ext cx="4949371" cy="3095279"/>
          </a:xfrm>
        </p:spPr>
        <p:txBody>
          <a:bodyPr>
            <a:normAutofit/>
          </a:bodyPr>
          <a:lstStyle/>
          <a:p>
            <a:r>
              <a:rPr lang="ru-RU" dirty="0"/>
              <a:t>Направление: профориентационный проект для школьников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FCD5532-6193-466C-9B4B-BDAAFC58E79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17012" y="1170160"/>
            <a:ext cx="3644348" cy="3095280"/>
          </a:xfrm>
        </p:spPr>
      </p:pic>
    </p:spTree>
    <p:extLst>
      <p:ext uri="{BB962C8B-B14F-4D97-AF65-F5344CB8AC3E}">
        <p14:creationId xmlns:p14="http://schemas.microsoft.com/office/powerpoint/2010/main" xmlns="" val="9783168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6D57E0B-41E7-4862-852B-4C24E7B47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4684A4D-3AB3-4D14-8F74-E9E22EFC92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62AAD8D6-E6DC-4196-8B6E-99E7C90270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EF22364E-4978-4D02-9F7E-4608CE9F4B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203295E-B861-404F-966C-8EDD882877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28D430-56EA-45B9-8632-927BEBF029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xmlns="" id="{A601F395-3079-4179-84BA-6654D9F825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3DAF2A-EBA4-4BDC-B43D-FCD45FCE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 err="1"/>
              <a:t>Команда</a:t>
            </a:r>
            <a:r>
              <a:rPr lang="en-US" sz="4100" dirty="0"/>
              <a:t>, </a:t>
            </a:r>
            <a:r>
              <a:rPr lang="en-US" sz="4100" dirty="0" err="1"/>
              <a:t>партнеры</a:t>
            </a:r>
            <a:r>
              <a:rPr lang="en-US" sz="4100" dirty="0"/>
              <a:t> и </a:t>
            </a:r>
            <a:r>
              <a:rPr lang="en-US" sz="4100" dirty="0" err="1"/>
              <a:t>куратор</a:t>
            </a:r>
            <a:r>
              <a:rPr lang="en-US" sz="4100" dirty="0"/>
              <a:t> </a:t>
            </a:r>
            <a:r>
              <a:rPr lang="en-US" sz="4100" dirty="0" err="1"/>
              <a:t>проекта</a:t>
            </a:r>
            <a:r>
              <a:rPr lang="en-US" sz="4100" dirty="0"/>
              <a:t>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35F628-43B1-4D1E-AD2F-0C2235FE8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6933" y="2226681"/>
            <a:ext cx="9618133" cy="35862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Мальцева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Анна-руководитель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проекта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Конакова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Алина-координатор-исполнитель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разработчик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организатор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основных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мероприятий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проекта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Ермакова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Валерия-генератор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идей-исполнитель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разработчик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организатор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основных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мероприятий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проекта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Миронова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Полина-ответственная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сбор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анализ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информации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исследователь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ресурсов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4425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B28D430-56EA-45B9-8632-927BEBF029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xmlns="" id="{A601F395-3079-4179-84BA-6654D9F825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83A2BB-2E6D-45B1-8977-5EB5BA55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ru-RU" sz="4100" dirty="0"/>
              <a:t>Команда, партнеры и куратор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F1D68E-8606-4C9F-831A-7C14347259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Партнеры проекта:</a:t>
            </a:r>
          </a:p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Факультеты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Улгу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Администрация школ.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Куратор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проекта-старший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преподаватель кафедры управления Петрова Ольга Анатольевна.</a:t>
            </a:r>
          </a:p>
          <a:p>
            <a:pPr marL="457200" indent="-457200">
              <a:buAutoNum type="arabicPeriod"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5286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B28D430-56EA-45B9-8632-927BEBF029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xmlns="" id="{A601F395-3079-4179-84BA-6654D9F825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9335E8-F133-4F62-8BA3-3D61D7DE8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ru-RU" dirty="0"/>
              <a:t>Актуальность проблемы: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B0AB2E-ED95-4125-BD9E-92BE8C56FC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744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современном мире образование, причём хорошее образование, играет очень важную роль. Потребность людей в учёбе, приобретении знаний и умений существует на протяжении всей их жизни - с детских лет до глубокой старости. В современном обществе высшее образование стало одной из самых обширных сфер человеческой деятельности. Никто не станет оспаривать актуальность высшего образования в наше время. Высшее образование это возможность получить более высокооплачиваемую работу, сделать успешную карьеру.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62888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92F28A-CEAB-4F26-B283-024B29E86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ПРоблемы</a:t>
            </a:r>
            <a:r>
              <a:rPr lang="ru-RU" dirty="0"/>
              <a:t>, вызовы и запросы: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42417A-5F3A-4D4D-9820-4820273EFE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Потребность в привлечении абитуриентов и дальнейшем развитии </a:t>
            </a:r>
            <a:r>
              <a:rPr lang="ru-RU" sz="2400" dirty="0" err="1" smtClean="0"/>
              <a:t>Улгу</a:t>
            </a:r>
            <a:r>
              <a:rPr lang="ru-RU" sz="2400" dirty="0"/>
              <a:t>;</a:t>
            </a:r>
          </a:p>
          <a:p>
            <a:r>
              <a:rPr lang="ru-RU" sz="2400" dirty="0"/>
              <a:t>Неопределенность абитуриентов в выборе профессии и ВУЗа;</a:t>
            </a:r>
          </a:p>
          <a:p>
            <a:r>
              <a:rPr lang="ru-RU" sz="2400" dirty="0"/>
              <a:t>Потребность в увеличении выпускников востребованных специальностей.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3587675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F9469A-2D6C-44A7-B02C-35364797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6" y="248664"/>
            <a:ext cx="10396882" cy="1151965"/>
          </a:xfrm>
        </p:spPr>
        <p:txBody>
          <a:bodyPr/>
          <a:lstStyle/>
          <a:p>
            <a:r>
              <a:rPr lang="ru-RU" dirty="0"/>
              <a:t>Цель и задачи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83D188-84FE-463D-A7AF-F2C1F571A8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6" y="1400629"/>
            <a:ext cx="10394707" cy="361960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Цель проекта- привлечь большее количество абитуриентов в </a:t>
            </a:r>
            <a:r>
              <a:rPr lang="ru-RU" dirty="0" err="1"/>
              <a:t>Улгу</a:t>
            </a:r>
            <a:r>
              <a:rPr lang="ru-RU" dirty="0"/>
              <a:t> и помочь в выборе профессии(специальности).</a:t>
            </a:r>
          </a:p>
          <a:p>
            <a:pPr marL="0" indent="0">
              <a:buNone/>
            </a:pPr>
            <a:r>
              <a:rPr lang="ru-RU" dirty="0"/>
              <a:t>Задачи проекта:</a:t>
            </a:r>
          </a:p>
          <a:p>
            <a:r>
              <a:rPr lang="ru-RU" dirty="0"/>
              <a:t>Показать преимущество </a:t>
            </a:r>
            <a:r>
              <a:rPr lang="ru-RU" dirty="0" err="1"/>
              <a:t>улгу</a:t>
            </a:r>
            <a:r>
              <a:rPr lang="ru-RU" dirty="0"/>
              <a:t> по сравнению с другими вузами;</a:t>
            </a:r>
          </a:p>
          <a:p>
            <a:r>
              <a:rPr lang="ru-RU" dirty="0"/>
              <a:t>Разработать мероприятия по мотивации;</a:t>
            </a:r>
          </a:p>
          <a:p>
            <a:r>
              <a:rPr lang="ru-RU" dirty="0"/>
              <a:t>Заинтересовать абитуриентов поступать в </a:t>
            </a:r>
            <a:r>
              <a:rPr lang="ru-RU" dirty="0" err="1"/>
              <a:t>улгу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54932288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A6AAB5-9E21-4A45-871E-1DD0839CA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Подходы, методы и инструменты: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AF81FB-556D-476B-9F08-A8F08DF048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Распространить информацию о </a:t>
            </a:r>
            <a:r>
              <a:rPr lang="ru-RU" dirty="0" err="1"/>
              <a:t>Улгу</a:t>
            </a:r>
            <a:r>
              <a:rPr lang="ru-RU" dirty="0"/>
              <a:t> в школах – метод агитации;</a:t>
            </a:r>
          </a:p>
          <a:p>
            <a:r>
              <a:rPr lang="ru-RU" dirty="0"/>
              <a:t>Провести </a:t>
            </a:r>
            <a:r>
              <a:rPr lang="ru-RU" dirty="0" err="1" smtClean="0"/>
              <a:t>квест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/>
              <a:t>Улгу</a:t>
            </a:r>
            <a:r>
              <a:rPr lang="ru-RU" dirty="0"/>
              <a:t> для абитуриентов в </a:t>
            </a:r>
            <a:r>
              <a:rPr lang="ru-RU" dirty="0" smtClean="0"/>
              <a:t>рамках дня открытых </a:t>
            </a:r>
            <a:r>
              <a:rPr lang="ru-RU" dirty="0" smtClean="0"/>
              <a:t>дверей ;</a:t>
            </a:r>
            <a:endParaRPr lang="ru-RU" dirty="0"/>
          </a:p>
          <a:p>
            <a:r>
              <a:rPr lang="ru-RU" dirty="0"/>
              <a:t>Провести мероприятие для абитуриентов с лучшими выпускниками </a:t>
            </a:r>
            <a:r>
              <a:rPr lang="ru-RU" dirty="0" err="1"/>
              <a:t>Улгу</a:t>
            </a:r>
            <a:r>
              <a:rPr lang="ru-RU" dirty="0"/>
              <a:t> – метод беседы.</a:t>
            </a:r>
          </a:p>
        </p:txBody>
      </p:sp>
    </p:spTree>
    <p:extLst>
      <p:ext uri="{BB962C8B-B14F-4D97-AF65-F5344CB8AC3E}">
        <p14:creationId xmlns:p14="http://schemas.microsoft.com/office/powerpoint/2010/main" xmlns="" val="2476082827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A25A9B-77FE-4E7C-946B-327B47354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53" y="63502"/>
            <a:ext cx="10396882" cy="48985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Календарный план: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EB81D698-42E3-41EC-8AE7-E85EA89C4FC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203916086"/>
              </p:ext>
            </p:extLst>
          </p:nvPr>
        </p:nvGraphicFramePr>
        <p:xfrm>
          <a:off x="0" y="551544"/>
          <a:ext cx="12192001" cy="6306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152">
                  <a:extLst>
                    <a:ext uri="{9D8B030D-6E8A-4147-A177-3AD203B41FA5}">
                      <a16:colId xmlns:a16="http://schemas.microsoft.com/office/drawing/2014/main" xmlns="" val="995562984"/>
                    </a:ext>
                  </a:extLst>
                </a:gridCol>
                <a:gridCol w="3053847">
                  <a:extLst>
                    <a:ext uri="{9D8B030D-6E8A-4147-A177-3AD203B41FA5}">
                      <a16:colId xmlns:a16="http://schemas.microsoft.com/office/drawing/2014/main" xmlns="" val="3702511772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xmlns="" val="3528248746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xmlns="" val="1971397988"/>
                    </a:ext>
                  </a:extLst>
                </a:gridCol>
              </a:tblGrid>
              <a:tr h="985384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Наименование этапа, мероприятия,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Срок реализации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Показатель результативности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Потребности в ресурсах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4266560"/>
                  </a:ext>
                </a:extLst>
              </a:tr>
              <a:tr h="187222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/>
                        <a:t>Подготовительный: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Подготовка материалов;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Формирование программы;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Агитация;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Проведение опроса.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 августа-20 декабря 2019г.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участников-студентов, проведение агитации, опрос, программа мероприятий.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Информационные: контактные данные школ;</a:t>
                      </a:r>
                    </a:p>
                    <a:p>
                      <a:r>
                        <a:rPr lang="ru-RU" dirty="0"/>
                        <a:t>Технические: принтер для распечатки буклетов и бланков тестирования.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1359553"/>
                  </a:ext>
                </a:extLst>
              </a:tr>
              <a:tr h="2167844">
                <a:tc>
                  <a:txBody>
                    <a:bodyPr/>
                    <a:lstStyle/>
                    <a:p>
                      <a:r>
                        <a:rPr lang="ru-RU" dirty="0"/>
                        <a:t>2. Организационный: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Квест 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Встреча с выпускниками.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 марта-25 апреля </a:t>
                      </a:r>
                      <a:r>
                        <a:rPr lang="ru-RU" dirty="0" smtClean="0"/>
                        <a:t>2020г.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участников-школьников, встреча абитуриентов с выпускниками, формирование представление о высоких достижениях выпускников.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Технические: компьютер с выходом в интернет, проектор.</a:t>
                      </a:r>
                    </a:p>
                    <a:p>
                      <a:r>
                        <a:rPr lang="ru-RU" dirty="0"/>
                        <a:t>Административные( доступ в аудитории )</a:t>
                      </a:r>
                    </a:p>
                    <a:p>
                      <a:r>
                        <a:rPr lang="ru-RU" dirty="0"/>
                        <a:t>Человеческие: кураторы.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8341040"/>
                  </a:ext>
                </a:extLst>
              </a:tr>
              <a:tr h="1280999">
                <a:tc>
                  <a:txBody>
                    <a:bodyPr/>
                    <a:lstStyle/>
                    <a:p>
                      <a:r>
                        <a:rPr lang="ru-RU" dirty="0"/>
                        <a:t>3. Заключительный: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Оценка эффективности;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Подведение итогов.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 мая-25 августа </a:t>
                      </a:r>
                      <a:r>
                        <a:rPr lang="ru-RU" dirty="0" smtClean="0"/>
                        <a:t>2020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Положительные отзывы участников;</a:t>
                      </a:r>
                    </a:p>
                    <a:p>
                      <a:r>
                        <a:rPr lang="ru-RU" dirty="0"/>
                        <a:t>Профессиональное самоопределение.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Финансовые: затраты на призы </a:t>
                      </a:r>
                      <a:r>
                        <a:rPr lang="ru-RU" dirty="0" smtClean="0"/>
                        <a:t>участникам.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5967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17176312"/>
      </p:ext>
    </p:extLst>
  </p:cSld>
  <p:clrMapOvr>
    <a:masterClrMapping/>
  </p:clrMapOvr>
  <p:transition spd="med">
    <p:wipe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600</Words>
  <Application>Microsoft Office PowerPoint</Application>
  <PresentationFormat>Произвольный</PresentationFormat>
  <Paragraphs>106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Главное мероприятие</vt:lpstr>
      <vt:lpstr>Проект-»Поступай в УлГУ»</vt:lpstr>
      <vt:lpstr>Направление: профориентационный проект для школьников</vt:lpstr>
      <vt:lpstr>Команда, партнеры и куратор проекта:</vt:lpstr>
      <vt:lpstr>Команда, партнеры и куратор проекта:</vt:lpstr>
      <vt:lpstr>Актуальность проблемы:</vt:lpstr>
      <vt:lpstr>ПРоблемы, вызовы и запросы:</vt:lpstr>
      <vt:lpstr>Цель и задачи проекта:</vt:lpstr>
      <vt:lpstr>Подходы, методы и инструменты:</vt:lpstr>
      <vt:lpstr>Календарный план:</vt:lpstr>
      <vt:lpstr>Диаграмма Гантта</vt:lpstr>
      <vt:lpstr>Бюджет проекта:</vt:lpstr>
      <vt:lpstr>Риски и меры реагирования на них:</vt:lpstr>
      <vt:lpstr>Ожидаемые результаты: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Проект-»Поступай в УлГУ»</dc:title>
  <dc:creator>lera ermakova</dc:creator>
  <cp:lastModifiedBy>481</cp:lastModifiedBy>
  <cp:revision>3</cp:revision>
  <dcterms:created xsi:type="dcterms:W3CDTF">2019-05-20T20:40:42Z</dcterms:created>
  <dcterms:modified xsi:type="dcterms:W3CDTF">2019-05-24T18:22:16Z</dcterms:modified>
</cp:coreProperties>
</file>