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239625" cy="7199313"/>
  <p:notesSz cx="6858000" cy="9144000"/>
  <p:defaultTextStyle>
    <a:defPPr>
      <a:defRPr lang="ru-RU"/>
    </a:defPPr>
    <a:lvl1pPr marL="0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1pPr>
    <a:lvl2pPr marL="466527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2pPr>
    <a:lvl3pPr marL="933054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3pPr>
    <a:lvl4pPr marL="1399581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4pPr>
    <a:lvl5pPr marL="1866108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5pPr>
    <a:lvl6pPr marL="2332634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6pPr>
    <a:lvl7pPr marL="2799161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7pPr>
    <a:lvl8pPr marL="3265688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8pPr>
    <a:lvl9pPr marL="3732215" algn="l" defTabSz="933054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F2"/>
    <a:srgbClr val="00AFA9"/>
    <a:srgbClr val="FFA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34" y="-84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F3-6A89-4D0B-ABA5-0DB4D28A0C5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7BC4-7943-4A24-B805-33F5D23BC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07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F3-6A89-4D0B-ABA5-0DB4D28A0C5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7BC4-7943-4A24-B805-33F5D23BC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5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F3-6A89-4D0B-ABA5-0DB4D28A0C5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7BC4-7943-4A24-B805-33F5D23BC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1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F3-6A89-4D0B-ABA5-0DB4D28A0C5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7BC4-7943-4A24-B805-33F5D23BC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83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F3-6A89-4D0B-ABA5-0DB4D28A0C5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7BC4-7943-4A24-B805-33F5D23BC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10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F3-6A89-4D0B-ABA5-0DB4D28A0C5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7BC4-7943-4A24-B805-33F5D23BC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534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F3-6A89-4D0B-ABA5-0DB4D28A0C5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7BC4-7943-4A24-B805-33F5D23BC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51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F3-6A89-4D0B-ABA5-0DB4D28A0C5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7BC4-7943-4A24-B805-33F5D23BC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0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F3-6A89-4D0B-ABA5-0DB4D28A0C5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7BC4-7943-4A24-B805-33F5D23BC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14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F3-6A89-4D0B-ABA5-0DB4D28A0C5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7BC4-7943-4A24-B805-33F5D23BC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81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F3-6A89-4D0B-ABA5-0DB4D28A0C5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7BC4-7943-4A24-B805-33F5D23BC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57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FDF3-6A89-4D0B-ABA5-0DB4D28A0C5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7BC4-7943-4A24-B805-33F5D23BCD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767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ie@ulsu.r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ie@ulsu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o@ulsu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ie@ulsu.r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1923393"/>
            <a:ext cx="12239625" cy="5275919"/>
          </a:xfrm>
          <a:prstGeom prst="roundRect">
            <a:avLst>
              <a:gd name="adj" fmla="val 0"/>
            </a:avLst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AFA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74410"/>
            <a:ext cx="12239625" cy="42637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913" y="529789"/>
            <a:ext cx="11415860" cy="101809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AFA9"/>
                </a:solidFill>
              </a:rPr>
              <a:t>ULYANOVSK STATE </a:t>
            </a:r>
            <a:r>
              <a:rPr lang="en-US" sz="7200" b="1" dirty="0">
                <a:solidFill>
                  <a:srgbClr val="00AFA9"/>
                </a:solidFill>
              </a:rPr>
              <a:t>UNIVERSITY</a:t>
            </a:r>
            <a:endParaRPr lang="ru-RU" sz="7200" b="1" dirty="0">
              <a:solidFill>
                <a:srgbClr val="00AFA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913" y="2385306"/>
            <a:ext cx="9179719" cy="1738167"/>
          </a:xfrm>
        </p:spPr>
        <p:txBody>
          <a:bodyPr>
            <a:normAutofit/>
          </a:bodyPr>
          <a:lstStyle/>
          <a:p>
            <a:pPr algn="l">
              <a:lnSpc>
                <a:spcPct val="6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КОНТАКТЫ ЦЕНТРА </a:t>
            </a:r>
            <a:r>
              <a:rPr lang="ru-RU" sz="2800" b="1" dirty="0">
                <a:solidFill>
                  <a:schemeClr val="bg1"/>
                </a:solidFill>
              </a:rPr>
              <a:t>ПО </a:t>
            </a:r>
            <a:r>
              <a:rPr lang="ru-RU" sz="2800" b="1" dirty="0" smtClean="0">
                <a:solidFill>
                  <a:schemeClr val="bg1"/>
                </a:solidFill>
              </a:rPr>
              <a:t>РАБОТЕ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l">
              <a:lnSpc>
                <a:spcPct val="600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С </a:t>
            </a:r>
            <a:r>
              <a:rPr lang="ru-RU" sz="2800" b="1" dirty="0">
                <a:solidFill>
                  <a:schemeClr val="bg1"/>
                </a:solidFill>
              </a:rPr>
              <a:t>ИНОСТРАННЫМИ </a:t>
            </a:r>
            <a:r>
              <a:rPr lang="ru-RU" sz="2800" b="1" dirty="0" smtClean="0">
                <a:solidFill>
                  <a:schemeClr val="bg1"/>
                </a:solidFill>
              </a:rPr>
              <a:t>ОБУЧАЮЩИМИСЯ</a:t>
            </a:r>
            <a:r>
              <a:rPr lang="ru-RU" sz="2800" b="1" dirty="0">
                <a:solidFill>
                  <a:schemeClr val="bg1"/>
                </a:solidFill>
              </a:rPr>
              <a:t>: 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Тел.: </a:t>
            </a:r>
            <a:r>
              <a:rPr lang="ru-RU" b="1" dirty="0">
                <a:solidFill>
                  <a:schemeClr val="bg1"/>
                </a:solidFill>
              </a:rPr>
              <a:t>8 (8422) 42-61-19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E-</a:t>
            </a:r>
            <a:r>
              <a:rPr lang="ru-RU" dirty="0" err="1">
                <a:solidFill>
                  <a:schemeClr val="bg1"/>
                </a:solidFill>
              </a:rPr>
              <a:t>mail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chemeClr val="bg1"/>
                </a:solidFill>
              </a:rPr>
              <a:t>cie@ulsu.ru</a:t>
            </a:r>
          </a:p>
        </p:txBody>
      </p:sp>
    </p:spTree>
    <p:extLst>
      <p:ext uri="{BB962C8B-B14F-4D97-AF65-F5344CB8AC3E}">
        <p14:creationId xmlns:p14="http://schemas.microsoft.com/office/powerpoint/2010/main" xmlns="" val="282079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69730"/>
            <a:ext cx="12239624" cy="6229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6050602" cy="7199312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3881" y="697664"/>
            <a:ext cx="5309310" cy="6371617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</a:t>
            </a:r>
            <a:r>
              <a:rPr lang="ru-RU" sz="1800" dirty="0"/>
              <a:t>случае утраты загранпаспорта иностранный гражданин обязан незамедлительно обратиться в ближайшее отделение полиции по месту утраты или обнаружения пропажи документов для получения справки о происшествии и известить об этом Центр по работе с иностранными обучающимися. Иностранный студент самостоятельно принимает меры к восстановлению утраченных (похищенных) документов. </a:t>
            </a:r>
          </a:p>
          <a:p>
            <a:r>
              <a:rPr lang="ru-RU" sz="1800" dirty="0"/>
              <a:t> В случае утраты миграционной карты, уведомления о постановке на миграционный учет иностранный гражданин обязан обратиться в 3-дневный срок в УВМ УМВД России по Ульяновской области по адресу г. Ульяновск, ул. Радищева, 39, корпус 1) и проинформировать об этом Центр по работе с иностранными обучающимися.</a:t>
            </a:r>
          </a:p>
          <a:p>
            <a:r>
              <a:rPr lang="ru-RU" sz="1800" b="1" dirty="0"/>
              <a:t>Административная ответственность иностранных </a:t>
            </a:r>
            <a:r>
              <a:rPr lang="ru-RU" sz="1800" b="1" dirty="0" smtClean="0"/>
              <a:t>граждан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8921" y="697664"/>
            <a:ext cx="54260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УТРАТА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ДОКУМЕНТОВ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921" y="4642594"/>
            <a:ext cx="51689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ВНИМАНИЕ! </a:t>
            </a:r>
            <a:r>
              <a:rPr lang="ru-RU" sz="1800" i="1" dirty="0" smtClean="0">
                <a:solidFill>
                  <a:schemeClr val="bg1"/>
                </a:solidFill>
              </a:rPr>
              <a:t>За нарушение иностранными гражданами вышеперечисленных российских законов предусмотрена административная ответственность в виде наложения штрафа, депортации  в соответствии с Кодексом РФ об административных правонарушениях.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60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337089"/>
            <a:ext cx="12239624" cy="38622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41541" y="5542961"/>
            <a:ext cx="9798083" cy="1656351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205" y="5788058"/>
            <a:ext cx="6439411" cy="125002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ТРУДОУСТРОЙСТВО ИНОСТРАННЫХ ГРАЖДАН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791" y="654406"/>
            <a:ext cx="10790043" cy="2399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Федеральный </a:t>
            </a:r>
            <a:r>
              <a:rPr lang="ru-RU" sz="1800" dirty="0"/>
              <a:t>закон от </a:t>
            </a:r>
            <a:r>
              <a:rPr lang="ru-RU" sz="1800"/>
              <a:t>6 </a:t>
            </a:r>
            <a:r>
              <a:rPr lang="ru-RU" sz="1800" smtClean="0"/>
              <a:t>февраля </a:t>
            </a:r>
            <a:r>
              <a:rPr lang="ru-RU" sz="1800" dirty="0"/>
              <a:t>2020 г. №16-ФЗ «О внесении изменений в Федеральный закон «О правовом положении иностранных граждан в Российской Федерации» упростил порядок трудоустройства в Российской Федерации обучающихся в российских профессиональных образовательных организациях и образовательных организациях высшего образования иностранных граждан и лиц без гражданства».</a:t>
            </a:r>
          </a:p>
          <a:p>
            <a:pPr marL="0" indent="0">
              <a:buNone/>
            </a:pPr>
            <a:r>
              <a:rPr lang="ru-RU" sz="1800" dirty="0"/>
              <a:t>Данные изменения позволяют обучающимся в Российской Федерации по очной форме в профессиональных образовательных организациях и образовательных организациях высшего образования по основной профессиональной образовательной программе, имеющей государственную аккредитацию, осуществлять трудовую деятельность в свободное от учебы время без разрешения на работу и патента.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pPr marL="0" indent="0">
              <a:buNone/>
            </a:pPr>
            <a:r>
              <a:rPr lang="en-US" sz="1800" b="1" i="1" dirty="0"/>
              <a:t/>
            </a:r>
            <a:br>
              <a:rPr lang="en-US" sz="1800" b="1" i="1" dirty="0"/>
            </a:br>
            <a:r>
              <a:rPr lang="en-US" sz="1800" b="1" i="1" dirty="0"/>
              <a:t> 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96206" y="3054285"/>
            <a:ext cx="6897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Контактный телефон Центра по работе с иностранными обучающимися: </a:t>
            </a:r>
            <a:r>
              <a:rPr lang="ru-RU" sz="3200" b="1" dirty="0" smtClean="0">
                <a:solidFill>
                  <a:srgbClr val="0069F2"/>
                </a:solidFill>
              </a:rPr>
              <a:t>8 (8422) 42-61-19</a:t>
            </a:r>
          </a:p>
          <a:p>
            <a:r>
              <a:rPr lang="en-US" sz="2000" dirty="0" smtClean="0"/>
              <a:t>E-mail: </a:t>
            </a:r>
            <a:r>
              <a:rPr lang="en-US" sz="2000" u="sng" dirty="0" smtClean="0">
                <a:hlinkClick r:id="rId3"/>
              </a:rPr>
              <a:t>cie@ulsu.ru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6203" y="2892135"/>
            <a:ext cx="3220320" cy="43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54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2738"/>
            <a:ext cx="12239625" cy="35565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383298"/>
            <a:ext cx="12239625" cy="98359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7807" y="383297"/>
            <a:ext cx="7530344" cy="11249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ПРИЁМ ДОКУМЕНТОВ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379" y="1508289"/>
            <a:ext cx="8145518" cy="8670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Если Вы планируете поступать в </a:t>
            </a:r>
            <a:r>
              <a:rPr lang="ru-RU" sz="1400" dirty="0" err="1" smtClean="0"/>
              <a:t>УлГУ</a:t>
            </a:r>
            <a:r>
              <a:rPr lang="ru-RU" sz="1400" dirty="0" smtClean="0"/>
              <a:t>, отправьте документы в электронной форме по e-</a:t>
            </a:r>
            <a:r>
              <a:rPr lang="ru-RU" sz="1400" dirty="0" err="1" smtClean="0"/>
              <a:t>mail</a:t>
            </a:r>
            <a:r>
              <a:rPr lang="ru-RU" sz="1400" dirty="0" smtClean="0"/>
              <a:t>: </a:t>
            </a:r>
            <a:r>
              <a:rPr lang="ru-RU" sz="1400" dirty="0" smtClean="0">
                <a:hlinkClick r:id="rId3"/>
              </a:rPr>
              <a:t>cie@ulsu.ru</a:t>
            </a:r>
            <a:r>
              <a:rPr lang="ru-RU" sz="1400" dirty="0" smtClean="0"/>
              <a:t>. По вопросам заполнения электронной анкеты обращаться в службу технической поддержки по телефону </a:t>
            </a:r>
            <a:r>
              <a:rPr lang="ru-RU" sz="1400" b="1" dirty="0" smtClean="0"/>
              <a:t>8 (8422) 41-20-90 </a:t>
            </a:r>
            <a:r>
              <a:rPr lang="ru-RU" sz="1400" dirty="0" smtClean="0"/>
              <a:t>(добавочный номер: «6»).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67" y="860088"/>
            <a:ext cx="4793972" cy="584810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279925" y="2516739"/>
            <a:ext cx="6806971" cy="3026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9492" indent="-229492" algn="l" defTabSz="917966" rtl="0" eaLnBrk="1" latinLnBrk="0" hangingPunct="1">
              <a:lnSpc>
                <a:spcPct val="90000"/>
              </a:lnSpc>
              <a:spcBef>
                <a:spcPts val="1004"/>
              </a:spcBef>
              <a:buFont typeface="Arial" panose="020B0604020202020204" pitchFamily="34" charset="0"/>
              <a:buChar char="•"/>
              <a:defRPr sz="2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475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2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458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2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441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5424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4407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3390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2373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356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400" b="1" dirty="0">
                <a:solidFill>
                  <a:srgbClr val="0069F2"/>
                </a:solidFill>
              </a:rPr>
              <a:t>ДОКУМЕНТЫ: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dirty="0"/>
              <a:t>1) копия документа об образовании </a:t>
            </a:r>
            <a:r>
              <a:rPr lang="ru-RU" sz="1400" dirty="0"/>
              <a:t>(с нотариально заверенным переводом на русский язык</a:t>
            </a:r>
            <a:r>
              <a:rPr lang="ru-RU" sz="1400" dirty="0" smtClean="0"/>
              <a:t>);</a:t>
            </a:r>
            <a:br>
              <a:rPr lang="ru-RU" sz="1400" dirty="0" smtClean="0"/>
            </a:br>
            <a:r>
              <a:rPr lang="ru-RU" sz="1400" b="1" dirty="0" smtClean="0"/>
              <a:t>2</a:t>
            </a:r>
            <a:r>
              <a:rPr lang="ru-RU" sz="1400" b="1" dirty="0"/>
              <a:t>) копия паспорта </a:t>
            </a:r>
            <a:r>
              <a:rPr lang="ru-RU" sz="1400" dirty="0"/>
              <a:t>(с нотариально заверенным переводом на русский язык).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4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Далее зарегистрируйтесь на сайте </a:t>
            </a:r>
            <a:r>
              <a:rPr lang="ru-RU" sz="1400" b="1" dirty="0"/>
              <a:t>epk.ulsu.ru</a:t>
            </a:r>
            <a:r>
              <a:rPr lang="ru-RU" sz="1400" dirty="0"/>
              <a:t>  для сдачи вступительных испытаний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1) Загрузка фото 3x4 в разделе «Основные данные</a:t>
            </a:r>
            <a:r>
              <a:rPr lang="ru-RU" sz="1400" dirty="0" smtClean="0"/>
              <a:t>»;</a:t>
            </a:r>
            <a:br>
              <a:rPr lang="ru-RU" sz="1400" dirty="0" smtClean="0"/>
            </a:br>
            <a:r>
              <a:rPr lang="ru-RU" sz="1400" dirty="0" smtClean="0"/>
              <a:t>2</a:t>
            </a:r>
            <a:r>
              <a:rPr lang="ru-RU" sz="1400" dirty="0"/>
              <a:t>) Загрузка первой страницы паспорта в разделе «Паспортные данные</a:t>
            </a:r>
            <a:r>
              <a:rPr lang="ru-RU" sz="1400" dirty="0" smtClean="0"/>
              <a:t>»;</a:t>
            </a:r>
            <a:br>
              <a:rPr lang="ru-RU" sz="1400" dirty="0" smtClean="0"/>
            </a:br>
            <a:r>
              <a:rPr lang="ru-RU" sz="1400" dirty="0" smtClean="0"/>
              <a:t>3</a:t>
            </a:r>
            <a:r>
              <a:rPr lang="ru-RU" sz="1400" dirty="0"/>
              <a:t>) Загрузка оригинала школьного документа в разделе «Сведения об образовании</a:t>
            </a:r>
            <a:r>
              <a:rPr lang="ru-RU" sz="1400" dirty="0" smtClean="0"/>
              <a:t>»;</a:t>
            </a:r>
            <a:br>
              <a:rPr lang="ru-RU" sz="1400" dirty="0" smtClean="0"/>
            </a:br>
            <a:r>
              <a:rPr lang="ru-RU" sz="1400" dirty="0" smtClean="0"/>
              <a:t>4</a:t>
            </a:r>
            <a:r>
              <a:rPr lang="ru-RU" sz="1400" dirty="0"/>
              <a:t>) Загрузка нотариально заверенных переводов паспорта и школьного документа в разделе «Дополнительные файлы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79926" y="6076346"/>
            <a:ext cx="61182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AFA9"/>
                </a:solidFill>
              </a:rPr>
              <a:t>СРОКИ ПОДАЧИ ДОКУМЕНТОВ:</a:t>
            </a:r>
          </a:p>
          <a:p>
            <a:r>
              <a:rPr lang="ru-RU" sz="2000" b="1" dirty="0" smtClean="0">
                <a:solidFill>
                  <a:srgbClr val="00AFA9"/>
                </a:solidFill>
              </a:rPr>
              <a:t>С 25 МАЯ ПО 31 АВГУСТА ТЕКУЩЕГО ГОДА</a:t>
            </a:r>
            <a:endParaRPr lang="ru-RU" sz="2000" b="1" dirty="0">
              <a:solidFill>
                <a:srgbClr val="00AF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67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-1" y="1224033"/>
            <a:ext cx="12239626" cy="37999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12239625" cy="1224035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48" y="84712"/>
            <a:ext cx="10841103" cy="1139323"/>
          </a:xfrm>
        </p:spPr>
        <p:txBody>
          <a:bodyPr>
            <a:normAutofit/>
          </a:bodyPr>
          <a:lstStyle/>
          <a:p>
            <a:pPr lvl="0"/>
            <a:r>
              <a:rPr lang="ru-RU" sz="4800" b="1" dirty="0" smtClean="0">
                <a:solidFill>
                  <a:schemeClr val="bg1"/>
                </a:solidFill>
              </a:rPr>
              <a:t>СДАЧА ВСТУПИТЕЛЬНЫХ ИСПЫТАНИЙ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7526" y="1657737"/>
            <a:ext cx="5791200" cy="1823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Для прохождения вступительного испытания Вам нужно зайти в личный кабинет на сайте </a:t>
            </a:r>
            <a:r>
              <a:rPr lang="en-US" sz="2000" b="1" dirty="0" err="1">
                <a:solidFill>
                  <a:srgbClr val="0069F2"/>
                </a:solidFill>
              </a:rPr>
              <a:t>epk</a:t>
            </a:r>
            <a:r>
              <a:rPr lang="ru-RU" sz="2000" b="1" dirty="0">
                <a:solidFill>
                  <a:srgbClr val="0069F2"/>
                </a:solidFill>
              </a:rPr>
              <a:t>.</a:t>
            </a:r>
            <a:r>
              <a:rPr lang="en-US" sz="2000" b="1" dirty="0" err="1">
                <a:solidFill>
                  <a:srgbClr val="0069F2"/>
                </a:solidFill>
              </a:rPr>
              <a:t>ulsu</a:t>
            </a:r>
            <a:r>
              <a:rPr lang="ru-RU" sz="2000" b="1" dirty="0">
                <a:solidFill>
                  <a:srgbClr val="0069F2"/>
                </a:solidFill>
              </a:rPr>
              <a:t>.</a:t>
            </a:r>
            <a:r>
              <a:rPr lang="en-US" sz="2000" b="1" dirty="0" err="1">
                <a:solidFill>
                  <a:srgbClr val="0069F2"/>
                </a:solidFill>
              </a:rPr>
              <a:t>ru</a:t>
            </a:r>
            <a:r>
              <a:rPr lang="ru-RU" sz="2000" b="1" dirty="0">
                <a:solidFill>
                  <a:srgbClr val="0069F2"/>
                </a:solidFill>
              </a:rPr>
              <a:t>  </a:t>
            </a:r>
            <a:r>
              <a:rPr lang="ru-RU" sz="2000" dirty="0"/>
              <a:t>и авторизоваться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pPr marL="0" indent="0">
              <a:buNone/>
            </a:pPr>
            <a:r>
              <a:rPr lang="ru-RU" sz="2000" dirty="0" smtClean="0"/>
              <a:t>Расписание </a:t>
            </a:r>
            <a:r>
              <a:rPr lang="ru-RU" sz="2000" dirty="0"/>
              <a:t>экзаменов  на сайте </a:t>
            </a:r>
            <a:r>
              <a:rPr lang="en-US" sz="2000" b="1" dirty="0"/>
              <a:t>www</a:t>
            </a:r>
            <a:r>
              <a:rPr lang="ru-RU" sz="2000" b="1" dirty="0"/>
              <a:t>.</a:t>
            </a:r>
            <a:r>
              <a:rPr lang="en-US" sz="2000" b="1" dirty="0" err="1"/>
              <a:t>ulsu</a:t>
            </a:r>
            <a:r>
              <a:rPr lang="ru-RU" sz="2000" b="1" dirty="0"/>
              <a:t>.</a:t>
            </a:r>
            <a:r>
              <a:rPr lang="en-US" sz="2000" b="1" dirty="0" err="1"/>
              <a:t>ru</a:t>
            </a:r>
            <a:r>
              <a:rPr lang="ru-RU" sz="2000" b="1" dirty="0"/>
              <a:t>.  </a:t>
            </a:r>
            <a:br>
              <a:rPr lang="ru-RU" sz="2000" b="1" dirty="0"/>
            </a:br>
            <a:r>
              <a:rPr lang="ru-RU" sz="2000" dirty="0" smtClean="0"/>
              <a:t>в </a:t>
            </a:r>
            <a:r>
              <a:rPr lang="ru-RU" sz="2000" dirty="0"/>
              <a:t>разделе </a:t>
            </a:r>
            <a:r>
              <a:rPr lang="ru-RU" sz="2000" b="1" dirty="0">
                <a:solidFill>
                  <a:srgbClr val="00AFA9"/>
                </a:solidFill>
              </a:rPr>
              <a:t>«Абитуриенту». Расписание</a:t>
            </a:r>
            <a:r>
              <a:rPr lang="ru-RU" sz="2000" b="1" dirty="0" smtClean="0">
                <a:solidFill>
                  <a:srgbClr val="00AFA9"/>
                </a:solidFill>
              </a:rPr>
              <a:t>.</a:t>
            </a:r>
            <a:endParaRPr lang="ru-RU" sz="2000" b="1" dirty="0">
              <a:solidFill>
                <a:srgbClr val="00AFA9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047" y="1657737"/>
            <a:ext cx="4448639" cy="44486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7048" y="6203213"/>
            <a:ext cx="433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 smtClean="0">
                <a:solidFill>
                  <a:srgbClr val="0069F2"/>
                </a:solidFill>
              </a:rPr>
              <a:t>Ссылка на положение о порядке проведения вступительных испытаний </a:t>
            </a:r>
            <a:endParaRPr lang="ru-RU" sz="1800" i="1" dirty="0">
              <a:solidFill>
                <a:srgbClr val="0069F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3338" y="4214648"/>
            <a:ext cx="42744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dirty="0" smtClean="0">
                <a:effectLst/>
                <a:latin typeface="+mj-lt"/>
                <a:ea typeface="Times New Roman" panose="02020603050405020304" pitchFamily="18" charset="0"/>
              </a:rPr>
              <a:t>По вопросам заполнения электронной анкеты обращаться в службу технической поддержки </a:t>
            </a:r>
            <a:r>
              <a:rPr lang="ru-RU" sz="2400" b="1" dirty="0" smtClean="0">
                <a:solidFill>
                  <a:srgbClr val="0069F2"/>
                </a:solidFill>
                <a:effectLst/>
                <a:latin typeface="+mj-lt"/>
                <a:ea typeface="Times New Roman" panose="02020603050405020304" pitchFamily="18" charset="0"/>
              </a:rPr>
              <a:t>8 (8422) 41-20-90 </a:t>
            </a:r>
          </a:p>
          <a:p>
            <a:pPr>
              <a:spcAft>
                <a:spcPts val="0"/>
              </a:spcAft>
            </a:pPr>
            <a:r>
              <a:rPr lang="ru-RU" sz="1800" b="1" dirty="0" smtClean="0">
                <a:effectLst/>
                <a:latin typeface="+mj-lt"/>
                <a:ea typeface="Times New Roman" panose="02020603050405020304" pitchFamily="18" charset="0"/>
              </a:rPr>
              <a:t>(добавочный номер «6»).</a:t>
            </a:r>
            <a:endParaRPr lang="ru-RU" sz="18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926"/>
          <a:stretch/>
        </p:blipFill>
        <p:spPr>
          <a:xfrm>
            <a:off x="9464075" y="3079531"/>
            <a:ext cx="2106731" cy="411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56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937" y="4040305"/>
            <a:ext cx="6206687" cy="3159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825" y="3447393"/>
            <a:ext cx="7297800" cy="36731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6032939" cy="7199312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434" y="893379"/>
            <a:ext cx="5055476" cy="5244662"/>
          </a:xfrm>
        </p:spPr>
        <p:txBody>
          <a:bodyPr>
            <a:normAutofit fontScale="90000"/>
          </a:bodyPr>
          <a:lstStyle/>
          <a:p>
            <a:pPr lvl="0"/>
            <a:r>
              <a:rPr lang="ru-RU" sz="4800" b="1" dirty="0" smtClean="0">
                <a:solidFill>
                  <a:schemeClr val="bg1"/>
                </a:solidFill>
              </a:rPr>
              <a:t>ЗАКЛЮЧЕНИЕ ДОГОВОРОВ ОБ ОКАЗАНИИ ПЛАТНЫХ ОБРАЗОВАТЕЛЬНЫХ УСЛУГ ПО ОБРАЗОВАТЕЛЬНЫМ ПРОГРАММАМ ВЫСШЕГО ОБРАЗОВАНИЯ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2539" y="709069"/>
            <a:ext cx="5044966" cy="2917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dirty="0" smtClean="0"/>
              <a:t>Контактный </a:t>
            </a:r>
            <a:r>
              <a:rPr lang="ru-RU" sz="2400" dirty="0"/>
              <a:t>телефон по заключению договоров</a:t>
            </a:r>
            <a:r>
              <a:rPr lang="ru-RU" sz="2400" b="1" dirty="0"/>
              <a:t> </a:t>
            </a:r>
            <a:r>
              <a:rPr lang="ru-RU" sz="3200" b="1" dirty="0" smtClean="0">
                <a:solidFill>
                  <a:srgbClr val="00AFA9"/>
                </a:solidFill>
              </a:rPr>
              <a:t>8 (8422</a:t>
            </a:r>
            <a:r>
              <a:rPr lang="ru-RU" sz="3200" b="1" dirty="0">
                <a:solidFill>
                  <a:srgbClr val="00AFA9"/>
                </a:solidFill>
              </a:rPr>
              <a:t>) </a:t>
            </a:r>
            <a:r>
              <a:rPr lang="ru-RU" sz="3200" b="1" dirty="0" smtClean="0">
                <a:solidFill>
                  <a:srgbClr val="00AFA9"/>
                </a:solidFill>
              </a:rPr>
              <a:t>41-20-94</a:t>
            </a:r>
            <a:endParaRPr lang="ru-RU" sz="3200" b="1" dirty="0">
              <a:solidFill>
                <a:srgbClr val="00AFA9"/>
              </a:solidFill>
            </a:endParaRPr>
          </a:p>
          <a:p>
            <a:pPr marL="0" indent="0">
              <a:buNone/>
            </a:pPr>
            <a:r>
              <a:rPr lang="en-US" sz="2400" dirty="0"/>
              <a:t>E-mail: </a:t>
            </a:r>
            <a:r>
              <a:rPr lang="en-US" sz="2400" u="sng" dirty="0" smtClean="0">
                <a:hlinkClick r:id="rId4"/>
              </a:rPr>
              <a:t>eo@ulsu.ru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8433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743959"/>
            <a:ext cx="12239624" cy="40158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5759777"/>
            <a:ext cx="12239624" cy="1439536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73" y="6167079"/>
            <a:ext cx="11008680" cy="688156"/>
          </a:xfrm>
        </p:spPr>
        <p:txBody>
          <a:bodyPr>
            <a:noAutofit/>
          </a:bodyPr>
          <a:lstStyle/>
          <a:p>
            <a:pPr lvl="0"/>
            <a:r>
              <a:rPr lang="ru-RU" sz="6600" b="1" dirty="0" smtClean="0">
                <a:solidFill>
                  <a:schemeClr val="bg1"/>
                </a:solidFill>
              </a:rPr>
              <a:t>ОФОРМЛЕНИЕ ПРИГЛАШЕНИЙ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703" y="1005618"/>
            <a:ext cx="5069790" cy="2556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Приглашение </a:t>
            </a:r>
            <a:r>
              <a:rPr lang="ru-RU" sz="1800" b="1" dirty="0"/>
              <a:t>на въезд на территорию РФ оформляется по результатам вступительных испытаний</a:t>
            </a:r>
            <a:r>
              <a:rPr lang="ru-RU" sz="1800" b="1" dirty="0" smtClean="0"/>
              <a:t>.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dirty="0"/>
              <a:t>Контактный телефон Центра по работе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1800" dirty="0"/>
              <a:t>иностранными обучающимися: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тел</a:t>
            </a:r>
            <a:r>
              <a:rPr lang="ru-RU" sz="1800" dirty="0"/>
              <a:t>. </a:t>
            </a:r>
            <a:r>
              <a:rPr lang="ru-RU" sz="2400" b="1" dirty="0" smtClean="0">
                <a:solidFill>
                  <a:srgbClr val="00AFA9"/>
                </a:solidFill>
              </a:rPr>
              <a:t>8 (8422</a:t>
            </a:r>
            <a:r>
              <a:rPr lang="ru-RU" sz="2400" b="1" dirty="0">
                <a:solidFill>
                  <a:srgbClr val="00AFA9"/>
                </a:solidFill>
              </a:rPr>
              <a:t>) </a:t>
            </a:r>
            <a:r>
              <a:rPr lang="ru-RU" sz="2400" b="1" dirty="0" smtClean="0">
                <a:solidFill>
                  <a:srgbClr val="00AFA9"/>
                </a:solidFill>
              </a:rPr>
              <a:t>41-20-79 </a:t>
            </a:r>
            <a:endParaRPr lang="ru-RU" sz="2400" b="1" dirty="0">
              <a:solidFill>
                <a:srgbClr val="00AFA9"/>
              </a:solidFill>
            </a:endParaRPr>
          </a:p>
          <a:p>
            <a:pPr marL="0" indent="0">
              <a:buNone/>
            </a:pPr>
            <a:r>
              <a:rPr lang="en-US" sz="1800" dirty="0"/>
              <a:t>E-mail: </a:t>
            </a:r>
            <a:r>
              <a:rPr lang="en-US" sz="1800" u="sng" dirty="0">
                <a:hlinkClick r:id="rId3"/>
              </a:rPr>
              <a:t>cie@ulsu.ru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671" y="744719"/>
            <a:ext cx="6157850" cy="53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214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068479" y="28166"/>
            <a:ext cx="7211994" cy="71302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12239625" cy="1224035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48" y="84712"/>
            <a:ext cx="10841103" cy="1139323"/>
          </a:xfrm>
        </p:spPr>
        <p:txBody>
          <a:bodyPr>
            <a:normAutofit/>
          </a:bodyPr>
          <a:lstStyle/>
          <a:p>
            <a:pPr lvl="0"/>
            <a:r>
              <a:rPr lang="ru-RU" sz="5400" b="1" dirty="0" smtClean="0">
                <a:solidFill>
                  <a:schemeClr val="bg1"/>
                </a:solidFill>
              </a:rPr>
              <a:t>ВЪЕЗД НА ТЕРРИТОРИЮ РФ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047" y="1535188"/>
            <a:ext cx="6767580" cy="4356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AFA9"/>
                </a:solidFill>
              </a:rPr>
              <a:t>ВОПРОСЫ ПРАВОВОГО ПОЛОЖЕНИЯ И МИГРАЦИОННОГО УЧЕТА ИНОСТРАННЫХ ГРАЖДАН И ЛИЦ БЕЗ ГРАЖДАНСТВА В РОССИЙСКОЙ ФЕДЕРАЦИИ РЕГУЛИРУЮТСЯ ОСНОВНЫМИ ЗАКОНАМИ: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AFA9"/>
              </a:solidFill>
            </a:endParaRPr>
          </a:p>
          <a:p>
            <a:pPr lvl="0"/>
            <a:r>
              <a:rPr lang="ru-RU" sz="1600" dirty="0" smtClean="0"/>
              <a:t>Федеральный </a:t>
            </a:r>
            <a:r>
              <a:rPr lang="ru-RU" sz="1600" dirty="0"/>
              <a:t>закон от 25.07.2002 N </a:t>
            </a:r>
            <a:r>
              <a:rPr lang="ru-RU" sz="1600" dirty="0" smtClean="0"/>
              <a:t>115-ФЗ «О </a:t>
            </a:r>
            <a:r>
              <a:rPr lang="ru-RU" sz="1600" dirty="0"/>
              <a:t>правовом положении иностранных граждан в Российской </a:t>
            </a:r>
            <a:r>
              <a:rPr lang="ru-RU" sz="1600" dirty="0" smtClean="0"/>
              <a:t>Федерации»;</a:t>
            </a:r>
            <a:endParaRPr lang="ru-RU" sz="1600" dirty="0"/>
          </a:p>
          <a:p>
            <a:pPr lvl="0"/>
            <a:r>
              <a:rPr lang="ru-RU" sz="1600" dirty="0"/>
              <a:t>Федеральный закон от 18.07.2006 N 109-ФЗ </a:t>
            </a:r>
            <a:r>
              <a:rPr lang="ru-RU" sz="1600" dirty="0" smtClean="0"/>
              <a:t>«О </a:t>
            </a:r>
            <a:r>
              <a:rPr lang="ru-RU" sz="1600" dirty="0"/>
              <a:t>миграционном учете иностранных граждан и лиц без гражданства в Российской </a:t>
            </a:r>
            <a:r>
              <a:rPr lang="ru-RU" sz="1600" dirty="0" smtClean="0"/>
              <a:t>Федерации»;</a:t>
            </a:r>
            <a:endParaRPr lang="ru-RU" sz="1600" dirty="0"/>
          </a:p>
          <a:p>
            <a:pPr lvl="0"/>
            <a:r>
              <a:rPr lang="ru-RU" sz="1600" dirty="0"/>
              <a:t>Федеральный закон от 27.06.2018 № 163-ФЗ </a:t>
            </a:r>
            <a:r>
              <a:rPr lang="ru-RU" sz="1600" dirty="0" smtClean="0"/>
              <a:t>«О </a:t>
            </a:r>
            <a:r>
              <a:rPr lang="ru-RU" sz="1600" dirty="0"/>
              <a:t>внесении изменений в Федеральный закон </a:t>
            </a:r>
            <a:r>
              <a:rPr lang="ru-RU" sz="1600" dirty="0" smtClean="0"/>
              <a:t>«О </a:t>
            </a:r>
            <a:r>
              <a:rPr lang="ru-RU" sz="1600" dirty="0"/>
              <a:t>миграционном учете иностранных граждан и лиц без гражданства в Российской </a:t>
            </a:r>
            <a:r>
              <a:rPr lang="ru-RU" sz="1600" dirty="0" smtClean="0"/>
              <a:t>Федерации»;</a:t>
            </a:r>
            <a:endParaRPr lang="ru-RU" sz="1600" dirty="0"/>
          </a:p>
          <a:p>
            <a:pPr lvl="0"/>
            <a:r>
              <a:rPr lang="ru-RU" sz="1600" dirty="0"/>
              <a:t>Федеральный закон от 15.08.1996 №114-ФЗ «О выезде из Российской Федерации и въезде в Российскую Федерацию» (п. 5 ст. 27 предоставление полиса медицинского страхования на территории РФ);</a:t>
            </a:r>
          </a:p>
          <a:p>
            <a:pPr lvl="0"/>
            <a:r>
              <a:rPr lang="ru-RU" sz="1600" i="1" dirty="0"/>
              <a:t>Кодекс </a:t>
            </a:r>
            <a:r>
              <a:rPr lang="ru-RU" sz="1600" dirty="0"/>
              <a:t>Российской Федерации об </a:t>
            </a:r>
            <a:r>
              <a:rPr lang="ru-RU" sz="1600" i="1" dirty="0"/>
              <a:t>административных </a:t>
            </a:r>
            <a:r>
              <a:rPr lang="ru-RU" sz="1600" dirty="0"/>
              <a:t>правонарушениях от 30.12.2001 N 195-ФЗ (ред. от 27.12.2019).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456" y="1656861"/>
            <a:ext cx="4196073" cy="55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53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V="1">
            <a:off x="2381428" y="-2658887"/>
            <a:ext cx="7476769" cy="122396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0"/>
            <a:ext cx="12239625" cy="1791093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047" y="650450"/>
            <a:ext cx="7352041" cy="63957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ПЕРВИЧНАЯ ПОСТАНОВКА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НА МИГРАЦИОННЫЙ УЧЁТ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602" y="2108051"/>
            <a:ext cx="7851662" cy="1555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ПРИ ВЪЕЗДЕ НА ТЕРРИТОРИЮ РОССИИ КАЖДОМУ </a:t>
            </a:r>
            <a:br>
              <a:rPr lang="ru-RU" sz="1800" b="1" dirty="0" smtClean="0"/>
            </a:br>
            <a:r>
              <a:rPr lang="ru-RU" sz="1800" b="1" dirty="0" smtClean="0"/>
              <a:t>ИНОСТРАННОМУ ГРАЖДАНИНУ НЕОБХОДИМО ИМЕТЬ: 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заполненную миграционную карту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sz="1800" dirty="0"/>
              <a:t>действующую на территории РФ визу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sz="1800" dirty="0"/>
              <a:t>полис медицинского страхования.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602" y="3701685"/>
            <a:ext cx="7720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AFA9"/>
                </a:solidFill>
              </a:rPr>
              <a:t>По прибытии к месту учебы необходимо встать на миграционный учет по месту пребывания не позднее </a:t>
            </a:r>
            <a:r>
              <a:rPr lang="ru-RU" sz="1600" b="1" dirty="0" smtClean="0">
                <a:solidFill>
                  <a:srgbClr val="00AFA9"/>
                </a:solidFill>
              </a:rPr>
              <a:t>7 рабочих дней </a:t>
            </a:r>
            <a:r>
              <a:rPr lang="ru-RU" sz="1600" dirty="0" smtClean="0">
                <a:solidFill>
                  <a:srgbClr val="00AFA9"/>
                </a:solidFill>
              </a:rPr>
              <a:t>в УВМ УМВД России по Ульяновской области. </a:t>
            </a:r>
          </a:p>
          <a:p>
            <a:r>
              <a:rPr lang="ru-RU" sz="1600" i="1" u="sng" dirty="0" smtClean="0"/>
              <a:t>Для этого:</a:t>
            </a:r>
            <a:endParaRPr lang="ru-RU" sz="1600" dirty="0" smtClean="0"/>
          </a:p>
          <a:p>
            <a:pPr lvl="0"/>
            <a:r>
              <a:rPr lang="ru-RU" sz="1600" dirty="0" smtClean="0"/>
              <a:t>Вновь прибывшим обучающимся необходимо прийти в Центр по работе с иностранными обучающимися (ул. Льва Толстого, 42, </a:t>
            </a:r>
            <a:r>
              <a:rPr lang="ru-RU" sz="1600" dirty="0" err="1" smtClean="0"/>
              <a:t>каб</a:t>
            </a:r>
            <a:r>
              <a:rPr lang="ru-RU" sz="1600" dirty="0" smtClean="0"/>
              <a:t>. 49) с паспортом, миграционной картой и билетом от пункта пересечения границы до Ульяновска для подготовки и последующей сдачи документов в Управление по вопросам миграции Управления Министерства внутренних дел России по Ульяновской области с целью постановки на миграционный учет сроком на 90 суток.</a:t>
            </a:r>
          </a:p>
          <a:p>
            <a:pPr lvl="0"/>
            <a:r>
              <a:rPr lang="ru-RU" sz="1600" dirty="0" smtClean="0"/>
              <a:t>Возвращающиеся с каникул иностранные обучающиеся могут быть поставлены на миграционный учет сроком на 90 суток или на срок действия визы. 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76"/>
          <a:stretch/>
        </p:blipFill>
        <p:spPr>
          <a:xfrm flipH="1">
            <a:off x="8154185" y="1595739"/>
            <a:ext cx="3754554" cy="560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69730"/>
            <a:ext cx="12239624" cy="62295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6050602" cy="7199312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3881" y="827696"/>
            <a:ext cx="5309310" cy="6371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Для </a:t>
            </a:r>
            <a:r>
              <a:rPr lang="ru-RU" sz="1800" dirty="0"/>
              <a:t>продления срока миграционного учета:</a:t>
            </a:r>
          </a:p>
          <a:p>
            <a:pPr lvl="0"/>
            <a:r>
              <a:rPr lang="ru-RU" sz="1800" dirty="0"/>
              <a:t>Обучающимся из стран СНГ необходимо за 30 дней до окончания миграционного учета прийти в Центр по работе с иностранными обучающимися. При себе иметь копии всех страниц паспорта, договора на обучение, оригиналы паспорта, миграционной карты  и уведомления о постановке на миграционный учет для проставления печати на миграционной карте разрешенного срока временного пребывания на территории РФ.</a:t>
            </a:r>
          </a:p>
          <a:p>
            <a:pPr lvl="0"/>
            <a:r>
              <a:rPr lang="ru-RU" sz="1800" dirty="0"/>
              <a:t>Обучающимся из визовой зоны необходимо продлить визу. Для этого с паспортом, копией договора на обучение, 1 фотографией (3см х 4 см, матовая) и квитанцией госпошлины (1600 руб.) прийти в Центр по работе с иностранными обучающимися за 60 дней до окончания срока действия визы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8921" y="697664"/>
            <a:ext cx="54260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ПРОДЛЕНИЕ МИГРАЦИОННОГО УЧЁТА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921" y="5349604"/>
            <a:ext cx="51689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ВНИМАНИЕ! </a:t>
            </a:r>
            <a:r>
              <a:rPr lang="ru-RU" sz="2000" dirty="0" smtClean="0">
                <a:solidFill>
                  <a:schemeClr val="bg1"/>
                </a:solidFill>
              </a:rPr>
              <a:t>Представление ложных сведений при осуществлении миграционного учета влечет за собой административное правонарушение.</a:t>
            </a:r>
            <a:r>
              <a:rPr lang="ru-RU" sz="2000" b="1" dirty="0" smtClean="0">
                <a:solidFill>
                  <a:schemeClr val="bg1"/>
                </a:solidFill>
              </a:rPr>
              <a:t> (</a:t>
            </a:r>
            <a:r>
              <a:rPr lang="ru-RU" sz="2000" dirty="0" smtClean="0">
                <a:solidFill>
                  <a:schemeClr val="bg1"/>
                </a:solidFill>
              </a:rPr>
              <a:t>КоАП РФ Статья 19.27)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92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39625" cy="7199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383298"/>
            <a:ext cx="12239625" cy="983590"/>
          </a:xfrm>
          <a:prstGeom prst="rect">
            <a:avLst/>
          </a:prstGeom>
          <a:solidFill>
            <a:srgbClr val="006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474" y="383297"/>
            <a:ext cx="10879677" cy="112499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ИЗМЕНЕНИЕ МЕСТА ПРЕБЫВАНИЯ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85376" y="1832564"/>
            <a:ext cx="6118225" cy="3257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9492" indent="-229492" algn="l" defTabSz="917966" rtl="0" eaLnBrk="1" latinLnBrk="0" hangingPunct="1">
              <a:lnSpc>
                <a:spcPct val="90000"/>
              </a:lnSpc>
              <a:spcBef>
                <a:spcPts val="1004"/>
              </a:spcBef>
              <a:buFont typeface="Arial" panose="020B0604020202020204" pitchFamily="34" charset="0"/>
              <a:buChar char="•"/>
              <a:defRPr sz="28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475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24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458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2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6441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5424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4407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3390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42373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356" indent="-229492" algn="l" defTabSz="917966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Char char="•"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При изменении места пребывания на территории РФ (нахождение в гостинице, медицинской организации любого типа, переселение с одного адреса места жительства на другой в г. Ульяновске) иностранным студентам необходимо </a:t>
            </a:r>
            <a:r>
              <a:rPr lang="ru-RU" sz="2000" b="1" dirty="0" smtClean="0"/>
              <a:t>предоставить в Центр по работе с иностранными обучающимися паспорт, миграционную карту, уведомление о постановке на миграционный учет  для постановки на миграционный учет по новому месту пребывания.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5376" y="5654186"/>
            <a:ext cx="61182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rgbClr val="0069F2"/>
                </a:solidFill>
              </a:rPr>
              <a:t>ВНИМАНИЕ!</a:t>
            </a:r>
            <a:r>
              <a:rPr lang="ru-RU" sz="1600" i="1" dirty="0" smtClean="0">
                <a:solidFill>
                  <a:srgbClr val="0069F2"/>
                </a:solidFill>
              </a:rPr>
              <a:t> В соответствии с Федеральным законом от 27.06.2018 №163-ФЗ от 08.07. 2018 все иностранные граждане должны быть поставлены на миграционный учет (зарегистрированы) строго по адресу фактического проживания!</a:t>
            </a:r>
            <a:endParaRPr lang="ru-RU" sz="1600" i="1" dirty="0">
              <a:solidFill>
                <a:srgbClr val="0069F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39" b="12794"/>
          <a:stretch/>
        </p:blipFill>
        <p:spPr>
          <a:xfrm>
            <a:off x="6893189" y="1715677"/>
            <a:ext cx="5337073" cy="54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487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944</Words>
  <Application>Microsoft Office PowerPoint</Application>
  <PresentationFormat>Произвольный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ULYANOVSK STATE UNIVERSITY</vt:lpstr>
      <vt:lpstr>ПРИЁМ ДОКУМЕНТОВ</vt:lpstr>
      <vt:lpstr>СДАЧА ВСТУПИТЕЛЬНЫХ ИСПЫТАНИЙ</vt:lpstr>
      <vt:lpstr>ЗАКЛЮЧЕНИЕ ДОГОВОРОВ ОБ ОКАЗАНИИ ПЛАТНЫХ ОБРАЗОВАТЕЛЬНЫХ УСЛУГ ПО ОБРАЗОВАТЕЛЬНЫМ ПРОГРАММАМ ВЫСШЕГО ОБРАЗОВАНИЯ</vt:lpstr>
      <vt:lpstr>ОФОРМЛЕНИЕ ПРИГЛАШЕНИЙ</vt:lpstr>
      <vt:lpstr>ВЪЕЗД НА ТЕРРИТОРИЮ РФ</vt:lpstr>
      <vt:lpstr>ПЕРВИЧНАЯ ПОСТАНОВКА НА МИГРАЦИОННЫЙ УЧЁТ</vt:lpstr>
      <vt:lpstr>Слайд 8</vt:lpstr>
      <vt:lpstr>ИЗМЕНЕНИЕ МЕСТА ПРЕБЫВАНИЯ </vt:lpstr>
      <vt:lpstr>Слайд 10</vt:lpstr>
      <vt:lpstr>ТРУДОУСТРОЙСТВО ИНОСТРАННЫХ ГРАЖДАН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ULYANOVSK STATE UNIVERSITY</dc:title>
  <dc:creator>Учетная запись Майкрософт</dc:creator>
  <cp:lastModifiedBy>Пользователь УлГУ</cp:lastModifiedBy>
  <cp:revision>11</cp:revision>
  <dcterms:created xsi:type="dcterms:W3CDTF">2020-12-24T08:16:47Z</dcterms:created>
  <dcterms:modified xsi:type="dcterms:W3CDTF">2021-02-02T06:17:42Z</dcterms:modified>
</cp:coreProperties>
</file>