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65" r:id="rId4"/>
    <p:sldId id="267" r:id="rId5"/>
    <p:sldId id="268" r:id="rId6"/>
    <p:sldId id="273" r:id="rId7"/>
    <p:sldId id="297" r:id="rId8"/>
    <p:sldId id="299" r:id="rId9"/>
    <p:sldId id="300" r:id="rId10"/>
    <p:sldId id="269" r:id="rId11"/>
    <p:sldId id="283" r:id="rId12"/>
    <p:sldId id="284" r:id="rId13"/>
    <p:sldId id="286" r:id="rId14"/>
    <p:sldId id="293" r:id="rId15"/>
    <p:sldId id="292" r:id="rId16"/>
    <p:sldId id="287" r:id="rId17"/>
    <p:sldId id="288" r:id="rId18"/>
    <p:sldId id="301" r:id="rId19"/>
    <p:sldId id="290" r:id="rId20"/>
    <p:sldId id="289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07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5A6C9AE-22C3-412D-A218-8F22262E733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E59558E-BC5A-4371-84C9-DC6941D49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awclinic.ulsu@mail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mailto:mpaulsu@mail.r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050037"/>
            <a:ext cx="6696744" cy="685800"/>
          </a:xfrm>
        </p:spPr>
        <p:txBody>
          <a:bodyPr>
            <a:normAutofit fontScale="62500" lnSpcReduction="20000"/>
          </a:bodyPr>
          <a:lstStyle/>
          <a:p>
            <a:endParaRPr lang="ru-RU" sz="2100" dirty="0" smtClean="0"/>
          </a:p>
          <a:p>
            <a:r>
              <a:rPr lang="ru-RU" sz="2100" dirty="0" smtClean="0"/>
              <a:t>© </a:t>
            </a:r>
            <a:r>
              <a:rPr lang="ru-RU" sz="2100" dirty="0"/>
              <a:t>Является интеллектуальной собственностью </a:t>
            </a:r>
            <a:r>
              <a:rPr lang="ru-RU" sz="2100" dirty="0" err="1"/>
              <a:t>УлГУ</a:t>
            </a:r>
            <a:r>
              <a:rPr lang="ru-RU" sz="2100" dirty="0"/>
              <a:t>.</a:t>
            </a:r>
          </a:p>
          <a:p>
            <a:r>
              <a:rPr lang="ru-RU" sz="2100" dirty="0" smtClean="0"/>
              <a:t>При использовании и  </a:t>
            </a:r>
            <a:r>
              <a:rPr lang="ru-RU" sz="2100" dirty="0"/>
              <a:t>перепечатке ссылка обязательна.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96744" cy="567876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ru-RU" sz="2700" dirty="0" smtClean="0"/>
              <a:t>ФГБОУ ВО</a:t>
            </a:r>
            <a:br>
              <a:rPr lang="ru-RU" sz="2700" dirty="0" smtClean="0"/>
            </a:br>
            <a:r>
              <a:rPr lang="ru-RU" sz="2700" dirty="0" smtClean="0"/>
              <a:t>«Ульяновский государственный университет»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4700" b="1" i="1" dirty="0" smtClean="0">
                <a:solidFill>
                  <a:srgbClr val="00B0F0"/>
                </a:solidFill>
                <a:latin typeface="Palatino Linotype" pitchFamily="18" charset="0"/>
              </a:rPr>
              <a:t>Конкурс </a:t>
            </a:r>
            <a:br>
              <a:rPr lang="ru-RU" sz="4700" b="1" i="1" dirty="0" smtClean="0">
                <a:solidFill>
                  <a:srgbClr val="00B0F0"/>
                </a:solidFill>
                <a:latin typeface="Palatino Linotype" pitchFamily="18" charset="0"/>
              </a:rPr>
            </a:br>
            <a:r>
              <a:rPr lang="ru-RU" sz="4700" b="1" i="1" dirty="0" smtClean="0">
                <a:solidFill>
                  <a:srgbClr val="00B0F0"/>
                </a:solidFill>
                <a:latin typeface="Palatino Linotype" pitchFamily="18" charset="0"/>
              </a:rPr>
              <a:t>«Учебный суд- 20</a:t>
            </a:r>
            <a:r>
              <a:rPr lang="en-US" sz="4700" b="1" i="1" dirty="0" smtClean="0">
                <a:solidFill>
                  <a:srgbClr val="00B0F0"/>
                </a:solidFill>
                <a:latin typeface="Palatino Linotype" pitchFamily="18" charset="0"/>
              </a:rPr>
              <a:t>20</a:t>
            </a:r>
            <a:r>
              <a:rPr lang="ru-RU" sz="4700" b="1" i="1" dirty="0" smtClean="0">
                <a:solidFill>
                  <a:srgbClr val="00B0F0"/>
                </a:solidFill>
                <a:latin typeface="Palatino Linotype" pitchFamily="18" charset="0"/>
              </a:rPr>
              <a:t>»</a:t>
            </a:r>
            <a:r>
              <a:rPr lang="ru-RU" sz="4900" b="1" i="1" dirty="0">
                <a:solidFill>
                  <a:srgbClr val="00B0F0"/>
                </a:solidFill>
                <a:latin typeface="Palatino Linotype" pitchFamily="18" charset="0"/>
              </a:rPr>
              <a:t/>
            </a:r>
            <a:br>
              <a:rPr lang="ru-RU" sz="4900" b="1" i="1" dirty="0">
                <a:solidFill>
                  <a:srgbClr val="00B0F0"/>
                </a:solidFill>
                <a:latin typeface="Palatino Linotype" pitchFamily="18" charset="0"/>
              </a:rPr>
            </a:br>
            <a:r>
              <a:rPr lang="ru-RU" sz="4900" b="1" i="1" dirty="0" smtClean="0">
                <a:solidFill>
                  <a:srgbClr val="00B0F0"/>
                </a:solidFill>
                <a:latin typeface="Palatino Linotype" pitchFamily="18" charset="0"/>
              </a:rPr>
              <a:t/>
            </a:r>
            <a:br>
              <a:rPr lang="ru-RU" sz="4900" b="1" i="1" dirty="0" smtClean="0">
                <a:solidFill>
                  <a:srgbClr val="00B0F0"/>
                </a:solidFill>
                <a:latin typeface="Palatino Linotype" pitchFamily="18" charset="0"/>
              </a:rPr>
            </a:br>
            <a:r>
              <a:rPr lang="en-US" sz="4400" b="1" i="1" dirty="0" smtClean="0">
                <a:solidFill>
                  <a:srgbClr val="00B0F0"/>
                </a:solidFill>
                <a:latin typeface="Palatino Linotype" pitchFamily="18" charset="0"/>
              </a:rPr>
              <a:t>Moot   court</a:t>
            </a:r>
            <a:r>
              <a:rPr lang="en-US" sz="3600" b="1" i="1" dirty="0" smtClean="0">
                <a:latin typeface="Palatino Linotype" pitchFamily="18" charset="0"/>
              </a:rPr>
              <a:t/>
            </a:r>
            <a:br>
              <a:rPr lang="en-US" sz="3600" b="1" i="1" dirty="0" smtClean="0">
                <a:latin typeface="Palatino Linotype" pitchFamily="18" charset="0"/>
              </a:rPr>
            </a:br>
            <a:r>
              <a:rPr lang="ru-RU" sz="3600" b="1" i="1" dirty="0" smtClean="0">
                <a:latin typeface="Palatino Linotype" pitchFamily="18" charset="0"/>
              </a:rPr>
              <a:t/>
            </a:r>
            <a:br>
              <a:rPr lang="ru-RU" sz="3600" b="1" i="1" dirty="0" smtClean="0">
                <a:latin typeface="Palatino Linotype" pitchFamily="18" charset="0"/>
              </a:rPr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2400" dirty="0"/>
          </a:p>
        </p:txBody>
      </p:sp>
      <p:pic>
        <p:nvPicPr>
          <p:cNvPr id="1026" name="Picture 2" descr="C:\Users\Администратор\Desktop\ПК 2018\ULG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79" y="260648"/>
            <a:ext cx="1858467" cy="18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653136"/>
            <a:ext cx="7848872" cy="2016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0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7"/>
    </mc:Choice>
    <mc:Fallback xmlns="">
      <p:transition spd="slow" advTm="12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Школьные команды выступают в конкурсе в качестве представителей сторон в суде.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Команды представляют свои позиции в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письменных меморандумах и устных прениях (слушаниях) перед судьями. 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Судьи – профессиональные юристы.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Модель конкурса </a:t>
            </a:r>
            <a:br>
              <a:rPr lang="ru-RU" sz="2800" dirty="0" smtClean="0"/>
            </a:br>
            <a:r>
              <a:rPr lang="ru-RU" sz="2800" dirty="0" smtClean="0"/>
              <a:t>Учебный суд для школьников 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2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8"/>
    </mc:Choice>
    <mc:Fallback xmlns="">
      <p:transition spd="slow" advTm="27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Конкурс «Учебный суд – 2020» (региональный тур) проводится в </a:t>
            </a:r>
            <a:r>
              <a:rPr lang="ru-RU" sz="2800" dirty="0">
                <a:solidFill>
                  <a:srgbClr val="0070C0"/>
                </a:solidFill>
              </a:rPr>
              <a:t>У</a:t>
            </a:r>
            <a:r>
              <a:rPr lang="ru-RU" sz="2800" dirty="0" smtClean="0">
                <a:solidFill>
                  <a:srgbClr val="0070C0"/>
                </a:solidFill>
              </a:rPr>
              <a:t>льяновской области в два этапа: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5050"/>
                </a:solidFill>
              </a:rPr>
              <a:t>1 этап (заочный) </a:t>
            </a:r>
            <a:r>
              <a:rPr lang="ru-RU" sz="2800" dirty="0" smtClean="0">
                <a:solidFill>
                  <a:srgbClr val="0070C0"/>
                </a:solidFill>
              </a:rPr>
              <a:t>- подготовка  и представление письменных меморандумов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До 15 марта 2020г.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5050"/>
                </a:solidFill>
              </a:rPr>
              <a:t>2 этап (очный) </a:t>
            </a:r>
            <a:r>
              <a:rPr lang="ru-RU" sz="2800" dirty="0">
                <a:solidFill>
                  <a:srgbClr val="0070C0"/>
                </a:solidFill>
              </a:rPr>
              <a:t>- устное слушание </a:t>
            </a:r>
            <a:r>
              <a:rPr lang="ru-RU" sz="2800" dirty="0" smtClean="0">
                <a:solidFill>
                  <a:srgbClr val="0070C0"/>
                </a:solidFill>
              </a:rPr>
              <a:t>дела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До 31 марта 2020г.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«</a:t>
            </a:r>
            <a:r>
              <a:rPr lang="ru-RU" sz="3600" dirty="0"/>
              <a:t>Учебный суд -</a:t>
            </a:r>
            <a:r>
              <a:rPr lang="ru-RU" sz="3600" dirty="0" smtClean="0"/>
              <a:t>2020»</a:t>
            </a:r>
            <a:br>
              <a:rPr lang="ru-RU" sz="3600" dirty="0" smtClean="0"/>
            </a:br>
            <a:r>
              <a:rPr lang="ru-RU" sz="3600" dirty="0" smtClean="0"/>
              <a:t>Этапы конкурса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8"/>
    </mc:Choice>
    <mc:Fallback xmlns="">
      <p:transition spd="slow" advTm="31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5050"/>
                </a:solidFill>
              </a:rPr>
              <a:t>1 </a:t>
            </a:r>
            <a:r>
              <a:rPr lang="ru-RU" sz="3600" dirty="0">
                <a:solidFill>
                  <a:srgbClr val="FF5050"/>
                </a:solidFill>
              </a:rPr>
              <a:t>этап (заочный) </a:t>
            </a:r>
            <a:r>
              <a:rPr lang="ru-RU" sz="3600" dirty="0">
                <a:solidFill>
                  <a:srgbClr val="0070C0"/>
                </a:solidFill>
              </a:rPr>
              <a:t>- подготовка  и представление письменных меморандумов </a:t>
            </a:r>
            <a:endParaRPr lang="ru-RU" sz="3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5050"/>
                </a:solidFill>
              </a:rPr>
              <a:t>Меморандумы должны быть представлены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5050"/>
                </a:solidFill>
              </a:rPr>
              <a:t>до 15 марта  2020г.</a:t>
            </a:r>
            <a:endParaRPr lang="ru-RU" sz="2800" b="1" i="1" dirty="0">
              <a:solidFill>
                <a:srgbClr val="FF505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70C0"/>
                </a:solidFill>
              </a:rPr>
              <a:t>Каждая </a:t>
            </a:r>
            <a:r>
              <a:rPr lang="ru-RU" sz="2100" dirty="0">
                <a:solidFill>
                  <a:srgbClr val="0070C0"/>
                </a:solidFill>
              </a:rPr>
              <a:t>группа команды </a:t>
            </a:r>
            <a:r>
              <a:rPr lang="ru-RU" sz="2100" dirty="0" smtClean="0">
                <a:solidFill>
                  <a:srgbClr val="0070C0"/>
                </a:solidFill>
              </a:rPr>
              <a:t>(«Сторона 1»  </a:t>
            </a:r>
            <a:r>
              <a:rPr lang="ru-RU" sz="2100" dirty="0">
                <a:solidFill>
                  <a:srgbClr val="0070C0"/>
                </a:solidFill>
              </a:rPr>
              <a:t>и </a:t>
            </a:r>
            <a:r>
              <a:rPr lang="ru-RU" sz="2100" dirty="0" smtClean="0">
                <a:solidFill>
                  <a:srgbClr val="0070C0"/>
                </a:solidFill>
              </a:rPr>
              <a:t>«Сторона 2») </a:t>
            </a:r>
            <a:r>
              <a:rPr lang="ru-RU" sz="2100" dirty="0">
                <a:solidFill>
                  <a:srgbClr val="0070C0"/>
                </a:solidFill>
              </a:rPr>
              <a:t>должна подготовить два письменных меморандума с изложением </a:t>
            </a:r>
            <a:r>
              <a:rPr lang="ru-RU" sz="2100" dirty="0" smtClean="0">
                <a:solidFill>
                  <a:srgbClr val="0070C0"/>
                </a:solidFill>
              </a:rPr>
              <a:t>позиции по делу. 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70C0"/>
                </a:solidFill>
              </a:rPr>
              <a:t>Письменный </a:t>
            </a:r>
            <a:r>
              <a:rPr lang="ru-RU" sz="2100" dirty="0">
                <a:solidFill>
                  <a:srgbClr val="0070C0"/>
                </a:solidFill>
              </a:rPr>
              <a:t>меморандум - письменное изложение </a:t>
            </a:r>
            <a:r>
              <a:rPr lang="ru-RU" sz="2100" dirty="0" smtClean="0">
                <a:solidFill>
                  <a:srgbClr val="0070C0"/>
                </a:solidFill>
              </a:rPr>
              <a:t>позиции (аргументов, доказательств, требований) сторон по делу.</a:t>
            </a:r>
            <a:endParaRPr lang="ru-RU" sz="2100" dirty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100" dirty="0">
                <a:solidFill>
                  <a:srgbClr val="0070C0"/>
                </a:solidFill>
              </a:rPr>
              <a:t>Результаты команды школы будут определяться по сумме баллов, полученных в совокупности группой </a:t>
            </a:r>
            <a:r>
              <a:rPr lang="ru-RU" sz="2100" dirty="0" smtClean="0">
                <a:solidFill>
                  <a:srgbClr val="0070C0"/>
                </a:solidFill>
              </a:rPr>
              <a:t>«Сторона 1» </a:t>
            </a:r>
            <a:r>
              <a:rPr lang="ru-RU" sz="2100" dirty="0">
                <a:solidFill>
                  <a:srgbClr val="0070C0"/>
                </a:solidFill>
              </a:rPr>
              <a:t>и группой </a:t>
            </a:r>
            <a:r>
              <a:rPr lang="ru-RU" sz="2100" dirty="0" smtClean="0">
                <a:solidFill>
                  <a:srgbClr val="0070C0"/>
                </a:solidFill>
              </a:rPr>
              <a:t>«Сторона 2».</a:t>
            </a:r>
            <a:endParaRPr lang="ru-RU" sz="2100" dirty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100" dirty="0">
                <a:solidFill>
                  <a:srgbClr val="0070C0"/>
                </a:solidFill>
              </a:rPr>
              <a:t>Команды, набравшие наибольшее количество баллов за письменные </a:t>
            </a:r>
            <a:r>
              <a:rPr lang="ru-RU" sz="2100" dirty="0" smtClean="0">
                <a:solidFill>
                  <a:srgbClr val="0070C0"/>
                </a:solidFill>
              </a:rPr>
              <a:t>меморандумы</a:t>
            </a:r>
            <a:r>
              <a:rPr lang="ru-RU" sz="2100" dirty="0">
                <a:solidFill>
                  <a:srgbClr val="0070C0"/>
                </a:solidFill>
              </a:rPr>
              <a:t>,</a:t>
            </a:r>
            <a:r>
              <a:rPr lang="ru-RU" sz="2100" dirty="0" smtClean="0">
                <a:solidFill>
                  <a:srgbClr val="0070C0"/>
                </a:solidFill>
              </a:rPr>
              <a:t> </a:t>
            </a:r>
            <a:r>
              <a:rPr lang="ru-RU" sz="2100" dirty="0">
                <a:solidFill>
                  <a:srgbClr val="0070C0"/>
                </a:solidFill>
              </a:rPr>
              <a:t>будут приглашены на очный (устный) этап конкурса.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br>
              <a:rPr lang="ru-RU" dirty="0" smtClean="0"/>
            </a:br>
            <a:r>
              <a:rPr lang="ru-RU" dirty="0" smtClean="0"/>
              <a:t>Этапы конкурса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0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6"/>
    </mc:Choice>
    <mc:Fallback xmlns="">
      <p:transition spd="slow" advTm="41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5050"/>
                </a:solidFill>
              </a:rPr>
              <a:t>2 этап (очный) </a:t>
            </a:r>
            <a:r>
              <a:rPr lang="ru-RU" sz="2800" dirty="0">
                <a:solidFill>
                  <a:srgbClr val="0070C0"/>
                </a:solidFill>
              </a:rPr>
              <a:t>- устное слушание дела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5050"/>
                </a:solidFill>
              </a:rPr>
              <a:t>До 31 марта 2020г.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354013" indent="-309563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К участию в устных раундах конкурса приглашаются команды, получившие наибольшее число баллов за письменные меморандумы.</a:t>
            </a:r>
          </a:p>
          <a:p>
            <a:pPr marL="354013" indent="-309563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354013" indent="-309563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Общее число команд, выступающих на устных раундах:  не менее двух и не более восьми.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br>
              <a:rPr lang="ru-RU" dirty="0" smtClean="0"/>
            </a:br>
            <a:r>
              <a:rPr lang="ru-RU" dirty="0" smtClean="0"/>
              <a:t>Этапы конкурса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2"/>
    </mc:Choice>
    <mc:Fallback xmlns="">
      <p:transition spd="slow" advTm="24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069160"/>
          </a:xfrm>
        </p:spPr>
        <p:txBody>
          <a:bodyPr>
            <a:normAutofit/>
          </a:bodyPr>
          <a:lstStyle/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От каждой школы в конкурсе может принимать участие только одна команда. </a:t>
            </a: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Мы приглашаем принять участие в конкурсе учащихся </a:t>
            </a:r>
            <a:r>
              <a:rPr lang="ru-RU" sz="2400" dirty="0" smtClean="0">
                <a:solidFill>
                  <a:srgbClr val="0070C0"/>
                </a:solidFill>
              </a:rPr>
              <a:t>8-11 </a:t>
            </a:r>
            <a:r>
              <a:rPr lang="ru-RU" sz="2400" dirty="0">
                <a:solidFill>
                  <a:srgbClr val="0070C0"/>
                </a:solidFill>
              </a:rPr>
              <a:t>классов. </a:t>
            </a: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В состав команды может </a:t>
            </a:r>
            <a:r>
              <a:rPr lang="ru-RU" sz="2400" dirty="0" smtClean="0">
                <a:solidFill>
                  <a:srgbClr val="0070C0"/>
                </a:solidFill>
              </a:rPr>
              <a:t>входить минимум 6 </a:t>
            </a:r>
            <a:r>
              <a:rPr lang="ru-RU" sz="2400" dirty="0">
                <a:solidFill>
                  <a:srgbClr val="0070C0"/>
                </a:solidFill>
              </a:rPr>
              <a:t>максимум </a:t>
            </a:r>
            <a:r>
              <a:rPr lang="ru-RU" sz="2400" dirty="0" smtClean="0">
                <a:solidFill>
                  <a:srgbClr val="0070C0"/>
                </a:solidFill>
              </a:rPr>
              <a:t>12 </a:t>
            </a:r>
            <a:r>
              <a:rPr lang="ru-RU" sz="2400" dirty="0">
                <a:solidFill>
                  <a:srgbClr val="0070C0"/>
                </a:solidFill>
              </a:rPr>
              <a:t>человек.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Команда </a:t>
            </a:r>
            <a:r>
              <a:rPr lang="ru-RU" sz="2400" dirty="0">
                <a:solidFill>
                  <a:srgbClr val="0070C0"/>
                </a:solidFill>
              </a:rPr>
              <a:t>должна состоять из 2 групп: </a:t>
            </a:r>
            <a:r>
              <a:rPr lang="ru-RU" sz="2400" dirty="0" smtClean="0">
                <a:solidFill>
                  <a:srgbClr val="0070C0"/>
                </a:solidFill>
              </a:rPr>
              <a:t>«Сторона 1» (3- 6 юристов), «Сторона 2» (3- 6 юристов).</a:t>
            </a: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Команда школы </a:t>
            </a:r>
            <a:r>
              <a:rPr lang="ru-RU" sz="2400" dirty="0" smtClean="0">
                <a:solidFill>
                  <a:srgbClr val="0070C0"/>
                </a:solidFill>
              </a:rPr>
              <a:t>заранее (по своему усмотрению) </a:t>
            </a:r>
            <a:r>
              <a:rPr lang="ru-RU" sz="2400" dirty="0">
                <a:solidFill>
                  <a:srgbClr val="0070C0"/>
                </a:solidFill>
              </a:rPr>
              <a:t>делится на </a:t>
            </a:r>
            <a:r>
              <a:rPr lang="ru-RU" sz="2400" dirty="0" smtClean="0">
                <a:solidFill>
                  <a:srgbClr val="0070C0"/>
                </a:solidFill>
              </a:rPr>
              <a:t>группы «Сторона 1» и «Сторона 2». 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9906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br>
              <a:rPr lang="ru-RU" dirty="0" smtClean="0"/>
            </a:br>
            <a:r>
              <a:rPr lang="ru-RU" dirty="0" smtClean="0"/>
              <a:t>Состав команд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42"/>
    </mc:Choice>
    <mc:Fallback xmlns="">
      <p:transition spd="slow" advTm="28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069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Судьи оценивают:</a:t>
            </a:r>
          </a:p>
          <a:p>
            <a:pPr marL="0" indent="263525" algn="just">
              <a:buClr>
                <a:srgbClr val="FF5050"/>
              </a:buClr>
              <a:buFont typeface="Wingdings" pitchFamily="2" charset="2"/>
              <a:buChar char="ü"/>
              <a:tabLst>
                <a:tab pos="536575" algn="l"/>
              </a:tabLst>
            </a:pPr>
            <a:r>
              <a:rPr lang="ru-RU" sz="2800" dirty="0" smtClean="0">
                <a:solidFill>
                  <a:srgbClr val="0070C0"/>
                </a:solidFill>
              </a:rPr>
              <a:t>Насколько правильно, полно, точно команды процитировали источники права.</a:t>
            </a:r>
          </a:p>
          <a:p>
            <a:pPr marL="0" indent="263525" algn="just">
              <a:buClr>
                <a:srgbClr val="FF5050"/>
              </a:buClr>
              <a:buFont typeface="Wingdings" pitchFamily="2" charset="2"/>
              <a:buChar char="ü"/>
              <a:tabLst>
                <a:tab pos="536575" algn="l"/>
              </a:tabLst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0" indent="263525" algn="just">
              <a:buClr>
                <a:srgbClr val="FF5050"/>
              </a:buClr>
              <a:buFont typeface="Wingdings" pitchFamily="2" charset="2"/>
              <a:buChar char="ü"/>
              <a:tabLst>
                <a:tab pos="536575" algn="l"/>
              </a:tabLst>
            </a:pPr>
            <a:r>
              <a:rPr lang="ru-RU" sz="2800" dirty="0" smtClean="0">
                <a:solidFill>
                  <a:srgbClr val="0070C0"/>
                </a:solidFill>
              </a:rPr>
              <a:t>Насколько полно и внимательно команды проанализировали конкретные обстоятельства дела, объяснили их связь с нормами права.</a:t>
            </a:r>
          </a:p>
          <a:p>
            <a:pPr marL="0" indent="263525" algn="just">
              <a:buClr>
                <a:srgbClr val="FF5050"/>
              </a:buClr>
              <a:buFont typeface="Wingdings" pitchFamily="2" charset="2"/>
              <a:buChar char="ü"/>
              <a:tabLst>
                <a:tab pos="536575" algn="l"/>
              </a:tabLst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0" indent="263525" algn="just">
              <a:buClr>
                <a:srgbClr val="FF5050"/>
              </a:buClr>
              <a:buFont typeface="Wingdings" pitchFamily="2" charset="2"/>
              <a:buChar char="ü"/>
              <a:tabLst>
                <a:tab pos="536575" algn="l"/>
              </a:tabLst>
            </a:pPr>
            <a:r>
              <a:rPr lang="ru-RU" sz="2800" dirty="0" smtClean="0">
                <a:solidFill>
                  <a:srgbClr val="0070C0"/>
                </a:solidFill>
              </a:rPr>
              <a:t>Сделали ли команды логичные и обоснованные выводы, представляя свою позицию.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3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6"/>
    </mc:Choice>
    <mc:Fallback xmlns="">
      <p:transition spd="slow" advTm="28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lnSpcReduction="10000"/>
          </a:bodyPr>
          <a:lstStyle/>
          <a:p>
            <a:pPr marL="354013" indent="-35401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В ходе устных раундов судьи оценивают выступления команд и индивидуальные выступления членов команд.</a:t>
            </a:r>
          </a:p>
          <a:p>
            <a:pPr marL="354013" indent="-35401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Командой </a:t>
            </a:r>
            <a:r>
              <a:rPr lang="ru-RU" sz="2400" dirty="0">
                <a:solidFill>
                  <a:srgbClr val="0070C0"/>
                </a:solidFill>
              </a:rPr>
              <a:t>– победительницей признаётся команда, набравшая наибольшую сумму баллов по итогам устных раундов. 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pPr marL="354013" indent="-35401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Члены команды - победительницы </a:t>
            </a:r>
            <a:r>
              <a:rPr lang="ru-RU" sz="2400" dirty="0">
                <a:solidFill>
                  <a:srgbClr val="0070C0"/>
                </a:solidFill>
              </a:rPr>
              <a:t>получают сертификаты, подтверждающие их статус победителей </a:t>
            </a:r>
            <a:r>
              <a:rPr lang="ru-RU" sz="2400" dirty="0" smtClean="0">
                <a:solidFill>
                  <a:srgbClr val="0070C0"/>
                </a:solidFill>
              </a:rPr>
              <a:t>конкурса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pPr marL="354013" indent="-35401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Все участники </a:t>
            </a:r>
            <a:r>
              <a:rPr lang="ru-RU" sz="2400" dirty="0">
                <a:solidFill>
                  <a:srgbClr val="0070C0"/>
                </a:solidFill>
              </a:rPr>
              <a:t>устных раундов получают </a:t>
            </a:r>
            <a:r>
              <a:rPr lang="ru-RU" sz="2400" dirty="0" smtClean="0">
                <a:solidFill>
                  <a:srgbClr val="0070C0"/>
                </a:solidFill>
              </a:rPr>
              <a:t>именные (индивидуальные) сертификаты </a:t>
            </a:r>
            <a:r>
              <a:rPr lang="ru-RU" sz="2400" dirty="0">
                <a:solidFill>
                  <a:srgbClr val="0070C0"/>
                </a:solidFill>
              </a:rPr>
              <a:t>участников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354013" indent="-354013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Командам, представившим письменные меморандумы на конкурс, вручаются сертификаты участников.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6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2"/>
    </mc:Choice>
    <mc:Fallback xmlns="">
      <p:transition spd="slow" advTm="4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Победители </a:t>
            </a:r>
            <a:r>
              <a:rPr lang="ru-RU" sz="2800" b="1" dirty="0">
                <a:solidFill>
                  <a:srgbClr val="0070C0"/>
                </a:solidFill>
              </a:rPr>
              <a:t>и призёры </a:t>
            </a:r>
            <a:r>
              <a:rPr lang="ru-RU" sz="2800" b="1" dirty="0" smtClean="0">
                <a:solidFill>
                  <a:srgbClr val="0070C0"/>
                </a:solidFill>
              </a:rPr>
              <a:t>конкурса, получившие  высшие баллы за индивидуальные выступления,  награждаются сертификатами,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подтверждающими право на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5050"/>
                </a:solidFill>
              </a:rPr>
              <a:t>дополнительные </a:t>
            </a:r>
            <a:r>
              <a:rPr lang="ru-RU" sz="2800" b="1" dirty="0">
                <a:solidFill>
                  <a:srgbClr val="FF5050"/>
                </a:solidFill>
              </a:rPr>
              <a:t>5 баллов к сумме баллов ЕГЭ </a:t>
            </a:r>
            <a:endParaRPr lang="ru-RU" sz="2800" b="1" dirty="0" smtClean="0">
              <a:solidFill>
                <a:srgbClr val="FF505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при </a:t>
            </a:r>
            <a:r>
              <a:rPr lang="ru-RU" sz="2800" b="1" dirty="0">
                <a:solidFill>
                  <a:srgbClr val="0070C0"/>
                </a:solidFill>
              </a:rPr>
              <a:t>поступлении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 Ульяновский государственный университет.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3"/>
    </mc:Choice>
    <mc:Fallback xmlns="">
      <p:transition spd="slow" advTm="20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Команда- победитель регионального тура получает право выступить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на Всероссийском туре конкурса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«Учебный суд».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Всероссийский тур состоится 25-26 апреля 2020г.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Санкт –Петербурге.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Участие во всероссийском туре – добровольное , не является обязательным!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Внимание! </a:t>
            </a:r>
            <a:r>
              <a:rPr lang="ru-RU" sz="2200" b="1" i="1" dirty="0" smtClean="0">
                <a:solidFill>
                  <a:srgbClr val="0070C0"/>
                </a:solidFill>
              </a:rPr>
              <a:t>Все </a:t>
            </a:r>
            <a:r>
              <a:rPr lang="ru-RU" sz="2200" b="1" i="1" dirty="0" smtClean="0">
                <a:solidFill>
                  <a:srgbClr val="FF0000"/>
                </a:solidFill>
              </a:rPr>
              <a:t>расходы</a:t>
            </a:r>
            <a:r>
              <a:rPr lang="ru-RU" sz="2200" b="1" i="1" dirty="0" smtClean="0">
                <a:solidFill>
                  <a:srgbClr val="0070C0"/>
                </a:solidFill>
              </a:rPr>
              <a:t> (проезд, проживание, питание) на участие во Всероссийском туре в Санкт-Петербурге </a:t>
            </a:r>
            <a:r>
              <a:rPr lang="ru-RU" sz="2200" b="1" i="1" dirty="0" smtClean="0">
                <a:solidFill>
                  <a:srgbClr val="FF0000"/>
                </a:solidFill>
              </a:rPr>
              <a:t>команды оплачивают самостоятельно</a:t>
            </a:r>
            <a:r>
              <a:rPr lang="ru-RU" sz="2200" b="1" i="1" dirty="0" smtClean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1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96"/>
    </mc:Choice>
    <mc:Fallback xmlns="">
      <p:transition spd="slow" advTm="3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 fontScale="92500"/>
          </a:bodyPr>
          <a:lstStyle/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354013" algn="l"/>
              </a:tabLst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354013" algn="l"/>
              </a:tabLst>
            </a:pPr>
            <a:r>
              <a:rPr lang="ru-RU" sz="2400" dirty="0" smtClean="0">
                <a:solidFill>
                  <a:srgbClr val="0070C0"/>
                </a:solidFill>
              </a:rPr>
              <a:t>Для участие в конкурсе «Учебный суд- 2020» необходимо подать заявку и представить письменные меморандумы по конкурсному делу.</a:t>
            </a: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354013" algn="l"/>
              </a:tabLst>
            </a:pPr>
            <a:endParaRPr lang="ru-RU" sz="2400" dirty="0">
              <a:solidFill>
                <a:srgbClr val="0070C0"/>
              </a:solidFill>
            </a:endParaRP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354013" algn="l"/>
              </a:tabLst>
            </a:pPr>
            <a:r>
              <a:rPr lang="ru-RU" sz="2400" dirty="0" smtClean="0">
                <a:solidFill>
                  <a:srgbClr val="0070C0"/>
                </a:solidFill>
              </a:rPr>
              <a:t>Регламент проведения конкурса «Учебный суд-2020», форма заявки, материалы учебного (конкурсного) дела размещены на странице официальной группы Открытых университетских классов </a:t>
            </a:r>
            <a:r>
              <a:rPr lang="ru-RU" sz="2400" dirty="0" err="1" smtClean="0">
                <a:solidFill>
                  <a:srgbClr val="0070C0"/>
                </a:solidFill>
              </a:rPr>
              <a:t>Университария</a:t>
            </a:r>
            <a:r>
              <a:rPr lang="ru-RU" sz="2400" dirty="0" smtClean="0">
                <a:solidFill>
                  <a:srgbClr val="0070C0"/>
                </a:solidFill>
              </a:rPr>
              <a:t> Ульяновского государственного университета: </a:t>
            </a:r>
            <a:r>
              <a:rPr lang="ru-RU" sz="2400" dirty="0" smtClean="0"/>
              <a:t>vk.com/</a:t>
            </a:r>
            <a:r>
              <a:rPr lang="ru-RU" sz="2400" dirty="0" err="1" smtClean="0"/>
              <a:t>okulsu</a:t>
            </a:r>
            <a:endParaRPr lang="ru-RU" sz="2400" dirty="0" smtClean="0">
              <a:solidFill>
                <a:srgbClr val="FF5050"/>
              </a:solidFill>
            </a:endParaRP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354013" algn="l"/>
              </a:tabLst>
            </a:pPr>
            <a:endParaRPr lang="ru-RU" sz="2400" dirty="0">
              <a:solidFill>
                <a:srgbClr val="0070C0"/>
              </a:solidFill>
            </a:endParaRPr>
          </a:p>
          <a:p>
            <a:pPr marL="354013" indent="-309563"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354013" algn="l"/>
              </a:tabLst>
            </a:pPr>
            <a:r>
              <a:rPr lang="ru-RU" sz="2400" dirty="0" smtClean="0">
                <a:solidFill>
                  <a:srgbClr val="0070C0"/>
                </a:solidFill>
              </a:rPr>
              <a:t>Заявки и меморандумы следует отправлять по электронной почте: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mpaulsu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5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29"/>
    </mc:Choice>
    <mc:Fallback xmlns="">
      <p:transition spd="slow" advTm="3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370512" cy="48531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Молодёжная </a:t>
            </a:r>
            <a:r>
              <a:rPr lang="ru-RU" sz="3000" b="1" dirty="0">
                <a:solidFill>
                  <a:srgbClr val="0070C0"/>
                </a:solidFill>
              </a:rPr>
              <a:t>правовая академия </a:t>
            </a:r>
            <a:r>
              <a:rPr lang="ru-RU" sz="3000" b="1" dirty="0" err="1">
                <a:solidFill>
                  <a:srgbClr val="0070C0"/>
                </a:solidFill>
              </a:rPr>
              <a:t>Университария</a:t>
            </a:r>
            <a:r>
              <a:rPr lang="ru-RU" sz="3000" b="1" dirty="0">
                <a:solidFill>
                  <a:srgbClr val="0070C0"/>
                </a:solidFill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</a:rPr>
              <a:t>Ульяновского государственного университета,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юридический </a:t>
            </a:r>
            <a:r>
              <a:rPr lang="ru-RU" sz="3000" b="1" dirty="0">
                <a:solidFill>
                  <a:srgbClr val="0070C0"/>
                </a:solidFill>
              </a:rPr>
              <a:t>факультет </a:t>
            </a:r>
            <a:r>
              <a:rPr lang="ru-RU" sz="3000" b="1" dirty="0" smtClean="0">
                <a:solidFill>
                  <a:srgbClr val="0070C0"/>
                </a:solidFill>
              </a:rPr>
              <a:t>и </a:t>
            </a:r>
            <a:r>
              <a:rPr lang="ru-RU" sz="3000" b="1" dirty="0">
                <a:solidFill>
                  <a:srgbClr val="0070C0"/>
                </a:solidFill>
              </a:rPr>
              <a:t>П</a:t>
            </a:r>
            <a:r>
              <a:rPr lang="ru-RU" sz="3000" b="1" dirty="0" smtClean="0">
                <a:solidFill>
                  <a:srgbClr val="0070C0"/>
                </a:solidFill>
              </a:rPr>
              <a:t>равовая клиника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Ульяновского государственного университета приглашают школьников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г. Ульяновска и Ульяновской области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принять </a:t>
            </a:r>
            <a:r>
              <a:rPr lang="ru-RU" sz="3000" b="1" dirty="0">
                <a:solidFill>
                  <a:srgbClr val="0070C0"/>
                </a:solidFill>
              </a:rPr>
              <a:t>участие 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в </a:t>
            </a:r>
            <a:r>
              <a:rPr lang="ru-RU" sz="3000" b="1" dirty="0">
                <a:solidFill>
                  <a:srgbClr val="0070C0"/>
                </a:solidFill>
              </a:rPr>
              <a:t>конкурсе «Учебный суд -</a:t>
            </a:r>
            <a:r>
              <a:rPr lang="ru-RU" sz="3000" b="1" dirty="0" smtClean="0">
                <a:solidFill>
                  <a:srgbClr val="0070C0"/>
                </a:solidFill>
              </a:rPr>
              <a:t>2020» (региональный тур).</a:t>
            </a:r>
            <a:endParaRPr lang="ru-RU" sz="30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ru-RU" b="1" dirty="0" smtClean="0"/>
              <a:t>«Учебный суд -2020»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2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1"/>
    </mc:Choice>
    <mc:Fallback xmlns="">
      <p:transition spd="slow" advTm="17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Региональные координаторы Конкурса «Учебный суд-2020»: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Григорьева </a:t>
            </a:r>
            <a:r>
              <a:rPr lang="ru-RU" dirty="0">
                <a:solidFill>
                  <a:srgbClr val="0070C0"/>
                </a:solidFill>
              </a:rPr>
              <a:t>Татьяна Владимировна- директор Центра социально-правовой помощи населению </a:t>
            </a:r>
            <a:r>
              <a:rPr lang="ru-RU" dirty="0" err="1">
                <a:solidFill>
                  <a:srgbClr val="0070C0"/>
                </a:solidFill>
              </a:rPr>
              <a:t>УлГУ</a:t>
            </a:r>
            <a:r>
              <a:rPr lang="ru-RU" dirty="0">
                <a:solidFill>
                  <a:srgbClr val="0070C0"/>
                </a:solidFill>
              </a:rPr>
              <a:t>, старший преподаватель кафедры государственного и административного права юридического факультета </a:t>
            </a:r>
            <a:r>
              <a:rPr lang="ru-RU" dirty="0" err="1">
                <a:solidFill>
                  <a:srgbClr val="0070C0"/>
                </a:solidFill>
              </a:rPr>
              <a:t>УлГУ</a:t>
            </a:r>
            <a:r>
              <a:rPr lang="ru-RU" dirty="0">
                <a:solidFill>
                  <a:srgbClr val="0070C0"/>
                </a:solidFill>
              </a:rPr>
              <a:t>. Рабочий телефон: (8422) 44-07-75, </a:t>
            </a:r>
            <a:r>
              <a:rPr lang="en-US" dirty="0">
                <a:solidFill>
                  <a:srgbClr val="0070C0"/>
                </a:solidFill>
              </a:rPr>
              <a:t>e-mail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lawclinic.ulsu@mail.ru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</a:rPr>
              <a:t>Смирнов Сергей Владимирович </a:t>
            </a:r>
            <a:r>
              <a:rPr lang="ru-RU" dirty="0" smtClean="0">
                <a:solidFill>
                  <a:srgbClr val="0070C0"/>
                </a:solidFill>
              </a:rPr>
              <a:t>– ведущий специалист Управления </a:t>
            </a:r>
            <a:r>
              <a:rPr lang="ru-RU" dirty="0" err="1" smtClean="0">
                <a:solidFill>
                  <a:srgbClr val="0070C0"/>
                </a:solidFill>
              </a:rPr>
              <a:t>довузовской</a:t>
            </a:r>
            <a:r>
              <a:rPr lang="ru-RU" dirty="0" smtClean="0">
                <a:solidFill>
                  <a:srgbClr val="0070C0"/>
                </a:solidFill>
              </a:rPr>
              <a:t> подготовки УлГУ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к.ю.н</a:t>
            </a:r>
            <a:r>
              <a:rPr lang="ru-RU" dirty="0">
                <a:solidFill>
                  <a:srgbClr val="0070C0"/>
                </a:solidFill>
              </a:rPr>
              <a:t>., доцент кафедры теории и истории государства и права юридического факультета УлГУ;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mail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en-US" u="sng" dirty="0" err="1">
                <a:solidFill>
                  <a:srgbClr val="0070C0"/>
                </a:solidFill>
                <a:hlinkClick r:id="rId4"/>
              </a:rPr>
              <a:t>mpaulsu</a:t>
            </a:r>
            <a:r>
              <a:rPr lang="ru-RU" u="sng" dirty="0">
                <a:solidFill>
                  <a:srgbClr val="0070C0"/>
                </a:solidFill>
                <a:hlinkClick r:id="rId4"/>
              </a:rPr>
              <a:t>@</a:t>
            </a:r>
            <a:r>
              <a:rPr lang="en-US" u="sng" dirty="0">
                <a:solidFill>
                  <a:srgbClr val="0070C0"/>
                </a:solidFill>
                <a:hlinkClick r:id="rId4"/>
              </a:rPr>
              <a:t>mail</a:t>
            </a:r>
            <a:r>
              <a:rPr lang="ru-RU" u="sng" dirty="0">
                <a:solidFill>
                  <a:srgbClr val="0070C0"/>
                </a:solidFill>
                <a:hlinkClick r:id="rId4"/>
              </a:rPr>
              <a:t>.</a:t>
            </a:r>
            <a:r>
              <a:rPr lang="en-US" u="sng" dirty="0" err="1">
                <a:solidFill>
                  <a:srgbClr val="0070C0"/>
                </a:solidFill>
                <a:hlinkClick r:id="rId4"/>
              </a:rPr>
              <a:t>ru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9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8"/>
    </mc:Choice>
    <mc:Fallback xmlns="">
      <p:transition spd="slow" advTm="21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Участие в конкурсе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«Учебный суд-2020» – 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твой шаг в юриспруденцию!</a:t>
            </a:r>
          </a:p>
          <a:p>
            <a:pPr marL="0" indent="0" algn="ctr">
              <a:buNone/>
            </a:pPr>
            <a:endParaRPr lang="ru-RU" sz="4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Ждём Ваших заявок!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ru-RU" dirty="0"/>
              <a:t>«Учебный суд -</a:t>
            </a:r>
            <a:r>
              <a:rPr lang="ru-RU" dirty="0" smtClean="0"/>
              <a:t>2020»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4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0"/>
    </mc:Choice>
    <mc:Fallback xmlns="">
      <p:transition spd="slow" advTm="13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069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5050"/>
                </a:solidFill>
              </a:rPr>
              <a:t>Moot Court  </a:t>
            </a:r>
            <a:r>
              <a:rPr lang="en-US" sz="3200" dirty="0" smtClean="0"/>
              <a:t>- </a:t>
            </a:r>
            <a:r>
              <a:rPr lang="ru-RU" sz="3200" dirty="0" smtClean="0">
                <a:solidFill>
                  <a:srgbClr val="0070C0"/>
                </a:solidFill>
              </a:rPr>
              <a:t>модель 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судебного разбирательства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в национальном или международном суде,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учебный суд.</a:t>
            </a:r>
          </a:p>
          <a:p>
            <a:pPr marL="0" indent="0">
              <a:buNone/>
            </a:pPr>
            <a:endParaRPr lang="ru-RU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5050"/>
                </a:solidFill>
              </a:rPr>
              <a:t>Цель </a:t>
            </a:r>
            <a:r>
              <a:rPr lang="ru-RU" sz="3200" dirty="0" smtClean="0">
                <a:solidFill>
                  <a:srgbClr val="0070C0"/>
                </a:solidFill>
              </a:rPr>
              <a:t>– научить школьников аргументировать свою позицию, анализировать факты и юридические нормы, представлять свою позицию публично.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Moot Court</a:t>
            </a:r>
            <a:r>
              <a:rPr lang="ru-RU" dirty="0" smtClean="0"/>
              <a:t> /учебный суд</a:t>
            </a:r>
            <a:r>
              <a:rPr lang="en-US" dirty="0" smtClean="0"/>
              <a:t> – </a:t>
            </a:r>
            <a:r>
              <a:rPr lang="ru-RU" dirty="0" smtClean="0"/>
              <a:t>что это?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1"/>
    </mc:Choice>
    <mc:Fallback xmlns="">
      <p:transition spd="slow" advTm="32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Учебные суды проводятся для студентов и школьников по всему миру.</a:t>
            </a:r>
          </a:p>
          <a:p>
            <a:pPr marL="0" indent="0" algn="ctr">
              <a:buNone/>
            </a:pPr>
            <a:r>
              <a:rPr lang="ru-RU" sz="3200" dirty="0" smtClean="0"/>
              <a:t>Самые известные  модельные учебные суды: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73E87"/>
                </a:solidFill>
              </a:rPr>
              <a:t>Конкурс по </a:t>
            </a:r>
            <a:r>
              <a:rPr lang="ru-RU" sz="3200" dirty="0" smtClean="0"/>
              <a:t>международному праву им. Ф. </a:t>
            </a:r>
            <a:r>
              <a:rPr lang="ru-RU" sz="3200" dirty="0" err="1" smtClean="0"/>
              <a:t>Джессопа</a:t>
            </a:r>
            <a:r>
              <a:rPr lang="ru-RU" sz="3200" dirty="0" smtClean="0"/>
              <a:t> (модель Международного суда ООН) </a:t>
            </a:r>
          </a:p>
          <a:p>
            <a:pPr marL="354013" indent="-309563">
              <a:buClr>
                <a:srgbClr val="FF5050"/>
              </a:buClr>
              <a:buNone/>
            </a:pPr>
            <a:r>
              <a:rPr lang="ru-RU" sz="3200" i="1" dirty="0" smtClean="0">
                <a:solidFill>
                  <a:srgbClr val="0070C0"/>
                </a:solidFill>
              </a:rPr>
              <a:t>   </a:t>
            </a:r>
            <a:r>
              <a:rPr lang="ru-RU" sz="3200" i="1" dirty="0" err="1" smtClean="0">
                <a:solidFill>
                  <a:srgbClr val="0070C0"/>
                </a:solidFill>
              </a:rPr>
              <a:t>Philip</a:t>
            </a:r>
            <a:r>
              <a:rPr lang="ru-RU" sz="3200" i="1" dirty="0" smtClean="0">
                <a:solidFill>
                  <a:srgbClr val="0070C0"/>
                </a:solidFill>
              </a:rPr>
              <a:t> C. </a:t>
            </a:r>
            <a:r>
              <a:rPr lang="ru-RU" sz="3200" i="1" dirty="0" err="1" smtClean="0">
                <a:solidFill>
                  <a:srgbClr val="0070C0"/>
                </a:solidFill>
              </a:rPr>
              <a:t>Jessup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International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Law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Moot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Court</a:t>
            </a:r>
            <a:r>
              <a:rPr lang="ru-RU" sz="3200" i="1" dirty="0" smtClean="0">
                <a:solidFill>
                  <a:srgbClr val="0070C0"/>
                </a:solidFill>
              </a:rPr>
              <a:t>   </a:t>
            </a:r>
            <a:r>
              <a:rPr lang="ru-RU" sz="3200" i="1" dirty="0" err="1" smtClean="0">
                <a:solidFill>
                  <a:srgbClr val="0070C0"/>
                </a:solidFill>
              </a:rPr>
              <a:t>Competition</a:t>
            </a:r>
            <a:endParaRPr lang="ru-RU" sz="3200" i="1" dirty="0" smtClean="0">
              <a:solidFill>
                <a:srgbClr val="0070C0"/>
              </a:solidFill>
            </a:endParaRPr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73E87"/>
                </a:solidFill>
              </a:rPr>
              <a:t>Всероссийские судебные дебаты </a:t>
            </a:r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ru-RU" sz="3200" dirty="0" smtClean="0"/>
              <a:t>Модель </a:t>
            </a:r>
            <a:r>
              <a:rPr lang="ru-RU" sz="3200" dirty="0"/>
              <a:t>Европейского суда по правам человека </a:t>
            </a:r>
            <a:endParaRPr lang="ru-RU" sz="3200" dirty="0" smtClean="0"/>
          </a:p>
          <a:p>
            <a:pPr marL="45720" indent="0">
              <a:buClr>
                <a:srgbClr val="FF5050"/>
              </a:buClr>
              <a:buNone/>
            </a:pP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European</a:t>
            </a:r>
            <a:r>
              <a:rPr lang="ru-RU" sz="3200" i="1" dirty="0" smtClean="0">
                <a:solidFill>
                  <a:srgbClr val="0070C0"/>
                </a:solidFill>
              </a:rPr>
              <a:t>  </a:t>
            </a:r>
            <a:r>
              <a:rPr lang="ru-RU" sz="3200" i="1" dirty="0" err="1" smtClean="0">
                <a:solidFill>
                  <a:srgbClr val="0070C0"/>
                </a:solidFill>
              </a:rPr>
              <a:t>Human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Rights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Moot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Court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Competition</a:t>
            </a:r>
            <a:r>
              <a:rPr lang="ru-RU" sz="3200" i="1" dirty="0" smtClean="0">
                <a:solidFill>
                  <a:srgbClr val="0070C0"/>
                </a:solidFill>
              </a:rPr>
              <a:t>  </a:t>
            </a:r>
          </a:p>
          <a:p>
            <a:pPr>
              <a:buClr>
                <a:srgbClr val="FF5050"/>
              </a:buClr>
              <a:buFont typeface="Wingdings" pitchFamily="2" charset="2"/>
              <a:buChar char="v"/>
            </a:pPr>
            <a:r>
              <a:rPr lang="ru-RU" sz="3200" dirty="0"/>
              <a:t>Модель Международного Уголовного суда </a:t>
            </a:r>
            <a:endParaRPr lang="ru-RU" sz="3200" dirty="0" smtClean="0"/>
          </a:p>
          <a:p>
            <a:pPr marL="45720" indent="0">
              <a:buClr>
                <a:srgbClr val="FF5050"/>
              </a:buCl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</a:t>
            </a:r>
            <a:r>
              <a:rPr lang="ru-RU" sz="3200" i="1" dirty="0" smtClean="0">
                <a:solidFill>
                  <a:srgbClr val="0070C0"/>
                </a:solidFill>
              </a:rPr>
              <a:t>ICC </a:t>
            </a:r>
            <a:r>
              <a:rPr lang="ru-RU" sz="3200" i="1" dirty="0" err="1" smtClean="0">
                <a:solidFill>
                  <a:srgbClr val="0070C0"/>
                </a:solidFill>
              </a:rPr>
              <a:t>Moot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Court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</a:rPr>
              <a:t>Competition</a:t>
            </a:r>
            <a:r>
              <a:rPr lang="ru-RU" sz="3200" i="1" dirty="0" smtClean="0">
                <a:solidFill>
                  <a:srgbClr val="0070C0"/>
                </a:solidFill>
              </a:rPr>
              <a:t>    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Moot Court</a:t>
            </a:r>
            <a:r>
              <a:rPr lang="ru-RU" sz="3600" dirty="0" smtClean="0"/>
              <a:t> – международное движение.  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6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6"/>
    </mc:Choice>
    <mc:Fallback xmlns="">
      <p:transition spd="slow" advTm="29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069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5050"/>
                </a:solidFill>
              </a:rPr>
              <a:t>Конкурс «Учебный суд» для школьников- </a:t>
            </a:r>
            <a:r>
              <a:rPr lang="ru-RU" sz="3200" dirty="0" smtClean="0">
                <a:solidFill>
                  <a:srgbClr val="0070C0"/>
                </a:solidFill>
              </a:rPr>
              <a:t>международный конкурс.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Участие могут принимать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старшеклассники 14-18 лет.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Национальные раунды проводятся  в </a:t>
            </a:r>
            <a:r>
              <a:rPr lang="ru-RU" sz="3200" dirty="0">
                <a:solidFill>
                  <a:srgbClr val="0070C0"/>
                </a:solidFill>
              </a:rPr>
              <a:t>Р</a:t>
            </a:r>
            <a:r>
              <a:rPr lang="ru-RU" sz="3200" dirty="0" smtClean="0">
                <a:solidFill>
                  <a:srgbClr val="0070C0"/>
                </a:solidFill>
              </a:rPr>
              <a:t>оссии, Нидерландах, США, Польше, Франции, Китае, Швеции, Южной Африке, Болгарии др.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International Moot </a:t>
            </a:r>
            <a:r>
              <a:rPr lang="ru-RU" sz="2800" dirty="0" smtClean="0"/>
              <a:t>С</a:t>
            </a:r>
            <a:r>
              <a:rPr lang="en-US" sz="2800" dirty="0" err="1" smtClean="0"/>
              <a:t>ourt</a:t>
            </a:r>
            <a:r>
              <a:rPr lang="en-US" sz="2800" dirty="0" smtClean="0"/>
              <a:t> Competition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Учебный суд для школьников 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5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0"/>
    </mc:Choice>
    <mc:Fallback xmlns="">
      <p:transition spd="slow" advTm="23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0324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Международный тур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конкурса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«</a:t>
            </a:r>
            <a:r>
              <a:rPr lang="ru-RU" sz="2800" dirty="0">
                <a:solidFill>
                  <a:srgbClr val="0070C0"/>
                </a:solidFill>
              </a:rPr>
              <a:t>Учебный суд» для школьников  проводятся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1 </a:t>
            </a:r>
            <a:r>
              <a:rPr lang="ru-RU" sz="2800" dirty="0">
                <a:solidFill>
                  <a:srgbClr val="0070C0"/>
                </a:solidFill>
              </a:rPr>
              <a:t>раз в 2 года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во </a:t>
            </a:r>
            <a:r>
              <a:rPr lang="ru-RU" sz="2800" dirty="0">
                <a:solidFill>
                  <a:srgbClr val="0070C0"/>
                </a:solidFill>
              </a:rPr>
              <a:t>Дворце Мира в </a:t>
            </a:r>
            <a:r>
              <a:rPr lang="ru-RU" sz="2800" dirty="0" smtClean="0">
                <a:solidFill>
                  <a:srgbClr val="0070C0"/>
                </a:solidFill>
              </a:rPr>
              <a:t>Гааге (Нидерланды)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86857"/>
            <a:ext cx="4038600" cy="22717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International Moot </a:t>
            </a:r>
            <a:r>
              <a:rPr lang="ru-RU" sz="2800" dirty="0" smtClean="0"/>
              <a:t>С</a:t>
            </a:r>
            <a:r>
              <a:rPr lang="en-US" sz="2800" dirty="0" err="1" smtClean="0"/>
              <a:t>ourt</a:t>
            </a:r>
            <a:r>
              <a:rPr lang="en-US" sz="2800" dirty="0" smtClean="0"/>
              <a:t> Competition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Учебный суд для школьников 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9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7"/>
    </mc:Choice>
    <mc:Fallback xmlns="">
      <p:transition spd="slow" advTm="17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3960440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Всероссийский тур конкурса </a:t>
            </a:r>
          </a:p>
          <a:p>
            <a:pPr marL="45720" indent="0" algn="ctr"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«Учебный суд» проводятся ежегодно в Санкт-Петербурге</a:t>
            </a:r>
          </a:p>
          <a:p>
            <a:pPr marL="4572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Организатор:</a:t>
            </a:r>
            <a:endParaRPr lang="en-US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i="1" dirty="0"/>
              <a:t>Санкт-Петербургский институт права имени Принца П.Г. </a:t>
            </a:r>
            <a:r>
              <a:rPr lang="ru-RU" i="1" dirty="0" err="1"/>
              <a:t>Ольденбургского</a:t>
            </a:r>
            <a:r>
              <a:rPr lang="ru-RU" i="1" dirty="0"/>
              <a:t> </a:t>
            </a:r>
            <a:endParaRPr lang="ru-RU" i="1" dirty="0" smtClean="0"/>
          </a:p>
          <a:p>
            <a:pPr marL="45720" indent="0" algn="ctr">
              <a:buNone/>
            </a:pPr>
            <a:r>
              <a:rPr lang="ru-RU" i="1" dirty="0" smtClean="0"/>
              <a:t>Центр </a:t>
            </a:r>
            <a:r>
              <a:rPr lang="ru-RU" i="1" dirty="0"/>
              <a:t>правового и гражданского образования «Живое право</a:t>
            </a:r>
            <a:r>
              <a:rPr lang="ru-RU" i="1" dirty="0" smtClean="0"/>
              <a:t>»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3305"/>
            <a:ext cx="4038600" cy="21588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International Moot </a:t>
            </a:r>
            <a:r>
              <a:rPr lang="ru-RU" sz="2800" dirty="0" smtClean="0"/>
              <a:t>С</a:t>
            </a:r>
            <a:r>
              <a:rPr lang="en-US" sz="2800" dirty="0" err="1" smtClean="0"/>
              <a:t>ourt</a:t>
            </a:r>
            <a:r>
              <a:rPr lang="en-US" sz="2800" dirty="0" smtClean="0"/>
              <a:t> Competition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Учебный суд для школьников 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9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4"/>
    </mc:Choice>
    <mc:Fallback xmlns="">
      <p:transition spd="slow" advTm="2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719072"/>
            <a:ext cx="4172272" cy="4806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 Ульяновской области региональный тур конкурса «Учебный суд» проводится с 2018г. на базе юридического факультета Ульяновского государственного университета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172272" cy="4806272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Конкурс «Учебный суд» </a:t>
            </a:r>
            <a:r>
              <a:rPr lang="ru-RU" sz="2800" dirty="0"/>
              <a:t>для школьников </a:t>
            </a:r>
            <a:r>
              <a:rPr lang="ru-RU" sz="2800" dirty="0" smtClean="0"/>
              <a:t>в ульяновской области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96989"/>
            <a:ext cx="4032448" cy="1683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02" y="4365104"/>
            <a:ext cx="4032448" cy="1715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312368" cy="1919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7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0"/>
    </mc:Choice>
    <mc:Fallback xmlns="">
      <p:transition spd="slow" advTm="1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719072"/>
            <a:ext cx="4680520" cy="4806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«Учебных судах» уже приняли участие команды из гимназии № </a:t>
            </a:r>
            <a:r>
              <a:rPr lang="ru-RU" sz="2000" dirty="0" smtClean="0">
                <a:solidFill>
                  <a:srgbClr val="0070C0"/>
                </a:solidFill>
              </a:rPr>
              <a:t>1, гимназии № </a:t>
            </a:r>
            <a:r>
              <a:rPr lang="ru-RU" sz="2000" dirty="0">
                <a:solidFill>
                  <a:srgbClr val="0070C0"/>
                </a:solidFill>
              </a:rPr>
              <a:t>33, лицея № </a:t>
            </a:r>
            <a:r>
              <a:rPr lang="ru-RU" sz="2000" dirty="0" smtClean="0">
                <a:solidFill>
                  <a:srgbClr val="0070C0"/>
                </a:solidFill>
              </a:rPr>
              <a:t>11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г. Ульяновска и  </a:t>
            </a:r>
            <a:r>
              <a:rPr lang="ru-RU" sz="2000" dirty="0">
                <a:solidFill>
                  <a:srgbClr val="0070C0"/>
                </a:solidFill>
              </a:rPr>
              <a:t>многопрофильного лицея г. </a:t>
            </a:r>
            <a:r>
              <a:rPr lang="ru-RU" sz="2000" dirty="0" smtClean="0">
                <a:solidFill>
                  <a:srgbClr val="0070C0"/>
                </a:solidFill>
              </a:rPr>
              <a:t>Димитровграда.</a:t>
            </a:r>
            <a:endParaRPr lang="ru-RU" sz="20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172272" cy="4806272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Конкурс «Учебный суд» </a:t>
            </a:r>
            <a:r>
              <a:rPr lang="ru-RU" sz="2800" dirty="0"/>
              <a:t>для школьников </a:t>
            </a:r>
            <a:r>
              <a:rPr lang="ru-RU" sz="2800" dirty="0" smtClean="0"/>
              <a:t>в ульяновской области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" y="4581128"/>
            <a:ext cx="4720428" cy="1938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0"/>
            <a:ext cx="3629424" cy="2354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52" y="4553374"/>
            <a:ext cx="8136904" cy="1975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06"/>
    </mc:Choice>
    <mc:Fallback xmlns="">
      <p:transition spd="slow" advTm="20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|7.7|1.3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6|1.4|3.5|7.2|6.8|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2|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|4.9|5.2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3.3|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6|8.3|8|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1.5|2.4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.6|2.4|1.1|3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5|1.6|1.6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2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|1.1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2.2|2.9|1.9|1.5|2.2|1.5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4|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0.9|1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3.2|1.6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3.5|4.1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4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902</TotalTime>
  <Words>1091</Words>
  <Application>Microsoft Office PowerPoint</Application>
  <PresentationFormat>Экран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Franklin Gothic Medium</vt:lpstr>
      <vt:lpstr>Palatino Linotype</vt:lpstr>
      <vt:lpstr>Times New Roman</vt:lpstr>
      <vt:lpstr>Wingdings</vt:lpstr>
      <vt:lpstr>Wingdings 2</vt:lpstr>
      <vt:lpstr>Сетка</vt:lpstr>
      <vt:lpstr> ФГБОУ ВО «Ульяновский государственный университет»   Конкурс  «Учебный суд- 2020»  Moot   court   </vt:lpstr>
      <vt:lpstr>«Учебный суд -2020»</vt:lpstr>
      <vt:lpstr>Moot Court /учебный суд – что это?</vt:lpstr>
      <vt:lpstr>Moot Court – международное движение.  </vt:lpstr>
      <vt:lpstr>International Moot Сourt Competition Учебный суд для школьников </vt:lpstr>
      <vt:lpstr>International Moot Сourt Competition Учебный суд для школьников </vt:lpstr>
      <vt:lpstr>International Moot Сourt Competition Учебный суд для школьников </vt:lpstr>
      <vt:lpstr>Конкурс «Учебный суд» для школьников в ульяновской области</vt:lpstr>
      <vt:lpstr>Конкурс «Учебный суд» для школьников в ульяновской области</vt:lpstr>
      <vt:lpstr>Модель конкурса  Учебный суд для школьников </vt:lpstr>
      <vt:lpstr>«Учебный суд -2020» Этапы конкурса</vt:lpstr>
      <vt:lpstr>«Учебный суд -2020» Этапы конкурса</vt:lpstr>
      <vt:lpstr>«Учебный суд -2020» Этапы конкурса</vt:lpstr>
      <vt:lpstr>«Учебный суд -2020» Состав команд </vt:lpstr>
      <vt:lpstr>«Учебный суд -2020»</vt:lpstr>
      <vt:lpstr>«Учебный суд -2020»</vt:lpstr>
      <vt:lpstr>«Учебный суд -2020»</vt:lpstr>
      <vt:lpstr>«Учебный суд -2020»</vt:lpstr>
      <vt:lpstr>«Учебный суд -2020»</vt:lpstr>
      <vt:lpstr>«Учебный суд -2020»</vt:lpstr>
      <vt:lpstr>«Учебный суд -2020»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Юридический факультет  ПРОЕКТ  «Учебный суд» (деловая игра –конкурс)</dc:title>
  <dc:creator>Администратор</dc:creator>
  <cp:lastModifiedBy>Admin</cp:lastModifiedBy>
  <cp:revision>216</cp:revision>
  <dcterms:created xsi:type="dcterms:W3CDTF">2017-11-09T11:06:18Z</dcterms:created>
  <dcterms:modified xsi:type="dcterms:W3CDTF">2020-02-14T05:47:13Z</dcterms:modified>
</cp:coreProperties>
</file>