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sldIdLst>
    <p:sldId id="263" r:id="rId2"/>
    <p:sldId id="260" r:id="rId3"/>
    <p:sldId id="259" r:id="rId4"/>
    <p:sldId id="299" r:id="rId5"/>
    <p:sldId id="298" r:id="rId6"/>
    <p:sldId id="300" r:id="rId7"/>
    <p:sldId id="301" r:id="rId8"/>
    <p:sldId id="305" r:id="rId9"/>
    <p:sldId id="302" r:id="rId10"/>
    <p:sldId id="304" r:id="rId11"/>
    <p:sldId id="303" r:id="rId12"/>
    <p:sldId id="288" r:id="rId13"/>
    <p:sldId id="289" r:id="rId14"/>
    <p:sldId id="290" r:id="rId15"/>
    <p:sldId id="291" r:id="rId16"/>
    <p:sldId id="274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ристер" initials="Н.И.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46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18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82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77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39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7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33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91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4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34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81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1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04AD7-9CCD-44C6-BBB5-AF3168611577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AC6AA-D65D-42D4-97D9-A33D6B3BF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04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761516"/>
              </p:ext>
            </p:extLst>
          </p:nvPr>
        </p:nvGraphicFramePr>
        <p:xfrm>
          <a:off x="251520" y="260648"/>
          <a:ext cx="8712968" cy="1478280"/>
        </p:xfrm>
        <a:graphic>
          <a:graphicData uri="http://schemas.openxmlformats.org/drawingml/2006/table">
            <a:tbl>
              <a:tblPr firstRow="1" firstCol="1" bandRow="1"/>
              <a:tblGrid>
                <a:gridCol w="903240"/>
                <a:gridCol w="7809728"/>
              </a:tblGrid>
              <a:tr h="1100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cap="all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ВЫСШАЯ АТТЕСТАЦИОННАЯ </a:t>
                      </a:r>
                      <a:r>
                        <a:rPr lang="ru-RU" sz="2000" b="1" cap="all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КОМИССИЯ</a:t>
                      </a:r>
                      <a:r>
                        <a:rPr lang="ru-RU" sz="2000" b="1" cap="all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 </a:t>
                      </a:r>
                      <a:r>
                        <a:rPr lang="ru-RU" sz="20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/>
                      </a:r>
                      <a:br>
                        <a:rPr lang="ru-RU" sz="20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</a:br>
                      <a:r>
                        <a:rPr lang="ru-RU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при Министерстве образования и науки Российской </a:t>
                      </a:r>
                      <a:r>
                        <a:rPr lang="ru-RU" sz="15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Федерации </a:t>
                      </a:r>
                      <a:r>
                        <a:rPr lang="ru-RU" sz="1600" b="1" cap="all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(ВАК)</a:t>
                      </a:r>
                      <a:endParaRPr lang="ru-RU" sz="1500" b="1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/>
                          <a:ea typeface="Times New Roman"/>
                        </a:rPr>
                        <a:t>председатель </a:t>
                      </a: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/>
                          <a:ea typeface="Times New Roman"/>
                        </a:rPr>
                        <a:t>ВАК – ФИЛИППОВ В.М</a:t>
                      </a:r>
                      <a:r>
                        <a:rPr lang="ru-RU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/>
                          <a:ea typeface="Times New Roman"/>
                        </a:rPr>
                        <a:t>., </a:t>
                      </a: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/>
                          <a:ea typeface="Times New Roman"/>
                        </a:rPr>
                        <a:t>академик РАО</a:t>
                      </a:r>
                      <a:r>
                        <a:rPr lang="ru-RU" sz="10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/>
                          <a:ea typeface="Times New Roman"/>
                        </a:rPr>
                        <a:t>,  </a:t>
                      </a: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/>
                          <a:ea typeface="Times New Roman"/>
                        </a:rPr>
                        <a:t>доктор физико-математических наук, </a:t>
                      </a:r>
                      <a:r>
                        <a:rPr lang="ru-RU" sz="10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/>
                          <a:ea typeface="Times New Roman"/>
                        </a:rPr>
                        <a:t> профессор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" pitchFamily="18" charset="0"/>
                        </a:rPr>
                        <a:t>главный ученый секретарь ВАК </a:t>
                      </a:r>
                      <a:r>
                        <a:rPr lang="ru-RU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– </a:t>
                      </a:r>
                      <a:r>
                        <a:rPr lang="ru-RU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" pitchFamily="18" charset="0"/>
                        </a:rPr>
                        <a:t> АРИСТЕР Н.И</a:t>
                      </a:r>
                      <a:r>
                        <a:rPr lang="ru-RU" sz="105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" pitchFamily="18" charset="0"/>
                        </a:rPr>
                        <a:t>.</a:t>
                      </a:r>
                      <a:r>
                        <a:rPr lang="ru-RU" sz="10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" pitchFamily="18" charset="0"/>
                        </a:rPr>
                        <a:t>, член-корреспондент  РАО, доктор экономических</a:t>
                      </a:r>
                      <a:r>
                        <a:rPr lang="ru-RU" sz="1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" pitchFamily="18" charset="0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" pitchFamily="18" charset="0"/>
                        </a:rPr>
                        <a:t>                                                                          </a:t>
                      </a:r>
                      <a:r>
                        <a:rPr lang="ru-RU" sz="10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" pitchFamily="18" charset="0"/>
                        </a:rPr>
                        <a:t>наук, профессор</a:t>
                      </a:r>
                      <a:endParaRPr lang="ru-RU" sz="10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4499992" y="1844305"/>
            <a:ext cx="0" cy="5595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734163"/>
              </p:ext>
            </p:extLst>
          </p:nvPr>
        </p:nvGraphicFramePr>
        <p:xfrm>
          <a:off x="107504" y="2577757"/>
          <a:ext cx="8928990" cy="322977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088231"/>
                <a:gridCol w="190202"/>
                <a:gridCol w="2114054"/>
                <a:gridCol w="216024"/>
                <a:gridCol w="2088232"/>
                <a:gridCol w="200132"/>
                <a:gridCol w="2032115"/>
              </a:tblGrid>
              <a:tr h="308055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cap="all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Научно-отраслевые </a:t>
                      </a:r>
                      <a:r>
                        <a:rPr lang="ru-RU" sz="1600" b="1" cap="all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 сессии  П</a:t>
                      </a:r>
                      <a:r>
                        <a:rPr lang="ru-RU" sz="1600" b="1" cap="none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резидиума</a:t>
                      </a:r>
                      <a:r>
                        <a:rPr lang="ru-RU" sz="1600" b="1" cap="all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  ВАК</a:t>
                      </a:r>
                      <a:endParaRPr lang="ru-RU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56235" marR="562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1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«Медико-биологические и аграрные науки»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заместитель председателя</a:t>
                      </a:r>
                      <a:r>
                        <a:rPr lang="ru-RU" sz="1400" b="1" cap="all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 ВАК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mbria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АФТАНАС Л.И., </a:t>
                      </a: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академик РАН, доктор медицинских наук, профессор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56235" marR="562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6235" marR="562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b="1" u="sng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b="1" u="sng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«Естественные и технические науки»</a:t>
                      </a:r>
                      <a:endParaRPr lang="ru-RU" sz="1400" b="1" u="sng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u="none" strike="noStrike" cap="all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заместитель </a:t>
                      </a: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председателя</a:t>
                      </a:r>
                      <a:r>
                        <a:rPr lang="ru-RU" sz="1400" b="1" cap="all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 ВАК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mbria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ВАСИЛЬЕВ В.Н., </a:t>
                      </a:r>
                      <a:endParaRPr lang="ru-RU" sz="1400" b="1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mbria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член-корреспондент </a:t>
                      </a: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РАН, доктор технических наук, профессор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56235" marR="562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6235" marR="562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«Гуманитарные и общественные науки»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заместитель председателя</a:t>
                      </a:r>
                      <a:r>
                        <a:rPr lang="ru-RU" sz="1400" b="1" cap="all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 ВАК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mbria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ВЕРБИЦКАЯ Л.Н., академик РАО, доктор филологических наук, профессор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56235" marR="562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6235" marR="562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Black" pitchFamily="34" charset="0"/>
                          <a:ea typeface="Times New Roman"/>
                        </a:rPr>
                        <a:t>«Оборонные проблемы науки и техники»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Black" pitchFamily="34" charset="0"/>
                        <a:ea typeface="Times New Roman"/>
                      </a:endParaRPr>
                    </a:p>
                    <a:p>
                      <a:pPr marL="635" algn="ctr">
                        <a:spcAft>
                          <a:spcPts val="0"/>
                        </a:spcAft>
                      </a:pPr>
                      <a:r>
                        <a:rPr lang="ru-RU" sz="1400" b="1" u="none" strike="noStrike" cap="all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заместитель </a:t>
                      </a: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председателя</a:t>
                      </a:r>
                      <a:r>
                        <a:rPr lang="ru-RU" sz="1400" b="1" cap="all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 ВАК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mbria" pitchFamily="18" charset="0"/>
                        <a:ea typeface="Times New Roman"/>
                      </a:endParaRPr>
                    </a:p>
                    <a:p>
                      <a:pPr marL="63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ШУЛЬЦ В.Л., </a:t>
                      </a:r>
                      <a:endParaRPr lang="ru-RU" sz="1400" b="1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mbria" pitchFamily="18" charset="0"/>
                        <a:ea typeface="Times New Roman"/>
                      </a:endParaRPr>
                    </a:p>
                    <a:p>
                      <a:pPr marL="635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член-корреспондент </a:t>
                      </a:r>
                      <a:r>
                        <a:rPr lang="ru-RU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mbria" pitchFamily="18" charset="0"/>
                          <a:ea typeface="Times New Roman"/>
                        </a:rPr>
                        <a:t>РАН, доктор философских наук, профессор</a:t>
                      </a:r>
                      <a:endParaRPr lang="ru-RU" sz="14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mbria" pitchFamily="18" charset="0"/>
                        <a:ea typeface="Times New Roman"/>
                      </a:endParaRPr>
                    </a:p>
                  </a:txBody>
                  <a:tcPr marL="56235" marR="562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" name="Line 17"/>
          <p:cNvSpPr>
            <a:spLocks noChangeShapeType="1"/>
          </p:cNvSpPr>
          <p:nvPr/>
        </p:nvSpPr>
        <p:spPr bwMode="auto">
          <a:xfrm flipH="1">
            <a:off x="1043608" y="2802649"/>
            <a:ext cx="1530424" cy="428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307494" y="2905493"/>
            <a:ext cx="288034" cy="3257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5420478" y="2926303"/>
            <a:ext cx="360040" cy="3162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6948264" y="2905493"/>
            <a:ext cx="1044116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63" y="0"/>
            <a:ext cx="1439855" cy="1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92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965969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Arial Black" pitchFamily="34" charset="0"/>
              </a:rPr>
              <a:t>Аналитический материал по диссертационным советам, рассмотренным на заседаниях </a:t>
            </a:r>
            <a:r>
              <a:rPr lang="ru-RU" sz="1400" b="1" dirty="0">
                <a:latin typeface="Arial Black" pitchFamily="34" charset="0"/>
              </a:rPr>
              <a:t>научно-отраслевых сессий </a:t>
            </a:r>
            <a:r>
              <a:rPr lang="ru-RU" sz="1400" dirty="0">
                <a:latin typeface="Arial Black" pitchFamily="34" charset="0"/>
              </a:rPr>
              <a:t>Президиума ВАК </a:t>
            </a:r>
            <a:r>
              <a:rPr lang="ru-RU" sz="1400" b="1" dirty="0">
                <a:latin typeface="Arial Black" pitchFamily="34" charset="0"/>
              </a:rPr>
              <a:t>при </a:t>
            </a:r>
            <a:r>
              <a:rPr lang="ru-RU" sz="1400" b="1" dirty="0" err="1">
                <a:latin typeface="Arial Black" pitchFamily="34" charset="0"/>
              </a:rPr>
              <a:t>Минобрнауки</a:t>
            </a:r>
            <a:r>
              <a:rPr lang="ru-RU" sz="1400" b="1" dirty="0">
                <a:latin typeface="Arial Black" pitchFamily="34" charset="0"/>
              </a:rPr>
              <a:t> России</a:t>
            </a:r>
            <a:r>
              <a:rPr lang="ru-RU" sz="1400" dirty="0">
                <a:latin typeface="Arial Black" pitchFamily="34" charset="0"/>
              </a:rPr>
              <a:t/>
            </a:r>
            <a:br>
              <a:rPr lang="ru-RU" sz="1400" dirty="0">
                <a:latin typeface="Arial Black" pitchFamily="34" charset="0"/>
              </a:rPr>
            </a:br>
            <a:r>
              <a:rPr lang="ru-RU" sz="1400" dirty="0">
                <a:latin typeface="Arial Black" pitchFamily="34" charset="0"/>
              </a:rPr>
              <a:t>в </a:t>
            </a:r>
            <a:r>
              <a:rPr lang="ru-RU" sz="1400" dirty="0" smtClean="0">
                <a:solidFill>
                  <a:srgbClr val="FF0000"/>
                </a:solidFill>
                <a:latin typeface="Arial Black" pitchFamily="34" charset="0"/>
              </a:rPr>
              <a:t>феврале </a:t>
            </a:r>
            <a:r>
              <a:rPr lang="ru-RU" sz="1400" dirty="0">
                <a:solidFill>
                  <a:srgbClr val="FF0000"/>
                </a:solidFill>
                <a:latin typeface="Arial Black" pitchFamily="34" charset="0"/>
              </a:rPr>
              <a:t>2017</a:t>
            </a:r>
            <a:r>
              <a:rPr lang="ru-RU" sz="1400" dirty="0">
                <a:latin typeface="Arial Black" pitchFamily="34" charset="0"/>
              </a:rPr>
              <a:t> года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712968" cy="4176464"/>
          </a:xfrm>
        </p:spPr>
        <p:txBody>
          <a:bodyPr>
            <a:normAutofit/>
          </a:bodyPr>
          <a:lstStyle/>
          <a:p>
            <a:pPr algn="l"/>
            <a:endParaRPr lang="ru-RU" sz="1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96495"/>
              </p:ext>
            </p:extLst>
          </p:nvPr>
        </p:nvGraphicFramePr>
        <p:xfrm>
          <a:off x="179510" y="1196751"/>
          <a:ext cx="8784981" cy="4536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683"/>
                <a:gridCol w="918683"/>
                <a:gridCol w="693803"/>
                <a:gridCol w="694367"/>
                <a:gridCol w="693803"/>
                <a:gridCol w="694367"/>
                <a:gridCol w="693803"/>
                <a:gridCol w="694367"/>
                <a:gridCol w="694367"/>
                <a:gridCol w="675768"/>
                <a:gridCol w="675768"/>
                <a:gridCol w="737202"/>
              </a:tblGrid>
              <a:tr h="42416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cap="all" spc="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Заседания </a:t>
                      </a:r>
                      <a:endParaRPr lang="ru-RU" sz="8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Президиума ВАК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 cap="all">
                          <a:effectLst/>
                          <a:latin typeface="Arial" pitchFamily="34" charset="0"/>
                          <a:cs typeface="Arial" pitchFamily="34" charset="0"/>
                        </a:rPr>
                        <a:t>Создать 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 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в создании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Возобновить</a:t>
                      </a:r>
                      <a:endParaRPr lang="ru-RU" sz="8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 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возобновлении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Вернуть</a:t>
                      </a:r>
                      <a:endParaRPr lang="ru-RU" sz="10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Э/С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Приостановить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spc="190">
                          <a:effectLst/>
                          <a:latin typeface="Arial" pitchFamily="34" charset="0"/>
                          <a:cs typeface="Arial" pitchFamily="34" charset="0"/>
                        </a:rPr>
                        <a:t>Прекратить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cap="all" spc="150">
                          <a:effectLst/>
                          <a:latin typeface="Arial" pitchFamily="34" charset="0"/>
                          <a:cs typeface="Arial" pitchFamily="34" charset="0"/>
                        </a:rPr>
                        <a:t>Изменения </a:t>
                      </a:r>
                      <a:endParaRPr lang="ru-RU" sz="8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составы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рассмотрено</a:t>
                      </a:r>
                      <a:endParaRPr lang="ru-RU" sz="8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</a:tr>
              <a:tr h="1428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  <a:endParaRPr lang="ru-RU" sz="800" b="1" kern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Научно-отраслевая </a:t>
                      </a:r>
                      <a:endParaRPr lang="ru-RU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СЕССИЯ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 spc="16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Внести</a:t>
                      </a:r>
                      <a:endParaRPr lang="ru-RU" sz="800" b="1" cap="all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 spc="16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</a:t>
                      </a:r>
                      <a:endParaRPr lang="ru-RU" sz="800" b="1" cap="all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1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03.02.2017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медико-биологические и аграрные науки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62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67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  <a:tr h="7358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10.02.2017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естественные и технические науки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42 </a:t>
                      </a:r>
                      <a:r>
                        <a:rPr lang="ru-RU" sz="1500" b="1" baseline="30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  <a:tr h="771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17.02.2017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гуманитарные и общественные науки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28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  <a:tr h="405690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ИТОГО за месяц: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102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137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79512" y="5805264"/>
            <a:ext cx="878497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baseline="30000" dirty="0"/>
              <a:t>1</a:t>
            </a:r>
            <a:r>
              <a:rPr lang="ru-RU" sz="1000" dirty="0" smtClean="0"/>
              <a:t> </a:t>
            </a:r>
            <a:r>
              <a:rPr lang="ru-RU" sz="1000" dirty="0"/>
              <a:t>В том числе объединенный совет ДМ303.018.01 на базе Московского государственного университета путей сообщения и НИИ транспортного строительства, в котором нарушены требования Положения о присуждении ученых степеней в части сроков предварительного рассмотрения диссертации и принятия её к предварительному рассмотрению. На заседании Президиума ВАК 20.01.2017 было принято решение «направить от имени министерства письмо в адрес организации с запросом разъяснений данной ситуации и проинформировать министерство и Президиум ВАК о принятых мерах». Президиум ВАК 10.02.2017 принял решение не прекращать деятельность объединенного совета ДМ303.018.01.</a:t>
            </a:r>
          </a:p>
        </p:txBody>
      </p:sp>
    </p:spTree>
    <p:extLst>
      <p:ext uri="{BB962C8B-B14F-4D97-AF65-F5344CB8AC3E}">
        <p14:creationId xmlns:p14="http://schemas.microsoft.com/office/powerpoint/2010/main" val="239353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712968" cy="864096"/>
          </a:xfrm>
        </p:spPr>
        <p:txBody>
          <a:bodyPr>
            <a:noAutofit/>
          </a:bodyPr>
          <a:lstStyle/>
          <a:p>
            <a:r>
              <a:rPr lang="ru-RU" sz="1400" dirty="0">
                <a:latin typeface="Arial Black" pitchFamily="34" charset="0"/>
              </a:rPr>
              <a:t>Аналитический материал по диссертационным советам, рассмотренным на заседаниях </a:t>
            </a:r>
            <a:r>
              <a:rPr lang="ru-RU" sz="1400" b="1" dirty="0">
                <a:latin typeface="Arial Black" pitchFamily="34" charset="0"/>
              </a:rPr>
              <a:t>научно-отраслевых сессий </a:t>
            </a:r>
            <a:r>
              <a:rPr lang="ru-RU" sz="1400" dirty="0">
                <a:latin typeface="Arial Black" pitchFamily="34" charset="0"/>
              </a:rPr>
              <a:t>Президиума ВАК </a:t>
            </a:r>
            <a:r>
              <a:rPr lang="ru-RU" sz="1400" b="1" dirty="0">
                <a:latin typeface="Arial Black" pitchFamily="34" charset="0"/>
              </a:rPr>
              <a:t>при </a:t>
            </a:r>
            <a:r>
              <a:rPr lang="ru-RU" sz="1400" b="1" dirty="0" err="1">
                <a:latin typeface="Arial Black" pitchFamily="34" charset="0"/>
              </a:rPr>
              <a:t>Минобрнауки</a:t>
            </a:r>
            <a:r>
              <a:rPr lang="ru-RU" sz="1400" b="1" dirty="0">
                <a:latin typeface="Arial Black" pitchFamily="34" charset="0"/>
              </a:rPr>
              <a:t> России</a:t>
            </a:r>
            <a:r>
              <a:rPr lang="ru-RU" sz="1400" dirty="0">
                <a:latin typeface="Arial Black" pitchFamily="34" charset="0"/>
              </a:rPr>
              <a:t/>
            </a:r>
            <a:br>
              <a:rPr lang="ru-RU" sz="1400" dirty="0">
                <a:latin typeface="Arial Black" pitchFamily="34" charset="0"/>
              </a:rPr>
            </a:br>
            <a:r>
              <a:rPr lang="ru-RU" sz="1400" dirty="0">
                <a:latin typeface="Arial Black" pitchFamily="34" charset="0"/>
              </a:rPr>
              <a:t>в </a:t>
            </a:r>
            <a:r>
              <a:rPr lang="ru-RU" sz="1400" dirty="0" smtClean="0">
                <a:solidFill>
                  <a:srgbClr val="FF0000"/>
                </a:solidFill>
                <a:latin typeface="Arial Black" pitchFamily="34" charset="0"/>
              </a:rPr>
              <a:t>марте </a:t>
            </a:r>
            <a:r>
              <a:rPr lang="ru-RU" sz="1400" dirty="0">
                <a:solidFill>
                  <a:srgbClr val="FF0000"/>
                </a:solidFill>
                <a:latin typeface="Arial Black" pitchFamily="34" charset="0"/>
              </a:rPr>
              <a:t>2017</a:t>
            </a:r>
            <a:r>
              <a:rPr lang="ru-RU" sz="1400" dirty="0">
                <a:latin typeface="Arial Black" pitchFamily="34" charset="0"/>
              </a:rPr>
              <a:t> года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196752"/>
            <a:ext cx="6400800" cy="1752600"/>
          </a:xfrm>
        </p:spPr>
        <p:txBody>
          <a:bodyPr>
            <a:normAutofit/>
          </a:bodyPr>
          <a:lstStyle/>
          <a:p>
            <a:endParaRPr lang="ru-RU" sz="1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362257"/>
              </p:ext>
            </p:extLst>
          </p:nvPr>
        </p:nvGraphicFramePr>
        <p:xfrm>
          <a:off x="179514" y="1124744"/>
          <a:ext cx="8856983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6214"/>
                <a:gridCol w="926214"/>
                <a:gridCol w="699490"/>
                <a:gridCol w="700057"/>
                <a:gridCol w="699490"/>
                <a:gridCol w="700057"/>
                <a:gridCol w="699490"/>
                <a:gridCol w="700057"/>
                <a:gridCol w="700057"/>
                <a:gridCol w="681306"/>
                <a:gridCol w="681306"/>
                <a:gridCol w="743245"/>
              </a:tblGrid>
              <a:tr h="67180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cap="all" spc="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Заседания </a:t>
                      </a:r>
                      <a:endParaRPr lang="ru-RU" sz="8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Президиума ВАК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 cap="all">
                          <a:effectLst/>
                          <a:latin typeface="Arial" pitchFamily="34" charset="0"/>
                          <a:cs typeface="Arial" pitchFamily="34" charset="0"/>
                        </a:rPr>
                        <a:t>Создать 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 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в создании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Возобновить</a:t>
                      </a:r>
                      <a:endParaRPr lang="ru-RU" sz="8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 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возобновлении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Вернуть</a:t>
                      </a:r>
                      <a:endParaRPr lang="ru-RU" sz="10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Э/С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Приостановить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spc="190">
                          <a:effectLst/>
                          <a:latin typeface="Arial" pitchFamily="34" charset="0"/>
                          <a:cs typeface="Arial" pitchFamily="34" charset="0"/>
                        </a:rPr>
                        <a:t>Прекратить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cap="all" spc="150">
                          <a:effectLst/>
                          <a:latin typeface="Arial" pitchFamily="34" charset="0"/>
                          <a:cs typeface="Arial" pitchFamily="34" charset="0"/>
                        </a:rPr>
                        <a:t>Изменения </a:t>
                      </a:r>
                      <a:endParaRPr lang="ru-RU" sz="8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составы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рассмотрено</a:t>
                      </a:r>
                      <a:endParaRPr lang="ru-RU" sz="8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</a:tr>
              <a:tr h="1292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  <a:endParaRPr lang="ru-RU" sz="800" b="1" kern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Научно-отраслевая </a:t>
                      </a:r>
                      <a:endParaRPr lang="ru-RU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СЕССИЯ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 spc="16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Внести</a:t>
                      </a:r>
                      <a:endParaRPr lang="ru-RU" sz="800" b="1" cap="all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 spc="16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</a:t>
                      </a:r>
                      <a:endParaRPr lang="ru-RU" sz="800" b="1" cap="all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7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03.03.2017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медико-биологические и аграрные науки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2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35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2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40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  <a:tr h="665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10.03.2017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естественные и технические науки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3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18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3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27 </a:t>
                      </a:r>
                      <a:r>
                        <a:rPr lang="ru-RU" sz="1500" b="1" baseline="300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  <a:tr h="697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17.03.2017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гуманитарные и общественные науки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4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2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4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17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30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j-lt"/>
                          <a:ea typeface="Times New Roman"/>
                        </a:rPr>
                        <a:t>5</a:t>
                      </a:r>
                      <a:endParaRPr lang="ru-RU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64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  <a:tr h="655085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ИТОГО за месяц: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9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-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4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18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83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10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131 </a:t>
                      </a:r>
                      <a:r>
                        <a:rPr lang="ru-RU" sz="1500" b="1" baseline="300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5989350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baseline="30000" dirty="0"/>
              <a:t>1</a:t>
            </a:r>
            <a:r>
              <a:rPr lang="ru-RU" sz="1000" b="1" baseline="30000" dirty="0" smtClean="0"/>
              <a:t>, </a:t>
            </a:r>
            <a:r>
              <a:rPr lang="ru-RU" sz="1000" b="1" baseline="30000" dirty="0"/>
              <a:t>2</a:t>
            </a:r>
            <a:r>
              <a:rPr lang="ru-RU" sz="1000" dirty="0" smtClean="0"/>
              <a:t> </a:t>
            </a:r>
            <a:r>
              <a:rPr lang="ru-RU" sz="1000" dirty="0"/>
              <a:t>Рассмотрение вопроса о создании </a:t>
            </a:r>
            <a:r>
              <a:rPr lang="ru-RU" sz="1000" dirty="0" err="1"/>
              <a:t>диссовета</a:t>
            </a:r>
            <a:r>
              <a:rPr lang="ru-RU" sz="1000" dirty="0"/>
              <a:t> на базе ФГБУН Институт истории естествознания и техники имени С.И. Вавилова Российской академии наук по научной специальности 07.00.10 «История науки и техники» (технические науки) </a:t>
            </a:r>
            <a:r>
              <a:rPr lang="ru-RU" sz="1000" i="1" u="sng" cap="all" dirty="0"/>
              <a:t>отложено</a:t>
            </a:r>
            <a:r>
              <a:rPr lang="ru-RU" sz="1000" dirty="0"/>
              <a:t> на 14.04.2017 г.</a:t>
            </a:r>
          </a:p>
        </p:txBody>
      </p:sp>
    </p:spTree>
    <p:extLst>
      <p:ext uri="{BB962C8B-B14F-4D97-AF65-F5344CB8AC3E}">
        <p14:creationId xmlns:p14="http://schemas.microsoft.com/office/powerpoint/2010/main" val="58642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15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Из Положения о присуждении ученых степеней, </a:t>
            </a:r>
          </a:p>
          <a:p>
            <a:pPr marL="0" indent="0" algn="ctr">
              <a:buNone/>
            </a:pPr>
            <a:r>
              <a:rPr lang="ru-RU" sz="15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утвержденного постановлением Правительства Российской Федерации </a:t>
            </a:r>
          </a:p>
          <a:p>
            <a:pPr marL="0" indent="0" algn="ctr">
              <a:buNone/>
            </a:pPr>
            <a:r>
              <a:rPr lang="ru-RU" sz="15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от 24 сентября 2013 года № 842 «О порядке присуждения ученых степеней»</a:t>
            </a:r>
          </a:p>
          <a:p>
            <a:pPr marL="0" indent="0" algn="just">
              <a:buNone/>
            </a:pPr>
            <a:endParaRPr lang="ru-RU" sz="2000" b="1" dirty="0"/>
          </a:p>
          <a:p>
            <a:pPr marL="0" indent="536575" algn="just">
              <a:lnSpc>
                <a:spcPct val="150000"/>
              </a:lnSpc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пункт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</a:t>
            </a:r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Организация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, где выполнялась диссертация, дает 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заключение по диссертации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… 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заключении отражаются личное участие соискателя ученой степени в получении результатов, изложенных в диссертации, степень достоверности результатов проведенных соискателем ученой степени исследований, их новизна и практическая значимость,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ценность научных работ соискателя ученой степени, соответствие диссертации требованиям, установленным пунктом 14 настоящего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Положения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научная специальность (научные специальности) и отрасль науки, которым соответствует диссертация,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полнота изложения материалов диссертации в работах, опубликованных соискателем ученой степени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0877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552728"/>
          </a:xfrm>
        </p:spPr>
        <p:txBody>
          <a:bodyPr>
            <a:normAutofit fontScale="25000" lnSpcReduction="20000"/>
          </a:bodyPr>
          <a:lstStyle/>
          <a:p>
            <a:pPr marL="0" indent="536575" algn="just">
              <a:lnSpc>
                <a:spcPct val="120000"/>
              </a:lnSpc>
              <a:buNone/>
            </a:pPr>
            <a:r>
              <a:rPr lang="ru-RU" sz="6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пункт </a:t>
            </a:r>
            <a:r>
              <a:rPr lang="ru-RU" sz="6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18.</a:t>
            </a:r>
            <a:r>
              <a:rPr lang="ru-RU" sz="6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Диссертационный совет обязан принять диссертацию к предварительному рассмотрению </a:t>
            </a:r>
            <a:r>
              <a:rPr lang="ru-RU" sz="6400" b="1" u="sng" dirty="0">
                <a:latin typeface="Arial" pitchFamily="34" charset="0"/>
                <a:cs typeface="Arial" pitchFamily="34" charset="0"/>
              </a:rPr>
              <a:t>при наличии положительного заключения организации, где выполнялась диссертация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, и документов, предусмотренных перечнем, утвержденным Министерством образования и науки Российской Федерации, а также при условии размещения соискателем ученой степени полного текста диссертации на официальном сайте 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организации . . . .</a:t>
            </a:r>
          </a:p>
          <a:p>
            <a:pPr marL="0" indent="536575" algn="just">
              <a:lnSpc>
                <a:spcPct val="120000"/>
              </a:lnSpc>
              <a:buNone/>
            </a:pPr>
            <a:r>
              <a:rPr lang="ru-RU" sz="6400" dirty="0">
                <a:latin typeface="Arial" pitchFamily="34" charset="0"/>
                <a:cs typeface="Arial" pitchFamily="34" charset="0"/>
              </a:rPr>
              <a:t>В состав комиссии диссертационного совета </a:t>
            </a:r>
            <a:r>
              <a:rPr lang="ru-RU" sz="6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решению диссертационного совета могут включаться специалисты в соответствующей области науки, не являющиеся членами диссертационного совета</a:t>
            </a:r>
            <a:r>
              <a:rPr lang="ru-RU" sz="6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(в том числе не являющиеся работниками организации, на базе которой создан диссертационный совет). Такие специалисты должны соответствовать требованиям к кандидатам в члены диссертационных советов.</a:t>
            </a:r>
            <a:endParaRPr lang="ru-RU" sz="6400" dirty="0">
              <a:latin typeface="Arial" pitchFamily="34" charset="0"/>
              <a:cs typeface="Arial" pitchFamily="34" charset="0"/>
            </a:endParaRPr>
          </a:p>
          <a:p>
            <a:pPr marL="0" indent="536575" algn="just">
              <a:lnSpc>
                <a:spcPct val="120000"/>
              </a:lnSpc>
              <a:buNone/>
            </a:pPr>
            <a:r>
              <a:rPr lang="ru-RU" sz="6400" u="sng" dirty="0" smtClean="0">
                <a:latin typeface="Arial" pitchFamily="34" charset="0"/>
                <a:cs typeface="Arial" pitchFamily="34" charset="0"/>
              </a:rPr>
              <a:t>Диссертационный </a:t>
            </a:r>
            <a:r>
              <a:rPr lang="ru-RU" sz="6400" u="sng" dirty="0">
                <a:latin typeface="Arial" pitchFamily="34" charset="0"/>
                <a:cs typeface="Arial" pitchFamily="34" charset="0"/>
              </a:rPr>
              <a:t>совет создает комиссию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, в состав которой входят не менее 3 членов диссертационного совета, являющихся специалистами по проблемам каждой научной специальности защищаемой диссертации, </a:t>
            </a:r>
            <a:r>
              <a:rPr lang="ru-RU" sz="6400" u="sng" dirty="0">
                <a:latin typeface="Arial" pitchFamily="34" charset="0"/>
                <a:cs typeface="Arial" pitchFamily="34" charset="0"/>
              </a:rPr>
              <a:t>для предварительного ознакомления с диссертацией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 (далее - комиссия диссертационного совета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). </a:t>
            </a:r>
            <a:endParaRPr lang="ru-RU" sz="6400" dirty="0">
              <a:latin typeface="Arial" pitchFamily="34" charset="0"/>
              <a:cs typeface="Arial" pitchFamily="34" charset="0"/>
            </a:endParaRPr>
          </a:p>
          <a:p>
            <a:pPr marL="0" indent="536575" algn="just">
              <a:lnSpc>
                <a:spcPct val="120000"/>
              </a:lnSpc>
              <a:buNone/>
            </a:pPr>
            <a:r>
              <a:rPr lang="ru-RU" sz="6400" b="1" dirty="0" smtClean="0">
                <a:latin typeface="Arial" pitchFamily="34" charset="0"/>
                <a:cs typeface="Arial" pitchFamily="34" charset="0"/>
              </a:rPr>
              <a:t>Указанная </a:t>
            </a:r>
            <a:r>
              <a:rPr lang="ru-RU" sz="6400" b="1" dirty="0">
                <a:latin typeface="Arial" pitchFamily="34" charset="0"/>
                <a:cs typeface="Arial" pitchFamily="34" charset="0"/>
              </a:rPr>
              <a:t>комиссия представляет диссертационному совету заключение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 о соответствии темы и содержания диссертации научным специальностям и отраслям науки, по которым диссертационному совету предоставлено право принимать к защите диссертации, </a:t>
            </a:r>
            <a:r>
              <a:rPr lang="ru-RU" sz="6400" b="1" dirty="0">
                <a:latin typeface="Arial" pitchFamily="34" charset="0"/>
                <a:cs typeface="Arial" pitchFamily="34" charset="0"/>
              </a:rPr>
              <a:t>о полноте изложения материалов диссертации в работах, опубликованных соискателем ученой степени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6400" b="1" dirty="0">
                <a:latin typeface="Arial" pitchFamily="34" charset="0"/>
                <a:cs typeface="Arial" pitchFamily="34" charset="0"/>
              </a:rPr>
              <a:t>о выполнении требований к публикации основных научных результатов диссертации, предусмотренных пунктами 11 и 13 настоящего Положения, и о соблюдении требований, установленных пунктом 14 настоящего Положения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4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5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Autofit/>
          </a:bodyPr>
          <a:lstStyle/>
          <a:p>
            <a:pPr marL="0" indent="536575" algn="just">
              <a:lnSpc>
                <a:spcPct val="150000"/>
              </a:lnSpc>
              <a:buNone/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пункт 32.</a:t>
            </a:r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В заключении диссертационного совета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которое принимается открытым голосованием простым большинством голосов присутствующих на заседании членов диссертационного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совета,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приводятся результаты голосования по присуждению ученой степени и решение диссертационного совета о присуждении или об отказе в присуждении ученой степени, а также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информация о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соблюдении установленных настоящим Положением критериев, которым должна отвечать диссертация на соискание ученой степени,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наличии (отсутствии) в диссертации недостоверных сведений об опубликованных соискателем ученой степени работах, в которых изложены основные научные результаты диссертации. 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marL="0" indent="536575" algn="just">
              <a:lnSpc>
                <a:spcPct val="150000"/>
              </a:lnSpc>
              <a:buNone/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пункт</a:t>
            </a:r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41</a:t>
            </a:r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«При подготовке заключения по вопросу присуждения ученой степени кандидата наук экспертный совет рассматривает текст диссертации на соискание ученой степени кандидата наук, если:</a:t>
            </a:r>
          </a:p>
          <a:p>
            <a:pPr marL="0" indent="536575" algn="just">
              <a:lnSpc>
                <a:spcPct val="150000"/>
              </a:lnSpc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требуется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уточнить вклад автора этой диссертации в проведенное исследование, степень новизны и практической значимости результатов диссертационного исследования,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проверить соблюдение требований, установленных пунктом 14 Положения».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1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832649"/>
          </a:xfrm>
        </p:spPr>
        <p:txBody>
          <a:bodyPr>
            <a:normAutofit/>
          </a:bodyPr>
          <a:lstStyle/>
          <a:p>
            <a:pPr marL="0" indent="536575" algn="just">
              <a:lnSpc>
                <a:spcPct val="150000"/>
              </a:lnSpc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пункт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45</a:t>
            </a:r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Для принятия решения о выдаче соискателю ученой степени диплома кандидата или доктора наук или об отмене решения диссертационного совета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о присуждении ученой степени и об отказе в выдаче диплома кандидата или доктора наук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Министерство образования и науки Российской Федерации на основании заключения экспертного совета вправе запросить в диссертационном совете публикации соискателя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для уточнения основных научных результатов диссертации на соискание ученой степени, требования к которым установлены пунктами 11 и 13 настоящего Положения, в также иные материалы, подтверждающие соответствие диссертации критериям, установленным пунктами 9 и 10 настоящего Положения. 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1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5097" y="332656"/>
            <a:ext cx="7488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ВЫСШАЯ АТТЕСТАЦИОННАЯ КОМИССИЯ  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при Министерстве образования и науки Российской Федерации (ВАК)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4153"/>
            <a:ext cx="1519271" cy="1514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9228" y="2708920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СПАСИБО ЗА ВНИМАНИЕ!</a:t>
            </a:r>
            <a:endParaRPr lang="ru-RU" sz="4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ea typeface="BatangChe" pitchFamily="49" charset="-127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3" y="4797152"/>
            <a:ext cx="88298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Главный ученый секретарь ВАК при </a:t>
            </a:r>
            <a:r>
              <a:rPr lang="ru-RU" sz="16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</a:t>
            </a:r>
          </a:p>
          <a:p>
            <a:pPr algn="r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АРИСТЕР Николай Иванович</a:t>
            </a:r>
          </a:p>
          <a:p>
            <a:endParaRPr lang="ru-RU" sz="1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апреля 2017 года</a:t>
            </a:r>
          </a:p>
          <a:p>
            <a:pPr algn="ctr"/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 Москва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125"/>
                    </a14:imgEffect>
                    <a14:imgEffect>
                      <a14:saturation sat="36000"/>
                    </a14:imgEffect>
                    <a14:imgEffect>
                      <a14:brightnessContrast contrast="4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283" y="606431"/>
            <a:ext cx="5413717" cy="137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20080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Arial Black" pitchFamily="34" charset="0"/>
              </a:rPr>
              <a:t>Аналитический материал по аттестационным делам, рассмотренным на заседаниях научно-отраслевых сессий Президиума ВАК при </a:t>
            </a:r>
            <a:r>
              <a:rPr lang="ru-RU" sz="1600" b="1" dirty="0" err="1" smtClean="0">
                <a:latin typeface="Arial Black" pitchFamily="34" charset="0"/>
              </a:rPr>
              <a:t>Минобрнауки</a:t>
            </a:r>
            <a:r>
              <a:rPr lang="ru-RU" sz="1600" b="1" dirty="0" smtClean="0">
                <a:latin typeface="Arial Black" pitchFamily="34" charset="0"/>
              </a:rPr>
              <a:t> России </a:t>
            </a:r>
            <a:br>
              <a:rPr lang="ru-RU" sz="1600" b="1" dirty="0" smtClean="0">
                <a:latin typeface="Arial Black" pitchFamily="34" charset="0"/>
              </a:rPr>
            </a:br>
            <a:r>
              <a:rPr lang="ru-RU" sz="1600" b="1" dirty="0" smtClean="0">
                <a:latin typeface="Arial Black" pitchFamily="34" charset="0"/>
              </a:rPr>
              <a:t>в </a:t>
            </a:r>
            <a:r>
              <a:rPr lang="ru-RU" sz="1600" b="1" dirty="0" smtClean="0">
                <a:solidFill>
                  <a:srgbClr val="FF0000"/>
                </a:solidFill>
                <a:latin typeface="Arial Black" pitchFamily="34" charset="0"/>
              </a:rPr>
              <a:t>2016</a:t>
            </a:r>
            <a:r>
              <a:rPr lang="ru-RU" sz="1600" b="1" dirty="0" smtClean="0">
                <a:latin typeface="Arial Black" pitchFamily="34" charset="0"/>
              </a:rPr>
              <a:t> году</a:t>
            </a:r>
            <a:endParaRPr lang="ru-RU" sz="1600" b="1" dirty="0">
              <a:latin typeface="Arial Black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08038" y="1598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808038" y="1598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454313"/>
              </p:ext>
            </p:extLst>
          </p:nvPr>
        </p:nvGraphicFramePr>
        <p:xfrm>
          <a:off x="107951" y="908721"/>
          <a:ext cx="8928097" cy="5688631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992770"/>
                <a:gridCol w="930721"/>
                <a:gridCol w="523709"/>
                <a:gridCol w="523709"/>
                <a:gridCol w="523709"/>
                <a:gridCol w="524278"/>
                <a:gridCol w="524278"/>
                <a:gridCol w="523709"/>
                <a:gridCol w="523709"/>
                <a:gridCol w="524278"/>
                <a:gridCol w="524278"/>
                <a:gridCol w="523709"/>
                <a:gridCol w="524278"/>
                <a:gridCol w="620481"/>
                <a:gridCol w="620481"/>
              </a:tblGrid>
              <a:tr h="178101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 Рекомендация ВАК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Ученая степень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Календарный месяц 2016 года: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Итого 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за год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46766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январь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февраль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март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апрель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май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июнь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июль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сентябрь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октябрь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ноябрь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декабрь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58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Отмена решения ДС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358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85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358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Пригласить</a:t>
                      </a:r>
                      <a:endParaRPr lang="ru-RU" sz="13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на Президиум ВАК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69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358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173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358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Экспертный совет </a:t>
                      </a:r>
                      <a:endParaRPr lang="ru-RU" sz="13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(вернуть / пригласить)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358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85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358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 дополнительное</a:t>
                      </a:r>
                      <a:endParaRPr lang="ru-RU" sz="13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заключение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358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ru-RU" sz="13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35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Признание ученой степени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признать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Всего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51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361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отказать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361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Лишение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лишить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28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361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отказать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361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Апелляция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удовлетворить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361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отказать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44581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Присудить ученую степень, </a:t>
                      </a:r>
                      <a:endParaRPr lang="ru-RU" sz="13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выдать </a:t>
                      </a:r>
                      <a:r>
                        <a:rPr lang="ru-RU" sz="1100" dirty="0" smtClean="0">
                          <a:effectLst/>
                        </a:rPr>
                        <a:t>диплом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217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394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2071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360040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Всего рассмотрено: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256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310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345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102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183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541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279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245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204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250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134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2849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358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Кандидаты наук (не контрольные)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870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828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1219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351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958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955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1218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850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1230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524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453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9456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372484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ИТОГ года: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1126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1138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1564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453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1141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1496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1497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1095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1434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774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587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12305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178101"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 в том числе: 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9971">
                <a:tc gridSpan="3">
                  <a:txBody>
                    <a:bodyPr/>
                    <a:lstStyle/>
                    <a:p>
                      <a:pPr marL="13843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 снято с рассмотрения по личному заявлению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6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864096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Arial Black" pitchFamily="34" charset="0"/>
              </a:rPr>
              <a:t>Аналитический материал по диссертационным советам, рассмотренным на заседаниях </a:t>
            </a:r>
            <a:r>
              <a:rPr lang="ru-RU" sz="1400" b="1" dirty="0">
                <a:latin typeface="Arial Black" pitchFamily="34" charset="0"/>
              </a:rPr>
              <a:t>научно-отраслевых сессий </a:t>
            </a:r>
            <a:r>
              <a:rPr lang="ru-RU" sz="1400" dirty="0" smtClean="0">
                <a:latin typeface="Arial Black" pitchFamily="34" charset="0"/>
              </a:rPr>
              <a:t>Президиума ВАК </a:t>
            </a:r>
            <a:r>
              <a:rPr lang="ru-RU" sz="1400" b="1" dirty="0">
                <a:latin typeface="Arial Black" pitchFamily="34" charset="0"/>
              </a:rPr>
              <a:t>при </a:t>
            </a:r>
            <a:r>
              <a:rPr lang="ru-RU" sz="1400" b="1" dirty="0" err="1">
                <a:latin typeface="Arial Black" pitchFamily="34" charset="0"/>
              </a:rPr>
              <a:t>Минобрнауки</a:t>
            </a:r>
            <a:r>
              <a:rPr lang="ru-RU" sz="1400" b="1" dirty="0">
                <a:latin typeface="Arial Black" pitchFamily="34" charset="0"/>
              </a:rPr>
              <a:t> России</a:t>
            </a:r>
            <a:r>
              <a:rPr lang="ru-RU" sz="1400" dirty="0" smtClean="0">
                <a:latin typeface="Arial Black" pitchFamily="34" charset="0"/>
              </a:rPr>
              <a:t/>
            </a:r>
            <a:br>
              <a:rPr lang="ru-RU" sz="1400" dirty="0" smtClean="0">
                <a:latin typeface="Arial Black" pitchFamily="34" charset="0"/>
              </a:rPr>
            </a:br>
            <a:r>
              <a:rPr lang="ru-RU" sz="1400" dirty="0" smtClean="0">
                <a:latin typeface="Arial Black" pitchFamily="34" charset="0"/>
              </a:rPr>
              <a:t>в </a:t>
            </a:r>
            <a:r>
              <a:rPr lang="ru-RU" sz="1400" dirty="0" smtClean="0">
                <a:solidFill>
                  <a:srgbClr val="FF0000"/>
                </a:solidFill>
                <a:latin typeface="Arial Black" pitchFamily="34" charset="0"/>
              </a:rPr>
              <a:t>2016</a:t>
            </a:r>
            <a:r>
              <a:rPr lang="ru-RU" sz="1400" dirty="0" smtClean="0">
                <a:latin typeface="Arial Black" pitchFamily="34" charset="0"/>
              </a:rPr>
              <a:t> году</a:t>
            </a:r>
            <a:endParaRPr lang="ru-RU" sz="1400" dirty="0">
              <a:latin typeface="Arial Black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254500"/>
              </p:ext>
            </p:extLst>
          </p:nvPr>
        </p:nvGraphicFramePr>
        <p:xfrm>
          <a:off x="105555" y="980727"/>
          <a:ext cx="8928101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2941"/>
                <a:gridCol w="625430"/>
                <a:gridCol w="625430"/>
                <a:gridCol w="625430"/>
                <a:gridCol w="625430"/>
                <a:gridCol w="625430"/>
                <a:gridCol w="625430"/>
                <a:gridCol w="625430"/>
                <a:gridCol w="625430"/>
                <a:gridCol w="625430"/>
                <a:gridCol w="625430"/>
                <a:gridCol w="625430"/>
                <a:gridCol w="625430"/>
              </a:tblGrid>
              <a:tr h="19363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Рекомендация Президиума ВАК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Календарный месяц 2016 года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</a:rPr>
                        <a:t>Итого 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</a:rPr>
                        <a:t>за год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</a:tr>
              <a:tr h="2198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январь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февраль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март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апрель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май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июнь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июль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сентябрь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октябрь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ноябрь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декабрь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8137">
                <a:tc>
                  <a:txBody>
                    <a:bodyPr/>
                    <a:lstStyle/>
                    <a:p>
                      <a:pPr marL="57150" marR="863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Создать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165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</a:tr>
              <a:tr h="448910">
                <a:tc>
                  <a:txBody>
                    <a:bodyPr/>
                    <a:lstStyle/>
                    <a:p>
                      <a:pPr marL="57150" marR="863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Возобновить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</a:tr>
              <a:tr h="448910">
                <a:tc>
                  <a:txBody>
                    <a:bodyPr/>
                    <a:lstStyle/>
                    <a:p>
                      <a:pPr marL="57150" marR="863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Вернуть в Э/С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</a:tr>
              <a:tr h="460521">
                <a:tc>
                  <a:txBody>
                    <a:bodyPr/>
                    <a:lstStyle/>
                    <a:p>
                      <a:pPr marL="57150" marR="863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Отказать в создании (возобновлении)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139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</a:tr>
              <a:tr h="448910">
                <a:tc>
                  <a:txBody>
                    <a:bodyPr/>
                    <a:lstStyle/>
                    <a:p>
                      <a:pPr marL="57150" marR="863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Приостановить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47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</a:tr>
              <a:tr h="448137">
                <a:tc>
                  <a:txBody>
                    <a:bodyPr/>
                    <a:lstStyle/>
                    <a:p>
                      <a:pPr marL="57150" marR="863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Прекратить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69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</a:tr>
              <a:tr h="460521">
                <a:tc>
                  <a:txBody>
                    <a:bodyPr/>
                    <a:lstStyle/>
                    <a:p>
                      <a:pPr marL="57150" marR="863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Внести изменения в составы ДС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172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941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</a:tr>
              <a:tr h="889465">
                <a:tc>
                  <a:txBody>
                    <a:bodyPr/>
                    <a:lstStyle/>
                    <a:p>
                      <a:pPr marL="57150" marR="863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Отказать во внесении изменений в составы ДС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112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</a:tr>
              <a:tr h="357580">
                <a:tc>
                  <a:txBody>
                    <a:bodyPr/>
                    <a:lstStyle/>
                    <a:p>
                      <a:pPr marL="57150" marR="86360" algn="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Всего: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118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88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154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249 </a:t>
                      </a:r>
                      <a:r>
                        <a:rPr lang="ru-RU" sz="1500" b="1" baseline="30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187 </a:t>
                      </a:r>
                      <a:r>
                        <a:rPr lang="ru-RU" sz="1500" b="1" baseline="30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145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242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95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139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88 </a:t>
                      </a:r>
                      <a:r>
                        <a:rPr lang="ru-RU" sz="1500" b="1" baseline="30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1539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273" marR="11273" marT="11273" marB="0" anchor="ctr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52737" y="5899792"/>
            <a:ext cx="88569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aseline="30000" dirty="0"/>
              <a:t>1 </a:t>
            </a:r>
            <a:r>
              <a:rPr lang="ru-RU" sz="1100" dirty="0"/>
              <a:t>По рекомендации Президиума ВАК рассмотрение перенесено на следующее </a:t>
            </a:r>
            <a:r>
              <a:rPr lang="ru-RU" sz="1100" dirty="0" smtClean="0"/>
              <a:t>заседание</a:t>
            </a:r>
            <a:endParaRPr lang="ru-RU" sz="1100" dirty="0"/>
          </a:p>
          <a:p>
            <a:r>
              <a:rPr lang="ru-RU" sz="1100" baseline="30000" dirty="0"/>
              <a:t>2 </a:t>
            </a:r>
            <a:r>
              <a:rPr lang="ru-RU" sz="1100" dirty="0"/>
              <a:t>По рекомендации Президиума ВАК ходатайство возвращено в организацию </a:t>
            </a:r>
          </a:p>
          <a:p>
            <a:r>
              <a:rPr lang="ru-RU" sz="1100" baseline="30000" dirty="0"/>
              <a:t>3 </a:t>
            </a:r>
            <a:r>
              <a:rPr lang="ru-RU" sz="1100" dirty="0"/>
              <a:t>По результатам обсуждения на заседании </a:t>
            </a:r>
            <a:r>
              <a:rPr lang="ru-RU" sz="1100" dirty="0" smtClean="0"/>
              <a:t>Президиума </a:t>
            </a:r>
            <a:r>
              <a:rPr lang="ru-RU" sz="1100" dirty="0"/>
              <a:t>ВАК отложен вопрос о приостановлении деятельности </a:t>
            </a:r>
            <a:r>
              <a:rPr lang="ru-RU" sz="1100" dirty="0" smtClean="0"/>
              <a:t>совета</a:t>
            </a:r>
            <a:endParaRPr lang="ru-RU" sz="1100" dirty="0"/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02223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706090"/>
          </a:xfrm>
        </p:spPr>
        <p:txBody>
          <a:bodyPr>
            <a:noAutofit/>
          </a:bodyPr>
          <a:lstStyle/>
          <a:p>
            <a:r>
              <a:rPr lang="ru-RU" sz="1400" b="1" dirty="0"/>
              <a:t>Аналитический материал по аттестационным делам, рассмотренным на заседаниях научно-отраслевых  сессий Президиума ВАК при </a:t>
            </a:r>
            <a:r>
              <a:rPr lang="ru-RU" sz="1400" b="1" dirty="0" err="1"/>
              <a:t>Минобрнауки</a:t>
            </a:r>
            <a:r>
              <a:rPr lang="ru-RU" sz="1400" b="1" dirty="0"/>
              <a:t> России </a:t>
            </a:r>
            <a:br>
              <a:rPr lang="ru-RU" sz="1400" b="1" dirty="0"/>
            </a:br>
            <a:r>
              <a:rPr lang="ru-RU" sz="1400" b="1" dirty="0"/>
              <a:t>за </a:t>
            </a:r>
            <a:r>
              <a:rPr lang="en-US" sz="1400" b="1" dirty="0">
                <a:solidFill>
                  <a:srgbClr val="FF0000"/>
                </a:solidFill>
              </a:rPr>
              <a:t>I</a:t>
            </a:r>
            <a:r>
              <a:rPr lang="ru-RU" sz="1400" b="1" dirty="0">
                <a:solidFill>
                  <a:srgbClr val="FF0000"/>
                </a:solidFill>
              </a:rPr>
              <a:t> квартал 2017 </a:t>
            </a:r>
            <a:r>
              <a:rPr lang="ru-RU" sz="1400" b="1" dirty="0"/>
              <a:t>года</a:t>
            </a:r>
            <a:br>
              <a:rPr lang="ru-RU" sz="1400" b="1" dirty="0"/>
            </a:b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066613"/>
              </p:ext>
            </p:extLst>
          </p:nvPr>
        </p:nvGraphicFramePr>
        <p:xfrm>
          <a:off x="107504" y="836712"/>
          <a:ext cx="8928100" cy="463658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387512"/>
                <a:gridCol w="1387512"/>
                <a:gridCol w="1387512"/>
                <a:gridCol w="1387512"/>
                <a:gridCol w="1387938"/>
                <a:gridCol w="1387938"/>
                <a:gridCol w="602176"/>
              </a:tblGrid>
              <a:tr h="176643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 Рекомендация ВАК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Ученая степень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Календарный месяц </a:t>
                      </a:r>
                      <a:r>
                        <a:rPr lang="ru-RU" sz="1100" dirty="0" smtClean="0">
                          <a:effectLst/>
                        </a:rPr>
                        <a:t>2017 </a:t>
                      </a:r>
                      <a:r>
                        <a:rPr lang="ru-RU" sz="1100" dirty="0">
                          <a:effectLst/>
                        </a:rPr>
                        <a:t>года: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Итого 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за </a:t>
                      </a:r>
                      <a:endParaRPr lang="ru-RU" sz="11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ru-RU" sz="11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квартал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46383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январь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февраль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март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719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Отмена решения ДС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0471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04719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Пригласить</a:t>
                      </a:r>
                      <a:endParaRPr lang="ru-RU" sz="13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 на Президиум ВАК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0471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04719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Вернуть в Э/С 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0471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04719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 дополнительное</a:t>
                      </a:r>
                      <a:endParaRPr lang="ru-RU" sz="13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заключение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0471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0471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Признание ученой степени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признать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Всего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47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отказать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471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Лишение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лишить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47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отказать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471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Апелляция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удовлетворить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047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отказать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</a:tr>
              <a:tr h="26087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Присудить ученую степень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586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60871">
                <a:tc gridSpan="3">
                  <a:txBody>
                    <a:bodyPr/>
                    <a:lstStyle/>
                    <a:p>
                      <a:pPr marR="69215" algn="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Всего рассмотрено: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218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233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244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691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60871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Кандидаты наук (не контрольные)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848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719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931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2498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  <a:tr h="260871">
                <a:tc gridSpan="3">
                  <a:txBody>
                    <a:bodyPr/>
                    <a:lstStyle/>
                    <a:p>
                      <a:pPr marR="69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ИТОГО: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1066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952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1177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3189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189" marR="8189" marT="818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7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4625"/>
            <a:ext cx="8856984" cy="792088"/>
          </a:xfrm>
        </p:spPr>
        <p:txBody>
          <a:bodyPr>
            <a:noAutofit/>
          </a:bodyPr>
          <a:lstStyle/>
          <a:p>
            <a:r>
              <a:rPr lang="ru-RU" sz="1300" b="1" dirty="0">
                <a:latin typeface="Arial Black" pitchFamily="34" charset="0"/>
              </a:rPr>
              <a:t>Аналитический материал по аттестационным делам, рассмотренным на заседаниях научно-отраслевых сессий Президиума ВАК при </a:t>
            </a:r>
            <a:r>
              <a:rPr lang="ru-RU" sz="1300" b="1" dirty="0" err="1">
                <a:latin typeface="Arial Black" pitchFamily="34" charset="0"/>
              </a:rPr>
              <a:t>Минобрнауки</a:t>
            </a:r>
            <a:r>
              <a:rPr lang="ru-RU" sz="1300" b="1" dirty="0">
                <a:latin typeface="Arial Black" pitchFamily="34" charset="0"/>
              </a:rPr>
              <a:t> России </a:t>
            </a:r>
            <a:br>
              <a:rPr lang="ru-RU" sz="1300" b="1" dirty="0">
                <a:latin typeface="Arial Black" pitchFamily="34" charset="0"/>
              </a:rPr>
            </a:br>
            <a:r>
              <a:rPr lang="ru-RU" sz="1300" b="1" dirty="0">
                <a:latin typeface="Arial Black" pitchFamily="34" charset="0"/>
              </a:rPr>
              <a:t>в </a:t>
            </a:r>
            <a:r>
              <a:rPr lang="ru-RU" sz="1300" b="1" dirty="0" smtClean="0">
                <a:solidFill>
                  <a:srgbClr val="FF0000"/>
                </a:solidFill>
                <a:latin typeface="Arial Black" pitchFamily="34" charset="0"/>
              </a:rPr>
              <a:t>январе 2017 </a:t>
            </a:r>
            <a:r>
              <a:rPr lang="ru-RU" sz="1300" b="1" dirty="0" smtClean="0">
                <a:latin typeface="Arial Black" pitchFamily="34" charset="0"/>
              </a:rPr>
              <a:t>года</a:t>
            </a:r>
            <a:endParaRPr lang="ru-RU" sz="1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124744"/>
            <a:ext cx="8928992" cy="4896544"/>
          </a:xfrm>
        </p:spPr>
        <p:txBody>
          <a:bodyPr>
            <a:normAutofit/>
          </a:bodyPr>
          <a:lstStyle/>
          <a:p>
            <a:pPr algn="l"/>
            <a:endParaRPr lang="ru-RU" sz="11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524571"/>
              </p:ext>
            </p:extLst>
          </p:nvPr>
        </p:nvGraphicFramePr>
        <p:xfrm>
          <a:off x="107504" y="836715"/>
          <a:ext cx="8856980" cy="5112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1685"/>
                <a:gridCol w="901580"/>
                <a:gridCol w="601053"/>
                <a:gridCol w="399231"/>
                <a:gridCol w="399231"/>
                <a:gridCol w="399231"/>
                <a:gridCol w="399231"/>
                <a:gridCol w="399231"/>
                <a:gridCol w="399231"/>
                <a:gridCol w="399231"/>
                <a:gridCol w="399231"/>
                <a:gridCol w="399231"/>
                <a:gridCol w="399231"/>
                <a:gridCol w="399231"/>
                <a:gridCol w="399231"/>
                <a:gridCol w="399784"/>
                <a:gridCol w="601053"/>
                <a:gridCol w="601053"/>
              </a:tblGrid>
              <a:tr h="3303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cap="all" spc="200" dirty="0">
                          <a:effectLst/>
                        </a:rPr>
                        <a:t>Заседания </a:t>
                      </a:r>
                      <a:endParaRPr lang="ru-RU" sz="7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Президиума ВАК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cap="all" spc="150">
                          <a:effectLst/>
                        </a:rPr>
                        <a:t>Отмена</a:t>
                      </a:r>
                      <a:r>
                        <a:rPr lang="ru-RU" sz="800" b="1" cap="all">
                          <a:effectLst/>
                        </a:rPr>
                        <a:t> </a:t>
                      </a:r>
                      <a:r>
                        <a:rPr lang="ru-RU" sz="800" b="1">
                          <a:effectLst/>
                        </a:rPr>
                        <a:t>решен. ДС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Приглаш. на ВАК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cap="all" spc="170">
                          <a:effectLst/>
                        </a:rPr>
                        <a:t>Вернуть </a:t>
                      </a:r>
                      <a:endParaRPr lang="ru-RU" sz="7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в Э/С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На доп.</a:t>
                      </a:r>
                      <a:r>
                        <a:rPr lang="ru-RU" sz="800" b="1" dirty="0">
                          <a:effectLst/>
                        </a:rPr>
                        <a:t> заключение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Признание</a:t>
                      </a:r>
                      <a:r>
                        <a:rPr lang="ru-RU" sz="800" b="1">
                          <a:effectLst/>
                        </a:rPr>
                        <a:t> уч. степени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kern="0" cap="all" spc="150">
                          <a:effectLst/>
                        </a:rPr>
                        <a:t>Лишение</a:t>
                      </a:r>
                      <a:endParaRPr lang="ru-RU" sz="700" b="1" kern="0">
                        <a:effectLst/>
                        <a:latin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cap="all">
                          <a:effectLst/>
                        </a:rPr>
                        <a:t>Апелляция</a:t>
                      </a:r>
                      <a:endParaRPr lang="ru-RU" sz="700" b="1" cap="all">
                        <a:effectLst/>
                        <a:latin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</a:rPr>
                        <a:t>Рекомендовано </a:t>
                      </a:r>
                      <a:r>
                        <a:rPr lang="ru-RU" sz="700" b="1" cap="all" spc="110" dirty="0">
                          <a:solidFill>
                            <a:srgbClr val="FF0000"/>
                          </a:solidFill>
                          <a:effectLst/>
                        </a:rPr>
                        <a:t>присудить</a:t>
                      </a:r>
                      <a:r>
                        <a:rPr lang="ru-RU" sz="800" b="1" spc="11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уч. степ.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(в том числе Д / К)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 cap="all" dirty="0">
                          <a:solidFill>
                            <a:srgbClr val="FF0000"/>
                          </a:solidFill>
                          <a:effectLst/>
                        </a:rPr>
                        <a:t>Всего</a:t>
                      </a: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</a:rPr>
                        <a:t>  рассмотрено 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(в том числе Д / К)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vert="vert270" anchor="ctr"/>
                </a:tc>
              </a:tr>
              <a:tr h="1135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0" dirty="0">
                          <a:effectLst/>
                        </a:rPr>
                        <a:t>Дата</a:t>
                      </a:r>
                      <a:endParaRPr lang="ru-RU" sz="700" b="1" kern="0" dirty="0">
                        <a:effectLst/>
                        <a:latin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Научно-отраслевая 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СЕССИЯ</a:t>
                      </a:r>
                      <a:endParaRPr lang="ru-RU" sz="700" b="1" dirty="0">
                        <a:effectLst/>
                        <a:latin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Д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К</a:t>
                      </a:r>
                      <a:endParaRPr lang="ru-RU" sz="1100" b="1" dirty="0">
                        <a:effectLst/>
                        <a:latin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Д</a:t>
                      </a:r>
                      <a:endParaRPr lang="ru-RU" sz="1100" b="1" dirty="0">
                        <a:effectLst/>
                        <a:latin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К</a:t>
                      </a:r>
                      <a:endParaRPr lang="ru-RU" sz="1100" b="1" dirty="0">
                        <a:effectLst/>
                        <a:latin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Д</a:t>
                      </a:r>
                      <a:endParaRPr lang="ru-RU" sz="1100" b="1" dirty="0">
                        <a:effectLst/>
                        <a:latin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К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Д</a:t>
                      </a:r>
                      <a:endParaRPr lang="ru-RU" sz="1100" b="1" dirty="0">
                        <a:effectLst/>
                        <a:latin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К</a:t>
                      </a:r>
                      <a:endParaRPr lang="ru-RU" sz="1100" b="1" dirty="0">
                        <a:effectLst/>
                        <a:latin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b="1" spc="150" dirty="0">
                          <a:effectLst/>
                        </a:rPr>
                        <a:t>признать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b="1" spc="150" dirty="0">
                          <a:effectLst/>
                        </a:rPr>
                        <a:t>отказать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b="1" spc="150" dirty="0">
                          <a:effectLst/>
                        </a:rPr>
                        <a:t>лишить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b="1" spc="150" dirty="0">
                          <a:effectLst/>
                        </a:rPr>
                        <a:t>отказать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700" b="1" cap="all" spc="120" dirty="0">
                          <a:effectLst/>
                        </a:rPr>
                        <a:t>удовлетворить</a:t>
                      </a:r>
                      <a:endParaRPr lang="ru-RU" sz="700" b="1" cap="all" dirty="0">
                        <a:effectLst/>
                        <a:latin typeface="Times New Roman"/>
                      </a:endParaRPr>
                    </a:p>
                  </a:txBody>
                  <a:tcPr marL="51173" marR="51173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b="1" spc="150" dirty="0">
                          <a:effectLst/>
                        </a:rPr>
                        <a:t>отказать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583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13.01.2017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медико-биологические и аграрные науки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59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FF0000"/>
                          </a:solidFill>
                          <a:effectLst/>
                        </a:rPr>
                        <a:t>49 / 11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68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FF0000"/>
                          </a:solidFill>
                          <a:effectLst/>
                        </a:rPr>
                        <a:t>51 / 17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</a:tr>
              <a:tr h="237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Кандидаты наук (не контрольные)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213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ИТОГО: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272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281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</a:tr>
              <a:tr h="47785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20.01.2017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естественные и технические науки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41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FF0000"/>
                          </a:solidFill>
                          <a:effectLst/>
                        </a:rPr>
                        <a:t>33 / 8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52 </a:t>
                      </a:r>
                      <a:r>
                        <a:rPr lang="ru-RU" sz="1300" b="0" baseline="30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FF0000"/>
                          </a:solidFill>
                          <a:effectLst/>
                        </a:rPr>
                        <a:t>35 /13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</a:tr>
              <a:tr h="237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Кандидаты наук (не контрольные)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353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ИТОГО: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394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405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</a:tr>
              <a:tr h="47180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27.01.2017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гуманитарные и общественные науки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1д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FF0000"/>
                          </a:solidFill>
                          <a:effectLst/>
                        </a:rPr>
                        <a:t>61/19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98 </a:t>
                      </a:r>
                      <a:r>
                        <a:rPr lang="ru-RU" sz="1200" b="0" baseline="30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FF0000"/>
                          </a:solidFill>
                          <a:effectLst/>
                        </a:rPr>
                        <a:t>65/33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</a:tr>
              <a:tr h="237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Кандидаты наук (не контрольные)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282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FF0000"/>
                          </a:solidFill>
                          <a:effectLst/>
                        </a:rPr>
                        <a:t>ИТОГО: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361</a:t>
                      </a:r>
                      <a:endParaRPr lang="ru-RU" sz="13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380</a:t>
                      </a:r>
                      <a:endParaRPr lang="ru-RU" sz="13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</a:tr>
              <a:tr h="271409">
                <a:tc rowSpan="2"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</a:rPr>
                        <a:t>ИТОГО за месяц</a:t>
                      </a:r>
                      <a:r>
                        <a:rPr lang="ru-RU" sz="1000" b="1" dirty="0">
                          <a:effectLst/>
                        </a:rPr>
                        <a:t>: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</a:rPr>
                        <a:t>2к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</a:rPr>
                        <a:t>5к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</a:rPr>
                        <a:t>1д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</a:rPr>
                        <a:t>1д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179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218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</a:tr>
              <a:tr h="23782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FF0000"/>
                          </a:solidFill>
                          <a:effectLst/>
                        </a:rPr>
                        <a:t>Кандидаты наук (не контрольные)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848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153">
                <a:tc gridSpan="16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ВСЕГО: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1027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1066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173" marR="51173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" y="6093296"/>
            <a:ext cx="8968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aseline="30000" dirty="0"/>
              <a:t>1</a:t>
            </a:r>
            <a:r>
              <a:rPr lang="ru-RU" sz="900" dirty="0"/>
              <a:t> в том числе 3 апелляции на решение ДС (две по решению Президиума ВАК возвращены в Э/С), 2 заявления о лишении ученой степени, 4 заявления о признании ученой степени, полученной за рубежом</a:t>
            </a:r>
          </a:p>
          <a:p>
            <a:r>
              <a:rPr lang="ru-RU" sz="900" baseline="30000" dirty="0"/>
              <a:t>2</a:t>
            </a:r>
            <a:r>
              <a:rPr lang="ru-RU" sz="900" dirty="0"/>
              <a:t> в том числе 1 апелляция на решение ДС (по решению Президиума ВАК заявителю отказано в удовлетворении апелляции, дело возвращено в Э/С для рассмотрения вопроса о выдаче диплома доктора педагогических наук), 9 заявлений о лишении ученой степени 9 (по 4 заявлениям приглашение на Президиум ВАК)</a:t>
            </a:r>
          </a:p>
        </p:txBody>
      </p:sp>
    </p:spTree>
    <p:extLst>
      <p:ext uri="{BB962C8B-B14F-4D97-AF65-F5344CB8AC3E}">
        <p14:creationId xmlns:p14="http://schemas.microsoft.com/office/powerpoint/2010/main" val="397718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1400" b="1" dirty="0">
                <a:latin typeface="Arial Black" pitchFamily="34" charset="0"/>
              </a:rPr>
              <a:t>Аналитический материал по аттестационным делам, рассмотренным на заседаниях научно-отраслевых сессий Президиума ВАК при </a:t>
            </a:r>
            <a:r>
              <a:rPr lang="ru-RU" sz="1400" b="1" dirty="0" err="1">
                <a:latin typeface="Arial Black" pitchFamily="34" charset="0"/>
              </a:rPr>
              <a:t>Минобрнауки</a:t>
            </a:r>
            <a:r>
              <a:rPr lang="ru-RU" sz="1400" b="1" dirty="0">
                <a:latin typeface="Arial Black" pitchFamily="34" charset="0"/>
              </a:rPr>
              <a:t> России </a:t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>в </a:t>
            </a:r>
            <a:r>
              <a:rPr lang="ru-RU" sz="1400" b="1" dirty="0" smtClean="0">
                <a:solidFill>
                  <a:srgbClr val="FF0000"/>
                </a:solidFill>
                <a:latin typeface="Arial Black" pitchFamily="34" charset="0"/>
              </a:rPr>
              <a:t>феврале </a:t>
            </a:r>
            <a:r>
              <a:rPr lang="ru-RU" sz="1400" b="1" dirty="0">
                <a:solidFill>
                  <a:srgbClr val="FF0000"/>
                </a:solidFill>
                <a:latin typeface="Arial Black" pitchFamily="34" charset="0"/>
              </a:rPr>
              <a:t>2017 </a:t>
            </a:r>
            <a:r>
              <a:rPr lang="ru-RU" sz="1400" b="1" dirty="0">
                <a:latin typeface="Arial Black" pitchFamily="34" charset="0"/>
              </a:rPr>
              <a:t>года</a:t>
            </a:r>
            <a:endParaRPr lang="ru-RU" sz="14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03288" y="977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03288" y="977900"/>
            <a:ext cx="3017837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438092"/>
              </p:ext>
            </p:extLst>
          </p:nvPr>
        </p:nvGraphicFramePr>
        <p:xfrm>
          <a:off x="107504" y="798133"/>
          <a:ext cx="8928991" cy="5079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861"/>
                <a:gridCol w="919558"/>
                <a:gridCol w="520801"/>
                <a:gridCol w="420129"/>
                <a:gridCol w="420690"/>
                <a:gridCol w="420129"/>
                <a:gridCol w="420690"/>
                <a:gridCol w="420129"/>
                <a:gridCol w="420690"/>
                <a:gridCol w="420129"/>
                <a:gridCol w="420129"/>
                <a:gridCol w="420690"/>
                <a:gridCol w="420129"/>
                <a:gridCol w="420690"/>
                <a:gridCol w="420129"/>
                <a:gridCol w="420690"/>
                <a:gridCol w="521364"/>
                <a:gridCol w="521364"/>
              </a:tblGrid>
              <a:tr h="28918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cap="all" spc="200" dirty="0">
                          <a:effectLst/>
                        </a:rPr>
                        <a:t>Заседания </a:t>
                      </a:r>
                      <a:endParaRPr lang="ru-RU" sz="7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Президиума ВАК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cap="all" spc="150" dirty="0">
                          <a:effectLst/>
                        </a:rPr>
                        <a:t>Отмена</a:t>
                      </a:r>
                      <a:r>
                        <a:rPr lang="ru-RU" sz="800" b="1" cap="all" dirty="0">
                          <a:effectLst/>
                        </a:rPr>
                        <a:t> </a:t>
                      </a:r>
                      <a:r>
                        <a:rPr lang="ru-RU" sz="800" b="1" dirty="0">
                          <a:effectLst/>
                        </a:rPr>
                        <a:t>решен. ДС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Приглашен. на ВАК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cap="all" spc="170">
                          <a:effectLst/>
                        </a:rPr>
                        <a:t>Вернуть </a:t>
                      </a:r>
                      <a:endParaRPr lang="ru-RU" sz="7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в Э/С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На доп.</a:t>
                      </a:r>
                      <a:r>
                        <a:rPr lang="ru-RU" sz="800" b="1">
                          <a:effectLst/>
                        </a:rPr>
                        <a:t> заключение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Признание уч. степени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1" kern="0" cap="all" spc="150">
                          <a:effectLst/>
                        </a:rPr>
                        <a:t>Лишение</a:t>
                      </a:r>
                      <a:endParaRPr lang="ru-RU" sz="700" b="1" kern="0">
                        <a:effectLst/>
                        <a:latin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cap="all">
                          <a:effectLst/>
                        </a:rPr>
                        <a:t>Апелляция</a:t>
                      </a:r>
                      <a:endParaRPr lang="ru-RU" sz="700" b="1" cap="all">
                        <a:effectLst/>
                        <a:latin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Рекомендовано </a:t>
                      </a:r>
                      <a:r>
                        <a:rPr lang="ru-RU" sz="700" b="1" cap="all" spc="110" dirty="0">
                          <a:solidFill>
                            <a:srgbClr val="FF0000"/>
                          </a:solidFill>
                          <a:effectLst/>
                        </a:rPr>
                        <a:t>присудить</a:t>
                      </a:r>
                      <a:r>
                        <a:rPr lang="ru-RU" sz="800" b="1" spc="11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уч. степ.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(в том числе Д / К)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cap="all" dirty="0">
                          <a:solidFill>
                            <a:srgbClr val="FF0000"/>
                          </a:solidFill>
                          <a:effectLst/>
                        </a:rPr>
                        <a:t>Всего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  рассмотрено 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(в том числе Д / К)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vert="vert270" anchor="ctr"/>
                </a:tc>
              </a:tr>
              <a:tr h="972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0" dirty="0">
                          <a:effectLst/>
                        </a:rPr>
                        <a:t>Дата</a:t>
                      </a:r>
                      <a:endParaRPr lang="ru-RU" sz="700" b="1" kern="0" dirty="0">
                        <a:effectLst/>
                        <a:latin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Научно-отраслевая 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СЕССИЯ</a:t>
                      </a:r>
                      <a:endParaRPr lang="ru-RU" sz="700" b="1" dirty="0">
                        <a:effectLst/>
                        <a:latin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Д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К</a:t>
                      </a:r>
                      <a:endParaRPr lang="ru-RU" sz="700" b="1" dirty="0">
                        <a:effectLst/>
                        <a:latin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Д</a:t>
                      </a:r>
                      <a:endParaRPr lang="ru-RU" sz="700" b="1" dirty="0">
                        <a:effectLst/>
                        <a:latin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К</a:t>
                      </a:r>
                      <a:endParaRPr lang="ru-RU" sz="700" b="1" dirty="0">
                        <a:effectLst/>
                        <a:latin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Д</a:t>
                      </a:r>
                      <a:endParaRPr lang="ru-RU" sz="700" b="1" dirty="0">
                        <a:effectLst/>
                        <a:latin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К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Д</a:t>
                      </a:r>
                      <a:endParaRPr lang="ru-RU" sz="700" b="1" dirty="0">
                        <a:effectLst/>
                        <a:latin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К</a:t>
                      </a:r>
                      <a:endParaRPr lang="ru-RU" sz="700" b="1" dirty="0">
                        <a:effectLst/>
                        <a:latin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b="1" spc="150" dirty="0">
                          <a:effectLst/>
                        </a:rPr>
                        <a:t>признать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b="1" spc="150" dirty="0">
                          <a:effectLst/>
                        </a:rPr>
                        <a:t>отказать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b="1" spc="150" dirty="0">
                          <a:effectLst/>
                        </a:rPr>
                        <a:t>лишить</a:t>
                      </a:r>
                      <a:endParaRPr lang="ru-RU" sz="1000" b="1" dirty="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(в том числе Д / К)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b="1" spc="150" dirty="0">
                          <a:effectLst/>
                        </a:rPr>
                        <a:t>отказать</a:t>
                      </a:r>
                      <a:endParaRPr lang="ru-RU" sz="1000" b="1" dirty="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(в том числе Д / К)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700" b="1" cap="all" spc="120" dirty="0">
                          <a:effectLst/>
                        </a:rPr>
                        <a:t>удовлетворить</a:t>
                      </a:r>
                      <a:endParaRPr lang="ru-RU" sz="700" b="1" cap="all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(в том числе Д / К)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000" b="1" spc="150" dirty="0">
                          <a:effectLst/>
                        </a:rPr>
                        <a:t>отказать</a:t>
                      </a:r>
                      <a:endParaRPr lang="ru-RU" sz="1000" b="1" dirty="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(в том числе Д / К)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49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 03.02.2017</a:t>
                      </a:r>
                      <a:r>
                        <a:rPr lang="ru-RU" sz="1000" b="1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медико-биологические и аграрные науки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 </a:t>
                      </a:r>
                      <a:r>
                        <a:rPr lang="ru-RU" sz="1300" baseline="30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(- / 1)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FF0000"/>
                          </a:solidFill>
                          <a:effectLst/>
                        </a:rPr>
                        <a:t>68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56 / 12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</a:rPr>
                        <a:t>81 </a:t>
                      </a:r>
                      <a:r>
                        <a:rPr lang="ru-RU" sz="1100" baseline="300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59 / 13 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</a:tr>
              <a:tr h="208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Кандидаты наук (не контрольные)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225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ИТОГО: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FF0000"/>
                          </a:solidFill>
                          <a:effectLst/>
                        </a:rPr>
                        <a:t>293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56/237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FF0000"/>
                          </a:solidFill>
                          <a:effectLst/>
                        </a:rPr>
                        <a:t>306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59/238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</a:tr>
              <a:tr h="40935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10.02.2017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естественные и технические науки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(- / 1)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(- / 2)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</a:rPr>
                        <a:t>54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35 / 19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</a:rPr>
                        <a:t>60 </a:t>
                      </a:r>
                      <a:r>
                        <a:rPr lang="ru-RU" sz="1100" baseline="3000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36 / 24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</a:tr>
              <a:tr h="208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Кандидаты наук (не контрольные)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182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ИТОГО: 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FF0000"/>
                          </a:solidFill>
                          <a:effectLst/>
                        </a:rPr>
                        <a:t>236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35/201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FF0000"/>
                          </a:solidFill>
                          <a:effectLst/>
                        </a:rPr>
                        <a:t>242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36/206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</a:tr>
              <a:tr h="40417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17.02.2017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гуманитарные и общественные науки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(2/1)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(2/1)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(- / 1)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</a:rPr>
                        <a:t>71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38 / 33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</a:rPr>
                        <a:t>92</a:t>
                      </a:r>
                      <a:r>
                        <a:rPr lang="ru-RU" sz="1100" baseline="30000">
                          <a:solidFill>
                            <a:srgbClr val="FF0000"/>
                          </a:solidFill>
                          <a:effectLst/>
                        </a:rPr>
                        <a:t>4, 5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41 / 34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</a:tr>
              <a:tr h="208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Кандидаты наук (не контрольные)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312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ИТОГО</a:t>
                      </a:r>
                      <a:r>
                        <a:rPr lang="ru-RU" sz="800" dirty="0">
                          <a:effectLst/>
                        </a:rPr>
                        <a:t>: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383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38/345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</a:rPr>
                        <a:t>404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41/346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</a:tr>
              <a:tr h="339561">
                <a:tc rowSpan="2"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ИТОГО за месяц: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(2/1)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(2/1)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(- / 2)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(- / 3)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FF0000"/>
                          </a:solidFill>
                          <a:effectLst/>
                        </a:rPr>
                        <a:t>193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129/64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FF0000"/>
                          </a:solidFill>
                          <a:effectLst/>
                        </a:rPr>
                        <a:t>233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</a:rPr>
                        <a:t>136/71</a:t>
                      </a:r>
                      <a:endParaRPr lang="ru-RU" sz="10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</a:tr>
              <a:tr h="20885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Кандидаты наук (не контрольные)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rgbClr val="FF0000"/>
                          </a:solidFill>
                          <a:effectLst/>
                        </a:rPr>
                        <a:t>719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380">
                <a:tc gridSpan="1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ВСЕГО: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912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129 /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/ 783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952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136 /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/ 790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316" marR="48316" marT="0" marB="0" anchor="ctr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7504" y="5949280"/>
            <a:ext cx="892899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baseline="30000" dirty="0"/>
              <a:t>1</a:t>
            </a:r>
            <a:r>
              <a:rPr lang="ru-RU" sz="900" b="1" dirty="0"/>
              <a:t> </a:t>
            </a:r>
            <a:r>
              <a:rPr lang="ru-RU" sz="900" dirty="0"/>
              <a:t>Два дела о признании </a:t>
            </a:r>
            <a:r>
              <a:rPr lang="ru-RU" sz="900" dirty="0" smtClean="0"/>
              <a:t>ученой степени </a:t>
            </a:r>
            <a:r>
              <a:rPr lang="ru-RU" sz="900" dirty="0"/>
              <a:t>возвращены в Э/С для развернутого экспертного заключения</a:t>
            </a:r>
            <a:endParaRPr lang="ru-RU" sz="900" b="1" dirty="0"/>
          </a:p>
          <a:p>
            <a:r>
              <a:rPr lang="ru-RU" sz="900" b="1" baseline="30000" dirty="0"/>
              <a:t>2</a:t>
            </a:r>
            <a:r>
              <a:rPr lang="ru-RU" sz="900" b="1" dirty="0"/>
              <a:t> </a:t>
            </a:r>
            <a:r>
              <a:rPr lang="ru-RU" sz="900" dirty="0"/>
              <a:t>В том числе 9 </a:t>
            </a:r>
            <a:r>
              <a:rPr lang="ru-RU" sz="900" dirty="0" smtClean="0"/>
              <a:t>документов о </a:t>
            </a:r>
            <a:r>
              <a:rPr lang="ru-RU" sz="900" dirty="0"/>
              <a:t>признании ученой </a:t>
            </a:r>
            <a:r>
              <a:rPr lang="ru-RU" sz="900" dirty="0" smtClean="0"/>
              <a:t>степени, </a:t>
            </a:r>
            <a:r>
              <a:rPr lang="ru-RU" sz="900" dirty="0"/>
              <a:t>1 апелляция на решение ДС о присуждении ученой степени </a:t>
            </a:r>
            <a:r>
              <a:rPr lang="ru-RU" sz="900" u="sng" dirty="0"/>
              <a:t>кандидата</a:t>
            </a:r>
            <a:r>
              <a:rPr lang="ru-RU" sz="900" dirty="0"/>
              <a:t> биологических наук</a:t>
            </a:r>
            <a:endParaRPr lang="ru-RU" sz="900" b="1" dirty="0"/>
          </a:p>
          <a:p>
            <a:r>
              <a:rPr lang="ru-RU" sz="900" b="1" baseline="30000" dirty="0"/>
              <a:t>3</a:t>
            </a:r>
            <a:r>
              <a:rPr lang="ru-RU" sz="900" b="1" dirty="0"/>
              <a:t> </a:t>
            </a:r>
            <a:r>
              <a:rPr lang="ru-RU" sz="900" dirty="0"/>
              <a:t>В том числе 1 диссертация, которая снята с рассмотрения на заседании Президиума по личному заявлению соискателя ученой степени </a:t>
            </a:r>
            <a:r>
              <a:rPr lang="ru-RU" sz="900" u="sng" dirty="0"/>
              <a:t>кандидата</a:t>
            </a:r>
            <a:r>
              <a:rPr lang="ru-RU" sz="900" dirty="0"/>
              <a:t> наук</a:t>
            </a:r>
            <a:endParaRPr lang="ru-RU" sz="900" b="1" dirty="0"/>
          </a:p>
          <a:p>
            <a:r>
              <a:rPr lang="ru-RU" sz="900" b="1" baseline="30000" dirty="0"/>
              <a:t>4</a:t>
            </a:r>
            <a:r>
              <a:rPr lang="ru-RU" sz="900" b="1" dirty="0"/>
              <a:t> </a:t>
            </a:r>
            <a:r>
              <a:rPr lang="ru-RU" sz="900" dirty="0"/>
              <a:t>В том числе 12 заявлений о лишении ученой </a:t>
            </a:r>
            <a:r>
              <a:rPr lang="ru-RU" sz="900" dirty="0" smtClean="0"/>
              <a:t>степени; </a:t>
            </a:r>
            <a:r>
              <a:rPr lang="ru-RU" sz="900" dirty="0"/>
              <a:t>1 апелляция на решение ДС по  </a:t>
            </a:r>
            <a:r>
              <a:rPr lang="ru-RU" sz="900" u="sng" dirty="0"/>
              <a:t>кандидатской</a:t>
            </a:r>
            <a:r>
              <a:rPr lang="ru-RU" sz="900" dirty="0"/>
              <a:t> диссертации; 2 признания </a:t>
            </a:r>
            <a:r>
              <a:rPr lang="ru-RU" sz="900" dirty="0" smtClean="0"/>
              <a:t>ученых степеней</a:t>
            </a:r>
            <a:r>
              <a:rPr lang="ru-RU" sz="900" b="1" dirty="0" smtClean="0"/>
              <a:t>.</a:t>
            </a:r>
            <a:endParaRPr lang="ru-RU" sz="900" b="1" dirty="0"/>
          </a:p>
          <a:p>
            <a:r>
              <a:rPr lang="ru-RU" sz="900" b="1" baseline="30000" dirty="0"/>
              <a:t>5 </a:t>
            </a:r>
            <a:r>
              <a:rPr lang="ru-RU" sz="900" dirty="0"/>
              <a:t>Решение вопроса по заявлению о лишении Королевой И.В. ученой степени отложено </a:t>
            </a:r>
            <a:r>
              <a:rPr lang="ru-RU" sz="900" dirty="0" smtClean="0"/>
              <a:t>до 17.04.2017 .</a:t>
            </a:r>
            <a:endParaRPr lang="ru-RU" sz="900" b="1" dirty="0"/>
          </a:p>
        </p:txBody>
      </p:sp>
    </p:spTree>
    <p:extLst>
      <p:ext uri="{BB962C8B-B14F-4D97-AF65-F5344CB8AC3E}">
        <p14:creationId xmlns:p14="http://schemas.microsoft.com/office/powerpoint/2010/main" val="363302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48072"/>
          </a:xfrm>
        </p:spPr>
        <p:txBody>
          <a:bodyPr>
            <a:noAutofit/>
          </a:bodyPr>
          <a:lstStyle/>
          <a:p>
            <a:r>
              <a:rPr lang="ru-RU" sz="1300" b="1" dirty="0">
                <a:latin typeface="Arial Black" pitchFamily="34" charset="0"/>
              </a:rPr>
              <a:t>Аналитический материал по аттестационным делам, рассмотренным на заседаниях научно-отраслевых сессий Президиума ВАК при </a:t>
            </a:r>
            <a:r>
              <a:rPr lang="ru-RU" sz="1300" b="1" dirty="0" err="1">
                <a:latin typeface="Arial Black" pitchFamily="34" charset="0"/>
              </a:rPr>
              <a:t>Минобрнауки</a:t>
            </a:r>
            <a:r>
              <a:rPr lang="ru-RU" sz="1300" b="1" dirty="0">
                <a:latin typeface="Arial Black" pitchFamily="34" charset="0"/>
              </a:rPr>
              <a:t> России </a:t>
            </a:r>
            <a:br>
              <a:rPr lang="ru-RU" sz="1300" b="1" dirty="0">
                <a:latin typeface="Arial Black" pitchFamily="34" charset="0"/>
              </a:rPr>
            </a:br>
            <a:r>
              <a:rPr lang="ru-RU" sz="1300" b="1" dirty="0">
                <a:latin typeface="Arial Black" pitchFamily="34" charset="0"/>
              </a:rPr>
              <a:t>в </a:t>
            </a:r>
            <a:r>
              <a:rPr lang="ru-RU" sz="1300" b="1" dirty="0" smtClean="0">
                <a:solidFill>
                  <a:srgbClr val="FF0000"/>
                </a:solidFill>
                <a:latin typeface="Arial Black" pitchFamily="34" charset="0"/>
              </a:rPr>
              <a:t>марте </a:t>
            </a:r>
            <a:r>
              <a:rPr lang="ru-RU" sz="1300" b="1" dirty="0">
                <a:solidFill>
                  <a:srgbClr val="FF0000"/>
                </a:solidFill>
                <a:latin typeface="Arial Black" pitchFamily="34" charset="0"/>
              </a:rPr>
              <a:t>2017 </a:t>
            </a:r>
            <a:r>
              <a:rPr lang="ru-RU" sz="1300" b="1" dirty="0">
                <a:latin typeface="Arial Black" pitchFamily="34" charset="0"/>
              </a:rPr>
              <a:t>года</a:t>
            </a:r>
            <a:endParaRPr lang="ru-RU" sz="13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960128"/>
              </p:ext>
            </p:extLst>
          </p:nvPr>
        </p:nvGraphicFramePr>
        <p:xfrm>
          <a:off x="179516" y="836709"/>
          <a:ext cx="8856979" cy="47960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951"/>
                <a:gridCol w="912141"/>
                <a:gridCol w="516601"/>
                <a:gridCol w="416740"/>
                <a:gridCol w="417298"/>
                <a:gridCol w="416740"/>
                <a:gridCol w="417298"/>
                <a:gridCol w="416740"/>
                <a:gridCol w="417298"/>
                <a:gridCol w="416740"/>
                <a:gridCol w="416740"/>
                <a:gridCol w="417298"/>
                <a:gridCol w="416740"/>
                <a:gridCol w="417298"/>
                <a:gridCol w="416740"/>
                <a:gridCol w="417298"/>
                <a:gridCol w="517159"/>
                <a:gridCol w="517159"/>
              </a:tblGrid>
              <a:tr h="26130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cap="all" spc="200" dirty="0">
                          <a:effectLst/>
                        </a:rPr>
                        <a:t>Заседания </a:t>
                      </a:r>
                      <a:endParaRPr lang="ru-RU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Президиума ВАК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cap="all" spc="150">
                          <a:effectLst/>
                        </a:rPr>
                        <a:t>Отмена</a:t>
                      </a:r>
                      <a:r>
                        <a:rPr lang="ru-RU" sz="700" b="1" cap="all">
                          <a:effectLst/>
                        </a:rPr>
                        <a:t> </a:t>
                      </a:r>
                      <a:r>
                        <a:rPr lang="ru-RU" sz="700" b="1">
                          <a:effectLst/>
                        </a:rPr>
                        <a:t>решен. ДС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Приглашен. на ВАК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cap="all" spc="170">
                          <a:effectLst/>
                        </a:rPr>
                        <a:t>Вернуть </a:t>
                      </a:r>
                      <a:endParaRPr lang="ru-RU" sz="7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в Э/С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На доп.</a:t>
                      </a:r>
                      <a:r>
                        <a:rPr lang="ru-RU" sz="700" b="1">
                          <a:effectLst/>
                        </a:rPr>
                        <a:t> заключение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Признание</a:t>
                      </a:r>
                      <a:r>
                        <a:rPr lang="ru-RU" sz="700" b="1">
                          <a:effectLst/>
                        </a:rPr>
                        <a:t> уч. степени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1" kern="0" cap="all" spc="150">
                          <a:effectLst/>
                        </a:rPr>
                        <a:t>Лишение</a:t>
                      </a:r>
                      <a:endParaRPr lang="ru-RU" sz="700" b="1" kern="0">
                        <a:effectLst/>
                        <a:latin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cap="all">
                          <a:effectLst/>
                        </a:rPr>
                        <a:t>Апелляция</a:t>
                      </a:r>
                      <a:endParaRPr lang="ru-RU" sz="700" b="1" cap="all">
                        <a:effectLst/>
                        <a:latin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Рекомендовано </a:t>
                      </a:r>
                      <a:r>
                        <a:rPr lang="ru-RU" sz="700" b="1" cap="all" spc="110" dirty="0">
                          <a:solidFill>
                            <a:srgbClr val="FF0000"/>
                          </a:solidFill>
                          <a:effectLst/>
                        </a:rPr>
                        <a:t>присудить</a:t>
                      </a:r>
                      <a:r>
                        <a:rPr lang="ru-RU" sz="700" b="1" spc="11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700" b="1" dirty="0">
                          <a:solidFill>
                            <a:srgbClr val="FF0000"/>
                          </a:solidFill>
                          <a:effectLst/>
                        </a:rPr>
                        <a:t>уч. степ.</a:t>
                      </a:r>
                      <a:endParaRPr lang="ru-RU" sz="8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solidFill>
                            <a:srgbClr val="FF0000"/>
                          </a:solidFill>
                          <a:effectLst/>
                        </a:rPr>
                        <a:t>(в том числе Д / К)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800" b="1" cap="all" dirty="0">
                          <a:solidFill>
                            <a:srgbClr val="FF0000"/>
                          </a:solidFill>
                          <a:effectLst/>
                        </a:rPr>
                        <a:t>Всего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  рассмотрено 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solidFill>
                            <a:srgbClr val="FF0000"/>
                          </a:solidFill>
                          <a:effectLst/>
                        </a:rPr>
                        <a:t>(в том числе Д / К)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vert="vert270" anchor="ctr"/>
                </a:tc>
              </a:tr>
              <a:tr h="898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0" dirty="0">
                          <a:effectLst/>
                        </a:rPr>
                        <a:t>Дата</a:t>
                      </a:r>
                      <a:endParaRPr lang="ru-RU" sz="1000" b="1" kern="0" dirty="0">
                        <a:effectLst/>
                        <a:latin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Научно-отраслевая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СЕССИЯ</a:t>
                      </a:r>
                      <a:endParaRPr lang="ru-RU" sz="900" b="1" dirty="0">
                        <a:effectLst/>
                        <a:latin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Д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К</a:t>
                      </a:r>
                      <a:endParaRPr lang="ru-RU" sz="1000" b="1" dirty="0">
                        <a:effectLst/>
                        <a:latin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Д</a:t>
                      </a:r>
                      <a:endParaRPr lang="ru-RU" sz="1000" b="1" dirty="0">
                        <a:effectLst/>
                        <a:latin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К</a:t>
                      </a:r>
                      <a:endParaRPr lang="ru-RU" sz="1000" b="1" dirty="0">
                        <a:effectLst/>
                        <a:latin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Д</a:t>
                      </a:r>
                      <a:endParaRPr lang="ru-RU" sz="1000" b="1" dirty="0">
                        <a:effectLst/>
                        <a:latin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К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Д</a:t>
                      </a:r>
                      <a:endParaRPr lang="ru-RU" sz="1000" b="1" dirty="0">
                        <a:effectLst/>
                        <a:latin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К</a:t>
                      </a:r>
                      <a:endParaRPr lang="ru-RU" sz="1000" b="1" dirty="0">
                        <a:effectLst/>
                        <a:latin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 spc="150" dirty="0">
                          <a:effectLst/>
                        </a:rPr>
                        <a:t>признать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 spc="150" dirty="0">
                          <a:effectLst/>
                        </a:rPr>
                        <a:t>отказать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 spc="150" dirty="0">
                          <a:effectLst/>
                        </a:rPr>
                        <a:t>лишить</a:t>
                      </a:r>
                      <a:endParaRPr lang="ru-RU" sz="900" b="1" dirty="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(в том числе Д / К)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 spc="150" dirty="0">
                          <a:effectLst/>
                        </a:rPr>
                        <a:t>отказать</a:t>
                      </a:r>
                      <a:endParaRPr lang="ru-RU" sz="900" b="1" dirty="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(в том числе Д / К)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700" b="1" cap="all" spc="120" dirty="0">
                          <a:effectLst/>
                        </a:rPr>
                        <a:t>удовлетворить</a:t>
                      </a:r>
                      <a:endParaRPr lang="ru-RU" sz="700" b="1" cap="all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(в том числе Д / К)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900" b="1" spc="150" dirty="0">
                          <a:effectLst/>
                        </a:rPr>
                        <a:t>отказать</a:t>
                      </a:r>
                      <a:endParaRPr lang="ru-RU" sz="900" b="1" dirty="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(в том числе Д / К)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6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    03.03.2017</a:t>
                      </a:r>
                      <a:r>
                        <a:rPr lang="ru-RU" sz="1000" b="1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медико-биологические и аграрные науки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ru-RU" sz="900" b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rgbClr val="FF0000"/>
                          </a:solidFill>
                          <a:effectLst/>
                        </a:rPr>
                        <a:t>48/15</a:t>
                      </a:r>
                      <a:endParaRPr lang="ru-RU" sz="900" b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69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rgbClr val="FF0000"/>
                          </a:solidFill>
                          <a:effectLst/>
                        </a:rPr>
                        <a:t>53/16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</a:tr>
              <a:tr h="192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Кандидаты наук (не контрольные)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279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ИТОГО: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FF0000"/>
                          </a:solidFill>
                          <a:effectLst/>
                        </a:rPr>
                        <a:t>342</a:t>
                      </a:r>
                      <a:endParaRPr lang="ru-RU" sz="900" b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rgbClr val="FF0000"/>
                          </a:solidFill>
                          <a:effectLst/>
                        </a:rPr>
                        <a:t>48/294</a:t>
                      </a:r>
                      <a:endParaRPr lang="ru-RU" sz="900" b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348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rgbClr val="FF0000"/>
                          </a:solidFill>
                          <a:effectLst/>
                        </a:rPr>
                        <a:t>53/295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</a:tr>
              <a:tr h="37802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10.03.2017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естественные и технические науки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</a:t>
                      </a:r>
                      <a:r>
                        <a:rPr lang="ru-RU" sz="1200" baseline="30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</a:t>
                      </a:r>
                      <a:r>
                        <a:rPr lang="ru-RU" sz="1200" baseline="30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(-/1)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(-/1)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FF0000"/>
                          </a:solidFill>
                          <a:effectLst/>
                        </a:rPr>
                        <a:t>82</a:t>
                      </a:r>
                      <a:endParaRPr lang="ru-RU" sz="900" b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rgbClr val="FF0000"/>
                          </a:solidFill>
                          <a:effectLst/>
                        </a:rPr>
                        <a:t>69/13</a:t>
                      </a:r>
                      <a:endParaRPr lang="ru-RU" sz="900" b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86 </a:t>
                      </a:r>
                      <a:r>
                        <a:rPr lang="ru-RU" sz="1200" b="0" baseline="300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rgbClr val="FF0000"/>
                          </a:solidFill>
                          <a:effectLst/>
                        </a:rPr>
                        <a:t>70/16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</a:tr>
              <a:tr h="192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Кандидаты наук (не контрольные)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310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ИТОГО: 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FF0000"/>
                          </a:solidFill>
                          <a:effectLst/>
                        </a:rPr>
                        <a:t>392</a:t>
                      </a:r>
                      <a:endParaRPr lang="ru-RU" sz="900" b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rgbClr val="FF0000"/>
                          </a:solidFill>
                          <a:effectLst/>
                        </a:rPr>
                        <a:t>69/323</a:t>
                      </a:r>
                      <a:endParaRPr lang="ru-RU" sz="900" b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396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rgbClr val="FF0000"/>
                          </a:solidFill>
                          <a:effectLst/>
                        </a:rPr>
                        <a:t>70/326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</a:tr>
              <a:tr h="37322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17.03.2017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гуманитарные и общественные науки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</a:t>
                      </a:r>
                      <a:r>
                        <a:rPr lang="ru-RU" sz="1200" baseline="30000">
                          <a:effectLst/>
                        </a:rPr>
                        <a:t>3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(-/4)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(-/1)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(-/1)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FF0000"/>
                          </a:solidFill>
                          <a:effectLst/>
                        </a:rPr>
                        <a:t>69</a:t>
                      </a:r>
                      <a:endParaRPr lang="ru-RU" sz="900" b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rgbClr val="FF0000"/>
                          </a:solidFill>
                          <a:effectLst/>
                        </a:rPr>
                        <a:t>40/29</a:t>
                      </a:r>
                      <a:endParaRPr lang="ru-RU" sz="900" b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FF0000"/>
                          </a:solidFill>
                          <a:effectLst/>
                        </a:rPr>
                        <a:t>87 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rgbClr val="FF0000"/>
                          </a:solidFill>
                          <a:effectLst/>
                        </a:rPr>
                        <a:t>45/42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</a:tr>
              <a:tr h="192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Кандидаты наук (не контрольные)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342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ИТОГО: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411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rgbClr val="FF0000"/>
                          </a:solidFill>
                          <a:effectLst/>
                        </a:rPr>
                        <a:t>40/371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FF0000"/>
                          </a:solidFill>
                          <a:effectLst/>
                        </a:rPr>
                        <a:t>429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rgbClr val="FF0000"/>
                          </a:solidFill>
                          <a:effectLst/>
                        </a:rPr>
                        <a:t>45/384</a:t>
                      </a:r>
                      <a:endParaRPr lang="ru-RU" sz="9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</a:tr>
              <a:tr h="320119">
                <a:tc rowSpan="2"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</a:rPr>
                        <a:t>ИТОГО за месяц: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ru-RU" sz="1200" baseline="30000" dirty="0">
                          <a:solidFill>
                            <a:srgbClr val="FF0000"/>
                          </a:solidFill>
                          <a:effectLst/>
                        </a:rPr>
                        <a:t> 5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(-/5)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(-/1)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(-/2)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214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157/57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244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168/74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</a:tr>
              <a:tr h="192072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Кандидаты наук (не контрольные)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931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161">
                <a:tc gridSpan="16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ВСЕГО: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1145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157/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/988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1177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168/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</a:rPr>
                        <a:t> /1005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327" marR="45327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5355" y="5589240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baseline="30000" dirty="0"/>
              <a:t>1</a:t>
            </a:r>
            <a:r>
              <a:rPr lang="ru-RU" sz="1000" dirty="0"/>
              <a:t> Президиум рекомендовал: 1) признать обоснованным решение ДС о присуждении Яковлеву Р.Ю. ученой степени кандидата химических наук; 2) вернуть материалы </a:t>
            </a:r>
            <a:r>
              <a:rPr lang="ru-RU" sz="1000" dirty="0" err="1"/>
              <a:t>ат.дела</a:t>
            </a:r>
            <a:r>
              <a:rPr lang="ru-RU" sz="1000" dirty="0"/>
              <a:t> Яковлева Р.Ю. в Э/С для рассмотрения ходатайства организации о выдаче разрешения представить Яковлеву Р.Ю. диссертацию на соискание ученой степени кандидата наук, как диссертацию на соискание ученой степени доктора наук;</a:t>
            </a:r>
          </a:p>
          <a:p>
            <a:r>
              <a:rPr lang="ru-RU" sz="1000" b="1" baseline="30000" dirty="0"/>
              <a:t>2 </a:t>
            </a:r>
            <a:r>
              <a:rPr lang="ru-RU" sz="1000" dirty="0" err="1"/>
              <a:t>Ат.дело</a:t>
            </a:r>
            <a:r>
              <a:rPr lang="ru-RU" sz="1000" dirty="0"/>
              <a:t> о признании ученой степени возвращено в Департамент для оформления запроса дополнительных материалов;</a:t>
            </a:r>
          </a:p>
          <a:p>
            <a:r>
              <a:rPr lang="ru-RU" sz="1000" b="1" baseline="30000" dirty="0"/>
              <a:t>3 </a:t>
            </a:r>
            <a:r>
              <a:rPr lang="ru-RU" sz="1000" dirty="0"/>
              <a:t>По рекомендации Президиума ВАК пригласить на заседание Президиума Орлову М.А. и представителя от группы заявителей; </a:t>
            </a:r>
          </a:p>
          <a:p>
            <a:r>
              <a:rPr lang="ru-RU" sz="1000" b="1" baseline="30000" dirty="0"/>
              <a:t>4</a:t>
            </a:r>
            <a:r>
              <a:rPr lang="ru-RU" sz="1000" b="1" dirty="0"/>
              <a:t> </a:t>
            </a:r>
            <a:r>
              <a:rPr lang="ru-RU" sz="1000" dirty="0"/>
              <a:t>С учетом рекомендаций по диссертации Яковлева Р.Ю. (признать обоснованным решение ДС о присуждении </a:t>
            </a:r>
            <a:r>
              <a:rPr lang="ru-RU" sz="1000" dirty="0" err="1"/>
              <a:t>уч.степ</a:t>
            </a:r>
            <a:r>
              <a:rPr lang="ru-RU" sz="1000" dirty="0"/>
              <a:t>. к.х.н.)</a:t>
            </a:r>
          </a:p>
        </p:txBody>
      </p:sp>
    </p:spTree>
    <p:extLst>
      <p:ext uri="{BB962C8B-B14F-4D97-AF65-F5344CB8AC3E}">
        <p14:creationId xmlns:p14="http://schemas.microsoft.com/office/powerpoint/2010/main" val="17345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</p:spPr>
        <p:txBody>
          <a:bodyPr>
            <a:noAutofit/>
          </a:bodyPr>
          <a:lstStyle/>
          <a:p>
            <a:r>
              <a:rPr lang="ru-RU" sz="1400" dirty="0">
                <a:latin typeface="Arial Black" pitchFamily="34" charset="0"/>
              </a:rPr>
              <a:t>Аналитический материал по диссертационным советам, рассмотренным на заседаниях </a:t>
            </a:r>
            <a:r>
              <a:rPr lang="ru-RU" sz="1400" b="1" dirty="0">
                <a:latin typeface="Arial Black" pitchFamily="34" charset="0"/>
              </a:rPr>
              <a:t>научно-отраслевых сессий </a:t>
            </a:r>
            <a:r>
              <a:rPr lang="ru-RU" sz="1400" dirty="0">
                <a:latin typeface="Arial Black" pitchFamily="34" charset="0"/>
              </a:rPr>
              <a:t>Президиума ВАК </a:t>
            </a:r>
            <a:r>
              <a:rPr lang="ru-RU" sz="1400" b="1" dirty="0">
                <a:latin typeface="Arial Black" pitchFamily="34" charset="0"/>
              </a:rPr>
              <a:t>при </a:t>
            </a:r>
            <a:r>
              <a:rPr lang="ru-RU" sz="1400" b="1" dirty="0" err="1">
                <a:latin typeface="Arial Black" pitchFamily="34" charset="0"/>
              </a:rPr>
              <a:t>Минобрнауки</a:t>
            </a:r>
            <a:r>
              <a:rPr lang="ru-RU" sz="1400" b="1" dirty="0">
                <a:latin typeface="Arial Black" pitchFamily="34" charset="0"/>
              </a:rPr>
              <a:t> России</a:t>
            </a:r>
            <a:r>
              <a:rPr lang="ru-RU" sz="1400" dirty="0">
                <a:latin typeface="Arial Black" pitchFamily="34" charset="0"/>
              </a:rPr>
              <a:t/>
            </a:r>
            <a:br>
              <a:rPr lang="ru-RU" sz="1400" dirty="0">
                <a:latin typeface="Arial Black" pitchFamily="34" charset="0"/>
              </a:rPr>
            </a:br>
            <a:r>
              <a:rPr lang="ru-RU" sz="1400" dirty="0">
                <a:latin typeface="Arial Black" pitchFamily="34" charset="0"/>
              </a:rPr>
              <a:t>в </a:t>
            </a:r>
            <a:r>
              <a:rPr lang="en-US" sz="1400" dirty="0" smtClean="0">
                <a:solidFill>
                  <a:srgbClr val="FF0000"/>
                </a:solidFill>
                <a:latin typeface="Arial Black" pitchFamily="34" charset="0"/>
              </a:rPr>
              <a:t>I</a:t>
            </a:r>
            <a:r>
              <a:rPr lang="ru-RU" sz="1400" dirty="0" smtClean="0">
                <a:solidFill>
                  <a:srgbClr val="FF0000"/>
                </a:solidFill>
                <a:latin typeface="Arial Black" pitchFamily="34" charset="0"/>
              </a:rPr>
              <a:t> квартале 2017</a:t>
            </a:r>
            <a:r>
              <a:rPr lang="ru-RU" sz="1400" dirty="0" smtClean="0">
                <a:latin typeface="Arial Black" pitchFamily="34" charset="0"/>
              </a:rPr>
              <a:t> года</a:t>
            </a: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972512"/>
              </p:ext>
            </p:extLst>
          </p:nvPr>
        </p:nvGraphicFramePr>
        <p:xfrm>
          <a:off x="179513" y="1052736"/>
          <a:ext cx="8784975" cy="401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8782"/>
                <a:gridCol w="739903"/>
                <a:gridCol w="740504"/>
                <a:gridCol w="739903"/>
                <a:gridCol w="713332"/>
                <a:gridCol w="767075"/>
                <a:gridCol w="740504"/>
                <a:gridCol w="740504"/>
                <a:gridCol w="720669"/>
                <a:gridCol w="720669"/>
                <a:gridCol w="923130"/>
              </a:tblGrid>
              <a:tr h="37002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Календарный </a:t>
                      </a:r>
                      <a:r>
                        <a:rPr lang="ru-RU" sz="11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месяц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859" marR="63859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kern="0" cap="all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Создать </a:t>
                      </a:r>
                      <a:endParaRPr lang="ru-RU" sz="900" b="1" kern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59" marR="63859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kern="0" cap="all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 </a:t>
                      </a:r>
                      <a:endParaRPr lang="ru-RU" sz="900" b="1" kern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создании</a:t>
                      </a:r>
                      <a:endParaRPr lang="ru-RU" sz="900" b="1" kern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59" marR="63859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Возобновить</a:t>
                      </a:r>
                      <a:endParaRPr lang="ru-RU" sz="9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59" marR="63859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kern="0" cap="all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 </a:t>
                      </a:r>
                      <a:endParaRPr lang="ru-RU" sz="900" b="1" kern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возобновлении</a:t>
                      </a:r>
                      <a:endParaRPr lang="ru-RU" sz="13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859" marR="63859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cap="all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Вернуть</a:t>
                      </a:r>
                      <a:endParaRPr lang="ru-RU" sz="11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Э/С</a:t>
                      </a:r>
                      <a:endParaRPr lang="ru-RU" sz="13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859" marR="63859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Приостановить</a:t>
                      </a:r>
                      <a:endParaRPr lang="ru-RU" sz="13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859" marR="63859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spc="19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Прекратить</a:t>
                      </a:r>
                      <a:endParaRPr lang="ru-RU" sz="13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859" marR="63859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cap="all" spc="15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Изменения </a:t>
                      </a:r>
                      <a:endParaRPr lang="ru-RU" sz="9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составы</a:t>
                      </a:r>
                      <a:endParaRPr lang="ru-RU" sz="13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859" marR="6385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cap="all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рассмотрено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59" marR="63859" marT="0" marB="0" vert="vert270" anchor="ctr"/>
                </a:tc>
              </a:tr>
              <a:tr h="12460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cap="all" spc="16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Внести</a:t>
                      </a:r>
                      <a:endParaRPr lang="ru-RU" sz="900" b="1" cap="all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59" marR="63859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300" b="1" cap="all" spc="16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</a:t>
                      </a:r>
                      <a:endParaRPr lang="ru-RU" sz="900" b="1" cap="all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59" marR="63859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январь</a:t>
                      </a:r>
                      <a:endParaRPr lang="ru-RU" sz="13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19 </a:t>
                      </a:r>
                      <a:r>
                        <a:rPr lang="ru-RU" sz="1700" baseline="300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80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</a:rPr>
                        <a:t>144 </a:t>
                      </a:r>
                      <a:r>
                        <a:rPr lang="ru-RU" sz="1700" b="1" baseline="30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</a:tr>
              <a:tr h="641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февраль</a:t>
                      </a:r>
                      <a:endParaRPr lang="ru-RU" sz="13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102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rgbClr val="FF0000"/>
                          </a:solidFill>
                          <a:effectLst/>
                        </a:rPr>
                        <a:t>137 </a:t>
                      </a:r>
                      <a:r>
                        <a:rPr lang="ru-RU" sz="1700" b="1" baseline="3000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3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</a:tr>
              <a:tr h="642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март</a:t>
                      </a:r>
                      <a:endParaRPr lang="ru-RU" sz="13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83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</a:rPr>
                        <a:t>131</a:t>
                      </a:r>
                      <a:r>
                        <a:rPr lang="ru-RU" sz="1700" b="1" baseline="300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1700" b="1" baseline="300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</a:tr>
              <a:tr h="470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ИТОГО </a:t>
                      </a:r>
                      <a:endParaRPr lang="ru-RU" sz="13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FF0000"/>
                          </a:solidFill>
                          <a:effectLst/>
                        </a:rPr>
                        <a:t>за </a:t>
                      </a:r>
                      <a:r>
                        <a:rPr lang="en-US" sz="1300" b="1" dirty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</a:rPr>
                        <a:t> квартал: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</a:rPr>
                        <a:t>39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</a:rPr>
                        <a:t>265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</a:rPr>
                        <a:t>412</a:t>
                      </a:r>
                      <a:r>
                        <a:rPr lang="ru-RU" sz="1700" b="1" baseline="30000" dirty="0" smtClean="0">
                          <a:solidFill>
                            <a:srgbClr val="FF0000"/>
                          </a:solidFill>
                          <a:effectLst/>
                        </a:rPr>
                        <a:t> 5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59" marR="63859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30425" y="5373216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baseline="30000" dirty="0"/>
              <a:t>1</a:t>
            </a:r>
            <a:r>
              <a:rPr lang="ru-RU" sz="1000" dirty="0"/>
              <a:t> В том числе два совета, которым отказано в возобновлении деятельности.</a:t>
            </a:r>
          </a:p>
          <a:p>
            <a:r>
              <a:rPr lang="ru-RU" sz="1000" b="1" baseline="30000" dirty="0"/>
              <a:t>2 </a:t>
            </a:r>
            <a:r>
              <a:rPr lang="ru-RU" sz="1000" dirty="0"/>
              <a:t>Президиумом ВАК принято решение не прекращать деятельность </a:t>
            </a:r>
            <a:r>
              <a:rPr lang="ru-RU" sz="1000" dirty="0" smtClean="0"/>
              <a:t>2 </a:t>
            </a:r>
            <a:r>
              <a:rPr lang="ru-RU" sz="1000" dirty="0"/>
              <a:t>советов и возобновить деятельность совета Д 229.001.01 на базе ФГБОУ ВО «Всероссийский государственный университет юстиции (РПА Минюста России)»</a:t>
            </a:r>
          </a:p>
          <a:p>
            <a:r>
              <a:rPr lang="ru-RU" sz="1000" b="1" baseline="30000" dirty="0"/>
              <a:t>3</a:t>
            </a:r>
            <a:r>
              <a:rPr lang="ru-RU" sz="1000" dirty="0"/>
              <a:t> Президиум ВАК 10.02.2017 принял решение не прекращать деятельность объединенного совета ДМ303.018.01.</a:t>
            </a:r>
          </a:p>
          <a:p>
            <a:r>
              <a:rPr lang="ru-RU" sz="1000" b="1" baseline="30000" dirty="0" smtClean="0"/>
              <a:t>4,5</a:t>
            </a:r>
            <a:r>
              <a:rPr lang="ru-RU" sz="1000" dirty="0" smtClean="0"/>
              <a:t> </a:t>
            </a:r>
            <a:r>
              <a:rPr lang="ru-RU" sz="1000" dirty="0"/>
              <a:t>Рассмотрение вопроса о создании </a:t>
            </a:r>
            <a:r>
              <a:rPr lang="ru-RU" sz="1000" dirty="0" err="1"/>
              <a:t>диссовета</a:t>
            </a:r>
            <a:r>
              <a:rPr lang="ru-RU" sz="1000" dirty="0"/>
              <a:t> на базе ФГБУН Институт истории естествознания и техники имени С.И. Вавилова РАН </a:t>
            </a:r>
            <a:r>
              <a:rPr lang="ru-RU" sz="1000" i="1" u="sng" cap="all" dirty="0"/>
              <a:t>отложено</a:t>
            </a:r>
            <a:r>
              <a:rPr lang="ru-RU" sz="1000" dirty="0"/>
              <a:t> на 14.04.2017 г.</a:t>
            </a:r>
          </a:p>
        </p:txBody>
      </p:sp>
    </p:spTree>
    <p:extLst>
      <p:ext uri="{BB962C8B-B14F-4D97-AF65-F5344CB8AC3E}">
        <p14:creationId xmlns:p14="http://schemas.microsoft.com/office/powerpoint/2010/main" val="117949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A2BBE6">
                <a:alpha val="24000"/>
              </a:srgbClr>
            </a:gs>
            <a:gs pos="0">
              <a:schemeClr val="accent1">
                <a:tint val="66000"/>
                <a:satMod val="160000"/>
              </a:schemeClr>
            </a:gs>
            <a:gs pos="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Arial Black" pitchFamily="34" charset="0"/>
              </a:rPr>
              <a:t>Аналитический материал по диссертационным советам, рассмотренным на заседаниях </a:t>
            </a:r>
            <a:r>
              <a:rPr lang="ru-RU" sz="1400" b="1" dirty="0">
                <a:latin typeface="Arial Black" pitchFamily="34" charset="0"/>
              </a:rPr>
              <a:t>научно-отраслевых сессий </a:t>
            </a:r>
            <a:r>
              <a:rPr lang="ru-RU" sz="1400" dirty="0">
                <a:latin typeface="Arial Black" pitchFamily="34" charset="0"/>
              </a:rPr>
              <a:t>Президиума ВАК </a:t>
            </a:r>
            <a:r>
              <a:rPr lang="ru-RU" sz="1400" b="1" dirty="0">
                <a:latin typeface="Arial Black" pitchFamily="34" charset="0"/>
              </a:rPr>
              <a:t>при </a:t>
            </a:r>
            <a:r>
              <a:rPr lang="ru-RU" sz="1400" b="1" dirty="0" err="1">
                <a:latin typeface="Arial Black" pitchFamily="34" charset="0"/>
              </a:rPr>
              <a:t>Минобрнауки</a:t>
            </a:r>
            <a:r>
              <a:rPr lang="ru-RU" sz="1400" b="1" dirty="0">
                <a:latin typeface="Arial Black" pitchFamily="34" charset="0"/>
              </a:rPr>
              <a:t> России</a:t>
            </a:r>
            <a:r>
              <a:rPr lang="ru-RU" sz="1400" dirty="0">
                <a:latin typeface="Arial Black" pitchFamily="34" charset="0"/>
              </a:rPr>
              <a:t/>
            </a:r>
            <a:br>
              <a:rPr lang="ru-RU" sz="1400" dirty="0">
                <a:latin typeface="Arial Black" pitchFamily="34" charset="0"/>
              </a:rPr>
            </a:br>
            <a:r>
              <a:rPr lang="ru-RU" sz="1400" dirty="0">
                <a:latin typeface="Arial Black" pitchFamily="34" charset="0"/>
              </a:rPr>
              <a:t>в </a:t>
            </a:r>
            <a:r>
              <a:rPr lang="ru-RU" sz="1400" dirty="0" smtClean="0">
                <a:solidFill>
                  <a:srgbClr val="FF0000"/>
                </a:solidFill>
                <a:latin typeface="Arial Black" pitchFamily="34" charset="0"/>
              </a:rPr>
              <a:t>январе 2017</a:t>
            </a:r>
            <a:r>
              <a:rPr lang="ru-RU" sz="1400" dirty="0" smtClean="0">
                <a:latin typeface="Arial Black" pitchFamily="34" charset="0"/>
              </a:rPr>
              <a:t> </a:t>
            </a:r>
            <a:r>
              <a:rPr lang="ru-RU" sz="1400" dirty="0">
                <a:latin typeface="Arial Black" pitchFamily="34" charset="0"/>
              </a:rPr>
              <a:t>года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5445224"/>
            <a:ext cx="87849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baseline="30000" dirty="0" smtClean="0"/>
              <a:t>1</a:t>
            </a:r>
            <a:r>
              <a:rPr lang="ru-RU" sz="1000" dirty="0" smtClean="0"/>
              <a:t> В </a:t>
            </a:r>
            <a:r>
              <a:rPr lang="ru-RU" sz="1000" dirty="0"/>
              <a:t>том числе два совета, которым отказано в возобновлении деятельности.</a:t>
            </a:r>
          </a:p>
          <a:p>
            <a:r>
              <a:rPr lang="ru-RU" sz="1000" b="1" baseline="30000" dirty="0"/>
              <a:t>2</a:t>
            </a:r>
            <a:r>
              <a:rPr lang="ru-RU" sz="1000" b="1" baseline="30000" dirty="0" smtClean="0"/>
              <a:t> </a:t>
            </a:r>
            <a:r>
              <a:rPr lang="ru-RU" sz="1000" dirty="0"/>
              <a:t>Президиумом ВАК принято решение не прекращать деятельность совета Д 212.227.05 на базе ФГАОУ ВО «Санкт-Петербургский национальный исследовательский университет информационных технологий, механики и оптики».</a:t>
            </a:r>
          </a:p>
          <a:p>
            <a:r>
              <a:rPr lang="ru-RU" sz="1000" b="1" baseline="30000" dirty="0"/>
              <a:t>3</a:t>
            </a:r>
            <a:r>
              <a:rPr lang="ru-RU" sz="1000" b="1" baseline="30000" dirty="0" smtClean="0"/>
              <a:t> </a:t>
            </a:r>
            <a:r>
              <a:rPr lang="ru-RU" sz="1000" dirty="0"/>
              <a:t>Президиумом ВАК принято решение не прекращать деятельность совета Д 504.001.07  на базе ФГБОУ ВО «Российская академия народного хозяйства и государственной службы при Президенте Российской Федерации»</a:t>
            </a:r>
          </a:p>
          <a:p>
            <a:r>
              <a:rPr lang="ru-RU" sz="1000" b="1" baseline="30000" dirty="0"/>
              <a:t>4</a:t>
            </a:r>
            <a:r>
              <a:rPr lang="ru-RU" sz="1000" b="1" baseline="30000" dirty="0" smtClean="0"/>
              <a:t> </a:t>
            </a:r>
            <a:r>
              <a:rPr lang="ru-RU" sz="1000" dirty="0"/>
              <a:t>Президиумом ВАК принято решение возобновить деятельность совета Д 229.001.01 на базе ФГБОУ ВО «Всероссийский государственный университет юстиции (РПА Минюста России)»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377897"/>
              </p:ext>
            </p:extLst>
          </p:nvPr>
        </p:nvGraphicFramePr>
        <p:xfrm>
          <a:off x="179511" y="1196752"/>
          <a:ext cx="8784978" cy="424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6816"/>
                <a:gridCol w="896816"/>
                <a:gridCol w="677289"/>
                <a:gridCol w="677838"/>
                <a:gridCol w="677289"/>
                <a:gridCol w="677838"/>
                <a:gridCol w="677289"/>
                <a:gridCol w="677838"/>
                <a:gridCol w="677838"/>
                <a:gridCol w="659682"/>
                <a:gridCol w="659682"/>
                <a:gridCol w="928763"/>
              </a:tblGrid>
              <a:tr h="39723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cap="all" spc="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Заседания </a:t>
                      </a:r>
                      <a:endParaRPr lang="ru-RU" sz="8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Президиума ВАК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 cap="all">
                          <a:effectLst/>
                          <a:latin typeface="Arial" pitchFamily="34" charset="0"/>
                          <a:cs typeface="Arial" pitchFamily="34" charset="0"/>
                        </a:rPr>
                        <a:t>Создать 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 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>
                          <a:effectLst/>
                          <a:latin typeface="Arial" pitchFamily="34" charset="0"/>
                          <a:cs typeface="Arial" pitchFamily="34" charset="0"/>
                        </a:rPr>
                        <a:t>в создании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Возобновить</a:t>
                      </a:r>
                      <a:endParaRPr lang="ru-RU" sz="8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kern="0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 </a:t>
                      </a:r>
                      <a:endParaRPr lang="ru-RU" sz="800" b="1" ker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возобновлении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>
                          <a:effectLst/>
                          <a:latin typeface="Arial" pitchFamily="34" charset="0"/>
                          <a:cs typeface="Arial" pitchFamily="34" charset="0"/>
                        </a:rPr>
                        <a:t>Вернуть</a:t>
                      </a:r>
                      <a:endParaRPr lang="ru-RU" sz="10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Э/С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Приостановить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spc="190">
                          <a:effectLst/>
                          <a:latin typeface="Arial" pitchFamily="34" charset="0"/>
                          <a:cs typeface="Arial" pitchFamily="34" charset="0"/>
                        </a:rPr>
                        <a:t>Прекратить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cap="all" spc="150">
                          <a:effectLst/>
                          <a:latin typeface="Arial" pitchFamily="34" charset="0"/>
                          <a:cs typeface="Arial" pitchFamily="34" charset="0"/>
                        </a:rPr>
                        <a:t>Изменения </a:t>
                      </a:r>
                      <a:endParaRPr lang="ru-RU" sz="800" b="1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 pitchFamily="34" charset="0"/>
                          <a:cs typeface="Arial" pitchFamily="34" charset="0"/>
                        </a:rPr>
                        <a:t>в составы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рассмотрено</a:t>
                      </a:r>
                      <a:endParaRPr lang="ru-RU" sz="8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</a:tr>
              <a:tr h="1337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  <a:endParaRPr lang="ru-RU" sz="800" b="1" kern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Научно-отраслевая </a:t>
                      </a:r>
                      <a:endParaRPr lang="ru-RU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СЕССИЯ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 spc="16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Внести</a:t>
                      </a:r>
                      <a:endParaRPr lang="ru-RU" sz="800" b="1" cap="all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cap="all" spc="16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Отказать</a:t>
                      </a:r>
                      <a:endParaRPr lang="ru-RU" sz="800" b="1" cap="all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018" marR="57018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2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13.01.2017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Arial" pitchFamily="34" charset="0"/>
                          <a:cs typeface="Arial" pitchFamily="34" charset="0"/>
                        </a:rPr>
                        <a:t>медико-биологические и аграрные науки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66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84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  <a:tr h="689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20.01.2017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естественные и технические науки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7 </a:t>
                      </a:r>
                      <a:r>
                        <a:rPr lang="ru-RU" sz="1500" baseline="30000" dirty="0" smtClean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40 </a:t>
                      </a:r>
                      <a:r>
                        <a:rPr lang="ru-RU" sz="1500" b="1" baseline="30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  <a:tr h="722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27.01.2017</a:t>
                      </a:r>
                      <a:endParaRPr lang="ru-RU" sz="12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гуманитарные и общественные науки</a:t>
                      </a:r>
                      <a:endParaRPr lang="ru-RU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20 </a:t>
                      </a:r>
                      <a:r>
                        <a:rPr lang="ru-RU" sz="1500" b="1" baseline="30000" dirty="0" smtClean="0">
                          <a:solidFill>
                            <a:srgbClr val="FF0000"/>
                          </a:solidFill>
                          <a:effectLst/>
                        </a:rPr>
                        <a:t>3, 4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  <a:tr h="379932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ИТОГО за месяц: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80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144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018" marR="5701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42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750</TotalTime>
  <Words>2846</Words>
  <Application>Microsoft Office PowerPoint</Application>
  <PresentationFormat>Экран (4:3)</PresentationFormat>
  <Paragraphs>1316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Аналитический материал по аттестационным делам, рассмотренным на заседаниях научно-отраслевых сессий Президиума ВАК при Минобрнауки России  в 2016 году</vt:lpstr>
      <vt:lpstr>Аналитический материал по диссертационным советам, рассмотренным на заседаниях научно-отраслевых сессий Президиума ВАК при Минобрнауки России в 2016 году</vt:lpstr>
      <vt:lpstr>Аналитический материал по аттестационным делам, рассмотренным на заседаниях научно-отраслевых  сессий Президиума ВАК при Минобрнауки России  за I квартал 2017 года </vt:lpstr>
      <vt:lpstr>Аналитический материал по аттестационным делам, рассмотренным на заседаниях научно-отраслевых сессий Президиума ВАК при Минобрнауки России  в январе 2017 года</vt:lpstr>
      <vt:lpstr>Аналитический материал по аттестационным делам, рассмотренным на заседаниях научно-отраслевых сессий Президиума ВАК при Минобрнауки России  в феврале 2017 года</vt:lpstr>
      <vt:lpstr>Аналитический материал по аттестационным делам, рассмотренным на заседаниях научно-отраслевых сессий Президиума ВАК при Минобрнауки России  в марте 2017 года</vt:lpstr>
      <vt:lpstr>Аналитический материал по диссертационным советам, рассмотренным на заседаниях научно-отраслевых сессий Президиума ВАК при Минобрнауки России в I квартале 2017 года</vt:lpstr>
      <vt:lpstr>Аналитический материал по диссертационным советам, рассмотренным на заседаниях научно-отраслевых сессий Президиума ВАК при Минобрнауки России в январе 2017 года</vt:lpstr>
      <vt:lpstr>Аналитический материал по диссертационным советам, рассмотренным на заседаниях научно-отраслевых сессий Президиума ВАК при Минобрнауки России в феврале 2017 года</vt:lpstr>
      <vt:lpstr>Аналитический материал по диссертационным советам, рассмотренным на заседаниях научно-отраслевых сессий Президиума ВАК при Минобрнауки России в марте 2017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Распределение членов ВАК, членов Президиума ВАК по отраслям науки</dc:title>
  <dc:creator>Аристер</dc:creator>
  <cp:lastModifiedBy>user</cp:lastModifiedBy>
  <cp:revision>87</cp:revision>
  <cp:lastPrinted>2017-04-05T07:40:55Z</cp:lastPrinted>
  <dcterms:created xsi:type="dcterms:W3CDTF">2016-12-20T08:26:51Z</dcterms:created>
  <dcterms:modified xsi:type="dcterms:W3CDTF">2017-04-06T08:30:46Z</dcterms:modified>
</cp:coreProperties>
</file>